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408" r:id="rId2"/>
    <p:sldId id="471" r:id="rId3"/>
    <p:sldId id="415" r:id="rId4"/>
    <p:sldId id="473" r:id="rId5"/>
    <p:sldId id="472" r:id="rId6"/>
    <p:sldId id="547" r:id="rId7"/>
    <p:sldId id="433" r:id="rId8"/>
    <p:sldId id="543" r:id="rId9"/>
    <p:sldId id="548" r:id="rId10"/>
    <p:sldId id="432" r:id="rId11"/>
    <p:sldId id="474" r:id="rId12"/>
    <p:sldId id="257" r:id="rId13"/>
    <p:sldId id="434" r:id="rId14"/>
    <p:sldId id="258" r:id="rId15"/>
    <p:sldId id="544" r:id="rId16"/>
    <p:sldId id="435" r:id="rId17"/>
    <p:sldId id="436" r:id="rId18"/>
    <p:sldId id="259" r:id="rId19"/>
    <p:sldId id="437" r:id="rId20"/>
    <p:sldId id="260" r:id="rId21"/>
    <p:sldId id="438" r:id="rId22"/>
    <p:sldId id="545" r:id="rId23"/>
    <p:sldId id="263" r:id="rId24"/>
    <p:sldId id="439" r:id="rId25"/>
    <p:sldId id="262" r:id="rId26"/>
    <p:sldId id="440" r:id="rId27"/>
    <p:sldId id="261" r:id="rId28"/>
    <p:sldId id="417" r:id="rId29"/>
    <p:sldId id="264" r:id="rId30"/>
    <p:sldId id="546" r:id="rId31"/>
    <p:sldId id="416" r:id="rId32"/>
    <p:sldId id="265" r:id="rId33"/>
    <p:sldId id="441" r:id="rId34"/>
    <p:sldId id="266" r:id="rId35"/>
    <p:sldId id="442" r:id="rId36"/>
    <p:sldId id="267" r:id="rId37"/>
    <p:sldId id="443" r:id="rId38"/>
    <p:sldId id="418" r:id="rId39"/>
    <p:sldId id="268" r:id="rId40"/>
    <p:sldId id="444" r:id="rId41"/>
    <p:sldId id="549" r:id="rId42"/>
    <p:sldId id="550" r:id="rId43"/>
    <p:sldId id="551" r:id="rId44"/>
    <p:sldId id="552" r:id="rId45"/>
    <p:sldId id="553" r:id="rId46"/>
    <p:sldId id="269" r:id="rId47"/>
    <p:sldId id="419" r:id="rId48"/>
    <p:sldId id="270" r:id="rId49"/>
    <p:sldId id="445" r:id="rId50"/>
    <p:sldId id="271" r:id="rId51"/>
    <p:sldId id="446" r:id="rId52"/>
    <p:sldId id="272" r:id="rId53"/>
    <p:sldId id="554" r:id="rId54"/>
    <p:sldId id="273" r:id="rId55"/>
    <p:sldId id="448" r:id="rId56"/>
    <p:sldId id="274" r:id="rId57"/>
    <p:sldId id="420" r:id="rId58"/>
    <p:sldId id="421" r:id="rId59"/>
    <p:sldId id="275" r:id="rId60"/>
    <p:sldId id="449" r:id="rId61"/>
    <p:sldId id="276" r:id="rId62"/>
    <p:sldId id="450" r:id="rId63"/>
    <p:sldId id="277" r:id="rId64"/>
    <p:sldId id="555" r:id="rId65"/>
    <p:sldId id="422" r:id="rId66"/>
    <p:sldId id="429" r:id="rId67"/>
    <p:sldId id="556" r:id="rId68"/>
    <p:sldId id="278" r:id="rId69"/>
    <p:sldId id="279" r:id="rId70"/>
    <p:sldId id="452" r:id="rId71"/>
    <p:sldId id="280" r:id="rId72"/>
    <p:sldId id="453" r:id="rId73"/>
    <p:sldId id="557" r:id="rId74"/>
    <p:sldId id="281" r:id="rId75"/>
    <p:sldId id="454" r:id="rId76"/>
    <p:sldId id="282" r:id="rId77"/>
    <p:sldId id="455" r:id="rId78"/>
    <p:sldId id="423" r:id="rId79"/>
    <p:sldId id="283" r:id="rId80"/>
    <p:sldId id="456" r:id="rId81"/>
    <p:sldId id="284" r:id="rId82"/>
    <p:sldId id="457" r:id="rId83"/>
    <p:sldId id="285" r:id="rId84"/>
    <p:sldId id="458" r:id="rId85"/>
    <p:sldId id="286" r:id="rId86"/>
    <p:sldId id="459" r:id="rId87"/>
    <p:sldId id="287" r:id="rId88"/>
    <p:sldId id="460" r:id="rId89"/>
    <p:sldId id="288" r:id="rId90"/>
    <p:sldId id="461" r:id="rId91"/>
    <p:sldId id="289" r:id="rId92"/>
    <p:sldId id="462" r:id="rId93"/>
    <p:sldId id="290" r:id="rId94"/>
    <p:sldId id="463" r:id="rId95"/>
    <p:sldId id="291" r:id="rId96"/>
    <p:sldId id="464" r:id="rId9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A23B-68F9-4D2D-A50D-CE2388D8F456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F4F6-A56F-438A-A045-311BAD348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1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4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49644-EBE2-4F95-847E-D0B36825F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83C7BD-3CA3-468E-A8BD-F47C43B9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A01070-75AB-4204-8E38-8324FFC6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33CD5-4069-4644-BF7D-17E3359A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F18D2-6090-4DD1-A100-51C27718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B4A6A-649A-410E-99D7-595D9093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11A787-79E3-47EE-A56B-DF34AE5A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57D1DF-6B05-4321-AD7D-DDC56DAA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6BB8D-B7BE-4119-938B-696CD298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F63B27-1F01-4051-B404-FCEC8C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033E2E-7564-40DE-8BE5-F8E2F33AD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B4CF17-ECAF-4EB9-9E74-D51037F65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BB14B-65A1-482C-ADA9-77A0E775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2AB36-36A2-4094-80D9-B34D7C68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F1D1A-934E-440A-A576-DBE29BE7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393D8-CFDB-4EA1-BA4A-228A9453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183982-1FED-411A-9F73-D4E2C774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0C452-E470-4C4D-9A48-B0B7C432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EECB1-791B-492D-A541-5902F9D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1BDB4-0C9F-4378-875C-D71D39C9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C3077-608A-49AB-808A-A0B457F1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59D8B1-A3A0-441A-99D7-94FD625A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6DAE9-86B0-408F-B2F1-75B5DA2E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4F979-0913-4B33-AF21-AA511908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ABECD-A35F-4384-94DD-4169185F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5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B6631-1F97-43A8-AEBE-63B92D54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82E863-5CDD-4375-83DE-2BE4F299E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309728-1B45-49C4-AF70-5FAEDD434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C0460E-6796-486D-9229-5B529EB2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B1D882-58F0-4022-8512-D6C696A2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3FFBF1-B1BB-4E2C-B4D2-2F5F3FC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D43FC-D44D-4D62-B306-1B0CD8AF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57AE14-F87F-4E61-8EBF-9E1B4171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E3C949-6AB5-40BD-8A6B-E052FC9AE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2005A5E-B13F-472B-9892-E122341A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4F173D-EFFC-4887-A6C8-4CCA5F702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AEC536-5E57-44B0-BC04-386A011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D8001F-3448-40B0-BE37-CE9DE20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1473D4-056C-4F57-8785-10CBC22F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F4E3A-B0F0-43E3-89FA-09DA4298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FAB7AB-FC34-4B97-80C2-1422EDC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F482FE-D895-4097-9CB6-29901ED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E4ADC2-7297-43BF-82A2-8B7D0C4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25AA1D-3B7A-4307-A180-26F10487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FD0804-5BF5-469F-8BEE-2C0ACD27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A12E5A-4359-4D10-90BD-E15F3BA2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B4020-200F-47BF-A8C5-2373127C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67ACE-50DC-4FD1-9001-A2446A49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777D09-C332-4E11-9968-F18FAED4D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E9B469-C0F9-4B6E-A8EC-12466AAD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796630-BE98-4F40-AC38-FF637D38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DEE3A0-01FF-47C0-A72E-51CD8BAE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08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F5B42-D228-4BEE-9E41-48E565B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4E4A5F-0F3D-4477-9AA9-C8060FBB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947C66-3786-4D55-9835-DFCB568BD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D238BE-9BBC-45C5-8F6D-0A45D997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E83CC5-B925-4B66-8A22-F50A5890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244310-3ADF-441C-8366-DE53BB33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3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3014D9-F5A6-4FC1-99F8-E82002D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CF7568-0CDA-4922-8DF4-AB44CDF8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DE990-7F84-431A-B999-4DF872BC8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47BD-0796-43F0-8900-71A45D49BEC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1AED4-78F1-4209-855E-540FEBD55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2A4C3-1A1F-4DE4-8BD1-F9EB46776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aymedik/photos/a.278704386274349/633729147438536/?type=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Amniocent%C3%A9z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iselniky.dasta.mzcr.cz/CD_DS3/hypertext/MAABQ.ht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selaboratore.cz/seznam-vysetreni/alphaindex/c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wikiskripta.eu/w/Reaktanty_akutn%C3%AD_f%C3%A1ze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Biochemie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</p:spTree>
    <p:extLst>
      <p:ext uri="{BB962C8B-B14F-4D97-AF65-F5344CB8AC3E}">
        <p14:creationId xmlns:p14="http://schemas.microsoft.com/office/powerpoint/2010/main" val="65892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35" y="2550694"/>
            <a:ext cx="1997243" cy="1620253"/>
          </a:xfrm>
          <a:prstGeom prst="rect">
            <a:avLst/>
          </a:prstGeom>
        </p:spPr>
      </p:pic>
      <p:pic>
        <p:nvPicPr>
          <p:cNvPr id="1028" name="Picture 4" descr="Kolik energie je obsaženo v nápojích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6" y="2569292"/>
            <a:ext cx="1721351" cy="16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80335" y="4305884"/>
            <a:ext cx="21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10-12 hodin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838200" y="2502568"/>
            <a:ext cx="2370221" cy="1812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962526" y="2454442"/>
            <a:ext cx="2245895" cy="1851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632701" y="2569292"/>
            <a:ext cx="1597025" cy="1601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3632701" y="2569292"/>
            <a:ext cx="1628191" cy="1601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4"/>
          <a:srcRect l="12782" t="18174" r="23308"/>
          <a:stretch/>
        </p:blipFill>
        <p:spPr>
          <a:xfrm>
            <a:off x="6047874" y="2567353"/>
            <a:ext cx="1748589" cy="1665004"/>
          </a:xfrm>
          <a:prstGeom prst="rect">
            <a:avLst/>
          </a:prstGeom>
        </p:spPr>
      </p:pic>
      <p:cxnSp>
        <p:nvCxnSpPr>
          <p:cNvPr id="32" name="Přímá spojnice 31"/>
          <p:cNvCxnSpPr/>
          <p:nvPr/>
        </p:nvCxnSpPr>
        <p:spPr>
          <a:xfrm>
            <a:off x="6047874" y="2567353"/>
            <a:ext cx="1748589" cy="1665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6047874" y="2502569"/>
            <a:ext cx="1769729" cy="1729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Jaká krev se vyšetřuje?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Jaký je rozdíl mezi krví a sérem?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557" y="1942357"/>
            <a:ext cx="10759799" cy="4351338"/>
          </a:xfrm>
        </p:spPr>
        <p:txBody>
          <a:bodyPr/>
          <a:lstStyle/>
          <a:p>
            <a:r>
              <a:rPr lang="cs-CZ" b="1" dirty="0"/>
              <a:t>venózní, arteriální a kapilární</a:t>
            </a:r>
          </a:p>
          <a:p>
            <a:r>
              <a:rPr lang="cs-CZ" dirty="0"/>
              <a:t>krev </a:t>
            </a:r>
            <a:r>
              <a:rPr lang="cs-CZ" b="1" dirty="0"/>
              <a:t>srážlivá </a:t>
            </a:r>
            <a:r>
              <a:rPr lang="cs-CZ" dirty="0"/>
              <a:t>(</a:t>
            </a:r>
            <a:r>
              <a:rPr lang="cs-CZ" b="1" dirty="0"/>
              <a:t>sérum</a:t>
            </a:r>
            <a:r>
              <a:rPr lang="cs-CZ" dirty="0"/>
              <a:t>) a </a:t>
            </a:r>
            <a:r>
              <a:rPr lang="cs-CZ" b="1" dirty="0"/>
              <a:t>nesrážlivá </a:t>
            </a:r>
            <a:r>
              <a:rPr lang="cs-CZ" dirty="0"/>
              <a:t>(</a:t>
            </a:r>
            <a:r>
              <a:rPr lang="cs-CZ" b="1" dirty="0"/>
              <a:t>plazma</a:t>
            </a:r>
            <a:r>
              <a:rPr lang="cs-CZ" dirty="0"/>
              <a:t>). </a:t>
            </a:r>
          </a:p>
          <a:p>
            <a:r>
              <a:rPr lang="cs-CZ" dirty="0"/>
              <a:t>Na rozdíl od plazmy sérum neobsahuje fibrinogen a další srážecí faktory krve.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8" y="3434490"/>
            <a:ext cx="3442080" cy="298504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5400000">
            <a:off x="8612953" y="30356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https://www.facebook.com/staymedik/photos/a.278704386274349/633729147438536/?type=3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4357" y="3497364"/>
            <a:ext cx="6769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Srážlivá</a:t>
            </a:r>
            <a:r>
              <a:rPr lang="cs-CZ" dirty="0"/>
              <a:t>: </a:t>
            </a:r>
            <a:r>
              <a:rPr lang="cs-CZ" dirty="0" err="1"/>
              <a:t>Ig</a:t>
            </a:r>
            <a:endParaRPr lang="cs-CZ" dirty="0"/>
          </a:p>
          <a:p>
            <a:r>
              <a:rPr lang="cs-CZ" b="1" dirty="0"/>
              <a:t>Nesrážlivá</a:t>
            </a:r>
            <a:r>
              <a:rPr lang="cs-CZ" dirty="0"/>
              <a:t>: biochemické vyšetření plazmy, separace </a:t>
            </a:r>
            <a:r>
              <a:rPr lang="cs-CZ" dirty="0" err="1"/>
              <a:t>ery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b="1" dirty="0"/>
              <a:t>Plná krev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krevní plyny, stopové prvky, glykovaný </a:t>
            </a:r>
            <a:r>
              <a:rPr lang="cs-CZ" dirty="0" err="1"/>
              <a:t>Hb</a:t>
            </a:r>
            <a:r>
              <a:rPr lang="cs-CZ" dirty="0"/>
              <a:t>, amoniak, laktát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v </a:t>
            </a:r>
            <a:r>
              <a:rPr lang="cs-CZ" dirty="0" err="1"/>
              <a:t>ery</a:t>
            </a:r>
            <a:r>
              <a:rPr lang="cs-CZ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superoxiddismutasa</a:t>
            </a:r>
            <a:r>
              <a:rPr lang="cs-CZ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stresu- enzym a </a:t>
            </a:r>
            <a:r>
              <a:rPr lang="cs-CZ" dirty="0" err="1"/>
              <a:t>antoxidant</a:t>
            </a:r>
            <a:r>
              <a:rPr lang="cs-CZ" dirty="0"/>
              <a:t>, který chrání buňky, superoxidový radikál přeměňuje na peroxid vodíku, je v mitochondriích  či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glutathion</a:t>
            </a:r>
            <a:r>
              <a:rPr lang="cs-CZ" b="1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stresu, v </a:t>
            </a:r>
            <a:r>
              <a:rPr lang="cs-CZ" dirty="0" err="1"/>
              <a:t>ery</a:t>
            </a:r>
            <a:r>
              <a:rPr lang="cs-CZ" dirty="0"/>
              <a:t> pro udržení </a:t>
            </a:r>
            <a:r>
              <a:rPr lang="cs-CZ" dirty="0" err="1"/>
              <a:t>oxidoredukčního</a:t>
            </a:r>
            <a:r>
              <a:rPr lang="cs-CZ" dirty="0"/>
              <a:t> prostředí a stability membrány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45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4. Jaký je rozdíl mezi sérem a plazmou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Sérum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Plazma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64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Jaké protisrážlivé prostředky se používají při odběrech krve?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cs-CZ" b="1" i="1" dirty="0"/>
                  <a:t>Antikoagulační látky</a:t>
                </a:r>
              </a:p>
              <a:p>
                <a:r>
                  <a:rPr lang="cs-CZ" b="1" i="1" dirty="0"/>
                  <a:t>EDTA (zkumavky fialové)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Kyselina </a:t>
                </a:r>
                <a:r>
                  <a:rPr lang="cs-CZ" dirty="0" err="1"/>
                  <a:t>ethylendiamintetraoctová</a:t>
                </a:r>
                <a:r>
                  <a:rPr lang="cs-CZ" dirty="0"/>
                  <a:t> (</a:t>
                </a:r>
                <a:r>
                  <a:rPr lang="cs-CZ" dirty="0" err="1"/>
                  <a:t>dvojsodná</a:t>
                </a:r>
                <a:r>
                  <a:rPr lang="cs-CZ" dirty="0"/>
                  <a:t> nebo draselná sůl), silné </a:t>
                </a:r>
                <a:r>
                  <a:rPr lang="cs-CZ" dirty="0" err="1"/>
                  <a:t>chelatační</a:t>
                </a:r>
                <a:r>
                  <a:rPr lang="cs-CZ" dirty="0"/>
                  <a:t> (</a:t>
                </a:r>
                <a:r>
                  <a:rPr lang="cs-CZ" dirty="0" err="1"/>
                  <a:t>komplexotvorné</a:t>
                </a:r>
                <a:r>
                  <a:rPr lang="cs-CZ" dirty="0"/>
                  <a:t>) činidlo především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 ionty. </a:t>
                </a:r>
              </a:p>
              <a:p>
                <a:pPr marL="0" indent="0">
                  <a:buNone/>
                </a:pPr>
                <a:r>
                  <a:rPr lang="cs-CZ" dirty="0"/>
                  <a:t>CAVE: při stanovení analytů, které mohou být tímto ovlivněny (železo, vápník, hořčík, enzymy s kovovými </a:t>
                </a:r>
                <a:r>
                  <a:rPr lang="cs-CZ" dirty="0" err="1"/>
                  <a:t>kofaktory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přídavkem EDTA vhodné pro stanovení hematokritu, krevních elementů, glykovaný </a:t>
                </a:r>
                <a:r>
                  <a:rPr lang="cs-CZ" dirty="0" err="1">
                    <a:solidFill>
                      <a:srgbClr val="FF0000"/>
                    </a:solidFill>
                  </a:rPr>
                  <a:t>Hb</a:t>
                </a:r>
                <a:r>
                  <a:rPr lang="cs-CZ" dirty="0">
                    <a:solidFill>
                      <a:srgbClr val="FF0000"/>
                    </a:solidFill>
                  </a:rPr>
                  <a:t>, analýzu DNA.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i="1" dirty="0"/>
                  <a:t>Heparin (zkumavky zelené, oranžové)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Heparin je </a:t>
                </a:r>
                <a:r>
                  <a:rPr lang="cs-CZ" dirty="0" err="1"/>
                  <a:t>mukoitinpolysulfát</a:t>
                </a:r>
                <a:r>
                  <a:rPr lang="cs-CZ" dirty="0"/>
                  <a:t> a je používána jeho sodná, draselná, lithná či amonná sůl. Lithná sůl je nejrozšířenější, protože neovlivňuje stanovení sodíku a draslíku. </a:t>
                </a:r>
                <a:r>
                  <a:rPr lang="cs-CZ" b="1" dirty="0"/>
                  <a:t>Inhibuje přeměnu protrombinu na trombin a zabraňuje tak tvorbě fibrinu z fibrinogenu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r>
                  <a:rPr lang="cs-CZ" dirty="0"/>
                  <a:t>Heparin inhibuje aktivitu některých enzymů (např. kyselé </a:t>
                </a:r>
                <a:r>
                  <a:rPr lang="cs-CZ" dirty="0" err="1"/>
                  <a:t>fosfatasy</a:t>
                </a:r>
                <a:r>
                  <a:rPr lang="cs-CZ" dirty="0"/>
                  <a:t>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se stěnami potaženými heparinem:  plná krev: vyšetření krevních plynů a ABR; plazma: biochemie</a:t>
                </a:r>
              </a:p>
              <a:p>
                <a:r>
                  <a:rPr lang="cs-CZ" b="1" i="1" dirty="0"/>
                  <a:t>Citrát sodný (citronan sodný, citran) 3,8%, bílé krystalky (zkumavky modré, černé)</a:t>
                </a:r>
              </a:p>
              <a:p>
                <a:pPr marL="0" indent="0">
                  <a:buNone/>
                </a:pPr>
                <a:r>
                  <a:rPr lang="cs-CZ" dirty="0"/>
                  <a:t>Antikoagulační účinek spočívá v </a:t>
                </a:r>
                <a:r>
                  <a:rPr lang="cs-CZ" dirty="0" err="1"/>
                  <a:t>chelatační</a:t>
                </a:r>
                <a:r>
                  <a:rPr lang="cs-CZ" dirty="0"/>
                  <a:t> vazbě kalciových iontů- váže na sebe Ca ionty a tím zabraňuje srážení krve. Jejich přidáním lze tento účinek zrušit. Plazma se odděluje centrifugací. Používá se při vyšetření srážení krve a sedimentaci. Nelze jej používat právě pro stanovení vápníku a některých enzymových aktivit (</a:t>
                </a:r>
                <a:r>
                  <a:rPr lang="cs-CZ" dirty="0" err="1"/>
                  <a:t>aminotransferasy</a:t>
                </a:r>
                <a:r>
                  <a:rPr lang="cs-CZ" dirty="0"/>
                  <a:t>, alkalická </a:t>
                </a:r>
                <a:r>
                  <a:rPr lang="cs-CZ" dirty="0" err="1"/>
                  <a:t>fosfatasa</a:t>
                </a:r>
                <a:r>
                  <a:rPr lang="cs-CZ" dirty="0"/>
                  <a:t>). Pro antioxidační a antimikrobiální účinky se používá v krevních konzervách, jako emulgátor zmrzlin, sýrů a kondenzovaných mlék. V tavených sýrech má funkci tavicí soli ke zlepšení roztírání. Také pro kyselost ovocných nápojů, cukrovinek, želé, zavařenin aj. jako přírodní </a:t>
                </a:r>
                <a:r>
                  <a:rPr lang="cs-CZ" dirty="0" err="1"/>
                  <a:t>konzervant</a:t>
                </a:r>
                <a:r>
                  <a:rPr lang="cs-CZ" dirty="0"/>
                  <a:t>. Zachovává bublinky v perlivých nápojích). Používá se i </a:t>
                </a:r>
                <a:r>
                  <a:rPr lang="cs-CZ" dirty="0" err="1"/>
                  <a:t>i</a:t>
                </a:r>
                <a:r>
                  <a:rPr lang="cs-CZ" dirty="0"/>
                  <a:t> ve vlasové a pleťové kosmetice).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citrátem: plazma: koagulační faktory, destičkové funkce, zkumavky s černou zátkou pro sedimentaci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 </a:t>
                </a:r>
              </a:p>
              <a:p>
                <a:r>
                  <a:rPr lang="cs-CZ" b="1" i="1" dirty="0"/>
                  <a:t>Oxaláty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Jako </a:t>
                </a:r>
                <a:r>
                  <a:rPr lang="cs-CZ" dirty="0" err="1"/>
                  <a:t>antikoagulans</a:t>
                </a:r>
                <a:r>
                  <a:rPr lang="cs-CZ" dirty="0"/>
                  <a:t> slouží sodná, draselná, lithná či amonná sůl kyseliny šťavelové, která rovněž tvoří nerozpustné komplexní sloučeniny s kalciovými ionty. Oxaláty většinou způsobují </a:t>
                </a:r>
                <a:r>
                  <a:rPr lang="cs-CZ" b="1" dirty="0"/>
                  <a:t>snížení hematokritu </a:t>
                </a:r>
                <a:r>
                  <a:rPr lang="cs-CZ" dirty="0"/>
                  <a:t>a tím ovlivňují hodnoty většiny analytů v plazmě, dále inhibují i aktivity některých enzymů (kyselé </a:t>
                </a:r>
                <a:r>
                  <a:rPr lang="cs-CZ" dirty="0" err="1"/>
                  <a:t>fosfatasy</a:t>
                </a:r>
                <a:r>
                  <a:rPr lang="cs-CZ" dirty="0"/>
                  <a:t>, amylasy,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šedé s oxalátem- draselná </a:t>
                </a:r>
                <a:r>
                  <a:rPr lang="cs-CZ">
                    <a:solidFill>
                      <a:srgbClr val="FF0000"/>
                    </a:solidFill>
                  </a:rPr>
                  <a:t>sůl oxalátu : </a:t>
                </a:r>
                <a:r>
                  <a:rPr lang="cs-CZ" dirty="0">
                    <a:solidFill>
                      <a:srgbClr val="FF0000"/>
                    </a:solidFill>
                  </a:rPr>
                  <a:t>laktát, glykémie, pyruvát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  <a:blipFill>
                <a:blip r:embed="rId2"/>
                <a:stretch>
                  <a:fillRect t="-9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2473" t="39563" r="22932" b="38416"/>
          <a:stretch/>
        </p:blipFill>
        <p:spPr>
          <a:xfrm>
            <a:off x="9301882" y="2330881"/>
            <a:ext cx="2537951" cy="10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05" y="365125"/>
            <a:ext cx="11999495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5. Ke každému protisrážlivému přípravku vepište jedno vyšetření, na které se používá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EDTA</a:t>
            </a:r>
          </a:p>
          <a:p>
            <a:r>
              <a:rPr lang="cs-CZ" dirty="0"/>
              <a:t>Heparin</a:t>
            </a:r>
          </a:p>
          <a:p>
            <a:r>
              <a:rPr lang="cs-CZ" dirty="0"/>
              <a:t>Citronan sodný</a:t>
            </a:r>
          </a:p>
          <a:p>
            <a:r>
              <a:rPr lang="cs-CZ" dirty="0"/>
              <a:t>Oxaláty</a:t>
            </a:r>
          </a:p>
        </p:txBody>
      </p:sp>
    </p:spTree>
    <p:extLst>
      <p:ext uri="{BB962C8B-B14F-4D97-AF65-F5344CB8AC3E}">
        <p14:creationId xmlns:p14="http://schemas.microsoft.com/office/powerpoint/2010/main" val="30266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6. Doplňte protisrážlivé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…………………………………..inhibuje přeměnu protrombinu na trombin</a:t>
            </a:r>
          </a:p>
          <a:p>
            <a:r>
              <a:rPr lang="cs-CZ" dirty="0"/>
              <a:t>……………………..snižují hematokrit</a:t>
            </a:r>
          </a:p>
          <a:p>
            <a:r>
              <a:rPr lang="cs-CZ" dirty="0"/>
              <a:t>………………………se používá při vyšetření krve a sedimentaci</a:t>
            </a:r>
          </a:p>
          <a:p>
            <a:r>
              <a:rPr lang="cs-CZ" dirty="0"/>
              <a:t>……………………. se používá pro stanovení hematokritu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55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zabránit glykolýze (rozpad glukózy)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Konzervační látky</a:t>
            </a:r>
            <a:endParaRPr lang="cs-CZ" dirty="0"/>
          </a:p>
          <a:p>
            <a:r>
              <a:rPr lang="cs-CZ" dirty="0"/>
              <a:t>Pro stanovení některých analytů je nutné přidáním konzervačních látek zabránit jejich rozkladu. </a:t>
            </a:r>
          </a:p>
          <a:p>
            <a:r>
              <a:rPr lang="cs-CZ" dirty="0"/>
              <a:t>Například působením enzymatických systémů dochází již 30 minut po odběru ke glykolýze. </a:t>
            </a:r>
          </a:p>
          <a:p>
            <a:r>
              <a:rPr lang="cs-CZ" dirty="0"/>
              <a:t>Jako </a:t>
            </a:r>
            <a:r>
              <a:rPr lang="cs-CZ" dirty="0" err="1"/>
              <a:t>antiglykolytický</a:t>
            </a:r>
            <a:r>
              <a:rPr lang="cs-CZ" dirty="0"/>
              <a:t> prostředek je obvykle využíván </a:t>
            </a:r>
            <a:r>
              <a:rPr lang="cs-CZ" b="1" dirty="0"/>
              <a:t>fluorid sodný</a:t>
            </a:r>
            <a:r>
              <a:rPr lang="cs-CZ" dirty="0"/>
              <a:t>, který působí také jako slabé </a:t>
            </a:r>
            <a:r>
              <a:rPr lang="cs-CZ" dirty="0" err="1"/>
              <a:t>antikoagulans</a:t>
            </a:r>
            <a:r>
              <a:rPr lang="cs-CZ" dirty="0"/>
              <a:t>. </a:t>
            </a:r>
          </a:p>
          <a:p>
            <a:r>
              <a:rPr lang="cs-CZ" dirty="0"/>
              <a:t>Jiným konzervačním prostředkem je </a:t>
            </a:r>
            <a:r>
              <a:rPr lang="cs-CZ" b="1" dirty="0" err="1"/>
              <a:t>jodoacetát</a:t>
            </a:r>
            <a:r>
              <a:rPr lang="cs-CZ" dirty="0"/>
              <a:t>, který rovněž zabraňuje glykolýze, ale nemá antikoagulační účinky.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53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7. Na předchozím snímku byly uvedené dvě konzervační látky, které po přidání ke krvi zabraňují glykolýze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…………………….sodný</a:t>
            </a:r>
          </a:p>
          <a:p>
            <a:r>
              <a:rPr lang="cs-CZ" dirty="0"/>
              <a:t>…………………….acetát</a:t>
            </a:r>
          </a:p>
        </p:txBody>
      </p:sp>
    </p:spTree>
    <p:extLst>
      <p:ext uri="{BB962C8B-B14F-4D97-AF65-F5344CB8AC3E}">
        <p14:creationId xmlns:p14="http://schemas.microsoft.com/office/powerpoint/2010/main" val="367197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 indikace laboratorního vyšetření</a:t>
            </a:r>
          </a:p>
          <a:p>
            <a:r>
              <a:rPr lang="cs-CZ" dirty="0"/>
              <a:t>Správný odběr</a:t>
            </a:r>
          </a:p>
          <a:p>
            <a:r>
              <a:rPr lang="cs-CZ" dirty="0"/>
              <a:t>Uchování a transport biologického materiálu</a:t>
            </a:r>
          </a:p>
        </p:txBody>
      </p:sp>
    </p:spTree>
    <p:extLst>
      <p:ext uri="{BB962C8B-B14F-4D97-AF65-F5344CB8AC3E}">
        <p14:creationId xmlns:p14="http://schemas.microsoft.com/office/powerpoint/2010/main" val="243560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0572"/>
            <a:ext cx="10515600" cy="996747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 se provádí odběr z 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373" y="1420238"/>
            <a:ext cx="11634281" cy="54377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Před odběrem</a:t>
            </a:r>
          </a:p>
          <a:p>
            <a:r>
              <a:rPr lang="cs-CZ" b="1" dirty="0"/>
              <a:t>žádanka </a:t>
            </a:r>
          </a:p>
          <a:p>
            <a:r>
              <a:rPr lang="cs-CZ" dirty="0"/>
              <a:t>označené odběrové </a:t>
            </a:r>
            <a:r>
              <a:rPr lang="cs-CZ" b="1" dirty="0"/>
              <a:t>zkumavky</a:t>
            </a:r>
            <a:r>
              <a:rPr lang="cs-CZ" dirty="0"/>
              <a:t> pro jednotlivá vyšetření. Identifikační údaje na odběrové zkumavce musí být identické s údaji na žádance!</a:t>
            </a:r>
          </a:p>
          <a:p>
            <a:pPr lvl="0"/>
            <a:r>
              <a:rPr lang="cs-CZ" dirty="0"/>
              <a:t>ujistit se, že pacient dodržel požadovaná </a:t>
            </a:r>
            <a:r>
              <a:rPr lang="cs-CZ" b="1" dirty="0"/>
              <a:t>dietní opatření</a:t>
            </a:r>
          </a:p>
          <a:p>
            <a:pPr lvl="0"/>
            <a:r>
              <a:rPr lang="cs-CZ" dirty="0"/>
              <a:t>zajistit </a:t>
            </a:r>
            <a:r>
              <a:rPr lang="cs-CZ" b="1" dirty="0"/>
              <a:t>správnou polohu paže </a:t>
            </a:r>
            <a:r>
              <a:rPr lang="cs-CZ" dirty="0"/>
              <a:t>a </a:t>
            </a:r>
          </a:p>
          <a:p>
            <a:r>
              <a:rPr lang="cs-CZ" dirty="0"/>
              <a:t>posoudit </a:t>
            </a:r>
            <a:r>
              <a:rPr lang="cs-CZ" b="1" dirty="0"/>
              <a:t>kvalitu žilního systému</a:t>
            </a:r>
            <a:r>
              <a:rPr lang="cs-CZ" dirty="0"/>
              <a:t>: nejčastěji odběr </a:t>
            </a:r>
            <a:r>
              <a:rPr lang="cs-CZ" b="1" dirty="0"/>
              <a:t>z loketní žíly </a:t>
            </a:r>
            <a:r>
              <a:rPr lang="cs-CZ" dirty="0"/>
              <a:t>(u zavedené infuze nebo u žen po jednostranné mastektomii odebíráme z opačné ruky). </a:t>
            </a:r>
          </a:p>
          <a:p>
            <a:pPr lvl="0"/>
            <a:r>
              <a:rPr lang="cs-CZ" dirty="0"/>
              <a:t>poloha </a:t>
            </a:r>
            <a:r>
              <a:rPr lang="cs-CZ" b="1" dirty="0"/>
              <a:t>vsedě, </a:t>
            </a:r>
            <a:r>
              <a:rPr lang="cs-CZ" dirty="0"/>
              <a:t>zklidnění nejméně 20 min před odběrem.</a:t>
            </a:r>
          </a:p>
          <a:p>
            <a:pPr lvl="0"/>
            <a:r>
              <a:rPr lang="cs-CZ" dirty="0"/>
              <a:t>pokud to není nezbytně nutné (jako např. u pacientů se špatným žilním systémem) používáme pro odběr krve zásadně uzavřené (nejlépe </a:t>
            </a:r>
            <a:r>
              <a:rPr lang="cs-CZ" b="1" dirty="0"/>
              <a:t>vakuované</a:t>
            </a:r>
            <a:r>
              <a:rPr lang="cs-CZ" dirty="0"/>
              <a:t>) odběrové systémy. </a:t>
            </a:r>
          </a:p>
          <a:p>
            <a:pPr lvl="0"/>
            <a:r>
              <a:rPr lang="cs-CZ" b="1" dirty="0"/>
              <a:t>barevné značení zátek </a:t>
            </a:r>
            <a:r>
              <a:rPr lang="cs-CZ" dirty="0"/>
              <a:t>odběrových zkumavek podle antikoagulačních a stabilizačních látek </a:t>
            </a:r>
          </a:p>
          <a:p>
            <a:pPr lvl="0"/>
            <a:r>
              <a:rPr lang="cs-CZ" dirty="0"/>
              <a:t>kromě barevného rozlišení je na každé zkumavce uvedené </a:t>
            </a:r>
            <a:r>
              <a:rPr lang="cs-CZ" b="1" dirty="0"/>
              <a:t>použité aditivum </a:t>
            </a:r>
            <a:r>
              <a:rPr lang="cs-CZ" dirty="0"/>
              <a:t>spolu s jeho množstvím a vyznačená plnící ryska. </a:t>
            </a:r>
          </a:p>
          <a:p>
            <a:pPr lvl="0"/>
            <a:r>
              <a:rPr lang="cs-CZ" dirty="0"/>
              <a:t>při odběru nesrážlivé krve musí být zkumavky naplněny na </a:t>
            </a:r>
            <a:r>
              <a:rPr lang="cs-CZ" b="1" dirty="0"/>
              <a:t>hladinu vyznačenou </a:t>
            </a:r>
            <a:r>
              <a:rPr lang="cs-CZ" dirty="0"/>
              <a:t>na zkumavce, aby byla zachována správná koncentrace antikoagulantu.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4" y="365125"/>
            <a:ext cx="12130216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8. Popište nebo nakreslete postup při odběru žilní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422" y="1825625"/>
            <a:ext cx="11732740" cy="4351338"/>
          </a:xfrm>
        </p:spPr>
        <p:txBody>
          <a:bodyPr>
            <a:normAutofit/>
          </a:bodyPr>
          <a:lstStyle/>
          <a:p>
            <a:r>
              <a:rPr lang="cs-CZ" dirty="0"/>
              <a:t>Před odběrem musí být vyplněná………………a označená…………….…………………….</a:t>
            </a:r>
          </a:p>
          <a:p>
            <a:r>
              <a:rPr lang="cs-CZ" dirty="0"/>
              <a:t>Nejčastěji se odebírá z …………………………………………………………………………….………</a:t>
            </a:r>
          </a:p>
          <a:p>
            <a:r>
              <a:rPr lang="cs-CZ" dirty="0"/>
              <a:t>Před odběrem zjistit………………………………..……………………………………….……………..</a:t>
            </a:r>
          </a:p>
          <a:p>
            <a:r>
              <a:rPr lang="cs-CZ" dirty="0"/>
              <a:t>Pacient zaujme polohu…………………………………………………………………………………….</a:t>
            </a:r>
          </a:p>
          <a:p>
            <a:r>
              <a:rPr lang="cs-CZ" dirty="0"/>
              <a:t>Obvykle se používají odběrové systémy………………………………..………………….……..</a:t>
            </a:r>
          </a:p>
          <a:p>
            <a:r>
              <a:rPr lang="cs-CZ" dirty="0"/>
              <a:t>Zátky zkumavek se barevně značí podle………………………………………………….……….</a:t>
            </a:r>
          </a:p>
          <a:p>
            <a:r>
              <a:rPr lang="cs-CZ" dirty="0"/>
              <a:t>Na každé zkumavce je označená…………………………..………………………………….……..</a:t>
            </a:r>
          </a:p>
          <a:p>
            <a:r>
              <a:rPr lang="cs-CZ" dirty="0"/>
              <a:t>Při odběru nesrážlivé krve je třeba odebrat……………………………..………………………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42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5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7026" y="1"/>
            <a:ext cx="10515600" cy="90456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rozlišují zkumavky podle barev?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77183" y="746793"/>
          <a:ext cx="11322995" cy="577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450">
                  <a:extLst>
                    <a:ext uri="{9D8B030D-6E8A-4147-A177-3AD203B41FA5}">
                      <a16:colId xmlns:a16="http://schemas.microsoft.com/office/drawing/2014/main" val="3267255078"/>
                    </a:ext>
                  </a:extLst>
                </a:gridCol>
                <a:gridCol w="2979173">
                  <a:extLst>
                    <a:ext uri="{9D8B030D-6E8A-4147-A177-3AD203B41FA5}">
                      <a16:colId xmlns:a16="http://schemas.microsoft.com/office/drawing/2014/main" val="422226428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572779177"/>
                    </a:ext>
                  </a:extLst>
                </a:gridCol>
                <a:gridCol w="3844204">
                  <a:extLst>
                    <a:ext uri="{9D8B030D-6E8A-4147-A177-3AD203B41FA5}">
                      <a16:colId xmlns:a16="http://schemas.microsoft.com/office/drawing/2014/main" val="744679081"/>
                    </a:ext>
                  </a:extLst>
                </a:gridCol>
              </a:tblGrid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Barevný kód zátky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Antikoagulans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Biologický materiál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Poznámka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60300299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červená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prvky, enzymy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5478616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světle modrá</a:t>
                      </a:r>
                      <a:endParaRPr lang="cs-CZ" sz="2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citrát sodný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vyšetření hemokoagulace (PT, INR, a PTT)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5829291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černá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citrát sodný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sedimentace (FW)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89210460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zlatá</a:t>
                      </a:r>
                      <a:endParaRPr lang="cs-CZ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sérum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obsahuje </a:t>
                      </a:r>
                      <a:r>
                        <a:rPr lang="cs-CZ" sz="2000" dirty="0" err="1">
                          <a:effectLst/>
                        </a:rPr>
                        <a:t>separátový</a:t>
                      </a:r>
                      <a:r>
                        <a:rPr lang="cs-CZ" sz="2000" dirty="0">
                          <a:effectLst/>
                        </a:rPr>
                        <a:t> gel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8239758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zelená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heparin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porfyriny, katecholaminy, chloridy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36937768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7030A0"/>
                          </a:solidFill>
                          <a:effectLst/>
                        </a:rPr>
                        <a:t>fialová</a:t>
                      </a:r>
                      <a:endParaRPr lang="cs-CZ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hematologická vyšetření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97371050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šedá</a:t>
                      </a:r>
                      <a:endParaRPr lang="cs-CZ" sz="2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oxalát, fluorid, jodoacetát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glykémie (stabilizace hladiny glukosy až 24 hod.)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85112739"/>
                  </a:ext>
                </a:extLst>
              </a:tr>
              <a:tr h="1445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tmavě modrá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 nebo 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 nebo 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výhradně plast s garantovaným množstvím kontaminujících látek, stopové prvky a RNA analýzy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84843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8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5" y="365125"/>
            <a:ext cx="12035481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9. Jaké barvy zkumavek a jaká </a:t>
            </a:r>
            <a:r>
              <a:rPr lang="cs-CZ" sz="4000" dirty="0" err="1">
                <a:solidFill>
                  <a:srgbClr val="0070C0"/>
                </a:solidFill>
              </a:rPr>
              <a:t>antikoagulans</a:t>
            </a:r>
            <a:r>
              <a:rPr lang="cs-CZ" sz="4000" dirty="0">
                <a:solidFill>
                  <a:srgbClr val="0070C0"/>
                </a:solidFill>
              </a:rPr>
              <a:t> se používají pro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Vyberte si jeden odběrový systém</a:t>
            </a:r>
          </a:p>
          <a:p>
            <a:r>
              <a:rPr lang="cs-CZ" dirty="0"/>
              <a:t>Prvků (plazma)……………...…………………………………………………………………..</a:t>
            </a:r>
          </a:p>
          <a:p>
            <a:r>
              <a:rPr lang="cs-CZ" dirty="0"/>
              <a:t>SE………………………………..……………………………………………………………………..</a:t>
            </a:r>
          </a:p>
          <a:p>
            <a:r>
              <a:rPr lang="cs-CZ" dirty="0"/>
              <a:t>Glykémie…………………………….……………………………………………………………...</a:t>
            </a:r>
          </a:p>
          <a:p>
            <a:r>
              <a:rPr lang="cs-CZ" dirty="0"/>
              <a:t>Glykovaný </a:t>
            </a:r>
            <a:r>
              <a:rPr lang="cs-CZ" dirty="0" err="1"/>
              <a:t>Hb</a:t>
            </a:r>
            <a:r>
              <a:rPr lang="cs-CZ" dirty="0"/>
              <a:t>………………………………………………………………………………….…..</a:t>
            </a:r>
          </a:p>
          <a:p>
            <a:r>
              <a:rPr lang="cs-CZ" dirty="0"/>
              <a:t>Krevní skupina……………………………………………………………………………….……</a:t>
            </a:r>
          </a:p>
          <a:p>
            <a:r>
              <a:rPr lang="cs-CZ" dirty="0"/>
              <a:t>Koagulační faktory………………………………………………………………………………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4223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917" y="266750"/>
            <a:ext cx="11712103" cy="74650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 se provádí odběr venózní krve?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/>
              <a:t>Během odběru</a:t>
            </a:r>
          </a:p>
          <a:p>
            <a:pPr lvl="0"/>
            <a:r>
              <a:rPr lang="cs-CZ" b="1" dirty="0"/>
              <a:t>turniket</a:t>
            </a:r>
            <a:r>
              <a:rPr lang="cs-CZ" dirty="0"/>
              <a:t>, dříve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</a:t>
            </a:r>
          </a:p>
          <a:p>
            <a:pPr lvl="0"/>
            <a:r>
              <a:rPr lang="cs-CZ" b="1" dirty="0"/>
              <a:t>uvolníme ihned </a:t>
            </a:r>
            <a:r>
              <a:rPr lang="cs-CZ" dirty="0"/>
              <a:t>po odkápnutí 1. kapky krve do zkumavky. Zaškrcení nad 3 min. vede ke změnám hladin některých analytů. </a:t>
            </a:r>
            <a:r>
              <a:rPr lang="cs-CZ" b="1" dirty="0"/>
              <a:t>Při odběru na stanovení laktátu jej použít nesmíme.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dříve praktikované cvičení se zaťatou pěstí se již nedoporučuje, vede ke zvýšení hladin draslíku či laktátu)</a:t>
            </a:r>
          </a:p>
          <a:p>
            <a:pPr lvl="0"/>
            <a:r>
              <a:rPr lang="cs-CZ" dirty="0"/>
              <a:t>místo vpichu </a:t>
            </a:r>
            <a:r>
              <a:rPr lang="cs-CZ" b="1" dirty="0"/>
              <a:t>dezinfikujeme</a:t>
            </a:r>
            <a:endParaRPr lang="cs-CZ" dirty="0"/>
          </a:p>
          <a:p>
            <a:pPr lvl="0"/>
            <a:r>
              <a:rPr lang="cs-CZ" dirty="0"/>
              <a:t>žílu napichujeme až po úplném </a:t>
            </a:r>
            <a:r>
              <a:rPr lang="cs-CZ" b="1" dirty="0"/>
              <a:t>oschnutí</a:t>
            </a:r>
            <a:r>
              <a:rPr lang="cs-CZ" dirty="0"/>
              <a:t>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</a:t>
            </a:r>
            <a:r>
              <a:rPr lang="cs-CZ" b="1" dirty="0"/>
              <a:t>bezalkoholový</a:t>
            </a:r>
            <a:r>
              <a:rPr lang="cs-CZ" dirty="0"/>
              <a:t> </a:t>
            </a:r>
            <a:r>
              <a:rPr lang="cs-CZ" b="1" dirty="0"/>
              <a:t>dezinfekční prostředek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/>
              <a:t>15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78" y="4567337"/>
            <a:ext cx="3727622" cy="22906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9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39" y="75220"/>
            <a:ext cx="1171210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10. Jak se provádí odběr 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Pro usnadnění odběru používáme většinou </a:t>
            </a:r>
            <a:r>
              <a:rPr lang="cs-CZ" b="1" dirty="0">
                <a:solidFill>
                  <a:srgbClr val="0070C0"/>
                </a:solidFill>
              </a:rPr>
              <a:t>…………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cs-CZ" dirty="0"/>
              <a:t> z dřívějších dob známý jako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škrtidlo), je však třeba jej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po odkápnutí první kapky krve do zkumavky. Delší zaškrcení (nad 3 min.) vede ke změnám hladin některých analytů. </a:t>
            </a:r>
            <a:r>
              <a:rPr lang="cs-CZ" b="1" dirty="0"/>
              <a:t>Při odběru na stanovení laktátu jej použít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Dříve praktikované cvičení se zaťatou pěstí se dnes již nedoporučuje (vede ke zvýšení hladin např. draslíku či laktátu).</a:t>
            </a:r>
          </a:p>
          <a:p>
            <a:pPr lvl="0"/>
            <a:r>
              <a:rPr lang="cs-CZ" dirty="0"/>
              <a:t>Místo vpichu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, žílu napichujeme až po úplném oschnutí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 dezinfekční prostředek, který alkohol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.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438" y="4491789"/>
            <a:ext cx="3850562" cy="23662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71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643" y="365126"/>
            <a:ext cx="12036357" cy="56894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Jaké se dodržuje pořadí při vícenásobném odběru?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2963"/>
            <a:ext cx="11848946" cy="55350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1. nádobky pro odběr </a:t>
            </a:r>
            <a:r>
              <a:rPr lang="cs-CZ" b="1" dirty="0"/>
              <a:t>hemokultury</a:t>
            </a:r>
          </a:p>
          <a:p>
            <a:pPr marL="0" indent="0">
              <a:buNone/>
            </a:pPr>
            <a:r>
              <a:rPr lang="cs-CZ" dirty="0"/>
              <a:t>2. zkumavky </a:t>
            </a:r>
            <a:r>
              <a:rPr lang="cs-CZ" b="1" dirty="0"/>
              <a:t>bez aditiv </a:t>
            </a:r>
            <a:r>
              <a:rPr lang="cs-CZ" dirty="0"/>
              <a:t>(přísad)</a:t>
            </a:r>
          </a:p>
          <a:p>
            <a:pPr marL="0" indent="0">
              <a:buNone/>
            </a:pPr>
            <a:r>
              <a:rPr lang="cs-CZ" dirty="0"/>
              <a:t>3. zkumavky pro vyšetření </a:t>
            </a:r>
            <a:r>
              <a:rPr lang="cs-CZ" b="1" dirty="0" err="1"/>
              <a:t>hemokoagulace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4. zkumavky pro </a:t>
            </a:r>
            <a:r>
              <a:rPr lang="cs-CZ" b="1" dirty="0"/>
              <a:t>SE</a:t>
            </a:r>
          </a:p>
          <a:p>
            <a:pPr marL="0" indent="0">
              <a:buNone/>
            </a:pPr>
            <a:r>
              <a:rPr lang="cs-CZ" dirty="0"/>
              <a:t>5. zkumavky </a:t>
            </a:r>
            <a:r>
              <a:rPr lang="cs-CZ" b="1" dirty="0"/>
              <a:t>s aditivy </a:t>
            </a:r>
            <a:r>
              <a:rPr lang="cs-CZ" dirty="0"/>
              <a:t>(přísadami)</a:t>
            </a:r>
          </a:p>
          <a:p>
            <a:r>
              <a:rPr lang="cs-CZ" dirty="0"/>
              <a:t>Všechny zkumavky s aditivy musíme ihned po odběru dokonale promíchat jemným </a:t>
            </a:r>
            <a:r>
              <a:rPr lang="cs-CZ" b="1" dirty="0"/>
              <a:t>opakovaným obracením zkumavky</a:t>
            </a:r>
            <a:r>
              <a:rPr lang="cs-CZ" dirty="0"/>
              <a:t>, nedostatečné promíchání může ovlivnit laboratorní výsledky. </a:t>
            </a:r>
          </a:p>
          <a:p>
            <a:r>
              <a:rPr lang="cs-CZ" b="1" dirty="0"/>
              <a:t>Zásadně se zkumavkou netřepáme</a:t>
            </a:r>
            <a:r>
              <a:rPr lang="cs-CZ" dirty="0"/>
              <a:t>, aby nedošlo k hemolýze.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5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4051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11. Pořadí při vícenásobném odběru: doplňte  odběry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58049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odběr z arterie provádí buď lékař, nebo vyškolený pracovník. </a:t>
            </a:r>
          </a:p>
          <a:p>
            <a:r>
              <a:rPr lang="cs-CZ" b="1" dirty="0"/>
              <a:t>a. </a:t>
            </a:r>
            <a:r>
              <a:rPr lang="cs-CZ" b="1" dirty="0" err="1"/>
              <a:t>radialis</a:t>
            </a:r>
            <a:r>
              <a:rPr lang="cs-CZ" b="1" dirty="0"/>
              <a:t>/</a:t>
            </a:r>
            <a:r>
              <a:rPr lang="cs-CZ" b="1" dirty="0" err="1"/>
              <a:t>brachialis</a:t>
            </a:r>
            <a:r>
              <a:rPr lang="cs-CZ" b="1" dirty="0"/>
              <a:t>/</a:t>
            </a:r>
            <a:r>
              <a:rPr lang="cs-CZ" b="1" dirty="0" err="1"/>
              <a:t>femoralis</a:t>
            </a:r>
            <a:endParaRPr lang="cs-CZ" b="1" dirty="0"/>
          </a:p>
          <a:p>
            <a:r>
              <a:rPr lang="cs-CZ" dirty="0"/>
              <a:t>u novorozenců je nejvhodnější odběr z katétru zavedeného do </a:t>
            </a:r>
            <a:r>
              <a:rPr lang="cs-CZ" b="1" dirty="0"/>
              <a:t>pupečníkové arterie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Jaká je indikace odběru arteriální krve?</a:t>
            </a:r>
          </a:p>
          <a:p>
            <a:r>
              <a:rPr lang="cs-CZ" b="1" dirty="0"/>
              <a:t>Krevní plyny</a:t>
            </a:r>
            <a:r>
              <a:rPr lang="cs-CZ" dirty="0"/>
              <a:t>: proto je důležité odstranit vzduch z jehly</a:t>
            </a:r>
          </a:p>
          <a:p>
            <a:pPr marL="0" indent="0">
              <a:buNone/>
            </a:pPr>
            <a:r>
              <a:rPr lang="cs-CZ" dirty="0"/>
              <a:t>  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b="1" dirty="0"/>
              <a:t>z prohřátého prstu nebo ušního lalůčku). </a:t>
            </a:r>
          </a:p>
          <a:p>
            <a:r>
              <a:rPr lang="cs-CZ" dirty="0"/>
              <a:t>důležitý anaerobní průběh odběru – kapka nesmí stékat po prstu, kapilára musí být bez bublin. </a:t>
            </a:r>
          </a:p>
          <a:p>
            <a:r>
              <a:rPr lang="cs-CZ" dirty="0"/>
              <a:t>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221050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témat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769" y="1825624"/>
            <a:ext cx="10963031" cy="4911237"/>
          </a:xfrm>
        </p:spPr>
        <p:txBody>
          <a:bodyPr>
            <a:normAutofit/>
          </a:bodyPr>
          <a:lstStyle/>
          <a:p>
            <a:r>
              <a:rPr lang="cs-CZ" sz="4000" dirty="0"/>
              <a:t>Odběry, indikace vyšetření, co ovlivňuje výsledky</a:t>
            </a:r>
          </a:p>
          <a:p>
            <a:r>
              <a:rPr lang="cs-CZ" sz="4000" dirty="0"/>
              <a:t>Sacharidy, štěpení sacharidů, diabetes </a:t>
            </a:r>
            <a:r>
              <a:rPr lang="cs-CZ" sz="4000" dirty="0" err="1"/>
              <a:t>mellitus</a:t>
            </a:r>
            <a:endParaRPr lang="cs-CZ" sz="4000" dirty="0"/>
          </a:p>
          <a:p>
            <a:r>
              <a:rPr lang="cs-CZ" sz="4000" dirty="0"/>
              <a:t>Lipidy, štěpení lipidů</a:t>
            </a:r>
          </a:p>
          <a:p>
            <a:r>
              <a:rPr lang="cs-CZ" sz="4000" dirty="0"/>
              <a:t>Proteiny, štěpení proteinů</a:t>
            </a:r>
          </a:p>
          <a:p>
            <a:r>
              <a:rPr lang="cs-CZ" sz="4000" dirty="0"/>
              <a:t>Enzymy, hormony</a:t>
            </a:r>
          </a:p>
          <a:p>
            <a:r>
              <a:rPr lang="cs-CZ" sz="4000" dirty="0"/>
              <a:t>Rychlé testy, vyšetření funkce ledvin</a:t>
            </a:r>
          </a:p>
        </p:txBody>
      </p:sp>
    </p:spTree>
    <p:extLst>
      <p:ext uri="{BB962C8B-B14F-4D97-AF65-F5344CB8AC3E}">
        <p14:creationId xmlns:p14="http://schemas.microsoft.com/office/powerpoint/2010/main" val="57529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12. 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Odběr z arterie provádí buď lékař, nebo vyškolený pracovník. </a:t>
            </a:r>
          </a:p>
          <a:p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……………./………………./……………….</a:t>
            </a:r>
          </a:p>
          <a:p>
            <a:r>
              <a:rPr lang="cs-CZ" dirty="0"/>
              <a:t>u novorozenců je nejvhodnější odběr z katétru zavedeného do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arterie.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Jaká je indikace odběru arteriální krve?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: proto je důležité odstranit vzduch </a:t>
            </a:r>
          </a:p>
          <a:p>
            <a:pPr marL="0" indent="0">
              <a:buNone/>
            </a:pPr>
            <a:r>
              <a:rPr lang="cs-CZ" dirty="0"/>
              <a:t>z jehly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</a:p>
          <a:p>
            <a:r>
              <a:rPr lang="cs-CZ" dirty="0"/>
              <a:t>Podobně jako u arteriální krve je důležitý anaerobní průběh odběru – kapka nesmí stékat po prstu, kapilára musí být bez bublin. 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42861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stanoví hladiny minerálů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ODBĚR:</a:t>
            </a:r>
            <a:endParaRPr lang="cs-CZ" dirty="0"/>
          </a:p>
          <a:p>
            <a:r>
              <a:rPr lang="cs-CZ" dirty="0"/>
              <a:t>srážlivá venózní krev</a:t>
            </a:r>
          </a:p>
          <a:p>
            <a:r>
              <a:rPr lang="cs-CZ" dirty="0"/>
              <a:t>zabránit hemolýze</a:t>
            </a:r>
          </a:p>
          <a:p>
            <a:r>
              <a:rPr lang="cs-CZ" dirty="0"/>
              <a:t>je nutné do 30 minut oddělit sérum od krevního koláče – rychlý transport do laboratoře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73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glukosy</a:t>
            </a:r>
            <a:r>
              <a:rPr lang="cs-CZ" dirty="0"/>
              <a:t>. </a:t>
            </a:r>
          </a:p>
          <a:p>
            <a:r>
              <a:rPr lang="cs-CZ" dirty="0">
                <a:solidFill>
                  <a:srgbClr val="FF0000"/>
                </a:solidFill>
              </a:rPr>
              <a:t>u dospělých: bříško 3. nebo 4. prstu, ušní lalůček </a:t>
            </a:r>
            <a:r>
              <a:rPr lang="cs-CZ" dirty="0"/>
              <a:t>a u novorozenců </a:t>
            </a:r>
            <a:r>
              <a:rPr lang="cs-CZ" dirty="0">
                <a:solidFill>
                  <a:srgbClr val="FF0000"/>
                </a:solidFill>
              </a:rPr>
              <a:t>pata 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odsaje buničinou,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vzduchu.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020" y="2786527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13. 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…………...</a:t>
            </a:r>
            <a:r>
              <a:rPr lang="cs-CZ" dirty="0">
                <a:solidFill>
                  <a:srgbClr val="0070C0"/>
                </a:solidFill>
              </a:rPr>
              <a:t>. </a:t>
            </a:r>
          </a:p>
          <a:p>
            <a:r>
              <a:rPr lang="cs-CZ" dirty="0"/>
              <a:t>u dospělých: bříško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dirty="0"/>
              <a:t> nebo </a:t>
            </a:r>
            <a:r>
              <a:rPr lang="cs-CZ" dirty="0">
                <a:solidFill>
                  <a:srgbClr val="0070C0"/>
                </a:solidFill>
              </a:rPr>
              <a:t>…. </a:t>
            </a:r>
            <a:r>
              <a:rPr lang="cs-CZ" dirty="0"/>
              <a:t>prstu, ušní lalůček a u novorozenců </a:t>
            </a:r>
            <a:r>
              <a:rPr lang="cs-CZ" dirty="0">
                <a:solidFill>
                  <a:srgbClr val="0070C0"/>
                </a:solidFill>
              </a:rPr>
              <a:t>……..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</a:t>
            </a:r>
            <a:r>
              <a:rPr lang="cs-CZ" dirty="0">
                <a:solidFill>
                  <a:srgbClr val="0070C0"/>
                </a:solidFill>
              </a:rPr>
              <a:t>……………………..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965" y="2834004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Místo odběru – typ krve</a:t>
            </a:r>
            <a:endParaRPr lang="cs-CZ" dirty="0"/>
          </a:p>
          <a:p>
            <a:r>
              <a:rPr lang="cs-CZ" dirty="0"/>
              <a:t>Složení krve je značně ovlivněno </a:t>
            </a:r>
            <a:r>
              <a:rPr lang="cs-CZ" b="1" dirty="0"/>
              <a:t>místem odběru. </a:t>
            </a:r>
          </a:p>
          <a:p>
            <a:pPr lvl="0"/>
            <a:r>
              <a:rPr lang="cs-CZ" b="1" dirty="0"/>
              <a:t>Kapilární krev </a:t>
            </a:r>
          </a:p>
          <a:p>
            <a:pPr lvl="1"/>
            <a:r>
              <a:rPr lang="cs-CZ" dirty="0"/>
              <a:t>se více podobá arteriální než venózní krvi, především parametry ABR</a:t>
            </a:r>
          </a:p>
          <a:p>
            <a:pPr lvl="1"/>
            <a:r>
              <a:rPr lang="cs-CZ" dirty="0"/>
              <a:t>složení kapilární krve může ovlivnit i odběr z neprohřátých míst a </a:t>
            </a:r>
          </a:p>
          <a:p>
            <a:pPr lvl="1"/>
            <a:r>
              <a:rPr lang="cs-CZ" dirty="0"/>
              <a:t>její kontaminace intersticiální a intracelulární tekutinou- NEMAČKAT MÍSTO ODBĚRU</a:t>
            </a:r>
          </a:p>
          <a:p>
            <a:pPr lvl="1"/>
            <a:endParaRPr lang="cs-CZ" dirty="0"/>
          </a:p>
          <a:p>
            <a:pPr lvl="0"/>
            <a:r>
              <a:rPr lang="cs-CZ" b="1" dirty="0"/>
              <a:t>Hladina glukosy </a:t>
            </a:r>
            <a:r>
              <a:rPr lang="cs-CZ" dirty="0"/>
              <a:t>je </a:t>
            </a:r>
          </a:p>
          <a:p>
            <a:pPr lvl="1"/>
            <a:r>
              <a:rPr lang="cs-CZ" dirty="0"/>
              <a:t>ve venózní krvi nižší než v arteriální díky její spotřebě v tkáních. </a:t>
            </a:r>
          </a:p>
        </p:txBody>
      </p:sp>
    </p:spTree>
    <p:extLst>
      <p:ext uri="{BB962C8B-B14F-4D97-AF65-F5344CB8AC3E}">
        <p14:creationId xmlns:p14="http://schemas.microsoft.com/office/powerpoint/2010/main" val="2885893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14. Typ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Hladina glukosy </a:t>
            </a:r>
            <a:r>
              <a:rPr lang="cs-CZ" dirty="0"/>
              <a:t>je ve venózní krvi 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než v arteriální díky její spotřebě v tkáních.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8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8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2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prostředí</a:t>
            </a:r>
          </a:p>
          <a:p>
            <a:r>
              <a:rPr lang="cs-CZ" dirty="0"/>
              <a:t>Onemocnění a poruchy vedoucí ke změně vnitřního prostředí</a:t>
            </a:r>
          </a:p>
          <a:p>
            <a:r>
              <a:rPr lang="cs-CZ" dirty="0"/>
              <a:t>Biologický materiál: </a:t>
            </a:r>
          </a:p>
          <a:p>
            <a:pPr lvl="1"/>
            <a:r>
              <a:rPr lang="cs-CZ" dirty="0" err="1"/>
              <a:t>preanalytická</a:t>
            </a:r>
            <a:r>
              <a:rPr lang="cs-CZ" dirty="0"/>
              <a:t> příprava </a:t>
            </a:r>
          </a:p>
          <a:p>
            <a:pPr lvl="1"/>
            <a:r>
              <a:rPr lang="cs-CZ" dirty="0"/>
              <a:t>indikace</a:t>
            </a:r>
          </a:p>
          <a:p>
            <a:pPr lvl="1"/>
            <a:r>
              <a:rPr lang="cs-CZ" dirty="0"/>
              <a:t>odběr</a:t>
            </a:r>
          </a:p>
          <a:p>
            <a:pPr lvl="1"/>
            <a:r>
              <a:rPr lang="cs-CZ" dirty="0"/>
              <a:t>interpretace biochemických vyšetření</a:t>
            </a:r>
          </a:p>
          <a:p>
            <a:r>
              <a:rPr lang="cs-CZ" dirty="0"/>
              <a:t>Orientační metody biochemických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73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45370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2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824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591048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726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 moči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5" y="1325562"/>
            <a:ext cx="11722769" cy="5347953"/>
          </a:xfrm>
        </p:spPr>
        <p:txBody>
          <a:bodyPr>
            <a:normAutofit/>
          </a:bodyPr>
          <a:lstStyle/>
          <a:p>
            <a:r>
              <a:rPr lang="cs-CZ" dirty="0"/>
              <a:t>Pro upřesnění diagnostiky je třeba analyzovat řadu</a:t>
            </a:r>
          </a:p>
          <a:p>
            <a:pPr marL="0" indent="0">
              <a:buNone/>
            </a:pPr>
            <a:r>
              <a:rPr lang="cs-CZ" dirty="0"/>
              <a:t>   parametrů nejen v krvi, ale i v moči. </a:t>
            </a:r>
          </a:p>
          <a:p>
            <a:pPr marL="0" indent="0">
              <a:buNone/>
            </a:pPr>
            <a:r>
              <a:rPr lang="cs-CZ" dirty="0"/>
              <a:t>Orientační biochemická analýza moči zahrnuje </a:t>
            </a:r>
          </a:p>
          <a:p>
            <a:pPr lvl="0"/>
            <a:r>
              <a:rPr lang="cs-CZ" b="1" dirty="0"/>
              <a:t>stanovení pH</a:t>
            </a:r>
          </a:p>
          <a:p>
            <a:pPr lvl="0"/>
            <a:r>
              <a:rPr lang="cs-CZ" dirty="0"/>
              <a:t>kvalitativní průkaz </a:t>
            </a:r>
            <a:r>
              <a:rPr lang="cs-CZ" b="1" dirty="0"/>
              <a:t>proteinů, glukosy, ketolátek, žlučových barviv a </a:t>
            </a:r>
            <a:r>
              <a:rPr lang="cs-CZ" b="1" dirty="0" err="1"/>
              <a:t>ery</a:t>
            </a:r>
            <a:endParaRPr lang="cs-CZ" b="1" dirty="0"/>
          </a:p>
          <a:p>
            <a:pPr lvl="0"/>
            <a:r>
              <a:rPr lang="cs-CZ" dirty="0"/>
              <a:t>kvantitativně se v moči stanovuje převážně </a:t>
            </a:r>
            <a:r>
              <a:rPr lang="cs-CZ" b="1" dirty="0"/>
              <a:t>bílkovina </a:t>
            </a:r>
            <a:r>
              <a:rPr lang="cs-CZ" dirty="0"/>
              <a:t>(proteinurie) a </a:t>
            </a:r>
            <a:r>
              <a:rPr lang="cs-CZ" b="1" dirty="0"/>
              <a:t>glukosa </a:t>
            </a:r>
            <a:r>
              <a:rPr lang="cs-CZ" dirty="0"/>
              <a:t>(glykosurie)</a:t>
            </a:r>
          </a:p>
          <a:p>
            <a:r>
              <a:rPr lang="cs-CZ" dirty="0"/>
              <a:t>kvalitativní i kvantitativní vyšetření moči vyžaduje správně provedený odběr, u kvantitativních vyšetření i dodržení časového intervalu sběru a přesné odměření objemu sbírané moči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633" y="284627"/>
            <a:ext cx="4204367" cy="23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07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18. Orientační biochemická analýza moči zahrnuje 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 kvalitativně</a:t>
            </a:r>
          </a:p>
          <a:p>
            <a:pPr lvl="1"/>
            <a:r>
              <a:rPr lang="cs-CZ" dirty="0"/>
              <a:t>..</a:t>
            </a:r>
          </a:p>
          <a:p>
            <a:pPr lvl="1"/>
            <a:r>
              <a:rPr lang="cs-CZ" dirty="0"/>
              <a:t>..</a:t>
            </a:r>
          </a:p>
          <a:p>
            <a:pPr lvl="1"/>
            <a:r>
              <a:rPr lang="cs-CZ" dirty="0"/>
              <a:t>..</a:t>
            </a:r>
          </a:p>
          <a:p>
            <a:pPr lvl="1"/>
            <a:r>
              <a:rPr lang="cs-CZ" dirty="0"/>
              <a:t>..</a:t>
            </a:r>
          </a:p>
          <a:p>
            <a:r>
              <a:rPr lang="cs-CZ" dirty="0"/>
              <a:t>3 kvantitativně</a:t>
            </a:r>
          </a:p>
          <a:p>
            <a:pPr lvl="1"/>
            <a:r>
              <a:rPr lang="cs-CZ" dirty="0"/>
              <a:t>..</a:t>
            </a:r>
          </a:p>
          <a:p>
            <a:pPr lvl="1"/>
            <a:r>
              <a:rPr lang="cs-CZ" dirty="0"/>
              <a:t>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924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stolice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Častým vyšetřením stolice je test na okultní (skryté) krvácení, který je důležitý pro odhalení krvácejícího vředu nebo nádoru v zažívacím traktu. Vzorek stolice pacient odebere špachtlí do sterilní nádobky nebo spirálkou do speciální zkumavky ze tří míst stolice.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11" y="3605462"/>
            <a:ext cx="2964531" cy="296453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395537" y="60503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https://www.facebook.com/staymedik/photos/a.278704386274349/327751504702970/?type=3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44" y="3605462"/>
            <a:ext cx="4827289" cy="212172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 rot="5400000">
            <a:off x="8561653" y="34988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https://www.mcsalve.cz/toks-test-na-okultni-krvaceni-do-stolice/</a:t>
            </a:r>
          </a:p>
        </p:txBody>
      </p:sp>
    </p:spTree>
    <p:extLst>
      <p:ext uri="{BB962C8B-B14F-4D97-AF65-F5344CB8AC3E}">
        <p14:creationId xmlns:p14="http://schemas.microsoft.com/office/powerpoint/2010/main" val="1447089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19. Co znamená barva stolice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Světlá až bílá……………………………….….…….</a:t>
            </a:r>
          </a:p>
          <a:p>
            <a:r>
              <a:rPr lang="cs-CZ" dirty="0"/>
              <a:t>Zelená…………………………………………………..</a:t>
            </a:r>
          </a:p>
          <a:p>
            <a:r>
              <a:rPr lang="cs-CZ" dirty="0"/>
              <a:t>Žlutá…………………………………………….……….</a:t>
            </a:r>
          </a:p>
          <a:p>
            <a:r>
              <a:rPr lang="cs-CZ" dirty="0"/>
              <a:t>Světle až tmavě hnědá…………….…………….</a:t>
            </a:r>
          </a:p>
          <a:p>
            <a:r>
              <a:rPr lang="cs-CZ" dirty="0"/>
              <a:t>Černá…………………………………………………….</a:t>
            </a:r>
          </a:p>
          <a:p>
            <a:r>
              <a:rPr lang="cs-CZ" dirty="0"/>
              <a:t>Červená…………………………………………………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používá terminologii obecné a klinické biochemie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vyjmenuje fyziologická referenční rozmezí biochemických hodnot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popíše základní metabolické pochody probíhající v těle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667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 plodové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Odběr plodové vody </a:t>
            </a:r>
            <a:r>
              <a:rPr lang="cs-CZ" b="1" dirty="0"/>
              <a:t>20 ml </a:t>
            </a:r>
            <a:r>
              <a:rPr lang="cs-CZ" dirty="0"/>
              <a:t>(</a:t>
            </a:r>
            <a:r>
              <a:rPr lang="cs-CZ" b="1" dirty="0" err="1"/>
              <a:t>amniocentéza</a:t>
            </a:r>
            <a:r>
              <a:rPr lang="cs-CZ" dirty="0"/>
              <a:t>) se provádí pro diagnostiku vrozených vad plodu, zjištění jeho zralosti, případně i intrauterinní infekce. Provádí jej lékař v lokální anestezii za současné kontroly ultrazvukem v </a:t>
            </a:r>
            <a:r>
              <a:rPr lang="cs-CZ" b="1" dirty="0"/>
              <a:t>15.-16. </a:t>
            </a:r>
            <a:r>
              <a:rPr lang="cs-CZ" dirty="0"/>
              <a:t>týdnu.</a:t>
            </a:r>
          </a:p>
          <a:p>
            <a:endParaRPr lang="cs-CZ" dirty="0"/>
          </a:p>
        </p:txBody>
      </p:sp>
      <p:pic>
        <p:nvPicPr>
          <p:cNvPr id="7170" name="Picture 2" descr="https://www.wikiskripta.eu/thumb.php?f=Amniocenteza.png&amp;widt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36" y="3149432"/>
            <a:ext cx="3580231" cy="35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8588368" y="3816628"/>
            <a:ext cx="5121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https://www.wikiskripta.eu/w/Amniocent%C3%A9za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19200" y="3561347"/>
            <a:ext cx="2967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Věková indikace (35 let)</a:t>
            </a:r>
          </a:p>
          <a:p>
            <a:r>
              <a:rPr lang="cs-CZ" dirty="0"/>
              <a:t>Dědičná onemocnění (cystická fibróza, hemofilie</a:t>
            </a:r>
          </a:p>
          <a:p>
            <a:r>
              <a:rPr lang="cs-CZ" dirty="0"/>
              <a:t>Opakované potraty v předchozích graviditách</a:t>
            </a:r>
          </a:p>
          <a:p>
            <a:r>
              <a:rPr lang="cs-CZ" dirty="0"/>
              <a:t>Svalová dystrofie</a:t>
            </a:r>
          </a:p>
          <a:p>
            <a:r>
              <a:rPr lang="cs-CZ" dirty="0"/>
              <a:t>Molekulárně genetické vyšetření</a:t>
            </a:r>
          </a:p>
          <a:p>
            <a:r>
              <a:rPr lang="cs-CZ" dirty="0"/>
              <a:t>Riziko 1:100 – 1:200</a:t>
            </a:r>
          </a:p>
        </p:txBody>
      </p:sp>
      <p:sp>
        <p:nvSpPr>
          <p:cNvPr id="6" name="Obdélník 5"/>
          <p:cNvSpPr/>
          <p:nvPr/>
        </p:nvSpPr>
        <p:spPr>
          <a:xfrm>
            <a:off x="779610" y="6160771"/>
            <a:ext cx="5121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https://www.wikiskripta.eu/w/Amniocent%C3%A9za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69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20. Jak se nazývá odběr plodové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Kolik se odebírá plodové vody?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……………………………………………………………..…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Ve kterém týdnu?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535538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2909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Jaké jsou indikace k odběru mozkomíšního moku?</a:t>
            </a:r>
          </a:p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/>
              <a:t>demyelinizační choroby, meningitidu, encefalitidu </a:t>
            </a:r>
            <a:r>
              <a:rPr lang="cs-CZ" dirty="0"/>
              <a:t>nebo </a:t>
            </a:r>
            <a:r>
              <a:rPr lang="cs-CZ" b="1" dirty="0"/>
              <a:t>malignitu</a:t>
            </a:r>
            <a:r>
              <a:rPr lang="cs-CZ" dirty="0"/>
              <a:t>. </a:t>
            </a:r>
          </a:p>
          <a:p>
            <a:r>
              <a:rPr lang="cs-CZ" b="1" dirty="0"/>
              <a:t>od rána pít, 1 hod. před </a:t>
            </a:r>
            <a:r>
              <a:rPr lang="cs-CZ" dirty="0"/>
              <a:t>vypít </a:t>
            </a:r>
            <a:r>
              <a:rPr lang="cs-CZ" b="1" dirty="0"/>
              <a:t>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/>
              <a:t>1 hod. na lůžku</a:t>
            </a:r>
            <a:r>
              <a:rPr lang="cs-CZ" dirty="0"/>
              <a:t>, </a:t>
            </a:r>
            <a:r>
              <a:rPr lang="cs-CZ" b="1" dirty="0"/>
              <a:t>20 minut 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/>
              <a:t>bederní páteře 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/>
              <a:t>krční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/>
              <a:t>glukosu</a:t>
            </a:r>
            <a:r>
              <a:rPr lang="cs-CZ" dirty="0"/>
              <a:t> a současně pro správnou interpretaci výsledku i </a:t>
            </a:r>
            <a:r>
              <a:rPr lang="cs-CZ" b="1" dirty="0"/>
              <a:t>glykemii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501639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21. 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489" y="1825625"/>
            <a:ext cx="1183380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………………….., ………………, ………………….. </a:t>
            </a:r>
            <a:r>
              <a:rPr lang="cs-CZ" dirty="0"/>
              <a:t>nebo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</a:p>
          <a:p>
            <a:pPr lvl="0"/>
            <a:r>
              <a:rPr lang="cs-CZ" b="1" dirty="0"/>
              <a:t>od rána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vypít 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b="1" dirty="0"/>
              <a:t>na lůžku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 současně pro správnou interpretaci výsledku i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3732372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tkáně/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tekutiny se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 </a:t>
            </a:r>
            <a:r>
              <a:rPr lang="cs-CZ" b="1" dirty="0"/>
              <a:t>synoviální</a:t>
            </a:r>
            <a:r>
              <a:rPr lang="cs-CZ" dirty="0"/>
              <a:t> tekutiny (</a:t>
            </a:r>
            <a:r>
              <a:rPr lang="cs-CZ" dirty="0" err="1"/>
              <a:t>atrocentéza</a:t>
            </a:r>
            <a:r>
              <a:rPr lang="cs-CZ" dirty="0"/>
              <a:t>)</a:t>
            </a:r>
          </a:p>
          <a:p>
            <a:r>
              <a:rPr lang="cs-CZ" b="1" dirty="0"/>
              <a:t>Synoviální </a:t>
            </a:r>
            <a:r>
              <a:rPr lang="cs-CZ" dirty="0"/>
              <a:t>tekutinu je třeba vyšetřit pro určení typu artritidy a rozlišení zánětlivého/ nezánětlivého výpotku. Odběr provádí lékař za sterilních podmínek, odebraný materiál je použit pro </a:t>
            </a:r>
          </a:p>
          <a:p>
            <a:pPr lvl="1"/>
            <a:r>
              <a:rPr lang="cs-CZ" dirty="0"/>
              <a:t>kultivaci, </a:t>
            </a:r>
          </a:p>
          <a:p>
            <a:pPr lvl="1"/>
            <a:r>
              <a:rPr lang="cs-CZ" dirty="0"/>
              <a:t>stanovení glukosy a </a:t>
            </a:r>
          </a:p>
          <a:p>
            <a:pPr lvl="1"/>
            <a:r>
              <a:rPr lang="cs-CZ" dirty="0"/>
              <a:t>proteinů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slin</a:t>
            </a: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/>
              <a:t>vypláchnutí úst </a:t>
            </a:r>
            <a:r>
              <a:rPr lang="cs-CZ" dirty="0"/>
              <a:t>se </a:t>
            </a:r>
            <a:r>
              <a:rPr lang="cs-CZ" b="1" dirty="0"/>
              <a:t>žvýká inertní materiál</a:t>
            </a:r>
            <a:r>
              <a:rPr lang="cs-CZ" dirty="0"/>
              <a:t>, </a:t>
            </a:r>
            <a:r>
              <a:rPr lang="cs-CZ" b="1" dirty="0"/>
              <a:t>první sliny</a:t>
            </a:r>
            <a:r>
              <a:rPr lang="cs-CZ" dirty="0"/>
              <a:t> se </a:t>
            </a:r>
            <a:r>
              <a:rPr lang="cs-CZ" b="1" dirty="0"/>
              <a:t>vyplivnou</a:t>
            </a:r>
            <a:r>
              <a:rPr lang="cs-CZ" dirty="0"/>
              <a:t> do odpadu a </a:t>
            </a:r>
            <a:r>
              <a:rPr lang="cs-CZ" b="1" dirty="0"/>
              <a:t>další se sbírají 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hnisu</a:t>
            </a:r>
          </a:p>
          <a:p>
            <a:r>
              <a:rPr lang="cs-CZ" dirty="0"/>
              <a:t>Provádí se </a:t>
            </a:r>
            <a:r>
              <a:rPr lang="cs-CZ" b="1" dirty="0"/>
              <a:t>sterilní stříkačkou 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/>
              <a:t>sterilní zkumavky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b="1" dirty="0"/>
              <a:t>setřením poškozeného místa </a:t>
            </a:r>
            <a:r>
              <a:rPr lang="cs-CZ" dirty="0"/>
              <a:t>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tkání </a:t>
            </a:r>
            <a:r>
              <a:rPr lang="cs-CZ" dirty="0"/>
              <a:t>– biopsie</a:t>
            </a:r>
          </a:p>
          <a:p>
            <a:pPr lvl="0"/>
            <a:r>
              <a:rPr lang="cs-CZ" dirty="0"/>
              <a:t>Vzorky </a:t>
            </a:r>
            <a:r>
              <a:rPr lang="cs-CZ" b="1" dirty="0"/>
              <a:t>tkáně</a:t>
            </a:r>
            <a:r>
              <a:rPr lang="cs-CZ" dirty="0"/>
              <a:t> odebrané biopsií se nejčastěji používají na </a:t>
            </a:r>
            <a:r>
              <a:rPr lang="cs-CZ" b="1" dirty="0"/>
              <a:t>histologická vyšetření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jehly (bioptická jehla),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38" y="4764087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173794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22. Které tkáně/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tekutiny se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Odběr </a:t>
            </a:r>
            <a:r>
              <a:rPr lang="cs-CZ" b="1" i="1" dirty="0">
                <a:solidFill>
                  <a:srgbClr val="0070C0"/>
                </a:solidFill>
              </a:rPr>
              <a:t>……………………………..</a:t>
            </a:r>
            <a:r>
              <a:rPr lang="cs-CZ" b="1" i="1" dirty="0"/>
              <a:t>(</a:t>
            </a:r>
            <a:r>
              <a:rPr lang="cs-CZ" b="1" i="1" dirty="0" err="1"/>
              <a:t>atrocentéza</a:t>
            </a:r>
            <a:r>
              <a:rPr lang="cs-CZ" b="1" i="1" dirty="0"/>
              <a:t>)</a:t>
            </a: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tekutinu je třeba vyšetřit pro určení typu artritidy a pro rozlišení zánětlivého a nezánětlivého výpotku. Odběr provádí lékař za sterilních podmínek, odebraný materiál je použit pro kultivaci, stanovení glukosy a proteinů.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se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inertní materiál, první </a:t>
            </a:r>
            <a:r>
              <a:rPr lang="cs-CZ" b="1" dirty="0">
                <a:solidFill>
                  <a:srgbClr val="0070C0"/>
                </a:solidFill>
              </a:rPr>
              <a:t>……..………………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dirty="0"/>
              <a:t>do odpadu a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Provádí se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poškozeného místa 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……………</a:t>
            </a:r>
            <a:r>
              <a:rPr lang="cs-CZ" b="1" i="1" dirty="0"/>
              <a:t>– biopsie</a:t>
            </a:r>
            <a:endParaRPr lang="cs-CZ" dirty="0"/>
          </a:p>
          <a:p>
            <a:pPr lvl="0"/>
            <a:r>
              <a:rPr lang="cs-CZ" dirty="0"/>
              <a:t>Vzorky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odebrané biopsií se nejčastěji používají na </a:t>
            </a:r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bioptickou jehlou,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821" y="4386211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2531139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zotermická taška pro transport vzorků a léků ROW'S XL chladící teploměr  ampulá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7" y="2831432"/>
            <a:ext cx="3914274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463" y="140536"/>
            <a:ext cx="12198485" cy="757822"/>
          </a:xfrm>
        </p:spPr>
        <p:txBody>
          <a:bodyPr/>
          <a:lstStyle/>
          <a:p>
            <a:r>
              <a:rPr lang="cs-CZ" dirty="0"/>
              <a:t>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463" y="1090864"/>
            <a:ext cx="10417127" cy="565484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Transport biologického materiálu by měl být zásadně </a:t>
            </a:r>
            <a:r>
              <a:rPr lang="cs-CZ" b="1" dirty="0"/>
              <a:t>šetrný a rychlý</a:t>
            </a:r>
            <a:r>
              <a:rPr lang="cs-CZ" dirty="0"/>
              <a:t> (nutnost oddělení plazmy nebo séra od krevních buněk nejpozději do 2 hodin od odběru). </a:t>
            </a:r>
          </a:p>
          <a:p>
            <a:pPr marL="0" indent="0">
              <a:buNone/>
            </a:pPr>
            <a:r>
              <a:rPr lang="cs-CZ" dirty="0"/>
              <a:t>Veškerý biologický materiál se do laboratoře přepravuje </a:t>
            </a:r>
          </a:p>
          <a:p>
            <a:pPr lvl="0"/>
            <a:r>
              <a:rPr lang="cs-CZ" b="1" dirty="0"/>
              <a:t>v uzavřených odběrových nádobách </a:t>
            </a:r>
            <a:r>
              <a:rPr lang="cs-CZ" dirty="0"/>
              <a:t>při adekvátní teplotě a světelných podmínkách (např. kyselina listová a bilirubin jsou fotosenzibilní – na přímém světle dochází k jejich rozkladu).</a:t>
            </a:r>
          </a:p>
          <a:p>
            <a:pPr lvl="0"/>
            <a:r>
              <a:rPr lang="cs-CZ" dirty="0"/>
              <a:t>Krev na některá speciální vyšetření (amoniak, </a:t>
            </a:r>
            <a:r>
              <a:rPr lang="cs-CZ" dirty="0" err="1"/>
              <a:t>homocystein</a:t>
            </a:r>
            <a:r>
              <a:rPr lang="cs-CZ" dirty="0"/>
              <a:t>) vyžaduje transport </a:t>
            </a:r>
            <a:r>
              <a:rPr lang="cs-CZ" b="1" dirty="0"/>
              <a:t>v ledové tříšti.</a:t>
            </a:r>
            <a:r>
              <a:rPr lang="cs-CZ" dirty="0"/>
              <a:t> Před uložením zkumavky s odebraným vzorkem do ledové tříště je nutné počkat na ochlazení krve na pokojovou teplotu (minimálně 10 minut od odběru), aby nedošlo k hemolýze.</a:t>
            </a:r>
          </a:p>
          <a:p>
            <a:pPr lvl="0"/>
            <a:r>
              <a:rPr lang="cs-CZ" dirty="0"/>
              <a:t>Některý biologický materiál (mozkomíšní mok, plodová voda) je vzhledem ke značné zátěži pacienta při jeho odběru nutné doručit do laboratoře maximálně </a:t>
            </a:r>
            <a:r>
              <a:rPr lang="cs-CZ" b="1" dirty="0"/>
              <a:t>do jedné hodiny od odběru,</a:t>
            </a:r>
            <a:r>
              <a:rPr lang="cs-CZ" dirty="0"/>
              <a:t> aby nedošlo k jeho znehodnocení. </a:t>
            </a:r>
          </a:p>
          <a:p>
            <a:r>
              <a:rPr lang="cs-CZ" dirty="0"/>
              <a:t>Moč na morfologické vyšetření močového sedimentu rovněž nesmí být starší než </a:t>
            </a:r>
            <a:r>
              <a:rPr lang="cs-CZ" b="1" dirty="0"/>
              <a:t>jedna hodina. </a:t>
            </a:r>
            <a:r>
              <a:rPr lang="cs-CZ" dirty="0"/>
              <a:t>(Jde o </a:t>
            </a:r>
            <a:r>
              <a:rPr lang="cs-CZ" dirty="0" err="1"/>
              <a:t>semikvantitativní</a:t>
            </a:r>
            <a:r>
              <a:rPr lang="cs-CZ" dirty="0"/>
              <a:t> stanovení erytrocytů, leukocytů a válců  v 1 µl moče a kvalitativní (slovní hodnocení) vyšetření u typu válců, bakterií, krystalů, drtě, hlenu apod. Je důležité především pro diagnostiku nefropatií a onemocnění vývodných močových cest).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https://ciselniky.dasta.mzcr.cz/CD_DS3/hypertext/MAABQ.htm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lvl="0"/>
            <a:endParaRPr lang="cs-CZ" b="1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50590" y="6267816"/>
            <a:ext cx="178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Izotermická taška</a:t>
            </a:r>
          </a:p>
        </p:txBody>
      </p:sp>
    </p:spTree>
    <p:extLst>
      <p:ext uri="{BB962C8B-B14F-4D97-AF65-F5344CB8AC3E}">
        <p14:creationId xmlns:p14="http://schemas.microsoft.com/office/powerpoint/2010/main" val="14168468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23. 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obecně……………a…………………v……………………nádobách</a:t>
            </a:r>
          </a:p>
          <a:p>
            <a:r>
              <a:rPr lang="cs-CZ" dirty="0"/>
              <a:t>2. krev na l…………t…………………………………………………….</a:t>
            </a:r>
          </a:p>
          <a:p>
            <a:r>
              <a:rPr lang="cs-CZ" dirty="0"/>
              <a:t>3. mozkomíšní mok do…………………………po odběru</a:t>
            </a:r>
          </a:p>
          <a:p>
            <a:r>
              <a:rPr lang="cs-CZ" dirty="0"/>
              <a:t>4. moč do…………………po odběru</a:t>
            </a:r>
          </a:p>
        </p:txBody>
      </p:sp>
    </p:spTree>
    <p:extLst>
      <p:ext uri="{BB962C8B-B14F-4D97-AF65-F5344CB8AC3E}">
        <p14:creationId xmlns:p14="http://schemas.microsoft.com/office/powerpoint/2010/main" val="2569962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24. 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Glykosurie</a:t>
            </a:r>
          </a:p>
          <a:p>
            <a:r>
              <a:rPr lang="cs-CZ" dirty="0"/>
              <a:t>Proteinurie</a:t>
            </a:r>
          </a:p>
          <a:p>
            <a:r>
              <a:rPr lang="cs-CZ" dirty="0" err="1"/>
              <a:t>Bilirubinurie</a:t>
            </a:r>
            <a:endParaRPr lang="cs-CZ" dirty="0"/>
          </a:p>
          <a:p>
            <a:r>
              <a:rPr lang="cs-CZ" dirty="0"/>
              <a:t>Ketonurie</a:t>
            </a:r>
          </a:p>
          <a:p>
            <a:r>
              <a:rPr lang="cs-CZ" dirty="0"/>
              <a:t>Polyurie</a:t>
            </a:r>
          </a:p>
          <a:p>
            <a:r>
              <a:rPr lang="cs-CZ" dirty="0" err="1"/>
              <a:t>Polakisurie</a:t>
            </a:r>
            <a:endParaRPr lang="cs-CZ" dirty="0"/>
          </a:p>
          <a:p>
            <a:r>
              <a:rPr lang="cs-CZ" dirty="0"/>
              <a:t>Strangurie</a:t>
            </a:r>
          </a:p>
          <a:p>
            <a:r>
              <a:rPr lang="cs-CZ" dirty="0"/>
              <a:t>Oligurie</a:t>
            </a:r>
          </a:p>
          <a:p>
            <a:r>
              <a:rPr lang="cs-CZ" dirty="0"/>
              <a:t>Anurie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99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Základní vyšetření</a:t>
            </a:r>
            <a:r>
              <a:rPr lang="cs-CZ" dirty="0"/>
              <a:t>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b="1" dirty="0"/>
              <a:t>nejpravděpodobnější</a:t>
            </a:r>
            <a:r>
              <a:rPr lang="cs-CZ" dirty="0"/>
              <a:t> </a:t>
            </a:r>
            <a:r>
              <a:rPr lang="cs-CZ" b="1" dirty="0"/>
              <a:t>dg</a:t>
            </a:r>
            <a:r>
              <a:rPr lang="cs-CZ" dirty="0"/>
              <a:t>. a </a:t>
            </a:r>
          </a:p>
          <a:p>
            <a:pPr lvl="1"/>
            <a:r>
              <a:rPr lang="cs-CZ" b="1" dirty="0"/>
              <a:t>monitorování 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b="1" dirty="0"/>
              <a:t>preventivní 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/>
              <a:t>Speciální vyšetření</a:t>
            </a:r>
            <a:r>
              <a:rPr lang="cs-CZ" dirty="0"/>
              <a:t>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/>
              <a:t>Vysoce speciální vyšetření</a:t>
            </a:r>
            <a:r>
              <a:rPr lang="cs-CZ" dirty="0"/>
              <a:t>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229447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použitým barvám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Červené nadpisy: výkladový </a:t>
            </a:r>
            <a:r>
              <a:rPr lang="cs-CZ" dirty="0" err="1">
                <a:solidFill>
                  <a:srgbClr val="FF0000"/>
                </a:solidFill>
              </a:rPr>
              <a:t>slide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Modré nadpisy: kontrolní </a:t>
            </a:r>
            <a:r>
              <a:rPr lang="cs-CZ" dirty="0" err="1">
                <a:solidFill>
                  <a:srgbClr val="0070C0"/>
                </a:solidFill>
              </a:rPr>
              <a:t>slide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Obrázky v textu nebo tečky nahrazují slovo</a:t>
            </a:r>
          </a:p>
          <a:p>
            <a:r>
              <a:rPr lang="cs-CZ" dirty="0" err="1"/>
              <a:t>Vytučněný</a:t>
            </a:r>
            <a:r>
              <a:rPr lang="cs-CZ" dirty="0"/>
              <a:t> text k zapamatování </a:t>
            </a:r>
          </a:p>
        </p:txBody>
      </p:sp>
    </p:spTree>
    <p:extLst>
      <p:ext uri="{BB962C8B-B14F-4D97-AF65-F5344CB8AC3E}">
        <p14:creationId xmlns:p14="http://schemas.microsoft.com/office/powerpoint/2010/main" val="3237983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25. 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Základní vyšetření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 a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……………………………….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b="1" dirty="0"/>
              <a:t> </a:t>
            </a:r>
            <a:r>
              <a:rPr lang="cs-CZ" dirty="0"/>
              <a:t>vyšetření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vyšetření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3303555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69" y="140536"/>
            <a:ext cx="2385010" cy="27020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Biochemická vyšetření podle účelu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/>
          </a:bodyPr>
          <a:lstStyle/>
          <a:p>
            <a:r>
              <a:rPr lang="cs-CZ" dirty="0"/>
              <a:t>Z hlediska účelu rozlišujeme biochemická vyšetření na orientační, screeningová a akutní.  </a:t>
            </a:r>
          </a:p>
          <a:p>
            <a:pPr lvl="0"/>
            <a:r>
              <a:rPr lang="cs-CZ" dirty="0"/>
              <a:t>Orientační vyšetření se provádějí </a:t>
            </a:r>
          </a:p>
          <a:p>
            <a:pPr lvl="1"/>
            <a:r>
              <a:rPr lang="cs-CZ" dirty="0"/>
              <a:t>přímo v ordinaci či u lůžka pacienta a patří sem především </a:t>
            </a:r>
          </a:p>
          <a:p>
            <a:pPr lvl="1"/>
            <a:r>
              <a:rPr lang="cs-CZ" dirty="0"/>
              <a:t>kvalitativní vyšetření moči </a:t>
            </a:r>
            <a:r>
              <a:rPr lang="cs-CZ" dirty="0" err="1"/>
              <a:t>testačními</a:t>
            </a:r>
            <a:r>
              <a:rPr lang="cs-CZ" dirty="0"/>
              <a:t> (diagnostickými) proužky nebo </a:t>
            </a:r>
          </a:p>
          <a:p>
            <a:pPr lvl="1"/>
            <a:r>
              <a:rPr lang="cs-CZ" dirty="0"/>
              <a:t>stanovení glykémie glukometrem. </a:t>
            </a:r>
          </a:p>
          <a:p>
            <a:pPr lvl="0"/>
            <a:r>
              <a:rPr lang="cs-CZ" dirty="0"/>
              <a:t>Screeningová vyšetření například umožňují </a:t>
            </a:r>
          </a:p>
          <a:p>
            <a:pPr lvl="1"/>
            <a:r>
              <a:rPr lang="cs-CZ" b="1" dirty="0"/>
              <a:t>odhalit počáteční stádium </a:t>
            </a:r>
            <a:r>
              <a:rPr lang="cs-CZ" dirty="0"/>
              <a:t>choroby </a:t>
            </a:r>
            <a:r>
              <a:rPr lang="cs-CZ" b="1" dirty="0"/>
              <a:t>u osob bez klinických příznaků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preventivně se používají k </a:t>
            </a:r>
            <a:r>
              <a:rPr lang="cs-CZ" b="1" dirty="0"/>
              <a:t>monitorování osob s nepříznivou rodinnou anamnézou </a:t>
            </a:r>
            <a:r>
              <a:rPr lang="cs-CZ" dirty="0"/>
              <a:t>(diabetes </a:t>
            </a:r>
            <a:r>
              <a:rPr lang="cs-CZ" dirty="0" err="1"/>
              <a:t>mellitus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Akutní (</a:t>
            </a:r>
            <a:r>
              <a:rPr lang="cs-CZ" dirty="0" err="1"/>
              <a:t>statimová</a:t>
            </a:r>
            <a:r>
              <a:rPr lang="cs-CZ" dirty="0"/>
              <a:t>) vyšetření se provádějí v biochemických laboratořích bezprostředně po dodání materiálu bez ohledu na denní dobu.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829" y="3403598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4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26. Co je cílem screeningového vyšetření?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492075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Jaké soubory vyšetření se používají ke stanovení diagnózy?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/>
              <a:t>Obecný biochemický soubor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/>
              <a:t>orgánové biochemické soubory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Pro ověření diagnózy určitého onemocnění (syndromu) či jeho metabolického rizika slouží </a:t>
            </a:r>
            <a:r>
              <a:rPr lang="cs-CZ" b="1" dirty="0" err="1"/>
              <a:t>syndromově</a:t>
            </a:r>
            <a:r>
              <a:rPr lang="cs-CZ" b="1" dirty="0"/>
              <a:t> specializované soubory</a:t>
            </a:r>
          </a:p>
        </p:txBody>
      </p:sp>
    </p:spTree>
    <p:extLst>
      <p:ext uri="{BB962C8B-B14F-4D97-AF65-F5344CB8AC3E}">
        <p14:creationId xmlns:p14="http://schemas.microsoft.com/office/powerpoint/2010/main" val="1246695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4821"/>
            <a:ext cx="12192000" cy="9964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27. Jaké soubory vyšetření se používají ke stanovení dg.?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Pro ověření diagnózy určitého onemocnění (syndromu) či jeho metabolického rizika slouží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668132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Orgánově specifické soubory,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referenční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https://www.vaselaboratore.cz/seznam-vysetreni/alphaindex/c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919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072" y="365125"/>
            <a:ext cx="11006728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glykémie </a:t>
            </a:r>
            <a:r>
              <a:rPr lang="cs-CZ" dirty="0"/>
              <a:t>k měření hladiny krevního cukru</a:t>
            </a:r>
          </a:p>
          <a:p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/>
              <a:t>specifických autoprotilátek v séru 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 err="1"/>
              <a:t>glu</a:t>
            </a:r>
            <a:r>
              <a:rPr lang="cs-CZ" b="1" dirty="0"/>
              <a:t> a 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­TAG, HDL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 err="1"/>
              <a:t>albuminuvylučovaného</a:t>
            </a:r>
            <a:r>
              <a:rPr lang="cs-CZ" dirty="0"/>
              <a:t> močí</a:t>
            </a:r>
            <a:r>
              <a:rPr lang="cs-CZ" b="1" dirty="0"/>
              <a:t> - </a:t>
            </a:r>
            <a:r>
              <a:rPr lang="cs-CZ" b="1" dirty="0" err="1"/>
              <a:t>mikroalbuminurie</a:t>
            </a:r>
            <a:r>
              <a:rPr lang="cs-CZ" b="1" dirty="0"/>
              <a:t> a proteinurie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/>
              <a:t>C-peptid </a:t>
            </a:r>
          </a:p>
          <a:p>
            <a:pPr lvl="2"/>
            <a:r>
              <a:rPr lang="cs-CZ" b="1" dirty="0" err="1"/>
              <a:t>insulinémie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4400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73" y="365125"/>
            <a:ext cx="1191873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27. 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k měření hladiny krevního cukru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…………a……………………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­………….,…………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/>
              <a:t>albuminu vylučovaného močí</a:t>
            </a:r>
            <a:r>
              <a:rPr lang="cs-CZ" b="1" dirty="0"/>
              <a:t> - </a:t>
            </a:r>
            <a:r>
              <a:rPr lang="cs-CZ" b="1" dirty="0">
                <a:solidFill>
                  <a:srgbClr val="0070C0"/>
                </a:solidFill>
              </a:rPr>
              <a:t>………………………..a……………………..</a:t>
            </a:r>
            <a:endParaRPr lang="cs-CZ" dirty="0"/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 </a:t>
            </a:r>
          </a:p>
        </p:txBody>
      </p:sp>
    </p:spTree>
    <p:extLst>
      <p:ext uri="{BB962C8B-B14F-4D97-AF65-F5344CB8AC3E}">
        <p14:creationId xmlns:p14="http://schemas.microsoft.com/office/powerpoint/2010/main" val="34237358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je to referenční hodnota?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jsou výsledky biochemických vyšetření porovnávány s fyziologickými (referenčními, </a:t>
            </a:r>
            <a:r>
              <a:rPr lang="cs-CZ" b="1" dirty="0"/>
              <a:t>normálními</a:t>
            </a:r>
            <a:r>
              <a:rPr lang="cs-CZ" dirty="0"/>
              <a:t>) hodnotami. </a:t>
            </a:r>
          </a:p>
          <a:p>
            <a:r>
              <a:rPr lang="cs-CZ" dirty="0"/>
              <a:t>Určení fyziologických hodnot jednotlivých analytů je náročný proces, kdy jsou tyto analyty vyšetřovány u </a:t>
            </a:r>
            <a:r>
              <a:rPr lang="cs-CZ" b="1" dirty="0"/>
              <a:t>definovaných souborů osob bez klinických projevů onemocnění. </a:t>
            </a:r>
          </a:p>
          <a:p>
            <a:r>
              <a:rPr lang="cs-CZ" dirty="0"/>
              <a:t>Je třeba vzít v úvahu i fakt, že tyto hodnoty jsou často závislé</a:t>
            </a:r>
          </a:p>
          <a:p>
            <a:pPr lvl="1"/>
            <a:r>
              <a:rPr lang="cs-CZ" b="1" dirty="0"/>
              <a:t>na věku a </a:t>
            </a:r>
          </a:p>
          <a:p>
            <a:pPr lvl="1"/>
            <a:r>
              <a:rPr lang="cs-CZ" b="1" dirty="0"/>
              <a:t>pohlaví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011" y="4513286"/>
            <a:ext cx="4186989" cy="23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5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186" y="99926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faktory ovlivňují biochemické hodnoty?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Vliv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ovlivnitelné a neovlivnitelné.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b="1" dirty="0"/>
              <a:t>stravovací návyky, fyzickou konstituci, kouření, fyzickou aktivitu, dietní abnormality (konzumace alkoholu), užívání léků nebo návykových látek, vlivy zevního prostředí (geografická lokalizace, pracovní zátěž, stres) a polohu těla při odběru.</a:t>
            </a:r>
          </a:p>
          <a:p>
            <a:pPr marL="0" lvl="0" indent="0">
              <a:buNone/>
            </a:pPr>
            <a:r>
              <a:rPr lang="cs-CZ" dirty="0"/>
              <a:t>K neovlivnitelným faktorům patří především </a:t>
            </a:r>
            <a:r>
              <a:rPr lang="cs-CZ" b="1" dirty="0"/>
              <a:t>rasa, pohlaví a věk, gravidita, biologické cykly.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33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1. Vysvětlete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</a:p>
          <a:p>
            <a:r>
              <a:rPr lang="cs-CZ" dirty="0"/>
              <a:t>Kontraindikace vyšetření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Uveďte příklady</a:t>
            </a:r>
          </a:p>
        </p:txBody>
      </p:sp>
    </p:spTree>
    <p:extLst>
      <p:ext uri="{BB962C8B-B14F-4D97-AF65-F5344CB8AC3E}">
        <p14:creationId xmlns:p14="http://schemas.microsoft.com/office/powerpoint/2010/main" val="3963576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75" y="232760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28. Které faktory ovlivňují biochemické hodnoty?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</a:t>
            </a:r>
            <a:r>
              <a:rPr lang="cs-CZ" b="1" dirty="0"/>
              <a:t>ovlivnitelné a neovlivnitelné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dirty="0"/>
              <a:t>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cs-CZ" dirty="0"/>
              <a:t> K </a:t>
            </a:r>
            <a:r>
              <a:rPr lang="cs-CZ" b="1" dirty="0"/>
              <a:t>neovlivnitelným</a:t>
            </a:r>
            <a:r>
              <a:rPr lang="cs-CZ" dirty="0"/>
              <a:t> faktorům patří především ……………………………………………………………………………………………………………….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114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67989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Stravovací návyky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Odběry krve pro diagnostické účely provádíme zásadně </a:t>
            </a:r>
          </a:p>
          <a:p>
            <a:pPr lvl="1"/>
            <a:r>
              <a:rPr lang="cs-CZ" b="1" dirty="0"/>
              <a:t>v ranních hodinách po předchozím minimálně dvanáctihodinovém lačnění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v případě </a:t>
            </a:r>
            <a:r>
              <a:rPr lang="cs-CZ" b="1" dirty="0"/>
              <a:t>akutní potřeby odběru v průběhu dne </a:t>
            </a:r>
            <a:r>
              <a:rPr lang="cs-CZ" dirty="0"/>
              <a:t>je třeba vzít v úvahu dobu od požití potravy i její charakter. </a:t>
            </a:r>
          </a:p>
          <a:p>
            <a:r>
              <a:rPr lang="cs-CZ" dirty="0"/>
              <a:t>Lze očekávat např. </a:t>
            </a:r>
          </a:p>
          <a:p>
            <a:pPr lvl="1"/>
            <a:r>
              <a:rPr lang="cs-CZ" dirty="0"/>
              <a:t>zvýšenou glykémii, </a:t>
            </a:r>
          </a:p>
          <a:p>
            <a:pPr lvl="1"/>
            <a:r>
              <a:rPr lang="cs-CZ" dirty="0" err="1"/>
              <a:t>urikémii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koncentraci železa, </a:t>
            </a:r>
          </a:p>
          <a:p>
            <a:pPr lvl="1"/>
            <a:r>
              <a:rPr lang="cs-CZ" dirty="0"/>
              <a:t>sodíku atd. </a:t>
            </a:r>
          </a:p>
          <a:p>
            <a:pPr marL="457200" lvl="1" indent="0">
              <a:buNone/>
            </a:pPr>
            <a:r>
              <a:rPr lang="cs-CZ" dirty="0"/>
              <a:t>I při dodržení standardních podmínek odběru je třeba vědět, že jednostranně zaměřená dieta může významně ovlivnit koncentrace některých analytů (např. strava bohatá na bílkoviny zvyšuje </a:t>
            </a:r>
            <a:r>
              <a:rPr lang="cs-CZ" b="1" dirty="0" err="1"/>
              <a:t>urikémii</a:t>
            </a:r>
            <a:r>
              <a:rPr lang="cs-CZ" b="1" dirty="0"/>
              <a:t>, </a:t>
            </a:r>
            <a:r>
              <a:rPr lang="cs-CZ" dirty="0"/>
              <a:t>strava bohatá na tuky </a:t>
            </a:r>
            <a:r>
              <a:rPr lang="cs-CZ" b="1" dirty="0" err="1"/>
              <a:t>triacylglycerolémii</a:t>
            </a:r>
            <a:r>
              <a:rPr lang="cs-CZ" dirty="0"/>
              <a:t>).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11" y="3133642"/>
            <a:ext cx="2829426" cy="19848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39" y="3133642"/>
            <a:ext cx="3194556" cy="19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32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93" y="365125"/>
            <a:ext cx="1201401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29.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0070C0"/>
                </a:solidFill>
              </a:rPr>
              <a:t>Kdy se provádí odběr krve pro dg. účel?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265646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30.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Urikémie</a:t>
            </a:r>
            <a:r>
              <a:rPr lang="cs-CZ" dirty="0"/>
              <a:t>……………………………………………..…..</a:t>
            </a:r>
          </a:p>
          <a:p>
            <a:r>
              <a:rPr lang="cs-CZ" dirty="0" err="1"/>
              <a:t>Triacylglycerolémie</a:t>
            </a:r>
            <a:r>
              <a:rPr lang="cs-CZ" dirty="0"/>
              <a:t>………………………….……….</a:t>
            </a:r>
          </a:p>
        </p:txBody>
      </p:sp>
    </p:spTree>
    <p:extLst>
      <p:ext uri="{BB962C8B-B14F-4D97-AF65-F5344CB8AC3E}">
        <p14:creationId xmlns:p14="http://schemas.microsoft.com/office/powerpoint/2010/main" val="35114133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konstituce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Koncentrace některých analytů souvisí </a:t>
            </a:r>
          </a:p>
          <a:p>
            <a:pPr lvl="1"/>
            <a:r>
              <a:rPr lang="cs-CZ" dirty="0"/>
              <a:t>s množstvím tukové i svalové tkáně.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obézních</a:t>
            </a:r>
            <a:r>
              <a:rPr lang="cs-CZ" dirty="0"/>
              <a:t> osob je např. známa </a:t>
            </a:r>
            <a:r>
              <a:rPr lang="cs-CZ" dirty="0" err="1"/>
              <a:t>hypertriacylglycerolémie</a:t>
            </a:r>
            <a:r>
              <a:rPr lang="cs-CZ" dirty="0"/>
              <a:t>, </a:t>
            </a:r>
            <a:r>
              <a:rPr lang="cs-CZ" dirty="0" err="1"/>
              <a:t>hypercholesterolémie</a:t>
            </a:r>
            <a:r>
              <a:rPr lang="cs-CZ" dirty="0"/>
              <a:t>, </a:t>
            </a:r>
            <a:r>
              <a:rPr lang="cs-CZ" dirty="0" err="1"/>
              <a:t>hyperurikémie</a:t>
            </a:r>
            <a:r>
              <a:rPr lang="cs-CZ" dirty="0"/>
              <a:t>, </a:t>
            </a:r>
            <a:r>
              <a:rPr lang="cs-CZ" dirty="0" err="1"/>
              <a:t>hyperizulinémie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malnutričních</a:t>
            </a:r>
            <a:r>
              <a:rPr lang="cs-CZ" dirty="0"/>
              <a:t> stavů je běžným nálezem </a:t>
            </a:r>
            <a:r>
              <a:rPr lang="cs-CZ" dirty="0" err="1"/>
              <a:t>hypertriacylglycerolémie</a:t>
            </a:r>
            <a:r>
              <a:rPr lang="cs-CZ" dirty="0"/>
              <a:t> a </a:t>
            </a:r>
            <a:r>
              <a:rPr lang="cs-CZ" dirty="0" err="1"/>
              <a:t>hypocholesterolémie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S množstvím svalové hmoty pozitivně koreluje koncentrace kreatininu.</a:t>
            </a:r>
          </a:p>
        </p:txBody>
      </p:sp>
      <p:pic>
        <p:nvPicPr>
          <p:cNvPr id="7172" name="Picture 4" descr="5 chyb při nabírání svalů a jak je napravit (Alberto Núñez) - GymBeam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53" y="4484824"/>
            <a:ext cx="3561347" cy="23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73" y="4504416"/>
            <a:ext cx="1666020" cy="23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0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31. Doplňte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Hyperinzuliunémie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Hyperurikémie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Hypocholesterolémie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7889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Kouření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kuřáků jsou 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jsou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28" y="3002508"/>
            <a:ext cx="427196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32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31. Níže uvedené hodnoty mění………………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18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32. Jaké hodnoty jsou zvýšené u kuřáků?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1………………….….</a:t>
            </a:r>
          </a:p>
          <a:p>
            <a:r>
              <a:rPr lang="cs-CZ" dirty="0"/>
              <a:t>2………………..…….</a:t>
            </a:r>
          </a:p>
          <a:p>
            <a:r>
              <a:rPr lang="cs-CZ" dirty="0"/>
              <a:t>3……………….……..</a:t>
            </a:r>
          </a:p>
          <a:p>
            <a:r>
              <a:rPr lang="cs-CZ" dirty="0"/>
              <a:t>4……………………..</a:t>
            </a:r>
          </a:p>
          <a:p>
            <a:r>
              <a:rPr lang="cs-CZ" dirty="0"/>
              <a:t>5……….……………..</a:t>
            </a:r>
          </a:p>
          <a:p>
            <a:r>
              <a:rPr lang="cs-CZ" dirty="0"/>
              <a:t>6……………………...</a:t>
            </a:r>
          </a:p>
          <a:p>
            <a:r>
              <a:rPr lang="cs-CZ" dirty="0"/>
              <a:t>7………………………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537775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b="1" dirty="0"/>
              <a:t>krátkodobé cvičení </a:t>
            </a:r>
            <a:r>
              <a:rPr lang="cs-CZ" dirty="0"/>
              <a:t>např. </a:t>
            </a:r>
            <a:r>
              <a:rPr lang="cs-CZ" b="1" dirty="0"/>
              <a:t>zvyšuje</a:t>
            </a:r>
            <a:r>
              <a:rPr lang="cs-CZ" dirty="0"/>
              <a:t> koncentrace </a:t>
            </a:r>
          </a:p>
          <a:p>
            <a:pPr lvl="1"/>
            <a:r>
              <a:rPr lang="cs-CZ" b="1" dirty="0"/>
              <a:t>laktátu a glukosy</a:t>
            </a:r>
            <a:r>
              <a:rPr lang="cs-CZ" dirty="0"/>
              <a:t>, </a:t>
            </a:r>
          </a:p>
          <a:p>
            <a:pPr lvl="0"/>
            <a:r>
              <a:rPr lang="cs-CZ" b="1" dirty="0"/>
              <a:t>dlouhodobá</a:t>
            </a:r>
            <a:r>
              <a:rPr lang="cs-CZ" dirty="0"/>
              <a:t> zátěž </a:t>
            </a:r>
          </a:p>
          <a:p>
            <a:pPr lvl="1"/>
            <a:r>
              <a:rPr lang="cs-CZ" b="1" dirty="0"/>
              <a:t>snižuje koncentraci glukosy </a:t>
            </a:r>
            <a:r>
              <a:rPr lang="cs-CZ" dirty="0"/>
              <a:t>a </a:t>
            </a:r>
          </a:p>
          <a:p>
            <a:pPr lvl="1"/>
            <a:r>
              <a:rPr lang="cs-CZ" b="1" dirty="0"/>
              <a:t>zvyšuje koncentrace Na, K, močoviny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U trénovaných jedinců fyzická aktivita </a:t>
            </a:r>
          </a:p>
          <a:p>
            <a:pPr marL="0" indent="0">
              <a:buNone/>
            </a:pPr>
            <a:r>
              <a:rPr lang="cs-CZ" dirty="0"/>
              <a:t>ve složení lidského séra vyvolává menší změny </a:t>
            </a:r>
          </a:p>
          <a:p>
            <a:pPr marL="0" indent="0">
              <a:buNone/>
            </a:pPr>
            <a:r>
              <a:rPr lang="cs-CZ" dirty="0"/>
              <a:t>než u netrénovaných osob.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962" y="365125"/>
            <a:ext cx="12072552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2. 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……………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……………..</a:t>
                </a:r>
                <a:r>
                  <a:rPr lang="cs-CZ" dirty="0"/>
                  <a:t>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 alkohol,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………….</a:t>
                </a:r>
                <a:r>
                  <a:rPr lang="cs-CZ" dirty="0"/>
                  <a:t>drogy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</a:t>
                </a:r>
                <a:r>
                  <a:rPr lang="cs-CZ" dirty="0"/>
                  <a:t> fyzickou aktivitu, vyvarovat se stresu</a:t>
                </a:r>
              </a:p>
              <a:p>
                <a:r>
                  <a:rPr lang="cs-CZ" dirty="0"/>
                  <a:t>podle možností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  <a:blipFill>
                <a:blip r:embed="rId4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062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33. 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dirty="0"/>
              <a:t>krátkodobé cvičení např. zvyšuje koncentrace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………………………………a………………………….</a:t>
            </a:r>
          </a:p>
          <a:p>
            <a:pPr lvl="0"/>
            <a:r>
              <a:rPr lang="cs-CZ" dirty="0"/>
              <a:t>dlouhodobá zátěž </a:t>
            </a:r>
          </a:p>
          <a:p>
            <a:pPr lvl="1"/>
            <a:r>
              <a:rPr lang="cs-CZ" dirty="0"/>
              <a:t>snižuje koncentraci </a:t>
            </a:r>
            <a:r>
              <a:rPr lang="cs-CZ" dirty="0">
                <a:solidFill>
                  <a:srgbClr val="0070C0"/>
                </a:solidFill>
              </a:rPr>
              <a:t>…………………………... </a:t>
            </a:r>
          </a:p>
          <a:p>
            <a:pPr lvl="1"/>
            <a:r>
              <a:rPr lang="cs-CZ" dirty="0"/>
              <a:t>zvyšuje koncentrace </a:t>
            </a:r>
            <a:r>
              <a:rPr lang="cs-CZ" dirty="0">
                <a:solidFill>
                  <a:srgbClr val="0070C0"/>
                </a:solidFill>
              </a:rPr>
              <a:t>……,…………,…………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9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Konzumace alkoholu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 err="1"/>
              <a:t>aminotransferas</a:t>
            </a:r>
            <a:r>
              <a:rPr lang="cs-CZ" b="1" dirty="0"/>
              <a:t> </a:t>
            </a:r>
            <a:r>
              <a:rPr lang="cs-CZ" dirty="0"/>
              <a:t>(ALT, AST) </a:t>
            </a:r>
          </a:p>
          <a:p>
            <a:pPr lvl="1"/>
            <a:r>
              <a:rPr lang="cs-CZ" b="1" dirty="0"/>
              <a:t>koncentraci kortizolu, adrenalinu, laktátu a kyseliny močové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současně vede k </a:t>
            </a:r>
            <a:r>
              <a:rPr lang="cs-CZ" b="1" dirty="0"/>
              <a:t>hypoglykémii a </a:t>
            </a:r>
            <a:r>
              <a:rPr lang="cs-CZ" b="1" dirty="0" err="1"/>
              <a:t>ketoacidóze</a:t>
            </a:r>
            <a:r>
              <a:rPr lang="cs-CZ" dirty="0"/>
              <a:t>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 err="1"/>
              <a:t>hypertriacylglycerolémie</a:t>
            </a:r>
            <a:endParaRPr lang="cs-CZ" b="1" dirty="0"/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/>
              <a:t>hyperglykémie (obzvlášť u diabetiků).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04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34. Konzumace alkoholu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………………………………………………………………………………………. </a:t>
            </a:r>
          </a:p>
          <a:p>
            <a:pPr lvl="0"/>
            <a:r>
              <a:rPr lang="cs-CZ" dirty="0"/>
              <a:t>současně vede k </a:t>
            </a:r>
            <a:r>
              <a:rPr lang="cs-CZ" dirty="0">
                <a:solidFill>
                  <a:srgbClr val="0070C0"/>
                </a:solidFill>
              </a:rPr>
              <a:t>…………………….. a …………………………..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1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dirty="0">
                <a:solidFill>
                  <a:srgbClr val="FF0000"/>
                </a:solidFill>
              </a:rPr>
              <a:t>Užívání léků a návykových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Pravidelné užívání léků může ovlivnit koncentrace některých analytů přímo in </a:t>
            </a:r>
            <a:r>
              <a:rPr lang="cs-CZ" dirty="0" err="1"/>
              <a:t>vivo</a:t>
            </a:r>
            <a:r>
              <a:rPr lang="cs-CZ" dirty="0"/>
              <a:t> (např. </a:t>
            </a:r>
          </a:p>
          <a:p>
            <a:pPr lvl="0"/>
            <a:r>
              <a:rPr lang="cs-CZ" dirty="0"/>
              <a:t> diuretika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cs-CZ" dirty="0" err="1"/>
              <a:t>hypercholesterolémie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 vitro jejich interferencí při chemické analýze. Vliv léků a drog na biochemické vyšetření nelze zobecnit vzhledem k jejich různorodému působení na biochemické procesy. </a:t>
            </a:r>
          </a:p>
          <a:p>
            <a:pPr lvl="0"/>
            <a:r>
              <a:rPr lang="cs-CZ" dirty="0"/>
              <a:t>Pokud je to možné, měl by pacient lék před odběrem</a:t>
            </a:r>
          </a:p>
          <a:p>
            <a:pPr lvl="1"/>
            <a:r>
              <a:rPr lang="cs-CZ" b="1" dirty="0"/>
              <a:t>krátkodobě vysadit</a:t>
            </a:r>
          </a:p>
          <a:p>
            <a:pPr lvl="1"/>
            <a:r>
              <a:rPr lang="cs-CZ" dirty="0"/>
              <a:t>v opačném případě je třeba </a:t>
            </a:r>
            <a:r>
              <a:rPr lang="cs-CZ" b="1" dirty="0"/>
              <a:t>užívání léků uvést na žádanku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Ovlivnit hodnoty některých biochemických parametrů mohou nejen podané látky, ale též způsob jejich aplikace. </a:t>
            </a:r>
          </a:p>
          <a:p>
            <a:pPr lvl="1"/>
            <a:r>
              <a:rPr lang="cs-CZ" dirty="0"/>
              <a:t>Například </a:t>
            </a:r>
            <a:r>
              <a:rPr lang="cs-CZ" dirty="0" err="1"/>
              <a:t>i.m</a:t>
            </a:r>
            <a:r>
              <a:rPr lang="cs-CZ" dirty="0"/>
              <a:t>. aplikace léku/látky vede k podráždění svalu, což má za následek uvolnění intracelulárních enzymů (CK, LD, ALT, AST) do séra.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23" y="10160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16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806989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35. Co by měl udělat pacient před odběrem léku?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……………………………………………………………</a:t>
            </a:r>
          </a:p>
          <a:p>
            <a:r>
              <a:rPr lang="cs-CZ" dirty="0"/>
              <a:t>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287098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/>
              <a:t>vysoké 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/>
              <a:t>zvýšeným </a:t>
            </a:r>
            <a:r>
              <a:rPr lang="cs-CZ" dirty="0"/>
              <a:t>počtem erytrocytů a s tím související </a:t>
            </a:r>
            <a:r>
              <a:rPr lang="cs-CZ" b="1" dirty="0"/>
              <a:t>zvýšení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/>
              <a:t>snížení</a:t>
            </a:r>
            <a:r>
              <a:rPr lang="cs-CZ" dirty="0"/>
              <a:t> 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souvisejí výše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66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36. 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počtem erytrocytů a s tím související 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souvisí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6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/>
              <a:t>vsedě cca 15 minut 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/>
              <a:t>10-15%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84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37. 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40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16" y="69908"/>
            <a:ext cx="3974583" cy="36518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Pohlaví a 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716" y="2105610"/>
            <a:ext cx="11438021" cy="4351338"/>
          </a:xfrm>
        </p:spPr>
        <p:txBody>
          <a:bodyPr>
            <a:normAutofit/>
          </a:bodyPr>
          <a:lstStyle/>
          <a:p>
            <a:r>
              <a:rPr lang="cs-CZ" dirty="0"/>
              <a:t>Před pubertou nejsou významné rozdíly mezi pohlavími. </a:t>
            </a:r>
          </a:p>
          <a:p>
            <a:r>
              <a:rPr lang="cs-CZ" dirty="0"/>
              <a:t>Po jejím nástupu dochází k odlišení především </a:t>
            </a:r>
          </a:p>
          <a:p>
            <a:pPr lvl="1"/>
            <a:r>
              <a:rPr lang="cs-CZ" b="1" dirty="0"/>
              <a:t>pohlavních hormonů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rozdílným sérovým koncentracím/aktivitám některých analytů. </a:t>
            </a:r>
          </a:p>
          <a:p>
            <a:pPr lvl="1"/>
            <a:r>
              <a:rPr lang="cs-CZ" dirty="0"/>
              <a:t>například </a:t>
            </a:r>
            <a:r>
              <a:rPr lang="cs-CZ" b="1" dirty="0"/>
              <a:t>u mužů </a:t>
            </a:r>
            <a:r>
              <a:rPr lang="cs-CZ" dirty="0"/>
              <a:t>jsou fyziologické hodnoty koncentrací </a:t>
            </a:r>
            <a:r>
              <a:rPr lang="cs-CZ" b="1" dirty="0"/>
              <a:t>kreatininu</a:t>
            </a:r>
            <a:r>
              <a:rPr lang="cs-CZ" dirty="0"/>
              <a:t> (větší podíl svalové hmoty), </a:t>
            </a:r>
            <a:r>
              <a:rPr lang="cs-CZ" b="1" dirty="0"/>
              <a:t>kyseliny močové, močoviny, železa, aktivit </a:t>
            </a:r>
            <a:r>
              <a:rPr lang="cs-CZ" b="1" dirty="0" err="1"/>
              <a:t>kreatinkinasy</a:t>
            </a:r>
            <a:r>
              <a:rPr lang="cs-CZ" b="1" dirty="0"/>
              <a:t> a g-</a:t>
            </a:r>
            <a:r>
              <a:rPr lang="cs-CZ" b="1" dirty="0" err="1"/>
              <a:t>glutamyltransferasy</a:t>
            </a:r>
            <a:r>
              <a:rPr lang="cs-CZ" dirty="0"/>
              <a:t> vyšší než u žen; </a:t>
            </a:r>
          </a:p>
          <a:p>
            <a:pPr lvl="1"/>
            <a:r>
              <a:rPr lang="cs-CZ" dirty="0"/>
              <a:t>naopak </a:t>
            </a:r>
            <a:r>
              <a:rPr lang="cs-CZ" b="1" dirty="0"/>
              <a:t>muži</a:t>
            </a:r>
            <a:r>
              <a:rPr lang="cs-CZ" dirty="0"/>
              <a:t> mají </a:t>
            </a:r>
            <a:r>
              <a:rPr lang="cs-CZ" b="1" dirty="0"/>
              <a:t>nižší fyziologické koncentrace HDL-cholesterolu </a:t>
            </a:r>
            <a:r>
              <a:rPr lang="cs-CZ" dirty="0"/>
              <a:t>než ženy. </a:t>
            </a:r>
          </a:p>
          <a:p>
            <a:pPr lvl="1"/>
            <a:r>
              <a:rPr lang="cs-CZ" dirty="0"/>
              <a:t>S věkem se také mění celá řada biochemických parametrů, což souvisí s vývojem organismu. </a:t>
            </a:r>
          </a:p>
          <a:p>
            <a:pPr lvl="1"/>
            <a:r>
              <a:rPr lang="cs-CZ" dirty="0"/>
              <a:t>Vliv věku a pohlaví je zohledněn v rozmezí referenčních hodnot.</a:t>
            </a:r>
          </a:p>
        </p:txBody>
      </p:sp>
    </p:spTree>
    <p:extLst>
      <p:ext uri="{BB962C8B-B14F-4D97-AF65-F5344CB8AC3E}">
        <p14:creationId xmlns:p14="http://schemas.microsoft.com/office/powerpoint/2010/main" val="274764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032" y="365125"/>
            <a:ext cx="11986054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</p:spPr>
            <p:txBody>
              <a:bodyPr/>
              <a:lstStyle/>
              <a:p>
                <a:r>
                  <a:rPr lang="cs-CZ" b="1" dirty="0"/>
                  <a:t>lačnit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/>
                  <a:t>nepít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nepít alkohol, neužívat drogy</a:t>
                </a:r>
              </a:p>
              <a:p>
                <a:r>
                  <a:rPr lang="cs-CZ" dirty="0"/>
                  <a:t>omezit fyzickou aktivitu, vyvarovat se stresu</a:t>
                </a:r>
              </a:p>
              <a:p>
                <a:r>
                  <a:rPr lang="cs-CZ" dirty="0"/>
                  <a:t>podle možností vysadit 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  <a:blipFill>
                <a:blip r:embed="rId4"/>
                <a:stretch>
                  <a:fillRect l="-916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8057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500062"/>
            <a:ext cx="11193379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38. Které laboratorní hodnoty jsou u mužů vyšší?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2…………………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3…………………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4…………………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5…………………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6…………………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7…………………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8…………………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88955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Biologické cykly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4" y="1400927"/>
            <a:ext cx="1199949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Některé biochemické parametry vykazují během dne</a:t>
            </a:r>
          </a:p>
          <a:p>
            <a:pPr marL="0" indent="0">
              <a:buNone/>
            </a:pPr>
            <a:r>
              <a:rPr lang="cs-CZ" dirty="0"/>
              <a:t>   pravidelné cyklické změny</a:t>
            </a:r>
          </a:p>
          <a:p>
            <a:pPr lvl="0"/>
            <a:r>
              <a:rPr lang="cs-CZ" dirty="0"/>
              <a:t>cirkadiánní cykly: např. variabilita </a:t>
            </a:r>
          </a:p>
          <a:p>
            <a:pPr lvl="1"/>
            <a:r>
              <a:rPr lang="cs-CZ" b="1" dirty="0"/>
              <a:t>koncentrací kortizolu, železa, bílkoviny, draslíku, </a:t>
            </a:r>
            <a:r>
              <a:rPr lang="cs-CZ" dirty="0"/>
              <a:t>jejichž koncentrace dosahují </a:t>
            </a:r>
            <a:r>
              <a:rPr lang="cs-CZ" b="1" dirty="0"/>
              <a:t>maxima ráno </a:t>
            </a:r>
            <a:r>
              <a:rPr lang="cs-CZ" dirty="0"/>
              <a:t>a </a:t>
            </a:r>
            <a:r>
              <a:rPr lang="cs-CZ" b="1" dirty="0"/>
              <a:t>minima večer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naopak koncentrace kreatininu dosahuje svého maxima večer). </a:t>
            </a:r>
          </a:p>
          <a:p>
            <a:pPr lvl="0"/>
            <a:r>
              <a:rPr lang="cs-CZ" b="1" dirty="0"/>
              <a:t>sezónní variace</a:t>
            </a:r>
            <a:r>
              <a:rPr lang="cs-CZ" dirty="0"/>
              <a:t> (např. koncentrace T3 je nižší v létě).</a:t>
            </a:r>
          </a:p>
          <a:p>
            <a:pPr lvl="1"/>
            <a:r>
              <a:rPr lang="cs-CZ" dirty="0"/>
              <a:t>k fyziologickým změnám hladin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některých analytů dochází i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v průběhu ročních období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94" y="532815"/>
            <a:ext cx="2305453" cy="2315745"/>
          </a:xfrm>
          <a:prstGeom prst="rect">
            <a:avLst/>
          </a:prstGeom>
        </p:spPr>
      </p:pic>
      <p:pic>
        <p:nvPicPr>
          <p:cNvPr id="2056" name="Picture 8" descr="60 nápadů na nástěnce Roční období | letní čas, školka, předškolá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5" y="49402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533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11646568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39. Koncentrace kortizolu, železa, bílkoviny, draslíku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jsou nejvyšší……………………………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213193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Gravidita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normálně probíhajícím těhotenství dochází k řadě biochemických procesů, jejichž důsledkem jsou změny v koncentracích některých analytů v krvi matky </a:t>
            </a:r>
          </a:p>
          <a:p>
            <a:pPr lvl="1"/>
            <a:r>
              <a:rPr lang="cs-CZ" dirty="0"/>
              <a:t>např. </a:t>
            </a:r>
            <a:r>
              <a:rPr lang="cs-CZ" b="1" dirty="0"/>
              <a:t>zvýšení koncentrace </a:t>
            </a:r>
            <a:r>
              <a:rPr lang="cs-CZ" dirty="0"/>
              <a:t>plazmatických transportních proteinů, </a:t>
            </a:r>
            <a:r>
              <a:rPr lang="cs-CZ" b="1" dirty="0"/>
              <a:t>proteinů akutní fáze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https://www.wikiskripta.eu/w/Reaktanty_akutn%C3%AD_f%C3%A1ze</a:t>
            </a:r>
            <a:endParaRPr lang="cs-CZ" dirty="0"/>
          </a:p>
          <a:p>
            <a:pPr lvl="1"/>
            <a:r>
              <a:rPr lang="cs-CZ" dirty="0"/>
              <a:t>snížení koncentrace železa.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86476"/>
            <a:ext cx="5793379" cy="2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85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40. V graviditě jsou proteiny akutní fáze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743676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b="1" dirty="0"/>
              <a:t>zvýšenou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939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41. 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20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6460</Words>
  <Application>Microsoft Office PowerPoint</Application>
  <PresentationFormat>Širokoúhlá obrazovka</PresentationFormat>
  <Paragraphs>787</Paragraphs>
  <Slides>96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2" baseType="lpstr">
      <vt:lpstr>Arial</vt:lpstr>
      <vt:lpstr>Calibri</vt:lpstr>
      <vt:lpstr>Calibri Light</vt:lpstr>
      <vt:lpstr>Cambria Math</vt:lpstr>
      <vt:lpstr>Times New Roman</vt:lpstr>
      <vt:lpstr>Motiv Office</vt:lpstr>
      <vt:lpstr>Biochemie 1</vt:lpstr>
      <vt:lpstr>Cíle předmětu</vt:lpstr>
      <vt:lpstr>Přehled témat</vt:lpstr>
      <vt:lpstr>Individuální práce</vt:lpstr>
      <vt:lpstr>Výstupy</vt:lpstr>
      <vt:lpstr>Vysvětlivky k použitým barvám</vt:lpstr>
      <vt:lpstr>1. Vysvětlete pojem</vt:lpstr>
      <vt:lpstr>   2. Jaká je příprava pacienta před odběrem biologického materiálu?   </vt:lpstr>
      <vt:lpstr>  2. Jaká je příprava pacienta před odběrem biologického materiálu?   </vt:lpstr>
      <vt:lpstr>3. Jaká je příprava pacienta  před odběrem biologického materiálu? </vt:lpstr>
      <vt:lpstr>3. Jaká je příprava pacienta  před odběrem biologického materiálu? </vt:lpstr>
      <vt:lpstr>Jaká krev se vyšetřuje? Jaký je rozdíl mezi krví a sérem?</vt:lpstr>
      <vt:lpstr>4. Jaký je rozdíl mezi sérem a plazmou ?</vt:lpstr>
      <vt:lpstr> Jaké protisrážlivé prostředky se používají při odběrech krve?</vt:lpstr>
      <vt:lpstr>Odběrové systémy v ČR</vt:lpstr>
      <vt:lpstr>5. Ke každému protisrážlivému přípravku vepište jedno vyšetření, na které se používá</vt:lpstr>
      <vt:lpstr>6. Doplňte protisrážlivé prostředky</vt:lpstr>
      <vt:lpstr>Jak zabránit glykolýze (rozpad glukózy)</vt:lpstr>
      <vt:lpstr>7. Na předchozím snímku byly uvedené dvě konzervační látky, které po přidání ke krvi zabraňují glykolýze</vt:lpstr>
      <vt:lpstr>  Jak se provádí odběr z venózní krve?</vt:lpstr>
      <vt:lpstr>8. Popište nebo nakreslete postup při odběru žilní krve</vt:lpstr>
      <vt:lpstr>Odběrové systémy v ČR</vt:lpstr>
      <vt:lpstr>Jak se rozlišují zkumavky podle barev?</vt:lpstr>
      <vt:lpstr>9. Jaké barvy zkumavek a jaká antikoagulans se používají pro stanovení</vt:lpstr>
      <vt:lpstr>Jak se provádí odběr venózní krve? </vt:lpstr>
      <vt:lpstr>10. Jak se provádí odběr venózní krve?</vt:lpstr>
      <vt:lpstr>Jaké se dodržuje pořadí při vícenásobném odběru?</vt:lpstr>
      <vt:lpstr>11. Pořadí při vícenásobném odběru: doplňte  odběry</vt:lpstr>
      <vt:lpstr>Jak se provádí odběr arteriální krve?</vt:lpstr>
      <vt:lpstr>12. Jak se provádí odběr arteriální krve?</vt:lpstr>
      <vt:lpstr>Jak se stanoví hladiny minerálů</vt:lpstr>
      <vt:lpstr>Jak se provádí odběr kapilární krve?</vt:lpstr>
      <vt:lpstr>13. Jak se provádí odběr kapilární krve?</vt:lpstr>
      <vt:lpstr>Co ovlivňuje složení odebrané krve?</vt:lpstr>
      <vt:lpstr>14. Typ krve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Odběr moči</vt:lpstr>
      <vt:lpstr>18. Orientační biochemická analýza moči zahrnuje  </vt:lpstr>
      <vt:lpstr>Odběr stolice</vt:lpstr>
      <vt:lpstr>19. Co znamená barva stolice</vt:lpstr>
      <vt:lpstr>Odběr plodové vody</vt:lpstr>
      <vt:lpstr>20. Jak se nazývá odběr plodové vody</vt:lpstr>
      <vt:lpstr>Odběr mozkomíšního moku</vt:lpstr>
      <vt:lpstr>21. Odběr mozkomíšního moku</vt:lpstr>
      <vt:lpstr>Které tkáně/  tekutiny se  diagnosticky odebírají?</vt:lpstr>
      <vt:lpstr>22. Které tkáně/ tekutiny se  diagnosticky odebírají?</vt:lpstr>
      <vt:lpstr>Jak se přepravuje biologický materiál do laboratoře?</vt:lpstr>
      <vt:lpstr>23. Jak se přepravuje biologický materiál do laboratoře?</vt:lpstr>
      <vt:lpstr>24. Vysvětlete pojmy</vt:lpstr>
      <vt:lpstr>Kdy jsou biochemická vyšetření indikována?</vt:lpstr>
      <vt:lpstr>25. Kdy jsou biochemická vyšetření indikována?</vt:lpstr>
      <vt:lpstr>Biochemická vyšetření podle účelu</vt:lpstr>
      <vt:lpstr>26. Co je cílem screeningového vyšetření?</vt:lpstr>
      <vt:lpstr>  Jaké soubory vyšetření se používají ke stanovení diagnózy?</vt:lpstr>
      <vt:lpstr>  27. Jaké soubory vyšetření se používají ke stanovení dg.?</vt:lpstr>
      <vt:lpstr>Orgánově specifické soubory, referenční hodnoty</vt:lpstr>
      <vt:lpstr>Jaká vyšetření patří do diabetického souboru ?</vt:lpstr>
      <vt:lpstr>27. Jaká vyšetření patří do diabetického souboru ?</vt:lpstr>
      <vt:lpstr>Co je to referenční hodnota?</vt:lpstr>
      <vt:lpstr>Které faktory ovlivňují biochemické hodnoty? Vliv stresu</vt:lpstr>
      <vt:lpstr>28. Které faktory ovlivňují biochemické hodnoty? </vt:lpstr>
      <vt:lpstr>Stravovací návyky</vt:lpstr>
      <vt:lpstr>29. Kdy se provádí odběr krve pro dg. účel?</vt:lpstr>
      <vt:lpstr>30. Vysvětlete pojmy</vt:lpstr>
      <vt:lpstr>Fyzická konstituce</vt:lpstr>
      <vt:lpstr>31. Doplňte </vt:lpstr>
      <vt:lpstr>Kouření</vt:lpstr>
      <vt:lpstr>31. Níže uvedené hodnoty mění………………</vt:lpstr>
      <vt:lpstr>32. Jaké hodnoty jsou zvýšené u kuřáků? </vt:lpstr>
      <vt:lpstr>Fyzická aktivita</vt:lpstr>
      <vt:lpstr>33. Fyzická aktivita</vt:lpstr>
      <vt:lpstr>  Konzumace alkoholu </vt:lpstr>
      <vt:lpstr>  34. Konzumace alkoholu </vt:lpstr>
      <vt:lpstr>  Užívání léků a návykových látek</vt:lpstr>
      <vt:lpstr>35. Co by měl udělat pacient před odběrem léku?</vt:lpstr>
      <vt:lpstr>Vlivy zevního prostředí</vt:lpstr>
      <vt:lpstr>36. Vlivy zevního prostředí</vt:lpstr>
      <vt:lpstr>Tělesná poloha při odběru</vt:lpstr>
      <vt:lpstr>37. Tělesná poloha při odběru</vt:lpstr>
      <vt:lpstr>Pohlaví a věk</vt:lpstr>
      <vt:lpstr>38. Které laboratorní hodnoty jsou u mužů vyšší?</vt:lpstr>
      <vt:lpstr>Biologické cykly</vt:lpstr>
      <vt:lpstr>39. Koncentrace kortizolu, železa, bílkoviny, draslíku </vt:lpstr>
      <vt:lpstr>Gravidita</vt:lpstr>
      <vt:lpstr>40. V graviditě jsou proteiny akutní fáze  </vt:lpstr>
      <vt:lpstr>Rasa</vt:lpstr>
      <vt:lpstr>41. Rasa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Nejedlá Marie</dc:creator>
  <cp:lastModifiedBy>Nejedlá Marie</cp:lastModifiedBy>
  <cp:revision>6</cp:revision>
  <dcterms:created xsi:type="dcterms:W3CDTF">2024-09-18T09:58:40Z</dcterms:created>
  <dcterms:modified xsi:type="dcterms:W3CDTF">2026-02-12T08:05:18Z</dcterms:modified>
</cp:coreProperties>
</file>