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08" r:id="rId2"/>
    <p:sldId id="587" r:id="rId3"/>
    <p:sldId id="588" r:id="rId4"/>
    <p:sldId id="589" r:id="rId5"/>
    <p:sldId id="590" r:id="rId6"/>
    <p:sldId id="591" r:id="rId7"/>
    <p:sldId id="592" r:id="rId8"/>
    <p:sldId id="593" r:id="rId9"/>
    <p:sldId id="594" r:id="rId10"/>
    <p:sldId id="595" r:id="rId11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92" y="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1596F9A-9027-4820-96EE-AFBB520D6C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1DC5998-2A2F-41DF-BC54-130ABF0537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0B3414A-94E5-49E8-A7CE-EAA54CA36A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A0204-079E-47FE-9DC1-3C9EB371E2EE}" type="datetimeFigureOut">
              <a:rPr lang="cs-CZ" smtClean="0"/>
              <a:t>09.10.2024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020ECFE-DEA5-4BB1-88D7-A86E76388A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DA6580A-2F5D-43A0-8057-CE1D9824A1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D52D9-CAC8-4239-9187-C88228F1F83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1803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9D3FF76-08C6-4706-8A2B-E3679B2CDD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1DF8C294-010A-4965-9222-E3B539CEC4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0BE0414-DC85-4FC3-B156-318AA5EF94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A0204-079E-47FE-9DC1-3C9EB371E2EE}" type="datetimeFigureOut">
              <a:rPr lang="cs-CZ" smtClean="0"/>
              <a:t>09.10.2024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2BF5A1A-6627-40DB-A420-FBD7D846A9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8DFAADA-718F-4649-AE34-23EDD4257D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D52D9-CAC8-4239-9187-C88228F1F83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29240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8B343D7B-5E24-43F6-88BC-1C39DADBC8D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CE72F10F-DFE0-481F-AF0B-15A2AA9701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54E3F95-74B6-49B3-AEC1-908C4C2C30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A0204-079E-47FE-9DC1-3C9EB371E2EE}" type="datetimeFigureOut">
              <a:rPr lang="cs-CZ" smtClean="0"/>
              <a:t>09.10.2024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4C026A4-EF17-48A8-8201-3FF2D2819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CC24DEE-B512-4E1C-84F7-1585DCB1E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D52D9-CAC8-4239-9187-C88228F1F83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4008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B78D22E-0AFD-4D09-A8C0-2E2D7A8E06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B64EEA2-6537-4284-BCDC-82152533A2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C6B7547-7024-4519-BBA3-F99D6E88CC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A0204-079E-47FE-9DC1-3C9EB371E2EE}" type="datetimeFigureOut">
              <a:rPr lang="cs-CZ" smtClean="0"/>
              <a:t>09.10.2024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1A69BF3-4AFE-4854-AEBB-CEDD96A5BC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A2A0B95-EC50-4B74-A539-2A7207546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D52D9-CAC8-4239-9187-C88228F1F83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7625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68676EC-ECFC-41B1-BE31-0F75FC2F59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044D509B-EBC3-4A16-9C17-389D4BCBD9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1C1EFA1-F0B3-4C44-9343-299A69F74C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A0204-079E-47FE-9DC1-3C9EB371E2EE}" type="datetimeFigureOut">
              <a:rPr lang="cs-CZ" smtClean="0"/>
              <a:t>09.10.2024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D783B8A-021B-4D55-88D2-49B1B3FC0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CD3062F-A92A-4BF7-871C-6CD47A8BC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D52D9-CAC8-4239-9187-C88228F1F83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39512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97A65B5-09CE-4AA7-BD8F-1C1BABA5E6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C2E34E7-A117-4372-9518-80D185B362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113661ED-6367-497D-8319-8BE47F3E4B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AD2BA6EB-31F4-48BD-83FA-7B632E0F4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A0204-079E-47FE-9DC1-3C9EB371E2EE}" type="datetimeFigureOut">
              <a:rPr lang="cs-CZ" smtClean="0"/>
              <a:t>09.10.2024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68E45BB-0840-4517-9483-95446DE825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3F0FDFBF-F0D5-432A-BCBA-C7F5FDB14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D52D9-CAC8-4239-9187-C88228F1F83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600096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50DA6B9-6539-4972-975D-3BB933F6B6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0E3B214B-4D93-4C2A-802C-73B56999A4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5CDC6FE5-E852-44E8-A291-F5EC51F1F6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4FA0D7BA-D201-4D30-A490-682818E373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9C5A923A-EE5F-49DE-AA28-52742CCAA5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A75CCAFA-9F5C-4F15-961E-85A0EB181C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A0204-079E-47FE-9DC1-3C9EB371E2EE}" type="datetimeFigureOut">
              <a:rPr lang="cs-CZ" smtClean="0"/>
              <a:t>09.10.2024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7BEC403A-BD6F-4ADE-A153-FF0836647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E867FA94-A596-4E1E-9D04-E70EFF7D4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D52D9-CAC8-4239-9187-C88228F1F83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9584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D9BE3E-17C8-4309-9A2B-654608F147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447BE9D0-1C72-4175-966C-E767012121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A0204-079E-47FE-9DC1-3C9EB371E2EE}" type="datetimeFigureOut">
              <a:rPr lang="cs-CZ" smtClean="0"/>
              <a:t>09.10.2024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BE6804BB-516D-475D-ABBC-793969499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4550E6C1-DC33-415F-950B-5A9612167D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D52D9-CAC8-4239-9187-C88228F1F83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0049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93D27C6D-97EC-44DB-B711-624AB0F62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A0204-079E-47FE-9DC1-3C9EB371E2EE}" type="datetimeFigureOut">
              <a:rPr lang="cs-CZ" smtClean="0"/>
              <a:t>09.10.2024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8C8A769F-61BB-4956-8E78-05087FB65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59B003E-B94C-4207-8B7F-1B945E8247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D52D9-CAC8-4239-9187-C88228F1F83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5589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D3D7366-3D8E-41A0-95A4-D500508144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F884DB7-6DD5-434D-9DC4-31A3935BFF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DC6546C9-E3E3-45F1-AA09-43EF5FFF12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262BF4A-7DB3-425E-88B1-7D59D5BCE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A0204-079E-47FE-9DC1-3C9EB371E2EE}" type="datetimeFigureOut">
              <a:rPr lang="cs-CZ" smtClean="0"/>
              <a:t>09.10.2024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54A2C14E-283D-4803-8052-755B45B53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EBF5317-74D0-4C8E-96CD-B8784DE4C2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D52D9-CAC8-4239-9187-C88228F1F83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9295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5F10307-F387-44B4-A3C6-3ABFD758CC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06AD4B7D-593B-47E3-92E1-411ED956D5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7D23E3CC-4AA1-4E2D-813E-C550A3CCA5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DC981DA-C19A-4135-A6D7-4309E6BE35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A0204-079E-47FE-9DC1-3C9EB371E2EE}" type="datetimeFigureOut">
              <a:rPr lang="cs-CZ" smtClean="0"/>
              <a:t>09.10.2024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0A340A77-D6A8-4547-8A3F-FA7984A6D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B5DECDE-F570-49EF-886D-F6B1F54763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D52D9-CAC8-4239-9187-C88228F1F83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4095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9855F923-F343-4922-A6EA-27DDA184CA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75B7A26B-EB8F-4B0C-B46E-B8F31D3CBC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03F711B-533B-4098-BD1F-CF2E6A9D17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0A0204-079E-47FE-9DC1-3C9EB371E2EE}" type="datetimeFigureOut">
              <a:rPr lang="cs-CZ" smtClean="0"/>
              <a:t>09.10.2024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9CF1B66-5496-410A-8ED1-AE5754D619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4D0A18F-B1E3-4D16-986E-3650F05C47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DD52D9-CAC8-4239-9187-C88228F1F83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79233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/>
              <a:t>Biochemie 4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/>
              <a:t>Vysoká škola zdravotnická, Praha</a:t>
            </a:r>
          </a:p>
          <a:p>
            <a:r>
              <a:rPr lang="cs-CZ" dirty="0"/>
              <a:t>Obor: </a:t>
            </a:r>
          </a:p>
          <a:p>
            <a:r>
              <a:rPr lang="cs-CZ" dirty="0"/>
              <a:t>Všeobecná sestra</a:t>
            </a:r>
          </a:p>
          <a:p>
            <a:r>
              <a:rPr lang="cs-CZ" dirty="0"/>
              <a:t>Porodní asistentka</a:t>
            </a:r>
          </a:p>
          <a:p>
            <a:r>
              <a:rPr lang="cs-CZ" dirty="0"/>
              <a:t>Zdravotnický záchranář</a:t>
            </a:r>
          </a:p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01974" y="286659"/>
            <a:ext cx="2918298" cy="3064879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0196" y="466933"/>
            <a:ext cx="3832698" cy="2153489"/>
          </a:xfrm>
          <a:prstGeom prst="rect">
            <a:avLst/>
          </a:prstGeom>
        </p:spPr>
      </p:pic>
      <p:pic>
        <p:nvPicPr>
          <p:cNvPr id="1030" name="Picture 6" descr="Cholesterol - BodyLoveDiet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195" y="4418317"/>
            <a:ext cx="4319081" cy="22937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Zkrotí chutě, vybudují svaly. Proč potřebujeme bílkoviny - iDNES.cz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3166" y="4272696"/>
            <a:ext cx="3923489" cy="2439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67039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02936" y="267243"/>
            <a:ext cx="10515600" cy="1325563"/>
          </a:xfrm>
        </p:spPr>
        <p:txBody>
          <a:bodyPr>
            <a:normAutofit/>
          </a:bodyPr>
          <a:lstStyle/>
          <a:p>
            <a:r>
              <a:rPr lang="cs-CZ" sz="4000" b="1" dirty="0">
                <a:solidFill>
                  <a:srgbClr val="0070C0"/>
                </a:solidFill>
              </a:rPr>
              <a:t>117. Stanovení </a:t>
            </a:r>
            <a:r>
              <a:rPr lang="cs-CZ" sz="4000" b="1" dirty="0" err="1">
                <a:solidFill>
                  <a:srgbClr val="0070C0"/>
                </a:solidFill>
              </a:rPr>
              <a:t>clearence</a:t>
            </a:r>
            <a:r>
              <a:rPr lang="cs-CZ" sz="4000" b="1" dirty="0">
                <a:solidFill>
                  <a:srgbClr val="0070C0"/>
                </a:solidFill>
              </a:rPr>
              <a:t> kreatininu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2862" y="1825624"/>
            <a:ext cx="7729415" cy="4926867"/>
          </a:xfrm>
        </p:spPr>
        <p:txBody>
          <a:bodyPr>
            <a:normAutofit/>
          </a:bodyPr>
          <a:lstStyle/>
          <a:p>
            <a:r>
              <a:rPr lang="cs-CZ" dirty="0"/>
              <a:t>se provádí ve vzorku sbírané moči za 24 hod., </a:t>
            </a:r>
          </a:p>
          <a:p>
            <a:r>
              <a:rPr lang="cs-CZ" dirty="0"/>
              <a:t>důležité je přesné změření konečného objemu moči! </a:t>
            </a:r>
          </a:p>
          <a:p>
            <a:r>
              <a:rPr lang="cs-CZ" dirty="0"/>
              <a:t>Pro výpočet </a:t>
            </a:r>
            <a:r>
              <a:rPr lang="cs-CZ" b="1" dirty="0">
                <a:solidFill>
                  <a:srgbClr val="0070C0"/>
                </a:solidFill>
              </a:rPr>
              <a:t>g…………….f…………. </a:t>
            </a:r>
            <a:r>
              <a:rPr lang="cs-CZ" b="1" dirty="0"/>
              <a:t>(GF)</a:t>
            </a:r>
            <a:r>
              <a:rPr lang="cs-CZ" dirty="0"/>
              <a:t>, která odpovídá </a:t>
            </a:r>
            <a:r>
              <a:rPr lang="cs-CZ" dirty="0" err="1"/>
              <a:t>clearence</a:t>
            </a:r>
            <a:r>
              <a:rPr lang="cs-CZ" dirty="0"/>
              <a:t> kreatininu, je nutné stanovit rovněž </a:t>
            </a:r>
            <a:r>
              <a:rPr lang="cs-CZ" b="1" dirty="0">
                <a:solidFill>
                  <a:srgbClr val="0070C0"/>
                </a:solidFill>
              </a:rPr>
              <a:t>k…………………..k…………..v k… </a:t>
            </a:r>
            <a:r>
              <a:rPr lang="cs-CZ" dirty="0"/>
              <a:t>odebrané kdykoliv během sběru moče. </a:t>
            </a:r>
          </a:p>
          <a:p>
            <a:r>
              <a:rPr lang="cs-CZ" dirty="0"/>
              <a:t>Hodnotu GF je potřeba především u dětí přepočítat na </a:t>
            </a:r>
            <a:r>
              <a:rPr lang="cs-CZ" b="1" dirty="0"/>
              <a:t>skutečný povrch těla</a:t>
            </a:r>
            <a:r>
              <a:rPr lang="cs-CZ" dirty="0"/>
              <a:t>, protože je závislá na objemu tělesných orgánů – získáme tak hodnotu korigované GF</a:t>
            </a:r>
          </a:p>
        </p:txBody>
      </p:sp>
      <p:pic>
        <p:nvPicPr>
          <p:cNvPr id="6146" name="Picture 2" descr="Způsoby odhadu glomerulární filtrace - PDF Free Downloa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1262" y="2238346"/>
            <a:ext cx="4540738" cy="33866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8192" y="158764"/>
            <a:ext cx="1848355" cy="1873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36783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6541" y="56206"/>
            <a:ext cx="10515600" cy="1325563"/>
          </a:xfrm>
        </p:spPr>
        <p:txBody>
          <a:bodyPr>
            <a:normAutofit/>
          </a:bodyPr>
          <a:lstStyle/>
          <a:p>
            <a:r>
              <a:rPr lang="cs-CZ" sz="4000" b="1" dirty="0">
                <a:solidFill>
                  <a:srgbClr val="0070C0"/>
                </a:solidFill>
              </a:rPr>
              <a:t>109. ABR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2506662"/>
            <a:ext cx="12192000" cy="4351338"/>
          </a:xfrm>
        </p:spPr>
        <p:txBody>
          <a:bodyPr>
            <a:normAutofit fontScale="92500" lnSpcReduction="10000"/>
          </a:bodyPr>
          <a:lstStyle/>
          <a:p>
            <a:r>
              <a:rPr lang="cs-CZ" dirty="0"/>
              <a:t>Rovnováha mezi </a:t>
            </a:r>
            <a:r>
              <a:rPr lang="cs-CZ" b="1" dirty="0">
                <a:solidFill>
                  <a:srgbClr val="0070C0"/>
                </a:solidFill>
              </a:rPr>
              <a:t>t…..u</a:t>
            </a:r>
            <a:r>
              <a:rPr lang="cs-CZ" dirty="0"/>
              <a:t> a </a:t>
            </a:r>
            <a:r>
              <a:rPr lang="cs-CZ" b="1" dirty="0">
                <a:solidFill>
                  <a:srgbClr val="0070C0"/>
                </a:solidFill>
              </a:rPr>
              <a:t>v………m</a:t>
            </a:r>
            <a:r>
              <a:rPr lang="cs-CZ" dirty="0"/>
              <a:t> </a:t>
            </a:r>
            <a:r>
              <a:rPr lang="cs-CZ" b="1" dirty="0">
                <a:solidFill>
                  <a:srgbClr val="0070C0"/>
                </a:solidFill>
              </a:rPr>
              <a:t>k…..n</a:t>
            </a:r>
            <a:r>
              <a:rPr lang="cs-CZ" dirty="0"/>
              <a:t> a </a:t>
            </a:r>
            <a:r>
              <a:rPr lang="cs-CZ" b="1" dirty="0">
                <a:solidFill>
                  <a:srgbClr val="0070C0"/>
                </a:solidFill>
              </a:rPr>
              <a:t>z…d</a:t>
            </a:r>
            <a:r>
              <a:rPr lang="cs-CZ" b="1" dirty="0"/>
              <a:t>,</a:t>
            </a:r>
            <a:r>
              <a:rPr lang="cs-CZ" dirty="0"/>
              <a:t> tedy stálá hodnota </a:t>
            </a:r>
            <a:r>
              <a:rPr lang="cs-CZ" b="1" dirty="0">
                <a:solidFill>
                  <a:srgbClr val="0070C0"/>
                </a:solidFill>
              </a:rPr>
              <a:t>p.</a:t>
            </a:r>
            <a:r>
              <a:rPr lang="cs-CZ" dirty="0"/>
              <a:t> prostředí je označována jako </a:t>
            </a:r>
            <a:r>
              <a:rPr lang="cs-CZ" b="1" dirty="0"/>
              <a:t>acidobazická rovnováha</a:t>
            </a:r>
            <a:r>
              <a:rPr lang="cs-CZ" dirty="0"/>
              <a:t> (ABR). </a:t>
            </a:r>
          </a:p>
          <a:p>
            <a:r>
              <a:rPr lang="cs-CZ" dirty="0"/>
              <a:t>Stabilita pH vnitřního prostředí je zajišťována především </a:t>
            </a:r>
            <a:r>
              <a:rPr lang="cs-CZ" b="1" dirty="0">
                <a:solidFill>
                  <a:srgbClr val="0070C0"/>
                </a:solidFill>
              </a:rPr>
              <a:t>p……..i </a:t>
            </a:r>
            <a:r>
              <a:rPr lang="cs-CZ" dirty="0"/>
              <a:t>(</a:t>
            </a:r>
            <a:r>
              <a:rPr lang="cs-CZ" b="1" dirty="0">
                <a:solidFill>
                  <a:srgbClr val="0070C0"/>
                </a:solidFill>
              </a:rPr>
              <a:t>n………..i</a:t>
            </a:r>
            <a:r>
              <a:rPr lang="cs-CZ" dirty="0"/>
              <a:t>) systémy. </a:t>
            </a:r>
          </a:p>
          <a:p>
            <a:r>
              <a:rPr lang="cs-CZ" dirty="0"/>
              <a:t>Udržování ABR je nutnou podmínkou pro </a:t>
            </a:r>
          </a:p>
          <a:p>
            <a:r>
              <a:rPr lang="cs-CZ" dirty="0"/>
              <a:t>zajištění stálého vnitřního prostředí –</a:t>
            </a:r>
            <a:r>
              <a:rPr lang="cs-CZ" b="1" dirty="0">
                <a:solidFill>
                  <a:srgbClr val="0070C0"/>
                </a:solidFill>
              </a:rPr>
              <a:t>h…….y</a:t>
            </a:r>
            <a:r>
              <a:rPr lang="cs-CZ" b="1" dirty="0"/>
              <a:t>-</a:t>
            </a:r>
            <a:r>
              <a:rPr lang="cs-CZ" dirty="0"/>
              <a:t> organismu a to jak na úrovni </a:t>
            </a:r>
          </a:p>
          <a:p>
            <a:pPr lvl="1"/>
            <a:r>
              <a:rPr lang="cs-CZ" dirty="0"/>
              <a:t>nitrobuněčné </a:t>
            </a:r>
            <a:r>
              <a:rPr lang="cs-CZ" b="1" dirty="0">
                <a:solidFill>
                  <a:srgbClr val="0070C0"/>
                </a:solidFill>
              </a:rPr>
              <a:t>i………..ě</a:t>
            </a:r>
            <a:r>
              <a:rPr lang="cs-CZ" dirty="0"/>
              <a:t> tak </a:t>
            </a:r>
          </a:p>
          <a:p>
            <a:pPr lvl="1"/>
            <a:r>
              <a:rPr lang="cs-CZ" dirty="0"/>
              <a:t>mimobuněčné </a:t>
            </a:r>
            <a:r>
              <a:rPr lang="cs-CZ" b="1" dirty="0">
                <a:solidFill>
                  <a:srgbClr val="0070C0"/>
                </a:solidFill>
              </a:rPr>
              <a:t>e…………ě</a:t>
            </a:r>
            <a:r>
              <a:rPr lang="cs-CZ" dirty="0"/>
              <a:t> </a:t>
            </a:r>
          </a:p>
          <a:p>
            <a:r>
              <a:rPr lang="cs-CZ" dirty="0"/>
              <a:t>Již velmi malá odchylka v hodnotách pH </a:t>
            </a:r>
          </a:p>
          <a:p>
            <a:pPr lvl="1"/>
            <a:r>
              <a:rPr lang="cs-CZ" dirty="0"/>
              <a:t>ovlivní buněčný a energetický metabolismus</a:t>
            </a:r>
          </a:p>
          <a:p>
            <a:pPr lvl="1"/>
            <a:r>
              <a:rPr lang="cs-CZ" dirty="0"/>
              <a:t>změní konformaci proteinů a tím i jejich vlastnosti (např. aktivitu enzymů),</a:t>
            </a:r>
          </a:p>
          <a:p>
            <a:pPr lvl="1"/>
            <a:r>
              <a:rPr lang="cs-CZ" dirty="0"/>
              <a:t>transport látek a další životně důležité pochody (vazbu O2 na </a:t>
            </a:r>
            <a:r>
              <a:rPr lang="cs-CZ" dirty="0" err="1"/>
              <a:t>Hb</a:t>
            </a:r>
            <a:r>
              <a:rPr lang="cs-CZ" dirty="0"/>
              <a:t>).</a:t>
            </a:r>
          </a:p>
        </p:txBody>
      </p:sp>
      <p:pic>
        <p:nvPicPr>
          <p:cNvPr id="4098" name="Picture 2" descr="7. Acidobazická rovnováha • Funkce buněk a lidského těl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2003" y="0"/>
            <a:ext cx="4128620" cy="2506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8775" y="-44317"/>
            <a:ext cx="3405688" cy="25509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51599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0070C0"/>
                </a:solidFill>
              </a:rPr>
              <a:t>110. Jaké nárazníkové systémy znáte?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1…………………………………………………………………………………….</a:t>
            </a:r>
          </a:p>
          <a:p>
            <a:r>
              <a:rPr lang="cs-CZ" dirty="0"/>
              <a:t>2…………………………………………………………………………………….</a:t>
            </a:r>
          </a:p>
          <a:p>
            <a:r>
              <a:rPr lang="cs-CZ" dirty="0"/>
              <a:t>3…………………………………………………………………………………….</a:t>
            </a:r>
          </a:p>
          <a:p>
            <a:r>
              <a:rPr lang="cs-CZ" dirty="0"/>
              <a:t>4…………………………………………………………………………………….</a:t>
            </a:r>
          </a:p>
        </p:txBody>
      </p:sp>
    </p:spTree>
    <p:extLst>
      <p:ext uri="{BB962C8B-B14F-4D97-AF65-F5344CB8AC3E}">
        <p14:creationId xmlns:p14="http://schemas.microsoft.com/office/powerpoint/2010/main" val="3809060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>
                <a:solidFill>
                  <a:srgbClr val="0070C0"/>
                </a:solidFill>
              </a:rPr>
              <a:t>111. Popište příčiny MAC, MAL, RAC, RAL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MAC………………………………………………………………………………….</a:t>
            </a:r>
          </a:p>
          <a:p>
            <a:r>
              <a:rPr lang="cs-CZ" dirty="0"/>
              <a:t>MAL………………………………………………………………………………….</a:t>
            </a:r>
          </a:p>
          <a:p>
            <a:r>
              <a:rPr lang="cs-CZ" dirty="0"/>
              <a:t>RAC…………………………………………………………………………………..</a:t>
            </a:r>
          </a:p>
          <a:p>
            <a:r>
              <a:rPr lang="cs-CZ" dirty="0"/>
              <a:t>RAL……………………………………………………………………………………</a:t>
            </a:r>
          </a:p>
        </p:txBody>
      </p:sp>
    </p:spTree>
    <p:extLst>
      <p:ext uri="{BB962C8B-B14F-4D97-AF65-F5344CB8AC3E}">
        <p14:creationId xmlns:p14="http://schemas.microsoft.com/office/powerpoint/2010/main" val="34523984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2969" y="0"/>
            <a:ext cx="5208695" cy="1325563"/>
          </a:xfrm>
        </p:spPr>
        <p:txBody>
          <a:bodyPr>
            <a:normAutofit/>
          </a:bodyPr>
          <a:lstStyle/>
          <a:p>
            <a:r>
              <a:rPr lang="cs-CZ" sz="4000" b="1" dirty="0">
                <a:solidFill>
                  <a:srgbClr val="0070C0"/>
                </a:solidFill>
              </a:rPr>
              <a:t>112. Vyšetření krve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9416" y="1469292"/>
            <a:ext cx="9435638" cy="5388707"/>
          </a:xfrm>
        </p:spPr>
        <p:txBody>
          <a:bodyPr>
            <a:normAutofit fontScale="92500" lnSpcReduction="20000"/>
          </a:bodyPr>
          <a:lstStyle/>
          <a:p>
            <a:r>
              <a:rPr lang="cs-CZ" dirty="0"/>
              <a:t>V plné kapilární krvi se rychlými testy nejčastěji stanovuje </a:t>
            </a:r>
          </a:p>
          <a:p>
            <a:pPr lvl="1"/>
            <a:r>
              <a:rPr lang="cs-CZ" b="1" dirty="0">
                <a:solidFill>
                  <a:srgbClr val="0070C0"/>
                </a:solidFill>
              </a:rPr>
              <a:t>G……e</a:t>
            </a:r>
            <a:r>
              <a:rPr lang="cs-CZ" b="1" dirty="0"/>
              <a:t> </a:t>
            </a:r>
            <a:r>
              <a:rPr lang="cs-CZ" dirty="0"/>
              <a:t>a to jak na lůžkových odděleních, tak v domácí péči. </a:t>
            </a:r>
          </a:p>
          <a:p>
            <a:pPr lvl="0"/>
            <a:r>
              <a:rPr lang="cs-CZ" dirty="0"/>
              <a:t>Ve specializovaných ambulancích se pomocí rychlých testů stanovuje např.</a:t>
            </a:r>
          </a:p>
          <a:p>
            <a:pPr lvl="1"/>
            <a:r>
              <a:rPr lang="cs-CZ" b="1" dirty="0">
                <a:solidFill>
                  <a:srgbClr val="0070C0"/>
                </a:solidFill>
              </a:rPr>
              <a:t>P………..ý </a:t>
            </a:r>
            <a:r>
              <a:rPr lang="cs-CZ" b="1" dirty="0" err="1">
                <a:solidFill>
                  <a:srgbClr val="0070C0"/>
                </a:solidFill>
              </a:rPr>
              <a:t>č.s</a:t>
            </a:r>
            <a:r>
              <a:rPr lang="cs-CZ" b="1" dirty="0">
                <a:solidFill>
                  <a:srgbClr val="0070C0"/>
                </a:solidFill>
              </a:rPr>
              <a:t> </a:t>
            </a:r>
            <a:r>
              <a:rPr lang="cs-CZ" dirty="0"/>
              <a:t>(PT), C – reaktivní protein (CRP) nebo </a:t>
            </a:r>
          </a:p>
          <a:p>
            <a:pPr lvl="1"/>
            <a:r>
              <a:rPr lang="cs-CZ" b="1" dirty="0">
                <a:solidFill>
                  <a:srgbClr val="0070C0"/>
                </a:solidFill>
              </a:rPr>
              <a:t>L……é p…….y </a:t>
            </a:r>
            <a:r>
              <a:rPr lang="cs-CZ" dirty="0"/>
              <a:t>(celkový cholesterol, HDL cholesterol).</a:t>
            </a:r>
          </a:p>
          <a:p>
            <a:r>
              <a:rPr lang="cs-CZ" dirty="0"/>
              <a:t>Na </a:t>
            </a:r>
            <a:r>
              <a:rPr lang="cs-CZ" dirty="0" err="1"/>
              <a:t>testační</a:t>
            </a:r>
            <a:r>
              <a:rPr lang="cs-CZ" dirty="0"/>
              <a:t> proužky se do vyznačeného políčka nanáší </a:t>
            </a:r>
          </a:p>
          <a:p>
            <a:pPr lvl="1"/>
            <a:r>
              <a:rPr lang="cs-CZ" dirty="0"/>
              <a:t>kapka kapilární krve odebrané z konečků prstu </a:t>
            </a:r>
          </a:p>
          <a:p>
            <a:pPr lvl="1"/>
            <a:r>
              <a:rPr lang="cs-CZ" dirty="0"/>
              <a:t>někdy lze použít i krev venózní nebo sérum či plazmu</a:t>
            </a:r>
          </a:p>
          <a:p>
            <a:pPr lvl="1"/>
            <a:r>
              <a:rPr lang="cs-CZ" dirty="0"/>
              <a:t>a vyhodnocení testů (stanovení koncentrace) se provádí reflexními fotometry nebo </a:t>
            </a:r>
            <a:r>
              <a:rPr lang="cs-CZ" dirty="0" err="1"/>
              <a:t>amperometry</a:t>
            </a:r>
            <a:r>
              <a:rPr lang="cs-CZ" dirty="0"/>
              <a:t> (na rozdíl od vizuálního hodnocení při vyšetření moči). </a:t>
            </a:r>
          </a:p>
          <a:p>
            <a:r>
              <a:rPr lang="cs-CZ" dirty="0" err="1"/>
              <a:t>Testační</a:t>
            </a:r>
            <a:r>
              <a:rPr lang="cs-CZ" dirty="0"/>
              <a:t> proužky se do měřících přístrojů vkládají </a:t>
            </a:r>
          </a:p>
          <a:p>
            <a:pPr lvl="1"/>
            <a:r>
              <a:rPr lang="cs-CZ" dirty="0"/>
              <a:t>ještě </a:t>
            </a:r>
            <a:r>
              <a:rPr lang="cs-CZ" b="1" dirty="0" err="1">
                <a:solidFill>
                  <a:srgbClr val="0070C0"/>
                </a:solidFill>
              </a:rPr>
              <a:t>p..d</a:t>
            </a:r>
            <a:r>
              <a:rPr lang="cs-CZ" dirty="0"/>
              <a:t> nanesením krve, </a:t>
            </a:r>
          </a:p>
          <a:p>
            <a:pPr lvl="1"/>
            <a:r>
              <a:rPr lang="cs-CZ" dirty="0"/>
              <a:t>důležitá je kontrola čísla </a:t>
            </a:r>
            <a:r>
              <a:rPr lang="cs-CZ" dirty="0" err="1"/>
              <a:t>testačního</a:t>
            </a:r>
            <a:r>
              <a:rPr lang="cs-CZ" dirty="0"/>
              <a:t> proužku s číslem proužku použitého pro kalibraci přístroje.</a:t>
            </a:r>
          </a:p>
        </p:txBody>
      </p:sp>
      <p:pic>
        <p:nvPicPr>
          <p:cNvPr id="2050" name="Picture 2" descr="Testovací proužky Accu Chek Performa 50ks - Příslušenství ke glukometrům -  Diabetici - Zdravotnické potřeby a pomůcky Polámaný mraveneček |  Zdravotnické potřeby a pomůcky Polámaný mraveneče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2100" y="2021305"/>
            <a:ext cx="2839900" cy="3653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58806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0070C0"/>
                </a:solidFill>
              </a:rPr>
              <a:t>113. CRP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4799" y="1825625"/>
            <a:ext cx="11742821" cy="4735596"/>
          </a:xfrm>
        </p:spPr>
        <p:txBody>
          <a:bodyPr>
            <a:normAutofit fontScale="92500" lnSpcReduction="10000"/>
          </a:bodyPr>
          <a:lstStyle/>
          <a:p>
            <a:r>
              <a:rPr lang="cs-CZ" dirty="0"/>
              <a:t>Koncentrace CRP se stanovuje </a:t>
            </a:r>
            <a:r>
              <a:rPr lang="cs-CZ" dirty="0" err="1"/>
              <a:t>imunofiltrační</a:t>
            </a:r>
            <a:r>
              <a:rPr lang="cs-CZ" dirty="0"/>
              <a:t> metodou s fotometrickou detekcí. </a:t>
            </a:r>
          </a:p>
          <a:p>
            <a:r>
              <a:rPr lang="cs-CZ" dirty="0"/>
              <a:t>Princip metody je popsán výše u stanovení albuminu, rozdíl je pouze v navázané protilátce – zde se jedná o protilátku proti CRP.</a:t>
            </a:r>
          </a:p>
          <a:p>
            <a:endParaRPr lang="cs-CZ" dirty="0"/>
          </a:p>
          <a:p>
            <a:r>
              <a:rPr lang="cs-CZ" dirty="0"/>
              <a:t>CRP hodnoty </a:t>
            </a:r>
          </a:p>
          <a:p>
            <a:r>
              <a:rPr lang="cs-CZ" dirty="0"/>
              <a:t>do </a:t>
            </a:r>
            <a:r>
              <a:rPr lang="cs-CZ" b="1" dirty="0">
                <a:solidFill>
                  <a:srgbClr val="0070C0"/>
                </a:solidFill>
              </a:rPr>
              <a:t>.</a:t>
            </a:r>
            <a:r>
              <a:rPr lang="cs-CZ" dirty="0"/>
              <a:t> mg/l - normální hodnota CRP u zdravého člověka. </a:t>
            </a:r>
          </a:p>
          <a:p>
            <a:r>
              <a:rPr lang="cs-CZ" b="1" dirty="0">
                <a:solidFill>
                  <a:srgbClr val="0070C0"/>
                </a:solidFill>
              </a:rPr>
              <a:t>. </a:t>
            </a:r>
            <a:r>
              <a:rPr lang="cs-CZ" b="1" dirty="0"/>
              <a:t>-</a:t>
            </a:r>
            <a:r>
              <a:rPr lang="cs-CZ" b="1" dirty="0">
                <a:solidFill>
                  <a:srgbClr val="0070C0"/>
                </a:solidFill>
              </a:rPr>
              <a:t> .. </a:t>
            </a:r>
            <a:r>
              <a:rPr lang="cs-CZ" dirty="0"/>
              <a:t>mg/l - mírná infekce, obvykle virového původu. Pokud příznaky infekce do 2 - 3 dnů neodezní, je vhodné test opakovat. </a:t>
            </a:r>
          </a:p>
          <a:p>
            <a:r>
              <a:rPr lang="cs-CZ" b="1" dirty="0">
                <a:solidFill>
                  <a:srgbClr val="0070C0"/>
                </a:solidFill>
              </a:rPr>
              <a:t>.. </a:t>
            </a:r>
            <a:r>
              <a:rPr lang="cs-CZ" b="1" dirty="0"/>
              <a:t>-</a:t>
            </a:r>
            <a:r>
              <a:rPr lang="cs-CZ" b="1" dirty="0">
                <a:solidFill>
                  <a:srgbClr val="0070C0"/>
                </a:solidFill>
              </a:rPr>
              <a:t> … </a:t>
            </a:r>
            <a:r>
              <a:rPr lang="cs-CZ" dirty="0"/>
              <a:t>mg/l - bakteriální infekce, zpravidla streptokoky nebo stafylokoky, vyžadující adekvátní léčbu.</a:t>
            </a:r>
          </a:p>
          <a:p>
            <a:r>
              <a:rPr lang="cs-CZ" dirty="0"/>
              <a:t>Nad </a:t>
            </a:r>
            <a:r>
              <a:rPr lang="cs-CZ" b="1" dirty="0">
                <a:solidFill>
                  <a:srgbClr val="0070C0"/>
                </a:solidFill>
              </a:rPr>
              <a:t>… </a:t>
            </a:r>
            <a:r>
              <a:rPr lang="cs-CZ" dirty="0"/>
              <a:t>mg/l – vážná infekce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911230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>
                <a:solidFill>
                  <a:srgbClr val="0070C0"/>
                </a:solidFill>
              </a:rPr>
              <a:t>114. Jaká vyšetření se provádějí v</a:t>
            </a:r>
            <a:r>
              <a:rPr lang="cs-CZ" sz="4000" b="1" dirty="0">
                <a:solidFill>
                  <a:srgbClr val="FF0000"/>
                </a:solidFill>
              </a:rPr>
              <a:t> </a:t>
            </a:r>
            <a:r>
              <a:rPr lang="cs-CZ" dirty="0"/>
              <a:t>               </a:t>
            </a:r>
            <a:r>
              <a:rPr lang="cs-CZ" sz="4000" b="1" dirty="0">
                <a:solidFill>
                  <a:srgbClr val="0070C0"/>
                </a:solidFill>
              </a:rPr>
              <a:t>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9415" y="1825624"/>
            <a:ext cx="11824677" cy="4958129"/>
          </a:xfrm>
        </p:spPr>
        <p:txBody>
          <a:bodyPr>
            <a:normAutofit fontScale="92500" lnSpcReduction="10000"/>
          </a:bodyPr>
          <a:lstStyle/>
          <a:p>
            <a:r>
              <a:rPr lang="cs-CZ" dirty="0"/>
              <a:t>prenatální diagnostika a </a:t>
            </a:r>
            <a:r>
              <a:rPr lang="cs-CZ" dirty="0" err="1"/>
              <a:t>screening</a:t>
            </a:r>
            <a:endParaRPr lang="cs-CZ" dirty="0"/>
          </a:p>
          <a:p>
            <a:pPr lvl="1"/>
            <a:r>
              <a:rPr lang="cs-CZ" dirty="0"/>
              <a:t>soubor vyšetření a testů prováděných za účelem odhalení patologických stavů u dosud nenarozeného jedince, především stanovení míry rizika pro přítomnost </a:t>
            </a:r>
            <a:r>
              <a:rPr lang="cs-CZ" b="1" dirty="0">
                <a:solidFill>
                  <a:srgbClr val="0070C0"/>
                </a:solidFill>
              </a:rPr>
              <a:t>v……ch v…….ch </a:t>
            </a:r>
            <a:r>
              <a:rPr lang="cs-CZ" b="1" dirty="0" err="1">
                <a:solidFill>
                  <a:srgbClr val="0070C0"/>
                </a:solidFill>
              </a:rPr>
              <a:t>v.d</a:t>
            </a:r>
            <a:r>
              <a:rPr lang="cs-CZ" b="1" dirty="0">
                <a:solidFill>
                  <a:srgbClr val="0070C0"/>
                </a:solidFill>
              </a:rPr>
              <a:t> </a:t>
            </a:r>
            <a:r>
              <a:rPr lang="cs-CZ" dirty="0"/>
              <a:t>(VVV) plodu (např. Downova syndromu - </a:t>
            </a:r>
            <a:r>
              <a:rPr lang="cs-CZ" dirty="0" err="1"/>
              <a:t>trisomie</a:t>
            </a:r>
            <a:r>
              <a:rPr lang="cs-CZ" dirty="0"/>
              <a:t> 21. chromosomu, </a:t>
            </a:r>
            <a:r>
              <a:rPr lang="cs-CZ" dirty="0" err="1"/>
              <a:t>Edwardsova</a:t>
            </a:r>
            <a:r>
              <a:rPr lang="cs-CZ" dirty="0"/>
              <a:t> syndromu - </a:t>
            </a:r>
            <a:r>
              <a:rPr lang="cs-CZ" dirty="0" err="1"/>
              <a:t>trisomie</a:t>
            </a:r>
            <a:r>
              <a:rPr lang="cs-CZ" dirty="0"/>
              <a:t> 18. chromosomu). </a:t>
            </a:r>
          </a:p>
          <a:p>
            <a:pPr lvl="1"/>
            <a:r>
              <a:rPr lang="cs-CZ" dirty="0"/>
              <a:t>řada těchto vyšetření je prováděna rutinně a během těhotenství mohou být doporučena a doplněna i další. </a:t>
            </a:r>
          </a:p>
          <a:p>
            <a:pPr lvl="1"/>
            <a:r>
              <a:rPr lang="cs-CZ" dirty="0"/>
              <a:t>mimo analytů vyšetřovaných v laboratořích klinické biochemie se v prenatální diagnostice významně uplatňují také zobrazovací metody a klinická genetika. </a:t>
            </a:r>
          </a:p>
          <a:p>
            <a:r>
              <a:rPr lang="cs-CZ" dirty="0"/>
              <a:t>Metodické přístupy jsou</a:t>
            </a:r>
          </a:p>
          <a:p>
            <a:r>
              <a:rPr lang="cs-CZ" b="1" dirty="0">
                <a:solidFill>
                  <a:srgbClr val="0070C0"/>
                </a:solidFill>
              </a:rPr>
              <a:t>i……..</a:t>
            </a:r>
            <a:r>
              <a:rPr lang="cs-CZ" b="1" dirty="0"/>
              <a:t> </a:t>
            </a:r>
            <a:r>
              <a:rPr lang="cs-CZ" dirty="0"/>
              <a:t>(např. odběr plodové vody </a:t>
            </a:r>
          </a:p>
          <a:p>
            <a:pPr lvl="1"/>
            <a:r>
              <a:rPr lang="cs-CZ" b="1" dirty="0">
                <a:solidFill>
                  <a:srgbClr val="0070C0"/>
                </a:solidFill>
              </a:rPr>
              <a:t>a……….a</a:t>
            </a:r>
            <a:r>
              <a:rPr lang="cs-CZ" dirty="0"/>
              <a:t>, odběr pupečníkové krve plodu v děloze </a:t>
            </a:r>
          </a:p>
          <a:p>
            <a:pPr lvl="1"/>
            <a:r>
              <a:rPr lang="cs-CZ" b="1" dirty="0">
                <a:solidFill>
                  <a:srgbClr val="0070C0"/>
                </a:solidFill>
              </a:rPr>
              <a:t>k……….a</a:t>
            </a:r>
            <a:r>
              <a:rPr lang="cs-CZ" dirty="0"/>
              <a:t>, odběr fetálních buněk - </a:t>
            </a:r>
            <a:r>
              <a:rPr lang="cs-CZ" b="1" dirty="0"/>
              <a:t>biopsie </a:t>
            </a:r>
            <a:r>
              <a:rPr lang="cs-CZ" b="1" dirty="0" err="1"/>
              <a:t>choria</a:t>
            </a:r>
            <a:r>
              <a:rPr lang="cs-CZ" dirty="0"/>
              <a:t> </a:t>
            </a:r>
          </a:p>
          <a:p>
            <a:pPr marL="0" indent="0">
              <a:buNone/>
            </a:pPr>
            <a:r>
              <a:rPr lang="cs-CZ" dirty="0"/>
              <a:t>i </a:t>
            </a:r>
            <a:r>
              <a:rPr lang="cs-CZ" b="1" dirty="0">
                <a:solidFill>
                  <a:srgbClr val="0070C0"/>
                </a:solidFill>
              </a:rPr>
              <a:t>n……….</a:t>
            </a:r>
            <a:r>
              <a:rPr lang="cs-CZ" dirty="0"/>
              <a:t> (např. ultrazvuk, biochemické vyšetření krve).</a:t>
            </a: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90594" y="365125"/>
            <a:ext cx="1951599" cy="1707649"/>
          </a:xfrm>
          <a:prstGeom prst="rect">
            <a:avLst/>
          </a:prstGeom>
        </p:spPr>
      </p:pic>
      <p:pic>
        <p:nvPicPr>
          <p:cNvPr id="14342" name="Picture 6" descr="al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776" y="4748463"/>
            <a:ext cx="3795949" cy="18262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44431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>
                <a:solidFill>
                  <a:srgbClr val="0070C0"/>
                </a:solidFill>
              </a:rPr>
              <a:t>115. UZG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1266" y="2855495"/>
            <a:ext cx="11969467" cy="400250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b="1" dirty="0"/>
              <a:t>Ultrazvukové vyšetření </a:t>
            </a:r>
            <a:r>
              <a:rPr lang="cs-CZ" dirty="0"/>
              <a:t>(UZG) </a:t>
            </a:r>
          </a:p>
          <a:p>
            <a:r>
              <a:rPr lang="cs-CZ" dirty="0">
                <a:solidFill>
                  <a:srgbClr val="0070C0"/>
                </a:solidFill>
              </a:rPr>
              <a:t>z………í </a:t>
            </a:r>
            <a:r>
              <a:rPr lang="cs-CZ" dirty="0"/>
              <a:t>metoda, která umožňuje </a:t>
            </a:r>
          </a:p>
          <a:p>
            <a:pPr lvl="1"/>
            <a:r>
              <a:rPr lang="cs-CZ" dirty="0"/>
              <a:t>Dg. viditelné </a:t>
            </a:r>
            <a:r>
              <a:rPr lang="cs-CZ" b="1" dirty="0">
                <a:solidFill>
                  <a:srgbClr val="0070C0"/>
                </a:solidFill>
              </a:rPr>
              <a:t>…</a:t>
            </a:r>
            <a:r>
              <a:rPr lang="cs-CZ" dirty="0"/>
              <a:t> např. </a:t>
            </a:r>
          </a:p>
          <a:p>
            <a:pPr lvl="2"/>
            <a:r>
              <a:rPr lang="cs-CZ" dirty="0"/>
              <a:t>anencefalii – nedokončený vývoj mozku a lebky, </a:t>
            </a:r>
          </a:p>
          <a:p>
            <a:pPr lvl="2"/>
            <a:r>
              <a:rPr lang="cs-CZ" dirty="0"/>
              <a:t>spinu bifidu - otevřený rozštěp páteře) nebo např. </a:t>
            </a:r>
          </a:p>
          <a:p>
            <a:pPr lvl="1"/>
            <a:r>
              <a:rPr lang="cs-CZ" dirty="0"/>
              <a:t>přesně stanovit velikost, stáří a </a:t>
            </a:r>
            <a:r>
              <a:rPr lang="cs-CZ" b="1" dirty="0">
                <a:solidFill>
                  <a:srgbClr val="0070C0"/>
                </a:solidFill>
              </a:rPr>
              <a:t>…..</a:t>
            </a:r>
            <a:r>
              <a:rPr lang="cs-CZ" dirty="0"/>
              <a:t> plodů, uložení </a:t>
            </a:r>
            <a:r>
              <a:rPr lang="cs-CZ" b="1" dirty="0">
                <a:solidFill>
                  <a:srgbClr val="0070C0"/>
                </a:solidFill>
              </a:rPr>
              <a:t>……..</a:t>
            </a:r>
            <a:r>
              <a:rPr lang="cs-CZ" dirty="0"/>
              <a:t>, množství </a:t>
            </a:r>
            <a:r>
              <a:rPr lang="cs-CZ" b="1" dirty="0">
                <a:solidFill>
                  <a:srgbClr val="0070C0"/>
                </a:solidFill>
              </a:rPr>
              <a:t>……. ….</a:t>
            </a:r>
          </a:p>
          <a:p>
            <a:r>
              <a:rPr lang="cs-CZ" dirty="0"/>
              <a:t>Pod UZG kontrolou se provádějí také invazivní vyšetření, která jsou doporučována při pozitivním neinvazivním </a:t>
            </a:r>
            <a:r>
              <a:rPr lang="cs-CZ" dirty="0" err="1"/>
              <a:t>screeningu</a:t>
            </a:r>
            <a:r>
              <a:rPr lang="cs-CZ" dirty="0"/>
              <a:t>.</a:t>
            </a:r>
          </a:p>
          <a:p>
            <a:pPr lvl="1"/>
            <a:r>
              <a:rPr lang="cs-CZ" dirty="0"/>
              <a:t>Invazivní metody slouží k odběru biologického materiálu (vzorku tkáně plodu), který je dále vyšetřován v laboratořích molekulární biologie a genetiky s cílem vyloučit či potvrdit chromozomální aberace nebo geneticky podmíněné choroby.</a:t>
            </a:r>
          </a:p>
        </p:txBody>
      </p:sp>
      <p:pic>
        <p:nvPicPr>
          <p:cNvPr id="4100" name="Picture 4" descr="Těhotenství a ultrazvuk I - Ordinace.cz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9949" y="365125"/>
            <a:ext cx="5372100" cy="2333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85554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1325563"/>
          </a:xfrm>
        </p:spPr>
        <p:txBody>
          <a:bodyPr>
            <a:normAutofit/>
          </a:bodyPr>
          <a:lstStyle/>
          <a:p>
            <a:r>
              <a:rPr lang="cs-CZ" sz="4000" b="1" dirty="0">
                <a:solidFill>
                  <a:srgbClr val="0070C0"/>
                </a:solidFill>
              </a:rPr>
              <a:t>116. Jaká vyšetření se provádí v 1., 2. a 3. trimestru           </a:t>
            </a:r>
            <a:r>
              <a:rPr lang="cs-CZ" sz="4000" b="1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/>
          <a:lstStyle/>
          <a:p>
            <a:r>
              <a:rPr lang="cs-CZ" dirty="0"/>
              <a:t>Dřívější schéma genetického </a:t>
            </a:r>
            <a:r>
              <a:rPr lang="cs-CZ" dirty="0" err="1"/>
              <a:t>screeningu</a:t>
            </a:r>
            <a:r>
              <a:rPr lang="cs-CZ" dirty="0"/>
              <a:t> </a:t>
            </a:r>
            <a:r>
              <a:rPr lang="cs-CZ" dirty="0">
                <a:solidFill>
                  <a:srgbClr val="0070C0"/>
                </a:solidFill>
              </a:rPr>
              <a:t>…</a:t>
            </a:r>
            <a:r>
              <a:rPr lang="cs-CZ" dirty="0"/>
              <a:t> bylo rozděleno na</a:t>
            </a:r>
          </a:p>
          <a:p>
            <a:r>
              <a:rPr lang="cs-CZ" dirty="0"/>
              <a:t>I. trimestrální genetický </a:t>
            </a:r>
            <a:r>
              <a:rPr lang="cs-CZ" dirty="0" err="1"/>
              <a:t>screening</a:t>
            </a:r>
            <a:r>
              <a:rPr lang="cs-CZ" dirty="0"/>
              <a:t> - </a:t>
            </a:r>
          </a:p>
          <a:p>
            <a:pPr lvl="1"/>
            <a:r>
              <a:rPr lang="cs-CZ" dirty="0"/>
              <a:t>v </a:t>
            </a:r>
            <a:r>
              <a:rPr lang="cs-CZ" b="1" dirty="0">
                <a:solidFill>
                  <a:srgbClr val="0070C0"/>
                </a:solidFill>
              </a:rPr>
              <a:t>..</a:t>
            </a:r>
            <a:r>
              <a:rPr lang="cs-CZ" b="1" dirty="0"/>
              <a:t>–</a:t>
            </a:r>
            <a:r>
              <a:rPr lang="cs-CZ" b="1" dirty="0">
                <a:solidFill>
                  <a:srgbClr val="0070C0"/>
                </a:solidFill>
              </a:rPr>
              <a:t>...</a:t>
            </a:r>
            <a:r>
              <a:rPr lang="cs-CZ" b="1" dirty="0"/>
              <a:t> </a:t>
            </a:r>
            <a:r>
              <a:rPr lang="cs-CZ" dirty="0"/>
              <a:t>týdnu stanovení volné β podjednotky </a:t>
            </a:r>
            <a:r>
              <a:rPr lang="cs-CZ" b="1" dirty="0">
                <a:solidFill>
                  <a:srgbClr val="0070C0"/>
                </a:solidFill>
              </a:rPr>
              <a:t>…</a:t>
            </a:r>
            <a:r>
              <a:rPr lang="cs-CZ" dirty="0"/>
              <a:t>, plazmatického proteinu A spojeného s těhotenstvím (</a:t>
            </a:r>
            <a:r>
              <a:rPr lang="cs-CZ" b="1" dirty="0">
                <a:solidFill>
                  <a:srgbClr val="0070C0"/>
                </a:solidFill>
              </a:rPr>
              <a:t>……</a:t>
            </a:r>
            <a:r>
              <a:rPr lang="cs-CZ" dirty="0"/>
              <a:t>) </a:t>
            </a:r>
          </a:p>
          <a:p>
            <a:pPr lvl="1"/>
            <a:r>
              <a:rPr lang="cs-CZ" dirty="0"/>
              <a:t>mezi </a:t>
            </a:r>
            <a:r>
              <a:rPr lang="cs-CZ" b="1" dirty="0">
                <a:solidFill>
                  <a:srgbClr val="0070C0"/>
                </a:solidFill>
              </a:rPr>
              <a:t>...</a:t>
            </a:r>
            <a:r>
              <a:rPr lang="cs-CZ" b="1" dirty="0"/>
              <a:t>–</a:t>
            </a:r>
            <a:r>
              <a:rPr lang="cs-CZ" b="1" dirty="0">
                <a:solidFill>
                  <a:srgbClr val="0070C0"/>
                </a:solidFill>
              </a:rPr>
              <a:t>...</a:t>
            </a:r>
            <a:r>
              <a:rPr lang="cs-CZ" b="1" dirty="0"/>
              <a:t> </a:t>
            </a:r>
            <a:r>
              <a:rPr lang="cs-CZ" dirty="0"/>
              <a:t>týdnem těhotenství ultrazvukové měření šíjového projasnění (</a:t>
            </a:r>
            <a:r>
              <a:rPr lang="cs-CZ" dirty="0" err="1"/>
              <a:t>nuchální</a:t>
            </a:r>
            <a:r>
              <a:rPr lang="cs-CZ" dirty="0"/>
              <a:t> </a:t>
            </a:r>
            <a:r>
              <a:rPr lang="cs-CZ" dirty="0" err="1"/>
              <a:t>translucence</a:t>
            </a:r>
            <a:r>
              <a:rPr lang="cs-CZ" dirty="0"/>
              <a:t> - </a:t>
            </a:r>
            <a:r>
              <a:rPr lang="cs-CZ" b="1" dirty="0">
                <a:solidFill>
                  <a:srgbClr val="0070C0"/>
                </a:solidFill>
              </a:rPr>
              <a:t>..</a:t>
            </a:r>
            <a:r>
              <a:rPr lang="cs-CZ" dirty="0"/>
              <a:t>)</a:t>
            </a:r>
          </a:p>
          <a:p>
            <a:r>
              <a:rPr lang="cs-CZ" dirty="0"/>
              <a:t>II. trimestrální genetický </a:t>
            </a:r>
            <a:r>
              <a:rPr lang="cs-CZ" dirty="0" err="1"/>
              <a:t>screening</a:t>
            </a:r>
            <a:r>
              <a:rPr lang="cs-CZ" dirty="0"/>
              <a:t> – provedení tzv. </a:t>
            </a:r>
            <a:r>
              <a:rPr lang="cs-CZ" b="1" dirty="0">
                <a:solidFill>
                  <a:srgbClr val="0070C0"/>
                </a:solidFill>
              </a:rPr>
              <a:t>……. </a:t>
            </a:r>
            <a:r>
              <a:rPr lang="cs-CZ" dirty="0"/>
              <a:t>testu,</a:t>
            </a:r>
            <a:r>
              <a:rPr lang="cs-CZ" b="1" dirty="0"/>
              <a:t> </a:t>
            </a:r>
            <a:r>
              <a:rPr lang="cs-CZ" dirty="0"/>
              <a:t>který zahrnoval v </a:t>
            </a:r>
            <a:r>
              <a:rPr lang="cs-CZ" b="1" dirty="0">
                <a:solidFill>
                  <a:srgbClr val="0070C0"/>
                </a:solidFill>
              </a:rPr>
              <a:t>…</a:t>
            </a:r>
            <a:r>
              <a:rPr lang="cs-CZ" dirty="0"/>
              <a:t> týdnu těhotenství</a:t>
            </a:r>
          </a:p>
          <a:p>
            <a:pPr lvl="1"/>
            <a:r>
              <a:rPr lang="cs-CZ" dirty="0"/>
              <a:t>stanovení alfa – fetoproteinu (</a:t>
            </a:r>
            <a:r>
              <a:rPr lang="cs-CZ" b="1" dirty="0">
                <a:solidFill>
                  <a:srgbClr val="0070C0"/>
                </a:solidFill>
              </a:rPr>
              <a:t>…</a:t>
            </a:r>
            <a:r>
              <a:rPr lang="cs-CZ" dirty="0"/>
              <a:t>), </a:t>
            </a:r>
          </a:p>
          <a:p>
            <a:pPr lvl="1"/>
            <a:r>
              <a:rPr lang="cs-CZ" dirty="0"/>
              <a:t>volné β podjednotky </a:t>
            </a:r>
            <a:r>
              <a:rPr lang="cs-CZ" b="1" dirty="0">
                <a:solidFill>
                  <a:srgbClr val="0070C0"/>
                </a:solidFill>
              </a:rPr>
              <a:t>…</a:t>
            </a:r>
            <a:r>
              <a:rPr lang="cs-CZ" dirty="0"/>
              <a:t> a </a:t>
            </a:r>
          </a:p>
          <a:p>
            <a:pPr lvl="1"/>
            <a:r>
              <a:rPr lang="cs-CZ" dirty="0"/>
              <a:t>nekonjugovaného estriolu (</a:t>
            </a:r>
            <a:r>
              <a:rPr lang="cs-CZ" b="1" dirty="0">
                <a:solidFill>
                  <a:srgbClr val="0070C0"/>
                </a:solidFill>
              </a:rPr>
              <a:t>…</a:t>
            </a:r>
            <a:r>
              <a:rPr lang="cs-CZ" dirty="0"/>
              <a:t>)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03568" y="625642"/>
            <a:ext cx="1217196" cy="1065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036346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875</Words>
  <Application>Microsoft Office PowerPoint</Application>
  <PresentationFormat>Širokoúhlá obrazovka</PresentationFormat>
  <Paragraphs>82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Motiv Office</vt:lpstr>
      <vt:lpstr>Biochemie 4</vt:lpstr>
      <vt:lpstr>109. ABR</vt:lpstr>
      <vt:lpstr>110. Jaké nárazníkové systémy znáte?</vt:lpstr>
      <vt:lpstr>111. Popište příčiny MAC, MAL, RAC, RAL</vt:lpstr>
      <vt:lpstr>112. Vyšetření krve</vt:lpstr>
      <vt:lpstr>113. CRP</vt:lpstr>
      <vt:lpstr>114. Jaká vyšetření se provádějí v                ?</vt:lpstr>
      <vt:lpstr>115. UZG</vt:lpstr>
      <vt:lpstr>116. Jaká vyšetření se provádí v 1., 2. a 3. trimestru           ?</vt:lpstr>
      <vt:lpstr>117. Stanovení clearence kreatininu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Biochemie 4</dc:title>
  <dc:creator>Nejedlá Marie</dc:creator>
  <cp:lastModifiedBy>Nejedlá Marie</cp:lastModifiedBy>
  <cp:revision>2</cp:revision>
  <dcterms:created xsi:type="dcterms:W3CDTF">2024-10-09T08:50:02Z</dcterms:created>
  <dcterms:modified xsi:type="dcterms:W3CDTF">2024-10-09T09:04:05Z</dcterms:modified>
</cp:coreProperties>
</file>