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21F584-4CF8-4851-86EB-07926BFBB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000490-68DD-4260-A6E0-E5AB32732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C68E79-5521-45C4-A8E7-ADA590E6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2B0C04-4BAF-4485-AD3C-9914CBD2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961480-38CD-4C0E-9B67-6A4835A8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16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B06AE1-1E64-4338-98A8-4DFAC4EF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8B86C47-5395-4AA6-906C-1C91DE2EE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FB1FE0-B30D-4531-BCDA-AC48EB0F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DF5956-E337-4787-B8DE-2767FF0A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A7DF72-6C20-42E2-8A1D-B15A35023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9771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381F29-988F-4AFC-8192-EDD040B44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01445DD-84F3-41A9-B7B1-67242C0BE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C43C1C-135D-4C3A-9424-5549472F3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0A843E-9AF0-47CE-AE8B-42DB80E79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3E37C5-A3CB-4728-9AFC-CE5AF0D60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40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CCA9DD-E405-420F-A3F3-0FFC0DD96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1C05F0-201E-4707-9638-B9047A0CE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6F1D22-F254-423D-A26E-F5B8BA92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D69F2D8-6F11-4CCA-9652-01F24DBC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9EBCEE-F836-4F74-8B7B-78CC58A8D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233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21B45-5A3F-490D-B7E5-D0FD5B7D3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F28517-ED0F-4A93-9825-C8D0D2181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697EE9-50C2-4FD1-B458-D3EA23FE2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6304EE-A8F5-4451-8B6E-E530E350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B39AE2B-B262-4828-99ED-C8CF320C4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72C3B6-F001-49ED-8642-0B245ACB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6DC37-6C54-4261-AD24-A6AAFB8784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CDF7DE7-3AC1-4DFD-A8DB-C58E669D0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F56B96-F04A-4312-9491-D9F2E032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FD53AF-383B-42E4-AF82-58A6477D1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7F548A7-37B5-4598-AFFC-411807CB1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01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898C1A-623C-4C89-AB46-ECF815C27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1E182C-5267-4441-B9D5-C4073FFD4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BB4DFAD-19B9-4832-A22E-DAA561716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54CE4FD-BE74-4213-A6E8-FFE44FEC1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A287448-5BB5-4BD1-8CD8-506092D3B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082350C-944E-4BCA-A2AD-70B60664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49A80E7-608E-4050-8D79-A887EA81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F944E5E-611D-4EA5-92AE-EDF7124D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8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EC0A5F-7B6D-42A9-B26F-00FD3A2E4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874E0C3-923C-4DE8-9EA9-EB5E01DCB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676B8F-61C9-43C1-B4FC-DA10B7D7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29C825-0DBF-4D32-BD95-6AAA83A9C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03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3EA14EC-7FF6-436D-913D-910F72E4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A39E55-9E3D-4256-AAF6-ED4085CF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C3A9F6-47F5-474C-9397-A2F6D517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93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C1F9C-A2E9-453C-9973-9806976B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448C0A-AC61-457D-8655-8BB2CE0AA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F4EFBFB-4B55-415D-AF15-818437E3E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765170-9E38-47E5-BAB7-06C9517B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1D16110-C43C-493C-8071-4465E003C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75FAC9-9981-4CEE-B735-6E4C5189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22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DF8F8D-C038-41AE-B5C2-AA40CBE0B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22EA112-9280-4A93-89B8-26A395DCF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3EFC5DE-2D5E-46DA-9900-38599EDDC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71A04C-6FFE-44A6-A5A8-FE604C7F9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776A58-BA59-465C-B9F2-A9648481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8F2801-69F5-4105-9E00-6F920C13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4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5DE41B1-8250-42AD-8136-67C74930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0FCCC4-1A87-4867-ABC5-311400864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E4607B-6192-4AB3-9CD5-30E2DA713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BC59-5C4E-4157-BAB1-BE19DD036413}" type="datetimeFigureOut">
              <a:rPr lang="cs-CZ" smtClean="0"/>
              <a:t>16.12.2025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7C8F55-80DC-4AA8-9293-EF67F2DB2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DD8197-2FF1-4B33-B455-08A1130C2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9BA5E-B1AE-4643-A75E-5E71E6E961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28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24A71E-7217-4F0C-B6B9-76BD1F099F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KAZUISTIKA – INTERNA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CB7C2F-681D-4FD4-854C-F7DCEB71F2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Jméno a příjmení, UČO</a:t>
            </a:r>
          </a:p>
        </p:txBody>
      </p:sp>
    </p:spTree>
    <p:extLst>
      <p:ext uri="{BB962C8B-B14F-4D97-AF65-F5344CB8AC3E}">
        <p14:creationId xmlns:p14="http://schemas.microsoft.com/office/powerpoint/2010/main" val="276456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114D496-4BD5-4262-8F82-84A0575A9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1"/>
          </a:xfrm>
        </p:spPr>
        <p:txBody>
          <a:bodyPr/>
          <a:lstStyle/>
          <a:p>
            <a:pPr algn="l"/>
            <a:r>
              <a:rPr lang="cs-CZ" b="1" dirty="0"/>
              <a:t>Pacient: žena, 76 let, žijící sama v bytě, pečovatelská služba PO-ST-PÁ</a:t>
            </a:r>
          </a:p>
          <a:p>
            <a:pPr algn="l"/>
            <a:r>
              <a:rPr lang="cs-CZ" dirty="0"/>
              <a:t>OA: DM 2. typu, arteriální hypertenze, st. p. TEP pravé kyčle</a:t>
            </a:r>
          </a:p>
          <a:p>
            <a:pPr algn="l"/>
            <a:r>
              <a:rPr lang="cs-CZ" dirty="0"/>
              <a:t>FA: </a:t>
            </a:r>
            <a:r>
              <a:rPr lang="cs-CZ" dirty="0" err="1"/>
              <a:t>metformin</a:t>
            </a:r>
            <a:r>
              <a:rPr lang="cs-CZ" dirty="0"/>
              <a:t>, antihypertenziva</a:t>
            </a:r>
          </a:p>
          <a:p>
            <a:pPr algn="l"/>
            <a:r>
              <a:rPr lang="cs-CZ" b="1" dirty="0"/>
              <a:t>Nynější onemocnění</a:t>
            </a:r>
            <a:r>
              <a:rPr lang="cs-CZ" dirty="0"/>
              <a:t>: pacientka nalezena pečovatelskou službou ve svém bytě při pravidelné pondělní návštěvě zaklíněná v koupelně mezi umyvadlem a sprchovým koutem. Pacientka značně zmatená, pomočená, pokálená, dehydratovaná. Na příjmové ambulanci při palpačním vyšetření v oblasti pravé bederní krajiny naříká bolestí, plíce poslechově bez výrazné patologie. TT 37,8 °C, TK 105/66 </a:t>
            </a:r>
            <a:r>
              <a:rPr lang="cs-CZ" dirty="0" err="1"/>
              <a:t>mmHg</a:t>
            </a:r>
            <a:r>
              <a:rPr lang="cs-CZ" dirty="0"/>
              <a:t>, P 104/min, DF 20/min, SpO</a:t>
            </a:r>
            <a:r>
              <a:rPr lang="cs-CZ" baseline="-25000" dirty="0"/>
              <a:t>2</a:t>
            </a:r>
            <a:r>
              <a:rPr lang="cs-CZ" dirty="0"/>
              <a:t> 96 % nativně.</a:t>
            </a:r>
          </a:p>
          <a:p>
            <a:pPr algn="l"/>
            <a:r>
              <a:rPr lang="cs-CZ" b="1" dirty="0"/>
              <a:t>Provedená vyšetření</a:t>
            </a:r>
            <a:r>
              <a:rPr lang="cs-CZ" dirty="0"/>
              <a:t>: </a:t>
            </a:r>
            <a:r>
              <a:rPr lang="cs-CZ" i="1" dirty="0">
                <a:solidFill>
                  <a:srgbClr val="00B050"/>
                </a:solidFill>
              </a:rPr>
              <a:t>(VÝBĚR NA VÁS, NENÍ NUTNO UVÁDĚT VŠECHNA, IDEÁLNĚ UVÉST ZÁKLADNÍ RELEVANTNÍ + NĚKTERÁ „NA ZMATENÍ“)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Laboratoř: CRP 89 mg/l, leukocyty 19 tis./ul, hemoglobin 111 g/l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EKG: </a:t>
            </a:r>
            <a:r>
              <a:rPr lang="cs-CZ" dirty="0" err="1"/>
              <a:t>bpz</a:t>
            </a:r>
            <a:endParaRPr lang="cs-CZ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RTG srdce a plic: drobné </a:t>
            </a:r>
            <a:r>
              <a:rPr lang="cs-CZ" dirty="0" err="1"/>
              <a:t>infiltrativní</a:t>
            </a:r>
            <a:r>
              <a:rPr lang="cs-CZ" dirty="0"/>
              <a:t> změny bazálně</a:t>
            </a:r>
          </a:p>
        </p:txBody>
      </p:sp>
    </p:spTree>
    <p:extLst>
      <p:ext uri="{BB962C8B-B14F-4D97-AF65-F5344CB8AC3E}">
        <p14:creationId xmlns:p14="http://schemas.microsoft.com/office/powerpoint/2010/main" val="77792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114D496-4BD5-4262-8F82-84A0575A9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1"/>
          </a:xfrm>
        </p:spPr>
        <p:txBody>
          <a:bodyPr/>
          <a:lstStyle/>
          <a:p>
            <a:pPr algn="l"/>
            <a:r>
              <a:rPr lang="cs-CZ" b="1" dirty="0"/>
              <a:t>Příjmová diagnóza?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Základní postup?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Doplňující otázky: </a:t>
            </a:r>
            <a:r>
              <a:rPr lang="cs-CZ" i="1" dirty="0">
                <a:solidFill>
                  <a:srgbClr val="00B050"/>
                </a:solidFill>
              </a:rPr>
              <a:t>(VOLITELNÉ, VE VAŠÍ REŽII)</a:t>
            </a:r>
          </a:p>
          <a:p>
            <a:pPr algn="l"/>
            <a:r>
              <a:rPr lang="cs-CZ" dirty="0" err="1"/>
              <a:t>Ot</a:t>
            </a:r>
            <a:r>
              <a:rPr lang="cs-CZ" dirty="0"/>
              <a:t>. 1: Jedná se o častou problematiku na interním oddělení?</a:t>
            </a:r>
          </a:p>
          <a:p>
            <a:pPr algn="l"/>
            <a:endParaRPr lang="cs-CZ" b="1" dirty="0"/>
          </a:p>
          <a:p>
            <a:pPr algn="l"/>
            <a:r>
              <a:rPr lang="cs-CZ" dirty="0" err="1"/>
              <a:t>Ot</a:t>
            </a:r>
            <a:r>
              <a:rPr lang="cs-CZ" dirty="0"/>
              <a:t>. 2: …</a:t>
            </a:r>
          </a:p>
          <a:p>
            <a:pPr algn="l"/>
            <a:endParaRPr lang="cs-CZ" dirty="0"/>
          </a:p>
          <a:p>
            <a:pPr algn="l"/>
            <a:r>
              <a:rPr lang="cs-CZ" dirty="0" err="1"/>
              <a:t>Ot</a:t>
            </a:r>
            <a:r>
              <a:rPr lang="cs-CZ" dirty="0"/>
              <a:t>. 3: …</a:t>
            </a:r>
          </a:p>
        </p:txBody>
      </p:sp>
    </p:spTree>
    <p:extLst>
      <p:ext uri="{BB962C8B-B14F-4D97-AF65-F5344CB8AC3E}">
        <p14:creationId xmlns:p14="http://schemas.microsoft.com/office/powerpoint/2010/main" val="329613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114D496-4BD5-4262-8F82-84A0575A9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1"/>
          </a:xfrm>
        </p:spPr>
        <p:txBody>
          <a:bodyPr/>
          <a:lstStyle/>
          <a:p>
            <a:pPr algn="l"/>
            <a:r>
              <a:rPr lang="cs-CZ" b="1" dirty="0"/>
              <a:t>Příjmová diagnóza?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Akutní pyelonefritida pravé ledviny, možná počínající sepse</a:t>
            </a:r>
          </a:p>
          <a:p>
            <a:pPr algn="l"/>
            <a:r>
              <a:rPr lang="cs-CZ" b="1" dirty="0"/>
              <a:t>Základní postup?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Cévní vstup (hydratační terapie, antibiotika)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Odběr hemokultur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Měření teploty a dalších životních funkcí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…</a:t>
            </a:r>
          </a:p>
          <a:p>
            <a:pPr algn="l"/>
            <a:r>
              <a:rPr lang="cs-CZ" b="1" dirty="0"/>
              <a:t>Doplňující otázky: </a:t>
            </a:r>
            <a:r>
              <a:rPr lang="cs-CZ" i="1" dirty="0">
                <a:solidFill>
                  <a:srgbClr val="00B050"/>
                </a:solidFill>
              </a:rPr>
              <a:t>(VOLITELNÉ, VE VAŠÍ REŽII)</a:t>
            </a:r>
          </a:p>
          <a:p>
            <a:pPr algn="l"/>
            <a:r>
              <a:rPr lang="cs-CZ" dirty="0" err="1"/>
              <a:t>Ot</a:t>
            </a:r>
            <a:r>
              <a:rPr lang="cs-CZ" dirty="0"/>
              <a:t>. 1: Jedná se o častou problematiku na interním oddělení?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Ano, řádově i nižší desítky procent akutních příjmů jsou v podobném průběhu</a:t>
            </a:r>
          </a:p>
          <a:p>
            <a:pPr algn="l"/>
            <a:r>
              <a:rPr lang="cs-CZ" dirty="0" err="1"/>
              <a:t>Ot</a:t>
            </a:r>
            <a:r>
              <a:rPr lang="cs-CZ" dirty="0"/>
              <a:t>. 2: …</a:t>
            </a:r>
          </a:p>
          <a:p>
            <a:pPr algn="l"/>
            <a:r>
              <a:rPr lang="cs-CZ" dirty="0">
                <a:solidFill>
                  <a:srgbClr val="FF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037518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288</Words>
  <Application>Microsoft Office PowerPoint</Application>
  <PresentationFormat>Širokoúhlá obrazovka</PresentationFormat>
  <Paragraphs>32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KAZUISTIKA – INTERNA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KAZUISTIKA – INTERNA</dc:title>
  <dc:creator>Jakub Kantor</dc:creator>
  <cp:lastModifiedBy>Jakub Kantor</cp:lastModifiedBy>
  <cp:revision>3</cp:revision>
  <dcterms:created xsi:type="dcterms:W3CDTF">2025-12-16T09:27:55Z</dcterms:created>
  <dcterms:modified xsi:type="dcterms:W3CDTF">2025-12-16T09:49:57Z</dcterms:modified>
</cp:coreProperties>
</file>