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77F4EB-93F4-B2E9-90B2-C7A14D919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27BB221-745D-7CC4-B22F-1795E6DC9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FA9154-F4F4-4A04-F771-BF1B19C0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995D6B-2F0C-B2AF-265E-23420CC8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6AF34F-47EA-D63A-32CB-E63D8D5DA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70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ECFE8A-7079-ADFB-5738-CF62F458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0F33F4A-C374-C7B9-1269-815A588D5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DD64F2-CABD-1145-1B97-9994AA53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7812C4-FAFF-4914-AB16-23DBA0C29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927D40-FD80-F635-5F1C-E3685518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16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D1A9426-4EB8-029E-6074-4CBB50414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D12747-91B9-7264-067B-96DFF78C5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3028BB-C242-B6A9-F646-97227E72F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001B53-6CD8-8007-F712-E8DA6D449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C716FE-C609-1F0F-9E46-BCA5BC8F4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272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FD721-80F5-05A8-DF02-652AC81A7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8C56A6-AE24-4B43-8353-E2A00D6FD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63B736-E4E7-ADDA-B1FC-D7521B7A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83483E-4F6E-EE0F-262E-E9BD98D9D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B17183-B3DE-2330-4A00-AF77C9E3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49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43D444-AE87-9CA1-2681-4B8505B58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D13F09A-90E2-6E36-372C-4C19CFA45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F4920F-0FE1-ED20-2866-109407B0C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9AE96E-2BA3-74BE-A093-C3CE9CA7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CC9E51-5BED-0C3B-F557-0FEFA3A1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39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49D031-B9B1-8BAA-213C-8DED10BAA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DD871E-4E7C-E431-3A9F-B760798EE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9F3D0F-C183-01DE-1370-DD313447E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F2A74B-1220-4F95-166F-ECB1B2099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48E4FC8-A44B-44C2-ADA6-B3B93FC9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73EA1BA-E995-DE9A-36E8-79682D7A3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8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8D62A-7017-1685-97EF-3BC4FB19F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6499DBD-BD84-CCB7-FDE9-321F9E593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E4FCD5-74AB-0228-A779-EE6260DAF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AF35590-2191-DDDD-AE63-EF46C54D7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6AEEEC3-2F0D-0D3E-B1B8-818E2CCE4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09DC306-B6C5-5193-9D93-DE2696D14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D909BBC-FE5F-2D1C-9FED-58636DCD1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0D0334F-6709-9D1D-8F34-C62C9E15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4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429367-BAE3-6490-F85B-A71D64115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D358247-1E7F-7575-DAB1-96ABC398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FA60D6-61D6-029D-2C41-E711106E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7FC280-6212-84CD-4088-AE3C7AC7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02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3D9EC0B-BCF8-808C-C781-66DA16EB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ABE9245-3C58-C359-D2F5-259C18355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4D1394F-2AF8-8785-8B9E-516FC3678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40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165B79-EAF0-459A-DD73-8CFDDA9D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9B7B98-A7B2-F714-6011-4C6ED5DA3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D7E02DF-FCAB-C979-FE53-F2ED51FDA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F75694C-42DE-5BCB-6839-B1A0C7E7F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E1406F-E249-DE51-EA28-61F85814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2D5C33F-A206-51F3-E3E3-01AACB3D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75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7354F3-D93F-88F1-08E8-BE79ADB19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8D4A57A-315E-6721-92B0-9B597E568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B8EAC04-73A4-FECF-6EFB-E21159460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75F9A4-10A9-9629-D965-EEC144845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3DA8B1D-AF36-81F0-C9C5-024347C18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6BE5038-D6B1-A40E-C065-A1C3D11B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31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accent2">
                <a:lumMod val="60000"/>
                <a:lumOff val="4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435AE6C-A9ED-1E31-0F73-1ACDB7EC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49A6DC-47FC-4181-5574-0721D3951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CFADE0-762F-A456-D3A0-ED5766ECE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9736C-0E63-4101-91BF-5CD35832EC3E}" type="datetimeFigureOut">
              <a:rPr lang="cs-CZ" smtClean="0"/>
              <a:t>28.05.2026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2EEC87-E784-C50E-B358-0D640DDF8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85F525-DCAD-BB4B-2314-DD6FE8CD5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5D0C0D-6279-4196-8853-30B084E2D4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5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zu.cz/?utm_source=chatgpt.com" TargetMode="External"/><Relationship Id="rId2" Type="http://schemas.openxmlformats.org/officeDocument/2006/relationships/hyperlink" Target="https://mzd.gov.cz/?utm_source=chatgpt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vakcinace.eu/?utm_source=chatgpt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10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A336E7-145E-8F93-57E9-3904D84D4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Druhy vakcín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BAB1FA-2790-988C-4C2E-0747C3D443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živé oslabené vakcíny</a:t>
            </a:r>
          </a:p>
          <a:p>
            <a:r>
              <a:rPr lang="cs-CZ" dirty="0"/>
              <a:t>inaktivované vakcíny </a:t>
            </a:r>
          </a:p>
          <a:p>
            <a:r>
              <a:rPr lang="cs-CZ" dirty="0"/>
              <a:t>mRNA vakcíny </a:t>
            </a:r>
          </a:p>
          <a:p>
            <a:r>
              <a:rPr lang="cs-CZ" dirty="0"/>
              <a:t>kombinované vakcíny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E4889D-F020-6DF2-B39B-17F7FF005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7508" y="365126"/>
            <a:ext cx="7514492" cy="649287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Navrhněte schéma typů vakcín a příkladů konkrétní očkovací látky ke každému typu</a:t>
            </a:r>
          </a:p>
        </p:txBody>
      </p:sp>
    </p:spTree>
    <p:extLst>
      <p:ext uri="{BB962C8B-B14F-4D97-AF65-F5344CB8AC3E}">
        <p14:creationId xmlns:p14="http://schemas.microsoft.com/office/powerpoint/2010/main" val="1732699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5B30F6-A58C-2B92-3B58-83A67B5B9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Povinné očkování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BC4990-ED61-7403-0A4B-845C540447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err="1"/>
              <a:t>hexavakcína</a:t>
            </a:r>
            <a:r>
              <a:rPr lang="cs-CZ" dirty="0"/>
              <a:t> </a:t>
            </a:r>
          </a:p>
          <a:p>
            <a:r>
              <a:rPr lang="cs-CZ" dirty="0"/>
              <a:t>MMR</a:t>
            </a:r>
          </a:p>
          <a:p>
            <a:r>
              <a:rPr lang="cs-CZ" dirty="0"/>
              <a:t>Přeočkování</a:t>
            </a:r>
          </a:p>
          <a:p>
            <a:r>
              <a:rPr lang="cs-CZ" dirty="0"/>
              <a:t>legislativa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B20E015-EDCC-37E8-0891-F9B0BDCEB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75185" y="1424354"/>
            <a:ext cx="8516815" cy="543364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ke každé odrážce vlevo konkrétní příklady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1852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65B6D5-1DB2-B6D8-D6D6-BE73FE882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Doporučená očkování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9B2497-2472-E18D-D87B-5E67F37F50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err="1"/>
              <a:t>Rotaviry</a:t>
            </a:r>
            <a:endParaRPr lang="cs-CZ" dirty="0"/>
          </a:p>
          <a:p>
            <a:r>
              <a:rPr lang="cs-CZ" dirty="0"/>
              <a:t>Meningokok</a:t>
            </a:r>
          </a:p>
          <a:p>
            <a:r>
              <a:rPr lang="cs-CZ" dirty="0"/>
              <a:t>HPV</a:t>
            </a:r>
          </a:p>
          <a:p>
            <a:r>
              <a:rPr lang="cs-CZ" dirty="0"/>
              <a:t>Chřipka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26003FB-2DD4-5C0D-FF87-6BD9F2119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5523" y="1318846"/>
            <a:ext cx="8739554" cy="5539153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k očkováním vlevo přehled doporučených vakcín podle věku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79249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B9ECD8-800D-B9EF-36A0-ACE012848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Očkovací kalendář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9DA8B5-6137-AB79-A3CE-44325D6309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časování vakcín</a:t>
            </a:r>
          </a:p>
          <a:p>
            <a:r>
              <a:rPr lang="cs-CZ" dirty="0"/>
              <a:t>intervaly mezi dávkami</a:t>
            </a:r>
          </a:p>
          <a:p>
            <a:r>
              <a:rPr lang="cs-CZ" dirty="0"/>
              <a:t>význam pravidelnosti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8019D5-B03F-6139-9727-AB203D2CA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1615" y="1354014"/>
            <a:ext cx="7180385" cy="550398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schéma barevného časového očkovacího kalendáře</a:t>
            </a:r>
          </a:p>
        </p:txBody>
      </p:sp>
    </p:spTree>
    <p:extLst>
      <p:ext uri="{BB962C8B-B14F-4D97-AF65-F5344CB8AC3E}">
        <p14:creationId xmlns:p14="http://schemas.microsoft.com/office/powerpoint/2010/main" val="3098929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007F8-737C-1FE6-C9D1-89CE392FD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Kontraindikace očkování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050B19-950C-AD66-F582-7309982EC3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dočasné kontraindikace</a:t>
            </a:r>
          </a:p>
          <a:p>
            <a:r>
              <a:rPr lang="cs-CZ" dirty="0"/>
              <a:t>trvalé kontraindikace</a:t>
            </a:r>
          </a:p>
          <a:p>
            <a:r>
              <a:rPr lang="cs-CZ" dirty="0"/>
              <a:t>falešné kontraindikace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ADE33A7-7DC2-2D73-34AD-D0720AFD6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40215" y="1825624"/>
            <a:ext cx="6951785" cy="503237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konkrétní příklady k odrážkám vlevo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487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17B3BF-23A4-21AE-D573-0050BB59F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Nežádoucí účinky očkování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F19067-ACA8-0BE6-0C8C-39D5C5C8B1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lokální reakce</a:t>
            </a:r>
          </a:p>
          <a:p>
            <a:r>
              <a:rPr lang="cs-CZ" dirty="0"/>
              <a:t>celkové reakce </a:t>
            </a:r>
          </a:p>
          <a:p>
            <a:r>
              <a:rPr lang="cs-CZ" dirty="0"/>
              <a:t>závažné komplikace</a:t>
            </a:r>
          </a:p>
          <a:p>
            <a:r>
              <a:rPr lang="cs-CZ" dirty="0"/>
              <a:t>hlášení nežádoucích účinků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8139D1B-0B71-8EFD-DF05-BD43821B1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3308" y="1424354"/>
            <a:ext cx="6828692" cy="54336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konkrétní příklady ke každé odrážce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7333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0AC543-C867-5145-61D9-F51C1280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s rodiči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544557-9363-11FF-FC0B-4E752C10CD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edukace rodičů </a:t>
            </a:r>
          </a:p>
          <a:p>
            <a:r>
              <a:rPr lang="cs-CZ" dirty="0"/>
              <a:t>práce s obavami</a:t>
            </a:r>
          </a:p>
          <a:p>
            <a:r>
              <a:rPr lang="cs-CZ" dirty="0"/>
              <a:t>dezinformace o očkování</a:t>
            </a:r>
          </a:p>
          <a:p>
            <a:r>
              <a:rPr lang="cs-CZ" dirty="0"/>
              <a:t>empatická komunikace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2CE1B0B-723F-8BE2-1A45-FEAC96B17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5046" y="1371600"/>
            <a:ext cx="6986954" cy="548639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postup, jak rodičům vyvracet dezinformace o očkování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95537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2F20C4-83DF-1E0D-3730-4EB6EC89E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Antivakcinační</a:t>
            </a:r>
            <a:r>
              <a:rPr lang="cs-CZ" b="1" dirty="0"/>
              <a:t> hnutí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21363D-4CCA-33D9-675F-3F9716405A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nejčastější mýty</a:t>
            </a:r>
          </a:p>
          <a:p>
            <a:r>
              <a:rPr lang="cs-CZ" dirty="0"/>
              <a:t>rizika odmítání očkování</a:t>
            </a:r>
          </a:p>
          <a:p>
            <a:r>
              <a:rPr lang="cs-CZ" dirty="0"/>
              <a:t>význam odborných informací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0E1C67-F10B-F227-3632-55FFF33C8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8815" y="1230924"/>
            <a:ext cx="6723185" cy="5627076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ke každé odrážce konkrétní příklady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12827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C80AFC-DA60-2FB2-2DF2-28932A0D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Preventivní prohlídky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F5207B-D17F-1B01-CA3C-A8BA6E2202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sledování růstu a vývoje</a:t>
            </a:r>
          </a:p>
          <a:p>
            <a:r>
              <a:rPr lang="cs-CZ" dirty="0"/>
              <a:t>screeningová vyšetření</a:t>
            </a:r>
          </a:p>
          <a:p>
            <a:r>
              <a:rPr lang="cs-CZ" dirty="0"/>
              <a:t>dispenzární péče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025C78F-4BA3-7511-BEE5-6F5A0E4F1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1277" y="1477108"/>
            <a:ext cx="7250723" cy="5380891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screeningová vyšetření novorozence</a:t>
            </a:r>
          </a:p>
        </p:txBody>
      </p:sp>
    </p:spTree>
    <p:extLst>
      <p:ext uri="{BB962C8B-B14F-4D97-AF65-F5344CB8AC3E}">
        <p14:creationId xmlns:p14="http://schemas.microsoft.com/office/powerpoint/2010/main" val="2492358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C38B7-7C1C-F932-4B01-8D816C681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Podpora zdravého životního stylu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A20A54-EAEE-58DF-2CD6-335A47C022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3076" y="1956716"/>
            <a:ext cx="5181600" cy="4351338"/>
          </a:xfrm>
        </p:spPr>
        <p:txBody>
          <a:bodyPr/>
          <a:lstStyle/>
          <a:p>
            <a:r>
              <a:rPr lang="cs-CZ" dirty="0"/>
              <a:t>výživa dítěte</a:t>
            </a:r>
          </a:p>
          <a:p>
            <a:r>
              <a:rPr lang="cs-CZ" dirty="0"/>
              <a:t>pohybová aktivita</a:t>
            </a:r>
          </a:p>
          <a:p>
            <a:r>
              <a:rPr lang="cs-CZ" dirty="0"/>
              <a:t>spánek</a:t>
            </a:r>
          </a:p>
          <a:p>
            <a:r>
              <a:rPr lang="cs-CZ" dirty="0"/>
              <a:t>duševní zdraví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02A9DF-07FE-4E7D-03F3-61576A38C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36587" y="1406770"/>
            <a:ext cx="8855414" cy="5451230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 konkrétního složení zdravé výživy 6-letého dítěte</a:t>
            </a:r>
          </a:p>
        </p:txBody>
      </p:sp>
    </p:spTree>
    <p:extLst>
      <p:ext uri="{BB962C8B-B14F-4D97-AF65-F5344CB8AC3E}">
        <p14:creationId xmlns:p14="http://schemas.microsoft.com/office/powerpoint/2010/main" val="614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OČKOVÁNÍ, PREVENCE, PODPORA ZDRAVÍ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Očkování, prevence, podpora zdraví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0" y="1825625"/>
            <a:ext cx="6477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 zdravých hrajících si dětí</a:t>
            </a:r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DC583-C3A8-C58D-DE1F-0443A912B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Prevence úrazů u dětí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68B308-C031-D2FA-D1BA-97C39E658B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domácí úrazy</a:t>
            </a:r>
          </a:p>
          <a:p>
            <a:r>
              <a:rPr lang="cs-CZ" dirty="0"/>
              <a:t>dopravní bezpečnost</a:t>
            </a:r>
          </a:p>
          <a:p>
            <a:r>
              <a:rPr lang="cs-CZ" dirty="0"/>
              <a:t>prevence tonutí</a:t>
            </a:r>
          </a:p>
          <a:p>
            <a:r>
              <a:rPr lang="cs-CZ" dirty="0"/>
              <a:t>bezpečné prostředí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FF79EAB-9BE4-D563-0FB5-581BF88AD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47846" y="1318846"/>
            <a:ext cx="7444154" cy="553915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hlavní zásady prevence k odrážkám vlevo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5317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F329FA-70B1-823D-F20C-62BAFF612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Hygiena a prevence infekcí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E43BA3-A3B4-3938-A569-47827233F6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mytí rukou</a:t>
            </a:r>
          </a:p>
          <a:p>
            <a:r>
              <a:rPr lang="cs-CZ" dirty="0"/>
              <a:t>respirační hygiena</a:t>
            </a:r>
          </a:p>
          <a:p>
            <a:r>
              <a:rPr lang="cs-CZ" dirty="0"/>
              <a:t>izolace nemocných </a:t>
            </a:r>
          </a:p>
          <a:p>
            <a:r>
              <a:rPr lang="cs-CZ" dirty="0"/>
              <a:t>význam kolektivní ochrany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333CB31-5D21-D518-DF33-7790764C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631" y="1494692"/>
            <a:ext cx="6770077" cy="536330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zásady respirační hygieny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význam kolektivní ochrany</a:t>
            </a:r>
          </a:p>
        </p:txBody>
      </p:sp>
    </p:spTree>
    <p:extLst>
      <p:ext uri="{BB962C8B-B14F-4D97-AF65-F5344CB8AC3E}">
        <p14:creationId xmlns:p14="http://schemas.microsoft.com/office/powerpoint/2010/main" val="312491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77872A-EC4E-3C84-96E1-1DF83346F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Role všeobecné sestry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37EC96-77ED-CF15-1052-9E53DE2D50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edukace dítěte a rodiny</a:t>
            </a:r>
          </a:p>
          <a:p>
            <a:r>
              <a:rPr lang="cs-CZ" dirty="0"/>
              <a:t>aplikace vakcín </a:t>
            </a:r>
          </a:p>
          <a:p>
            <a:r>
              <a:rPr lang="cs-CZ" dirty="0"/>
              <a:t>sledování reakcí </a:t>
            </a:r>
          </a:p>
          <a:p>
            <a:r>
              <a:rPr lang="cs-CZ" dirty="0"/>
              <a:t>podpora veřejného zdraví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755ED1E-0E2A-5B72-E8F0-CB8A57B0C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2291" y="1424354"/>
            <a:ext cx="6875585" cy="5433645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reakce, které mohou nastat po očkování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7336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6A0A4D-6C58-B806-C9DC-9E157546A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A57DE3-2A5D-0C34-E0B3-1B98AD44BC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očkování jako účinná prevence</a:t>
            </a:r>
            <a:endParaRPr lang="cs-CZ" dirty="0"/>
          </a:p>
          <a:p>
            <a:r>
              <a:rPr lang="pt-BR" dirty="0"/>
              <a:t>význam podpory zdraví</a:t>
            </a:r>
            <a:endParaRPr lang="cs-CZ" dirty="0"/>
          </a:p>
          <a:p>
            <a:r>
              <a:rPr lang="pt-BR" dirty="0"/>
              <a:t>role multidisciplinární spolupráce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Doporučená literatura</a:t>
            </a:r>
          </a:p>
          <a:p>
            <a:r>
              <a:rPr lang="cs-CZ" dirty="0"/>
              <a:t>Pediatrie </a:t>
            </a:r>
          </a:p>
          <a:p>
            <a:r>
              <a:rPr lang="cs-CZ" dirty="0">
                <a:hlinkClick r:id="rId2"/>
              </a:rPr>
              <a:t>Ministerstvo zdravotnictví ČR – očkování</a:t>
            </a:r>
            <a:r>
              <a:rPr lang="cs-CZ" dirty="0"/>
              <a:t> </a:t>
            </a:r>
          </a:p>
          <a:p>
            <a:r>
              <a:rPr lang="cs-CZ" dirty="0">
                <a:hlinkClick r:id="rId3"/>
              </a:rPr>
              <a:t>Státní zdravotní ústav</a:t>
            </a:r>
            <a:r>
              <a:rPr lang="cs-CZ" dirty="0"/>
              <a:t> </a:t>
            </a:r>
          </a:p>
          <a:p>
            <a:r>
              <a:rPr lang="cs-CZ" dirty="0">
                <a:hlinkClick r:id="rId4"/>
              </a:rPr>
              <a:t>Česká </a:t>
            </a:r>
            <a:r>
              <a:rPr lang="cs-CZ" dirty="0" err="1">
                <a:hlinkClick r:id="rId4"/>
              </a:rPr>
              <a:t>vakcinologická</a:t>
            </a:r>
            <a:r>
              <a:rPr lang="cs-CZ" dirty="0">
                <a:hlinkClick r:id="rId4"/>
              </a:rPr>
              <a:t> společnost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477709-076E-0C51-775C-AAD422964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7415" y="365124"/>
            <a:ext cx="6494585" cy="64928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 zdravých dětí, vakcinace a prevence</a:t>
            </a:r>
          </a:p>
        </p:txBody>
      </p:sp>
    </p:spTree>
    <p:extLst>
      <p:ext uri="{BB962C8B-B14F-4D97-AF65-F5344CB8AC3E}">
        <p14:creationId xmlns:p14="http://schemas.microsoft.com/office/powerpoint/2010/main" val="6273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2BA227-9BA7-A4AD-6E2B-0330244A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31" y="365125"/>
            <a:ext cx="11728938" cy="1325563"/>
          </a:xfrm>
        </p:spPr>
        <p:txBody>
          <a:bodyPr/>
          <a:lstStyle/>
          <a:p>
            <a:r>
              <a:rPr lang="pt-BR" b="1" dirty="0"/>
              <a:t>Očkování, podpora zdraví a prevence v pediatrii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0424DE-CCFA-C72E-FF5D-2658ECA95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3431" y="1825625"/>
            <a:ext cx="5826369" cy="4351338"/>
          </a:xfrm>
        </p:spPr>
        <p:txBody>
          <a:bodyPr/>
          <a:lstStyle/>
          <a:p>
            <a:r>
              <a:rPr lang="cs-CZ" dirty="0"/>
              <a:t>význam prevence v dětském věku </a:t>
            </a:r>
          </a:p>
          <a:p>
            <a:r>
              <a:rPr lang="cs-CZ" dirty="0"/>
              <a:t>role sestry v edukaci rodiny</a:t>
            </a:r>
          </a:p>
          <a:p>
            <a:r>
              <a:rPr lang="cs-CZ" dirty="0"/>
              <a:t>ochrana zdraví dítěte a populace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74AAD6-2D55-C471-8749-9446656EE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7431" y="1825625"/>
            <a:ext cx="6544595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 principu kolektivní imunity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24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4"/>
            <a:ext cx="6019800" cy="51673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Student</a:t>
            </a:r>
          </a:p>
          <a:p>
            <a:r>
              <a:rPr lang="cs-CZ" dirty="0"/>
              <a:t>Vysvětlí význam primární, sekundární a terciární prevence v pediatrii</a:t>
            </a:r>
          </a:p>
          <a:p>
            <a:r>
              <a:rPr lang="cs-CZ" dirty="0"/>
              <a:t>Popíše princip aktivní a pasivní imunizace</a:t>
            </a:r>
          </a:p>
          <a:p>
            <a:r>
              <a:rPr lang="cs-CZ" dirty="0"/>
              <a:t>Orientuje se v očkovacím kalendáři dítěte v ČR</a:t>
            </a:r>
          </a:p>
          <a:p>
            <a:r>
              <a:rPr lang="cs-CZ" dirty="0"/>
              <a:t>Rozpozná kontraindikace a možné nežádoucí účinky očkování</a:t>
            </a:r>
          </a:p>
          <a:p>
            <a:r>
              <a:rPr lang="cs-CZ" dirty="0"/>
              <a:t>Edukuje rodiče o významu očkování a prevence dětských onemocnění</a:t>
            </a:r>
          </a:p>
          <a:p>
            <a:r>
              <a:rPr lang="cs-CZ" dirty="0"/>
              <a:t>Aplikuje zásady podpory zdraví dítěte v různých věkových obdobích</a:t>
            </a:r>
          </a:p>
          <a:p>
            <a:r>
              <a:rPr lang="cs-CZ" dirty="0"/>
              <a:t>Chápe úlohu všeobecné sestry v prevenci a ochraně veřejného zdraví.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30188"/>
            <a:ext cx="6172200" cy="66278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obrázek/foto dětského pacienta s rodičem na preventivní prohlídce</a:t>
            </a:r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B65092-F16E-9B23-5B41-AA5BD6B0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Základní pojmy prevence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B3A1C4-AB28-6B17-5876-9C791E2EEA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/>
              <a:t>definice prevence</a:t>
            </a:r>
            <a:endParaRPr lang="cs-CZ" dirty="0"/>
          </a:p>
          <a:p>
            <a:r>
              <a:rPr lang="pt-BR" dirty="0"/>
              <a:t>primární prevence</a:t>
            </a:r>
            <a:endParaRPr lang="cs-CZ" dirty="0"/>
          </a:p>
          <a:p>
            <a:r>
              <a:rPr lang="pt-BR" dirty="0"/>
              <a:t>sekundární prevence</a:t>
            </a:r>
            <a:endParaRPr lang="cs-CZ" dirty="0"/>
          </a:p>
          <a:p>
            <a:r>
              <a:rPr lang="pt-BR" dirty="0"/>
              <a:t>terciární prevence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483BB63-C8E3-7FBF-DF2B-69F14968E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8846"/>
            <a:ext cx="5181600" cy="5539153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 definici prevence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obrázek p</a:t>
            </a:r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yramid</a:t>
            </a: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y</a:t>
            </a:r>
            <a:r>
              <a:rPr lang="pt-BR" b="1" dirty="0">
                <a:solidFill>
                  <a:schemeClr val="accent2">
                    <a:lumMod val="75000"/>
                  </a:schemeClr>
                </a:solidFill>
              </a:rPr>
              <a:t> prevence se třemi úrovněmi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45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8CF1F4-ECF4-5DF6-B605-A256ECDF4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Význam prevence v pediatrii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71E4B6-0562-E69E-3D00-78F2F0100D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536" y="1825625"/>
            <a:ext cx="4152090" cy="435133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snížení nemocnosti a úmrtnosti</a:t>
            </a:r>
          </a:p>
          <a:p>
            <a:r>
              <a:rPr lang="cs-CZ" dirty="0"/>
              <a:t>ochrana vývoje dítěte</a:t>
            </a:r>
          </a:p>
          <a:p>
            <a:r>
              <a:rPr lang="cs-CZ" dirty="0"/>
              <a:t>prevence komplikací</a:t>
            </a:r>
          </a:p>
          <a:p>
            <a:r>
              <a:rPr lang="cs-CZ" dirty="0"/>
              <a:t>ekonomický a společenský význam prevence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958DD9B-342B-8931-38B6-656BFAB0A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36979" y="1825625"/>
            <a:ext cx="8155021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Popište ekonomický a společenský význam prevence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3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37CCC4-93F1-A727-0FB9-A3E9D47A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Imunitní systém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AA873B-6217-3A1E-3A70-39FA42A7592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vrozená a získaná imunita</a:t>
            </a:r>
          </a:p>
          <a:p>
            <a:r>
              <a:rPr lang="cs-CZ" dirty="0"/>
              <a:t>vývoj imunity v dětském věku</a:t>
            </a:r>
          </a:p>
          <a:p>
            <a:r>
              <a:rPr lang="cs-CZ" dirty="0"/>
              <a:t>imunologická paměť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4AD710-BEE8-2BE5-8458-52596E54A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8502" y="1825625"/>
            <a:ext cx="6423498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Vložte schéma imunitního systému dítěte</a:t>
            </a:r>
          </a:p>
        </p:txBody>
      </p:sp>
    </p:spTree>
    <p:extLst>
      <p:ext uri="{BB962C8B-B14F-4D97-AF65-F5344CB8AC3E}">
        <p14:creationId xmlns:p14="http://schemas.microsoft.com/office/powerpoint/2010/main" val="1840056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3A17B7-FCA4-1B94-09CE-D9866D30A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Princip očkování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0C383D-8A1B-47A0-16B8-659490DF43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aktivní imunizace </a:t>
            </a:r>
          </a:p>
          <a:p>
            <a:r>
              <a:rPr lang="cs-CZ" dirty="0"/>
              <a:t>pasivní imunizace</a:t>
            </a:r>
          </a:p>
          <a:p>
            <a:r>
              <a:rPr lang="cs-CZ" dirty="0"/>
              <a:t>tvorba protilátek</a:t>
            </a:r>
          </a:p>
          <a:p>
            <a:r>
              <a:rPr lang="cs-CZ" dirty="0"/>
              <a:t>kolektivní imunita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3E407E-73AC-40A5-3712-9C8C780206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34255" y="1825625"/>
            <a:ext cx="7937771" cy="4351338"/>
          </a:xfrm>
        </p:spPr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Uveďte mechanismus vzniku imunity po očkování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422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90EF2-3FD1-D12A-A5B1-A77E49E3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Historie očkování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3FC039-E22D-9D7B-1032-D9EEF9669D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7569" y="1690688"/>
            <a:ext cx="4736123" cy="4351338"/>
          </a:xfrm>
        </p:spPr>
        <p:txBody>
          <a:bodyPr/>
          <a:lstStyle/>
          <a:p>
            <a:r>
              <a:rPr lang="cs-CZ" dirty="0"/>
              <a:t>Edward </a:t>
            </a:r>
            <a:r>
              <a:rPr lang="cs-CZ" dirty="0" err="1"/>
              <a:t>Jenner</a:t>
            </a:r>
            <a:r>
              <a:rPr lang="cs-CZ" dirty="0"/>
              <a:t> </a:t>
            </a:r>
          </a:p>
          <a:p>
            <a:r>
              <a:rPr lang="cs-CZ" dirty="0"/>
              <a:t>eradikace pravých neštovic</a:t>
            </a:r>
          </a:p>
          <a:p>
            <a:r>
              <a:rPr lang="cs-CZ" dirty="0"/>
              <a:t>vývoj moderních vakcín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71AF60A-9E7F-DBC5-C641-BC5E26B9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40215" y="0"/>
            <a:ext cx="6951785" cy="669973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Uveďte, jak očkoval 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Edwad</a:t>
            </a: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Jenner</a:t>
            </a: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 proti pravým neštovicím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Uveďte, proč se v s současné době proti pravým neštovicím neočkuje </a:t>
            </a: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Vysvětlete pojem eradikace</a:t>
            </a:r>
          </a:p>
        </p:txBody>
      </p:sp>
    </p:spTree>
    <p:extLst>
      <p:ext uri="{BB962C8B-B14F-4D97-AF65-F5344CB8AC3E}">
        <p14:creationId xmlns:p14="http://schemas.microsoft.com/office/powerpoint/2010/main" val="19083373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559</Words>
  <Application>Microsoft Office PowerPoint</Application>
  <PresentationFormat>Širokoúhlá obrazovka</PresentationFormat>
  <Paragraphs>222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Motiv Office</vt:lpstr>
      <vt:lpstr>Dětské lékařství 10 obor Všeobecná sestra</vt:lpstr>
      <vt:lpstr>OČKOVÁNÍ, PREVENCE, PODPORA ZDRAVÍ</vt:lpstr>
      <vt:lpstr>Očkování, podpora zdraví a prevence v pediatrii</vt:lpstr>
      <vt:lpstr>CÍLE VÝUKY</vt:lpstr>
      <vt:lpstr>Základní pojmy prevence</vt:lpstr>
      <vt:lpstr>Význam prevence v pediatrii</vt:lpstr>
      <vt:lpstr>Imunitní systém dítěte</vt:lpstr>
      <vt:lpstr>Princip očkování</vt:lpstr>
      <vt:lpstr>Historie očkování</vt:lpstr>
      <vt:lpstr>Druhy vakcín</vt:lpstr>
      <vt:lpstr>Povinné očkování v ČR</vt:lpstr>
      <vt:lpstr>Doporučená očkování</vt:lpstr>
      <vt:lpstr>Očkovací kalendář dítěte</vt:lpstr>
      <vt:lpstr>Kontraindikace očkování</vt:lpstr>
      <vt:lpstr>Nežádoucí účinky očkování</vt:lpstr>
      <vt:lpstr>Komunikace s rodiči</vt:lpstr>
      <vt:lpstr>Antivakcinační hnutí</vt:lpstr>
      <vt:lpstr>Preventivní prohlídky dítěte</vt:lpstr>
      <vt:lpstr>Podpora zdravého životního stylu</vt:lpstr>
      <vt:lpstr>Prevence úrazů u dětí</vt:lpstr>
      <vt:lpstr>Hygiena a prevence infekcí</vt:lpstr>
      <vt:lpstr>Role všeobecné sestry</vt:lpstr>
      <vt:lpstr>Závěr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Nejedlá Marie</dc:creator>
  <cp:lastModifiedBy>Nejedlá Marie</cp:lastModifiedBy>
  <cp:revision>4</cp:revision>
  <dcterms:created xsi:type="dcterms:W3CDTF">2026-05-17T19:24:47Z</dcterms:created>
  <dcterms:modified xsi:type="dcterms:W3CDTF">2026-05-28T09:23:19Z</dcterms:modified>
</cp:coreProperties>
</file>