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57" r:id="rId2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61" autoAdjust="0"/>
    <p:restoredTop sz="94660"/>
  </p:normalViewPr>
  <p:slideViewPr>
    <p:cSldViewPr snapToGrid="0">
      <p:cViewPr varScale="1">
        <p:scale>
          <a:sx n="76" d="100"/>
          <a:sy n="76" d="100"/>
        </p:scale>
        <p:origin x="7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FFDD23-08B9-D1F6-4DE8-C4E777FAED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640D858-9CEC-8A9E-58B8-FAB7A6132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BB19A87-DDCE-6F97-BCA4-218904CB8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569B-6290-40CA-9857-69438F6D9EF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391AFC5-0182-90AA-8AC1-9214BA15E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249A45C-AE0E-FAA6-4FB7-A184AB073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91C9F-B446-44EE-9D89-B9AB17849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102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727E1E-C333-EF1D-BC27-66552CE69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4DCDD93-6A1F-3728-9341-4477C449AC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3EB8B4-04E6-1A47-E92A-7E32EB283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569B-6290-40CA-9857-69438F6D9EF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A81C7BD-FC3F-D371-BB2C-56FA2D3AC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FFD454E-DA3B-B195-B986-222236B6F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91C9F-B446-44EE-9D89-B9AB17849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9432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A597127-E70C-03D4-D2D1-D14C4ED859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B4D2DCE-7531-5C9A-9485-DA940C4B13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96D1739-4F99-BAB7-BB71-B7C592D6F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569B-6290-40CA-9857-69438F6D9EF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6085414-9202-234E-E636-B4FE27452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2946309-25E0-4AA0-0076-4EE5B58AA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91C9F-B446-44EE-9D89-B9AB17849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4303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8A8C1B-710F-9269-D77D-9DC696FF2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75A9E62-4D73-3896-F414-39732B1A6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CD10812-9F85-CE7A-DB50-21BAB8987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569B-6290-40CA-9857-69438F6D9EF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EA55EEF-3351-DDFF-015D-3E073F303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3E1CEC9-FC6B-4DDA-EFDF-A2CFE4400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91C9F-B446-44EE-9D89-B9AB17849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8151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49CB78-302B-3C65-D716-B63C3BBAB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786AF29-31A4-1D84-8C83-680FD85C7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89F668E-B9C5-ABDF-BC3F-ABBA23E0B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569B-6290-40CA-9857-69438F6D9EF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0E28101-D2AF-3A27-E6F0-8C6120F8D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9ADF3C6-6841-3B25-BD2B-6CAD3BFFA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91C9F-B446-44EE-9D89-B9AB17849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2713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64E0D5-B998-950B-86A5-D6857C9FA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28641B-67CA-85AE-935A-E50E6EFBE9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CCDF8FB-CD55-5205-2E85-64D2DC4F71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71BC420-4BFB-D15E-2782-C2D6599A5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569B-6290-40CA-9857-69438F6D9EF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4D90B82-B444-28C3-E505-D6F8A1529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E939A8B-11EB-2C3A-2DDE-6528FB694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91C9F-B446-44EE-9D89-B9AB17849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7054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DD6992-37AD-CE90-B11A-BA08FAC2C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9174008-6C08-0B73-5812-40B11422C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65A6FA7-B92D-DE3B-981C-5B4071F6F5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A496AD1-5F4F-307E-391C-44A273D60A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233E624-EF58-72DF-9244-8E76D94628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1A9AC7D-26C4-07C3-A8A6-A1F79C9EA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569B-6290-40CA-9857-69438F6D9EF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959791A-6141-B264-B75C-D8C7D1874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79D4B0E-5564-1F13-59A1-A52F3161F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91C9F-B446-44EE-9D89-B9AB17849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6667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AED72E-F909-1ABF-E68B-32A2D078E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B338A92-981B-A34C-7B52-383B325B6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569B-6290-40CA-9857-69438F6D9EF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51B4B5D-032C-7640-B951-9B700F599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CAA06F-D31F-C699-A088-2D7606EA9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91C9F-B446-44EE-9D89-B9AB17849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153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997D6A7-B89C-95B5-5DB4-9A187CC8B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569B-6290-40CA-9857-69438F6D9EF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5FEBB2C-8611-7F4A-72E9-4DE5B1EB8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D2E22D-29B8-89C0-48A2-BF1AFD2E9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91C9F-B446-44EE-9D89-B9AB17849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1766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71CD3D-5258-2FDA-0FA4-8E1C54779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D12741-8886-A04F-D5CC-EF46F058BA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670D9DD-0B07-A71C-96D3-DCD39E6E53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5C9BA92-CB4E-ECAF-99F5-9F88ABAAB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569B-6290-40CA-9857-69438F6D9EF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E893CE5-3100-354A-2AEF-DB023F8A7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744A860-AC31-0A2D-CB9F-10E27CDDA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91C9F-B446-44EE-9D89-B9AB17849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118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39B005-2B6B-27C0-E767-712ED7F56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66D3C80-0631-6E00-FA98-4D6A03AAF5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DFF2000-C9EF-1387-4D5B-B906F3F9D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25878E5-49B9-706F-48C3-FBB7EFB86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569B-6290-40CA-9857-69438F6D9EF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724CF2D-8188-D988-521A-3F1828DE8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58AAA1A-13BC-18D5-6742-F75741655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91C9F-B446-44EE-9D89-B9AB17849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8401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3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DD2A77D-8731-719F-05C8-A4EF447A8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2F91E2F-2CBA-4DBC-7D56-67C98A561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12D1588-B4F7-0817-78B0-1EBC168832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E6569B-6290-40CA-9857-69438F6D9EF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3BADC4A-732A-1E36-8C4B-72DD21398A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2923ADE-BE4C-14E9-5F45-791478703E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F91C9F-B446-44EE-9D89-B9AB17849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4062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223F3F-BFD8-CB55-2D8C-FB314EDEC8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Dětské </a:t>
            </a:r>
            <a:r>
              <a:rPr lang="cs-CZ"/>
              <a:t>lékařství 1</a:t>
            </a:r>
            <a:br>
              <a:rPr lang="cs-CZ" dirty="0"/>
            </a:br>
            <a:r>
              <a:rPr lang="cs-CZ" dirty="0"/>
              <a:t>obor Všeobecná sestra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1812AA6-FEA2-DB0F-816D-801234C596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8252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B512F1AF-B7CD-B2FE-E96D-22DC96718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PREVENTIVNÍ PÉČE O DÍTĚ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52D9397-8C27-7318-36FB-6A1880E1C0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274" y="1825625"/>
            <a:ext cx="5620407" cy="4351338"/>
          </a:xfrm>
        </p:spPr>
        <p:txBody>
          <a:bodyPr>
            <a:normAutofit/>
          </a:bodyPr>
          <a:lstStyle/>
          <a:p>
            <a:r>
              <a:rPr lang="cs-CZ" dirty="0"/>
              <a:t>preventivní prohlídky</a:t>
            </a:r>
          </a:p>
          <a:p>
            <a:r>
              <a:rPr lang="cs-CZ" dirty="0"/>
              <a:t>screeningová vyšetření</a:t>
            </a:r>
          </a:p>
          <a:p>
            <a:r>
              <a:rPr lang="cs-CZ" dirty="0"/>
              <a:t>očkování</a:t>
            </a:r>
          </a:p>
          <a:p>
            <a:r>
              <a:rPr lang="cs-CZ" dirty="0"/>
              <a:t>podpora zdravého životního stylu</a:t>
            </a:r>
          </a:p>
          <a:p>
            <a:r>
              <a:rPr lang="cs-CZ" dirty="0"/>
              <a:t>prevence úrazů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212CD652-6ACF-9ED7-C03E-7058F104A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90681" y="1332688"/>
            <a:ext cx="6501319" cy="5525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Vložte link na Zdravotní a očkovací průkaz dítěte:</a:t>
            </a:r>
          </a:p>
          <a:p>
            <a:pPr marL="0" indent="0">
              <a:buNone/>
            </a:pPr>
            <a:endParaRPr lang="cs-CZ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Doplňte</a:t>
            </a:r>
          </a:p>
          <a:p>
            <a:r>
              <a:rPr lang="cs-CZ" b="1" dirty="0">
                <a:solidFill>
                  <a:srgbClr val="0070C0"/>
                </a:solidFill>
              </a:rPr>
              <a:t>preventivní prohlídky: </a:t>
            </a:r>
          </a:p>
          <a:p>
            <a:endParaRPr lang="cs-CZ" b="1" dirty="0">
              <a:solidFill>
                <a:srgbClr val="0070C0"/>
              </a:solidFill>
            </a:endParaRPr>
          </a:p>
          <a:p>
            <a:r>
              <a:rPr lang="cs-CZ" b="1" dirty="0">
                <a:solidFill>
                  <a:srgbClr val="0070C0"/>
                </a:solidFill>
              </a:rPr>
              <a:t>očkování:</a:t>
            </a:r>
          </a:p>
          <a:p>
            <a:endParaRPr lang="cs-CZ" b="1" dirty="0">
              <a:solidFill>
                <a:srgbClr val="0070C0"/>
              </a:solidFill>
            </a:endParaRPr>
          </a:p>
          <a:p>
            <a:endParaRPr lang="cs-CZ" b="1" dirty="0">
              <a:solidFill>
                <a:srgbClr val="0070C0"/>
              </a:solidFill>
            </a:endParaRPr>
          </a:p>
          <a:p>
            <a:r>
              <a:rPr lang="cs-CZ" b="1" dirty="0">
                <a:solidFill>
                  <a:srgbClr val="0070C0"/>
                </a:solidFill>
              </a:rPr>
              <a:t>prevence úrazů:</a:t>
            </a:r>
          </a:p>
        </p:txBody>
      </p:sp>
    </p:spTree>
    <p:extLst>
      <p:ext uri="{BB962C8B-B14F-4D97-AF65-F5344CB8AC3E}">
        <p14:creationId xmlns:p14="http://schemas.microsoft.com/office/powerpoint/2010/main" val="4267835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03BBCC-6BCB-5D81-2C82-BDAD169EF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NEJČASTĚJŠÍ PŘÍČINY HOSPITALIZACE DĚTÍ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FF959B8-731A-40B3-9ABE-BE4FD8A735E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respirační infekce</a:t>
            </a:r>
          </a:p>
          <a:p>
            <a:r>
              <a:rPr lang="cs-CZ" dirty="0"/>
              <a:t>gastroenteritidy</a:t>
            </a:r>
          </a:p>
          <a:p>
            <a:r>
              <a:rPr lang="cs-CZ" dirty="0"/>
              <a:t>úrazy</a:t>
            </a:r>
          </a:p>
          <a:p>
            <a:r>
              <a:rPr lang="cs-CZ" dirty="0"/>
              <a:t>febrilní stavy</a:t>
            </a:r>
          </a:p>
          <a:p>
            <a:r>
              <a:rPr lang="cs-CZ" dirty="0"/>
              <a:t>chronická onemocnění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B175E93-B810-9088-DC64-9446772B7E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22196" y="1436518"/>
            <a:ext cx="6812940" cy="5236655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Vložte ikony uvedených onemocnění</a:t>
            </a:r>
          </a:p>
          <a:p>
            <a:endParaRPr lang="cs-CZ" b="1" dirty="0">
              <a:solidFill>
                <a:srgbClr val="0070C0"/>
              </a:solidFill>
            </a:endParaRPr>
          </a:p>
          <a:p>
            <a:endParaRPr lang="cs-CZ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Vložte graf prevalence 2025 ARI u dětí</a:t>
            </a:r>
          </a:p>
          <a:p>
            <a:endParaRPr lang="cs-CZ" b="1" dirty="0">
              <a:solidFill>
                <a:srgbClr val="0070C0"/>
              </a:solidFill>
            </a:endParaRPr>
          </a:p>
          <a:p>
            <a:endParaRPr lang="cs-CZ" b="1" dirty="0">
              <a:solidFill>
                <a:srgbClr val="0070C0"/>
              </a:solidFill>
            </a:endParaRPr>
          </a:p>
          <a:p>
            <a:endParaRPr lang="cs-CZ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Uveďte sezónnost 3 onemocnění</a:t>
            </a:r>
          </a:p>
        </p:txBody>
      </p:sp>
    </p:spTree>
    <p:extLst>
      <p:ext uri="{BB962C8B-B14F-4D97-AF65-F5344CB8AC3E}">
        <p14:creationId xmlns:p14="http://schemas.microsoft.com/office/powerpoint/2010/main" val="3925158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6CD805-5685-A9CA-87FB-1AB800496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PSYCHIKA HOSPITALIZOVANÉHO DÍTĚTE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E5EC8B-8A25-711D-2DE0-C70F38D3CF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7145" y="1716696"/>
            <a:ext cx="5181600" cy="4351338"/>
          </a:xfrm>
        </p:spPr>
        <p:txBody>
          <a:bodyPr/>
          <a:lstStyle/>
          <a:p>
            <a:r>
              <a:rPr lang="cs-CZ" dirty="0"/>
              <a:t>strach z neznámého prostředí</a:t>
            </a:r>
          </a:p>
          <a:p>
            <a:r>
              <a:rPr lang="cs-CZ" dirty="0"/>
              <a:t>separační úzkost</a:t>
            </a:r>
          </a:p>
          <a:p>
            <a:r>
              <a:rPr lang="cs-CZ" dirty="0"/>
              <a:t>bolest a stres</a:t>
            </a:r>
          </a:p>
          <a:p>
            <a:r>
              <a:rPr lang="cs-CZ" dirty="0"/>
              <a:t>reakce dle věku dítěte</a:t>
            </a:r>
          </a:p>
          <a:p>
            <a:r>
              <a:rPr lang="cs-CZ" dirty="0"/>
              <a:t>význam podpory rodiny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3F8CC2B-1698-6157-5FA7-BDA8208EC3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77838" y="1690688"/>
            <a:ext cx="7114162" cy="5167311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Uveďte příklady reakcí dítěte v různém věku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034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6D728C-9F46-AE96-4589-E7C1C7D36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MINIMALIZACE STRESU PŘI HOSPITALIZACI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FB05B7-4496-47BC-0B3A-367A3EF6885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přítomnost rodičů</a:t>
            </a:r>
          </a:p>
          <a:p>
            <a:r>
              <a:rPr lang="cs-CZ" dirty="0"/>
              <a:t>komunikace přiměřená věku</a:t>
            </a:r>
          </a:p>
          <a:p>
            <a:r>
              <a:rPr lang="cs-CZ" dirty="0"/>
              <a:t>hra a terapeutické pomůcky</a:t>
            </a:r>
          </a:p>
          <a:p>
            <a:r>
              <a:rPr lang="cs-CZ" dirty="0"/>
              <a:t>stabilní režim</a:t>
            </a:r>
          </a:p>
          <a:p>
            <a:r>
              <a:rPr lang="cs-CZ" dirty="0"/>
              <a:t>empatický přístup personálu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F41FBF5-30B7-2546-517A-C45B17B26C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28034" y="1400783"/>
            <a:ext cx="6682902" cy="54572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Vložte foto dětského oddělení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Popište význam herních specialistů a herních aktivit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endParaRPr lang="cs-CZ" b="1" dirty="0">
              <a:solidFill>
                <a:srgbClr val="0070C0"/>
              </a:solidFill>
            </a:endParaRP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36825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4391C9-4DB3-F15E-C292-A4C81FCB1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PRÁVA DÍTĚTE VE ZDRAVOTNICTVÍ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E29F50-C48A-F7F6-8DF9-93B96E64BA5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právo na informace</a:t>
            </a:r>
          </a:p>
          <a:p>
            <a:r>
              <a:rPr lang="cs-CZ" dirty="0"/>
              <a:t>právo na důstojnost</a:t>
            </a:r>
          </a:p>
          <a:p>
            <a:r>
              <a:rPr lang="cs-CZ" dirty="0"/>
              <a:t>právo na přítomnost rodičů</a:t>
            </a:r>
          </a:p>
          <a:p>
            <a:r>
              <a:rPr lang="cs-CZ" dirty="0"/>
              <a:t>ochrana soukromí</a:t>
            </a:r>
          </a:p>
          <a:p>
            <a:r>
              <a:rPr lang="cs-CZ" dirty="0"/>
              <a:t>právo na kvalitní péči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8732DBD-AC74-47E8-598C-BFAFD565F9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91847" y="1284052"/>
            <a:ext cx="6900153" cy="557394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Uveďte konkrétní příklady z Úmluvy o právech dítěte: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50273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B348D4-AFA7-42C3-8473-3C94E84F4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72" y="365125"/>
            <a:ext cx="12044856" cy="1325563"/>
          </a:xfrm>
        </p:spPr>
        <p:txBody>
          <a:bodyPr/>
          <a:lstStyle/>
          <a:p>
            <a:r>
              <a:rPr lang="cs-CZ" dirty="0"/>
              <a:t>BEZPEČNOST DÍTĚTE VE ZDRAVOTNICKÉM ZAŘÍZENÍ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0048C9-141A-9475-A3CE-5D314B3A1B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352145"/>
            <a:ext cx="6019800" cy="540857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Doplňte, jak se zajistí</a:t>
            </a:r>
          </a:p>
          <a:p>
            <a:r>
              <a:rPr lang="cs-CZ" dirty="0"/>
              <a:t>identifikace dítěte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0070C0"/>
                </a:solidFill>
              </a:rPr>
              <a:t>xxxxxxxxxxxxxxxxxxxxxxxxxxxxxxxxx</a:t>
            </a:r>
            <a:endParaRPr lang="cs-CZ" dirty="0">
              <a:solidFill>
                <a:srgbClr val="0070C0"/>
              </a:solidFill>
            </a:endParaRPr>
          </a:p>
          <a:p>
            <a:r>
              <a:rPr lang="cs-CZ" dirty="0"/>
              <a:t>prevence pádů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0070C0"/>
                </a:solidFill>
              </a:rPr>
              <a:t>xxxxxxxxxxxxxxxxxxxxxxxxxxxxxxxxx</a:t>
            </a:r>
            <a:endParaRPr lang="cs-CZ" dirty="0">
              <a:solidFill>
                <a:srgbClr val="0070C0"/>
              </a:solidFill>
            </a:endParaRPr>
          </a:p>
          <a:p>
            <a:r>
              <a:rPr lang="cs-CZ" dirty="0"/>
              <a:t>bezpečné podávání léků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0070C0"/>
                </a:solidFill>
              </a:rPr>
              <a:t>xxxxxxxxxxxxxxxxxxxxxxxxxxxxxxxxx</a:t>
            </a:r>
            <a:endParaRPr lang="cs-CZ" dirty="0">
              <a:solidFill>
                <a:srgbClr val="0070C0"/>
              </a:solidFill>
            </a:endParaRPr>
          </a:p>
          <a:p>
            <a:r>
              <a:rPr lang="cs-CZ" dirty="0"/>
              <a:t>hygiena rukou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0070C0"/>
                </a:solidFill>
              </a:rPr>
              <a:t>xxxxxxxxxxxxxxxxxxxxxxxxxxxxxxxxx</a:t>
            </a:r>
            <a:endParaRPr lang="cs-CZ" dirty="0">
              <a:solidFill>
                <a:srgbClr val="0070C0"/>
              </a:solidFill>
            </a:endParaRPr>
          </a:p>
          <a:p>
            <a:r>
              <a:rPr lang="cs-CZ" dirty="0"/>
              <a:t>prevence nozokomiálních nákaz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0070C0"/>
                </a:solidFill>
              </a:rPr>
              <a:t>xxxxxxxxxxxxxxxxxxxxxxxxxxxxxxxxx</a:t>
            </a:r>
            <a:endParaRPr lang="cs-CZ" dirty="0">
              <a:solidFill>
                <a:srgbClr val="0070C0"/>
              </a:solidFill>
            </a:endParaRPr>
          </a:p>
          <a:p>
            <a:r>
              <a:rPr lang="cs-CZ" dirty="0"/>
              <a:t>CAVE: vyšší riziko chyb při dávkování léků u dětí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96911D5-1C31-C8D5-A66D-54310A7003D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Vložte bezpečnostní piktogramy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57240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F09C24-1204-5D3A-E9AB-0E4DA1AC4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KOMUNIKACE S DÍTĚTEM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C60A8C-5982-5B65-06C6-778FFE2A510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komunikace dle věku</a:t>
            </a:r>
          </a:p>
          <a:p>
            <a:r>
              <a:rPr lang="cs-CZ" dirty="0"/>
              <a:t>jednoduchý jazyk</a:t>
            </a:r>
          </a:p>
          <a:p>
            <a:r>
              <a:rPr lang="cs-CZ" dirty="0"/>
              <a:t>neverbální komunikace</a:t>
            </a:r>
          </a:p>
          <a:p>
            <a:r>
              <a:rPr lang="cs-CZ" dirty="0"/>
              <a:t>aktivní naslouchání</a:t>
            </a:r>
          </a:p>
          <a:p>
            <a:r>
              <a:rPr lang="cs-CZ" dirty="0"/>
              <a:t>budování důvěry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1BC80F6-F5AD-6A67-524E-F745861792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883166" cy="4932527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Uveďte praktické příklady vhodné komunikace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endParaRPr lang="cs-CZ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1700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F37D68-3293-E9DE-41B5-24467F5C1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KOMUNIKACE S RODIČI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C7DD58-9860-A357-1579-D26823E948E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empatický přístup</a:t>
            </a:r>
          </a:p>
          <a:p>
            <a:r>
              <a:rPr lang="cs-CZ" dirty="0"/>
              <a:t>edukace rodičů</a:t>
            </a:r>
          </a:p>
          <a:p>
            <a:r>
              <a:rPr lang="cs-CZ" dirty="0"/>
              <a:t>respekt a partnerství</a:t>
            </a:r>
          </a:p>
          <a:p>
            <a:r>
              <a:rPr lang="cs-CZ" dirty="0"/>
              <a:t>zvládání emocí</a:t>
            </a:r>
          </a:p>
          <a:p>
            <a:r>
              <a:rPr lang="cs-CZ" dirty="0"/>
              <a:t>řešení konfliktních situací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5B0EA29-8C44-DDB9-0A46-F6DE4C5254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715000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Jak zajistíte jasné a srozumitelné sdělování informací rodičům ? 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62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C07E93-B20B-925D-8DDD-5BEA38AE2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ROLE VŠEOBECNÉ SESTRY V PEDIATRII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1AC8B51-1F68-0378-CFBB-25864349CB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822450"/>
            <a:ext cx="5181600" cy="4351338"/>
          </a:xfrm>
        </p:spPr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monitorace zdravotního stavu</a:t>
            </a:r>
          </a:p>
          <a:p>
            <a:r>
              <a:rPr lang="cs-CZ" dirty="0"/>
              <a:t>ošetřovatelská péče</a:t>
            </a:r>
          </a:p>
          <a:p>
            <a:r>
              <a:rPr lang="cs-CZ" dirty="0"/>
              <a:t>podávání léčiv</a:t>
            </a:r>
          </a:p>
          <a:p>
            <a:r>
              <a:rPr lang="cs-CZ" dirty="0"/>
              <a:t>edukace dítěte a rodičů</a:t>
            </a:r>
          </a:p>
          <a:p>
            <a:r>
              <a:rPr lang="cs-CZ" dirty="0"/>
              <a:t>psychická podpora</a:t>
            </a:r>
          </a:p>
          <a:p>
            <a:r>
              <a:rPr lang="cs-CZ" dirty="0"/>
              <a:t>spolupráce v multidisciplinárním týmu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1D28931-B684-A5F4-9CEA-F6DA8D6CFB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14417" y="1825625"/>
            <a:ext cx="6277583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Uveďte samostatné kompetence sestry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endParaRPr lang="cs-CZ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6462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AF60BB-4AE9-DAC3-C554-CCDF00060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ETICKÉ ASPEKTY PEDIATRICKÉ PÉČE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A571E3-7198-DD37-9480-9BB3F36A524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informovaný souhlas</a:t>
            </a:r>
          </a:p>
          <a:p>
            <a:r>
              <a:rPr lang="cs-CZ" dirty="0"/>
              <a:t>autonomie dítěte</a:t>
            </a:r>
          </a:p>
          <a:p>
            <a:r>
              <a:rPr lang="cs-CZ" dirty="0"/>
              <a:t>ochrana dítěte</a:t>
            </a:r>
          </a:p>
          <a:p>
            <a:r>
              <a:rPr lang="cs-CZ" dirty="0"/>
              <a:t>mlčenlivost</a:t>
            </a:r>
          </a:p>
          <a:p>
            <a:r>
              <a:rPr lang="cs-CZ" dirty="0"/>
              <a:t>respekt k důstojnosti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4D8E3FD-F469-EE67-23B2-B0097CBA5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088" y="1994170"/>
            <a:ext cx="7658911" cy="4863829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Uveďte limity rozhodování rodičů a zdravotníků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endParaRPr lang="cs-CZ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058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FFA299-5AB1-09A5-C564-D7F97C116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 do pediatrie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E22CB0-3AB9-3514-552D-AD5C721661B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Dětské lékařství</a:t>
            </a:r>
          </a:p>
          <a:p>
            <a:r>
              <a:rPr lang="cs-CZ" dirty="0"/>
              <a:t>Úvod do pediatrie</a:t>
            </a:r>
          </a:p>
          <a:p>
            <a:r>
              <a:rPr lang="cs-CZ" dirty="0"/>
              <a:t>Obor: Všeobecná sestra</a:t>
            </a:r>
          </a:p>
          <a:p>
            <a:r>
              <a:rPr lang="cs-CZ" dirty="0"/>
              <a:t>MUDr. Marie Nejedlá</a:t>
            </a:r>
          </a:p>
          <a:p>
            <a:r>
              <a:rPr lang="cs-CZ" dirty="0"/>
              <a:t>Akademický rok 2025/26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FDB1D04-66D2-6B7C-FEE5-427EF9272D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797668"/>
            <a:ext cx="5181600" cy="537929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b="1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Vysvětlete předmět a význam pediatrie pro práci všeobecné sestry.</a:t>
            </a:r>
          </a:p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17644E1F-8953-424C-84F6-B3F21184D1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650" y="1690688"/>
            <a:ext cx="5870235" cy="261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7218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6A11D8-B7FC-0E1E-70C1-65C2EA83C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F08176-CB31-50DB-1DFE-290D10D2C1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898" y="1690688"/>
            <a:ext cx="5181600" cy="4351338"/>
          </a:xfrm>
        </p:spPr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dítě vyžaduje specifický přístup</a:t>
            </a:r>
          </a:p>
          <a:p>
            <a:r>
              <a:rPr lang="cs-CZ" dirty="0"/>
              <a:t>důležitá role rodiny</a:t>
            </a:r>
          </a:p>
          <a:p>
            <a:r>
              <a:rPr lang="cs-CZ" dirty="0"/>
              <a:t>význam prevence</a:t>
            </a:r>
          </a:p>
          <a:p>
            <a:r>
              <a:rPr lang="cs-CZ" dirty="0"/>
              <a:t>bezpečnost a komunikace jsou klíčové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5BBB412-4B9A-A00A-CCBB-06679089E0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37763" y="817123"/>
            <a:ext cx="6754238" cy="5836596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Uveďte konkrétní příklady k tabulce vlevo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rgbClr val="0070C0"/>
              </a:solidFill>
            </a:endParaRP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rgbClr val="0070C0"/>
              </a:solidFill>
            </a:endParaRP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rgbClr val="0070C0"/>
              </a:solidFill>
            </a:endParaRP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endParaRPr lang="cs-CZ" b="1" dirty="0">
              <a:solidFill>
                <a:srgbClr val="0070C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68264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0A025-9641-D565-843E-46B3E41C3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KONTROLNÍ 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A9305FF-FFF5-698E-2C7F-05F2C70EBBC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Proč dítě není „malý dospělý“?</a:t>
            </a:r>
          </a:p>
          <a:p>
            <a:r>
              <a:rPr lang="cs-CZ" dirty="0"/>
              <a:t>Jaké jsou hlavní potřeby hospitalizovaného dítěte?</a:t>
            </a:r>
          </a:p>
          <a:p>
            <a:r>
              <a:rPr lang="cs-CZ" dirty="0"/>
              <a:t>Jak lze snížit stres dítěte během hospitalizace?</a:t>
            </a:r>
          </a:p>
          <a:p>
            <a:r>
              <a:rPr lang="cs-CZ" dirty="0"/>
              <a:t>Jaká je role sestry v pediatrii?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A716230-2D66-43E8-9EE6-8990419F14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97685" y="0"/>
            <a:ext cx="6394315" cy="6780179"/>
          </a:xfrm>
        </p:spPr>
        <p:txBody>
          <a:bodyPr/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Uveďte konkrétní příklady k tabulce vlevo</a:t>
            </a: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endParaRPr lang="cs-CZ" b="1" dirty="0">
              <a:solidFill>
                <a:srgbClr val="0070C0"/>
              </a:solidFill>
            </a:endParaRP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endParaRPr lang="cs-CZ" b="1" dirty="0">
              <a:solidFill>
                <a:srgbClr val="0070C0"/>
              </a:solidFill>
            </a:endParaRP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endParaRPr lang="cs-CZ" b="1" dirty="0">
              <a:solidFill>
                <a:srgbClr val="0070C0"/>
              </a:solidFill>
            </a:endParaRP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endParaRPr lang="cs-CZ" b="1" dirty="0">
              <a:solidFill>
                <a:srgbClr val="0070C0"/>
              </a:solidFill>
            </a:endParaRPr>
          </a:p>
          <a:p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61035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4043D0-79A7-E9E2-F766-3DB9C3094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DOPORUČENÁ LITERATURA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B3A6F9-1A30-4919-A62D-0D3431BAA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Základní</a:t>
            </a:r>
          </a:p>
          <a:p>
            <a:r>
              <a:rPr lang="cs-CZ" dirty="0"/>
              <a:t>Dort, J. a kol. Pediatrie pro nelékařské zdravotnické obory.</a:t>
            </a:r>
          </a:p>
          <a:p>
            <a:r>
              <a:rPr lang="cs-CZ" dirty="0" err="1"/>
              <a:t>Dunovský</a:t>
            </a:r>
            <a:r>
              <a:rPr lang="cs-CZ" dirty="0"/>
              <a:t>, J. a kol. Pediatrie.</a:t>
            </a:r>
          </a:p>
          <a:p>
            <a:r>
              <a:rPr lang="cs-CZ" dirty="0"/>
              <a:t>Gregora, M. Péče o dítě.</a:t>
            </a:r>
          </a:p>
          <a:p>
            <a:pPr marL="0" indent="0">
              <a:buNone/>
            </a:pPr>
            <a:r>
              <a:rPr lang="cs-CZ" b="1" dirty="0"/>
              <a:t>Doporučená</a:t>
            </a:r>
          </a:p>
          <a:p>
            <a:r>
              <a:rPr lang="cs-CZ" dirty="0"/>
              <a:t>doporučené postupy České pediatrické společnosti, materiály WHO a UNICEF.</a:t>
            </a:r>
          </a:p>
        </p:txBody>
      </p:sp>
    </p:spTree>
    <p:extLst>
      <p:ext uri="{BB962C8B-B14F-4D97-AF65-F5344CB8AC3E}">
        <p14:creationId xmlns:p14="http://schemas.microsoft.com/office/powerpoint/2010/main" val="3077699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B9C94A-EE22-669C-736F-55C555EBB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CÍLE VÝUKY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AA1160-3837-7A4D-BCD7-90F7A5DA1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Student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vysvětlí význam pediatrie</a:t>
            </a:r>
          </a:p>
          <a:p>
            <a:r>
              <a:rPr lang="cs-CZ" dirty="0"/>
              <a:t>charakterizuje specifika dětského pacienta</a:t>
            </a:r>
          </a:p>
          <a:p>
            <a:r>
              <a:rPr lang="cs-CZ" dirty="0"/>
              <a:t>popíše organizaci pediatrické péče</a:t>
            </a:r>
          </a:p>
          <a:p>
            <a:r>
              <a:rPr lang="cs-CZ" dirty="0"/>
              <a:t>uvede základní práva dítěte</a:t>
            </a:r>
          </a:p>
          <a:p>
            <a:r>
              <a:rPr lang="cs-CZ" dirty="0"/>
              <a:t>chápe roli všeobecné sestry v pediatrii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0523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7F30BE-F89A-BAEC-183D-8059519BE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PEDIATRIE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B9A776-35A9-C763-A287-6C63A622A6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4725" y="1541846"/>
            <a:ext cx="5181600" cy="4351338"/>
          </a:xfrm>
        </p:spPr>
        <p:txBody>
          <a:bodyPr>
            <a:normAutofit/>
          </a:bodyPr>
          <a:lstStyle/>
          <a:p>
            <a:r>
              <a:rPr lang="cs-CZ" dirty="0"/>
              <a:t>lékařský obor zaměřený na péči o děti a dorost</a:t>
            </a:r>
          </a:p>
          <a:p>
            <a:r>
              <a:rPr lang="cs-CZ" dirty="0"/>
              <a:t>prevence, diagnostika, léčba a rehabilitace</a:t>
            </a:r>
          </a:p>
          <a:p>
            <a:r>
              <a:rPr lang="cs-CZ" dirty="0"/>
              <a:t>péče od narození do adolescence (do 19. narozenin)</a:t>
            </a:r>
          </a:p>
          <a:p>
            <a:r>
              <a:rPr lang="cs-CZ" dirty="0"/>
              <a:t>interdisciplinární spolupráce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F80B5D8-0DB1-C9A2-F78B-534D511D4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2587" y="536028"/>
            <a:ext cx="6569413" cy="6096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Vložte schéma multidisciplinárního týmu</a:t>
            </a:r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Vysvětlete význam prevence a dlouhodobého sledování dítěte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rgbClr val="0070C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7186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8B586C-DDF5-5D6B-B71D-8D57655FC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VĚKOVÁ OBDOBÍ DÍTĚTE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06FE5C-58E4-8163-1F93-9EF12755DD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5234" y="1951749"/>
            <a:ext cx="5181600" cy="4351338"/>
          </a:xfrm>
        </p:spPr>
        <p:txBody>
          <a:bodyPr>
            <a:normAutofit lnSpcReduction="10000"/>
          </a:bodyPr>
          <a:lstStyle/>
          <a:p>
            <a:r>
              <a:rPr lang="cs-CZ" dirty="0"/>
              <a:t>novorozenec (0–28 dní)</a:t>
            </a:r>
          </a:p>
          <a:p>
            <a:r>
              <a:rPr lang="cs-CZ" dirty="0"/>
              <a:t>kojenec (1 měsíc–1 rok)</a:t>
            </a:r>
          </a:p>
          <a:p>
            <a:r>
              <a:rPr lang="cs-CZ" dirty="0"/>
              <a:t>batole (1–3 roky)</a:t>
            </a:r>
          </a:p>
          <a:p>
            <a:r>
              <a:rPr lang="cs-CZ" dirty="0"/>
              <a:t>předškolní věk (3–6 let)</a:t>
            </a:r>
          </a:p>
          <a:p>
            <a:r>
              <a:rPr lang="cs-CZ" dirty="0"/>
              <a:t>školní věk (6–15 let)</a:t>
            </a:r>
          </a:p>
          <a:p>
            <a:r>
              <a:rPr lang="cs-CZ" dirty="0"/>
              <a:t>adolescence (15–18 let)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6918099-07CB-A478-9D55-5CA5C6D4B2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87174" y="1447252"/>
            <a:ext cx="7439592" cy="54107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Vložte časovou osu vývoje dítěte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b="1" dirty="0" err="1">
                <a:solidFill>
                  <a:srgbClr val="0070C0"/>
                </a:solidFill>
              </a:rPr>
              <a:t>Vvysvětlete</a:t>
            </a:r>
            <a:r>
              <a:rPr lang="cs-CZ" b="1" dirty="0">
                <a:solidFill>
                  <a:srgbClr val="0070C0"/>
                </a:solidFill>
              </a:rPr>
              <a:t> specifické potřeby a způsob komunikace každého období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rgbClr val="0070C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5825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4D7F4-9356-AFD4-719F-810F93649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SPECIFIKA DĚTSKÉHO PACIENTA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41186AA-1E27-3B7D-FDF8-BC34A95744D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dítě není „malý dospělý“</a:t>
            </a:r>
          </a:p>
          <a:p>
            <a:r>
              <a:rPr lang="cs-CZ" dirty="0"/>
              <a:t>odlišná anatomie a fyziologie</a:t>
            </a:r>
          </a:p>
          <a:p>
            <a:r>
              <a:rPr lang="cs-CZ" dirty="0"/>
              <a:t>rychlé změny zdravotního stavu</a:t>
            </a:r>
          </a:p>
          <a:p>
            <a:r>
              <a:rPr lang="cs-CZ" dirty="0"/>
              <a:t>psychická a emocionální nezralost</a:t>
            </a:r>
          </a:p>
          <a:p>
            <a:r>
              <a:rPr lang="cs-CZ" dirty="0"/>
              <a:t>závislost na rodině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C914C34-94AF-9968-5893-2679B63F45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66040"/>
            <a:ext cx="5662448" cy="5065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Uveďte konkrétní příklady</a:t>
            </a:r>
          </a:p>
          <a:p>
            <a:r>
              <a:rPr lang="cs-CZ" dirty="0">
                <a:solidFill>
                  <a:srgbClr val="0070C0"/>
                </a:solidFill>
              </a:rPr>
              <a:t>rychlejší metabolismus</a:t>
            </a:r>
          </a:p>
          <a:p>
            <a:r>
              <a:rPr lang="cs-CZ" dirty="0">
                <a:solidFill>
                  <a:srgbClr val="0070C0"/>
                </a:solidFill>
              </a:rPr>
              <a:t>odlišné dávkování léků</a:t>
            </a:r>
          </a:p>
          <a:p>
            <a:r>
              <a:rPr lang="cs-CZ" dirty="0">
                <a:solidFill>
                  <a:srgbClr val="0070C0"/>
                </a:solidFill>
              </a:rPr>
              <a:t>X</a:t>
            </a:r>
          </a:p>
          <a:p>
            <a:r>
              <a:rPr lang="cs-CZ" dirty="0">
                <a:solidFill>
                  <a:srgbClr val="0070C0"/>
                </a:solidFill>
              </a:rPr>
              <a:t>X</a:t>
            </a:r>
          </a:p>
          <a:p>
            <a:r>
              <a:rPr lang="cs-CZ" dirty="0">
                <a:solidFill>
                  <a:srgbClr val="0070C0"/>
                </a:solidFill>
              </a:rPr>
              <a:t>X</a:t>
            </a:r>
          </a:p>
          <a:p>
            <a:r>
              <a:rPr lang="cs-CZ" dirty="0">
                <a:solidFill>
                  <a:srgbClr val="0070C0"/>
                </a:solidFill>
              </a:rPr>
              <a:t>X</a:t>
            </a:r>
          </a:p>
          <a:p>
            <a:r>
              <a:rPr lang="cs-CZ" dirty="0">
                <a:solidFill>
                  <a:srgbClr val="0070C0"/>
                </a:solidFill>
              </a:rPr>
              <a:t>X</a:t>
            </a:r>
          </a:p>
          <a:p>
            <a:r>
              <a:rPr lang="cs-CZ" dirty="0">
                <a:solidFill>
                  <a:srgbClr val="0070C0"/>
                </a:solidFill>
              </a:rPr>
              <a:t>X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1090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E4BEF9-5ED2-BCE7-ABDD-4BCB3F033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BIOPSYCHOSOCIÁLNÍ POTŘEBY DÍTĚTE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749BAC-E7AA-5844-A3BB-E1D4D657498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potřeba bezpečí</a:t>
            </a:r>
          </a:p>
          <a:p>
            <a:r>
              <a:rPr lang="cs-CZ" dirty="0"/>
              <a:t>výživa a spánek</a:t>
            </a:r>
          </a:p>
          <a:p>
            <a:r>
              <a:rPr lang="cs-CZ" dirty="0"/>
              <a:t>emocionální podpora</a:t>
            </a:r>
          </a:p>
          <a:p>
            <a:r>
              <a:rPr lang="cs-CZ" dirty="0"/>
              <a:t>hra a socializace</a:t>
            </a:r>
          </a:p>
          <a:p>
            <a:r>
              <a:rPr lang="cs-CZ" dirty="0"/>
              <a:t>potřeba kontaktu s rodiči</a:t>
            </a:r>
          </a:p>
          <a:p>
            <a:r>
              <a:rPr lang="cs-CZ" dirty="0"/>
              <a:t>psychická pohoda dítěte během hospitalizace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203EF80-91CB-ACAD-4E31-61682365D98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Vložte pyramidu potřeb dítěte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5327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DD68F7-1366-38E5-5D59-43B87016E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ROLE RODINY V PÉČI O DÍTĚ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1ECE6B-8DF5-9EEB-1C87-4BA517CA468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rodiče jako partneři péče</a:t>
            </a:r>
          </a:p>
          <a:p>
            <a:r>
              <a:rPr lang="cs-CZ" dirty="0"/>
              <a:t>edukace rodičů</a:t>
            </a:r>
          </a:p>
          <a:p>
            <a:r>
              <a:rPr lang="cs-CZ" dirty="0"/>
              <a:t>psychická podpora</a:t>
            </a:r>
          </a:p>
          <a:p>
            <a:r>
              <a:rPr lang="cs-CZ" dirty="0"/>
              <a:t>spoluúčast na ošetřování</a:t>
            </a:r>
          </a:p>
          <a:p>
            <a:r>
              <a:rPr lang="cs-CZ" dirty="0"/>
              <a:t>respekt k rodinným hodnotám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77C1AE2-CE82-1906-3AD8-57C9115FB8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6868" y="1825625"/>
            <a:ext cx="6365132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Vysvětlete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koncept</a:t>
            </a:r>
            <a:r>
              <a:rPr lang="en-US" b="1" dirty="0">
                <a:solidFill>
                  <a:srgbClr val="0070C0"/>
                </a:solidFill>
              </a:rPr>
              <a:t> family centered care</a:t>
            </a:r>
            <a:endParaRPr lang="cs-CZ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673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115855-070B-5B97-1746-9C13BDD94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ORGANIZACE PEDIATRICKÉ PÉČE V ČR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C357DC-3965-92A0-C19C-2BE5552BA4A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praktický lékař pro děti a dorost</a:t>
            </a:r>
          </a:p>
          <a:p>
            <a:r>
              <a:rPr lang="cs-CZ" dirty="0"/>
              <a:t>odborné ambulance</a:t>
            </a:r>
          </a:p>
          <a:p>
            <a:r>
              <a:rPr lang="cs-CZ" dirty="0"/>
              <a:t>nemocniční péče</a:t>
            </a:r>
          </a:p>
          <a:p>
            <a:r>
              <a:rPr lang="cs-CZ" dirty="0"/>
              <a:t>specializovaná centra</a:t>
            </a:r>
          </a:p>
          <a:p>
            <a:r>
              <a:rPr lang="cs-CZ" dirty="0"/>
              <a:t>preventivní programy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2502069-8616-07B2-CEF2-477C3447F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938736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Vložte schéma systému péče v ČR</a:t>
            </a:r>
          </a:p>
        </p:txBody>
      </p:sp>
    </p:spTree>
    <p:extLst>
      <p:ext uri="{BB962C8B-B14F-4D97-AF65-F5344CB8AC3E}">
        <p14:creationId xmlns:p14="http://schemas.microsoft.com/office/powerpoint/2010/main" val="331818003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699</Words>
  <Application>Microsoft Office PowerPoint</Application>
  <PresentationFormat>Širokoúhlá obrazovka</PresentationFormat>
  <Paragraphs>278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6" baseType="lpstr">
      <vt:lpstr>Aptos</vt:lpstr>
      <vt:lpstr>Aptos Display</vt:lpstr>
      <vt:lpstr>Arial</vt:lpstr>
      <vt:lpstr>Motiv Office</vt:lpstr>
      <vt:lpstr>Dětské lékařství 1 obor Všeobecná sestra</vt:lpstr>
      <vt:lpstr>Úvod do pediatrie</vt:lpstr>
      <vt:lpstr>CÍLE VÝUKY</vt:lpstr>
      <vt:lpstr>CO JE PEDIATRIE</vt:lpstr>
      <vt:lpstr>VĚKOVÁ OBDOBÍ DÍTĚTE</vt:lpstr>
      <vt:lpstr>SPECIFIKA DĚTSKÉHO PACIENTA</vt:lpstr>
      <vt:lpstr>BIOPSYCHOSOCIÁLNÍ POTŘEBY DÍTĚTE</vt:lpstr>
      <vt:lpstr>ROLE RODINY V PÉČI O DÍTĚ</vt:lpstr>
      <vt:lpstr>ORGANIZACE PEDIATRICKÉ PÉČE V ČR</vt:lpstr>
      <vt:lpstr>PREVENTIVNÍ PÉČE O DÍTĚ</vt:lpstr>
      <vt:lpstr>NEJČASTĚJŠÍ PŘÍČINY HOSPITALIZACE DĚTÍ</vt:lpstr>
      <vt:lpstr>PSYCHIKA HOSPITALIZOVANÉHO DÍTĚTE</vt:lpstr>
      <vt:lpstr>MINIMALIZACE STRESU PŘI HOSPITALIZACI</vt:lpstr>
      <vt:lpstr>PRÁVA DÍTĚTE VE ZDRAVOTNICTVÍ</vt:lpstr>
      <vt:lpstr>BEZPEČNOST DÍTĚTE VE ZDRAVOTNICKÉM ZAŘÍZENÍ</vt:lpstr>
      <vt:lpstr>KOMUNIKACE S DÍTĚTEM</vt:lpstr>
      <vt:lpstr>KOMUNIKACE S RODIČI</vt:lpstr>
      <vt:lpstr>ROLE VŠEOBECNÉ SESTRY V PEDIATRII</vt:lpstr>
      <vt:lpstr>ETICKÉ ASPEKTY PEDIATRICKÉ PÉČE</vt:lpstr>
      <vt:lpstr>SHRNUTÍ</vt:lpstr>
      <vt:lpstr>KONTROLNÍ OTÁZKY</vt:lpstr>
      <vt:lpstr>DOPORUČENÁ LITERATURA</vt:lpstr>
    </vt:vector>
  </TitlesOfParts>
  <Company>Vysoka skola zdravotnicka, o.p.s.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Dětské lékařství 1 obor Všeobecná sestra</dc:title>
  <dc:creator>Nejedlá Marie</dc:creator>
  <cp:lastModifiedBy>Nejedlá Marie</cp:lastModifiedBy>
  <cp:revision>5</cp:revision>
  <dcterms:created xsi:type="dcterms:W3CDTF">2026-05-14T20:41:09Z</dcterms:created>
  <dcterms:modified xsi:type="dcterms:W3CDTF">2026-05-18T07:24:53Z</dcterms:modified>
</cp:coreProperties>
</file>