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1BA04-92DB-F49F-B1B8-C86F2677E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427567-5000-0C0F-C338-4EC6E59D6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294C39-75A3-AA09-FD2F-3ED69855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51E01-E8AE-CAD3-390B-4C713E32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6D993B-A42D-B636-1BC5-A1521F2A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13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5E903-E308-CFEF-2BED-35DFEF34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BA65B3-EB63-F19A-F70A-981560668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D51CCF-3E5E-91A8-C2BA-E452D7F5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737F0E-6045-BFE8-F5FD-5D922C2A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8FF554-E3BF-3610-F98A-ADAD7A79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77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82228B-4CE3-24A2-BC59-28E64C3B3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BBD86D-96A8-81ED-1EDC-E58542A6D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FFFF53-3E07-0F62-4466-61D52B18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D59EF9-6898-9B8E-2075-E5FB96E8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36724B-E8ED-4891-B1EC-F2FDAE14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CF07-A299-BD28-C473-F04777C0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3CCDB4-FDE0-A08A-806E-BB707629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DD7F9-5BB2-F8C5-38B0-ED5C3EB0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CF4319-A736-E5A7-787C-15F37B43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A04C26-563A-A24E-629C-C8F8EE7B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14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7DFC6-F8C6-D111-ADEA-7DA93775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B6315C-6D0C-9620-A4CE-06672E9E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6825E7-54D3-9CC7-A262-8F21F273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FBF2A-DAB0-8758-73EA-D1E2D73C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3DDC2D-6259-F595-8249-9B5AE7CB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5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DEECE-6774-4A33-F8D6-F9F6DFA5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5C38E-7DFF-566A-F860-38DA2F7D1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E7D956-2FF1-E162-E842-818C66D4D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FF43A8-54D2-7C8F-A33D-40E80CDC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F8658E-D72E-432B-5476-F17341A0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2EA431-4D79-0D7B-9A2D-BE03D35E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40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FD6D1-78CA-E43B-1935-68DF237A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44CFCA-261F-7E08-744C-8375A437D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FF8577-37A4-D262-8E53-CB5F054C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973867-7ECF-4541-43DE-620DA0500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B9C05D-6A13-6092-978F-63A35839B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226F18-CF92-86EA-E9B7-B6EE3BA8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206B72F-9445-1B60-D585-51979168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479D14-8712-9D14-C7AF-F54F2D66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A4D06-6619-AD3F-6582-3050D7BA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95BE37-CBFC-97AA-B4DC-58EF35D7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7ABE14-FEAE-C3B4-0F55-97F4C789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823940-F2CA-E2B6-F38B-F482BD21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60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4AB3AA-83A5-EE75-E840-58989B1B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A076F53-2E50-83F8-62B1-7EA57D73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585D8-B858-F16B-1AD2-35F1BAF3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47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1C9A5-C2BE-B518-BC7C-534625F5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1A85B-352B-92FD-D32A-582A8E94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9F3C4F-DB16-BCCA-4F69-CAE69B678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C0A159-EF4B-EE3C-C2AD-415E3AD4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1705C9-F112-1CD2-2A5F-C3510AA1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8E84B3-8884-7369-38A4-1875F557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1455B-0202-50AF-1375-DBD7BAAA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D1F5E2-800B-16F4-1928-7A064E7B1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BD5562-05D2-A8A9-6F62-5A075D921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3F341D-DEF9-F260-E17F-9DAD7C73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F8B630-4E78-070D-B6DF-B0A8702F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8F2E8E-3A7D-DE77-84BC-03259112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7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835B4D-1985-BC65-6BEB-BB2C7AC2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09B15F-C5D4-A54D-071B-6942257C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36A5B-F26C-F125-D943-E503894B9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60D1E2-A4E2-4B9A-B60C-60143426EFA6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6058A2-C9C4-0B42-B088-9D176E659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D00305-F401-A344-1F23-25077D1E2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DB7297-DDAB-4F5A-B2D0-28503CAFE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7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27FB6C1-6160-815E-D997-2F9ED5E8C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F212A70-5E93-4B0E-4E2E-DD63615CF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Dětské </a:t>
            </a:r>
            <a:r>
              <a:rPr lang="cs-CZ"/>
              <a:t>lékařství 2</a:t>
            </a:r>
            <a:br>
              <a:rPr lang="cs-CZ"/>
            </a:br>
            <a:r>
              <a:rPr lang="cs-CZ"/>
              <a:t>obor Všeobecná sestra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68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8AAAA-6806-24D6-7F73-8BC16240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PŘEDŠKOLNÍ 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B2824-3E31-30AD-8C82-08108E8E4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rozvoj fantazie</a:t>
            </a:r>
          </a:p>
          <a:p>
            <a:r>
              <a:rPr lang="cs-CZ" dirty="0"/>
              <a:t>sociální kontakty</a:t>
            </a:r>
          </a:p>
          <a:p>
            <a:r>
              <a:rPr lang="cs-CZ" dirty="0"/>
              <a:t>jemná motorika</a:t>
            </a:r>
          </a:p>
          <a:p>
            <a:r>
              <a:rPr lang="cs-CZ" dirty="0"/>
              <a:t>příprava na školu</a:t>
            </a:r>
          </a:p>
          <a:p>
            <a:r>
              <a:rPr lang="cs-CZ" dirty="0"/>
              <a:t>hra jako hlavní činnost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AD8351-567E-865C-94D8-2D8CE2C7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4359" y="365125"/>
            <a:ext cx="6674069" cy="6361496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Vložte obrázek předškolních dětí  při hře nebo kreslení</a:t>
            </a:r>
          </a:p>
        </p:txBody>
      </p:sp>
    </p:spTree>
    <p:extLst>
      <p:ext uri="{BB962C8B-B14F-4D97-AF65-F5344CB8AC3E}">
        <p14:creationId xmlns:p14="http://schemas.microsoft.com/office/powerpoint/2010/main" val="100844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A3C6-AF8C-97F7-7555-571E5535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27988F-860C-9909-D608-A4E299E600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rozvoj samostatnosti</a:t>
            </a:r>
          </a:p>
          <a:p>
            <a:r>
              <a:rPr lang="cs-CZ" dirty="0"/>
              <a:t>školní adaptace</a:t>
            </a:r>
          </a:p>
          <a:p>
            <a:r>
              <a:rPr lang="cs-CZ" dirty="0"/>
              <a:t>vztahy s vrstevníky</a:t>
            </a:r>
          </a:p>
          <a:p>
            <a:r>
              <a:rPr lang="cs-CZ" dirty="0"/>
              <a:t>rozvoj logického myšlení</a:t>
            </a:r>
          </a:p>
          <a:p>
            <a:r>
              <a:rPr lang="cs-CZ" dirty="0"/>
              <a:t>sportovní aktivity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F303E9-4643-3F4C-8AEE-40F36753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4594"/>
            <a:ext cx="6019800" cy="6763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 2 konkrétní příklady ke každému bodu v tabulce vlevo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29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F48CF-EBD8-AC71-5FFF-995B4806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ADOLESCENCE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6A7E79-C253-358B-7DC6-13D6621DEB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puberta a hormonální změny</a:t>
            </a:r>
          </a:p>
          <a:p>
            <a:r>
              <a:rPr lang="cs-CZ" dirty="0"/>
              <a:t>psychosociální vývoj</a:t>
            </a:r>
          </a:p>
          <a:p>
            <a:r>
              <a:rPr lang="cs-CZ" dirty="0"/>
              <a:t>hledání identity</a:t>
            </a:r>
          </a:p>
          <a:p>
            <a:r>
              <a:rPr lang="cs-CZ" dirty="0"/>
              <a:t>rizikové chování</a:t>
            </a:r>
          </a:p>
          <a:p>
            <a:r>
              <a:rPr lang="cs-CZ" dirty="0"/>
              <a:t>potřeba podpory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5A3369-5605-D1C3-25D4-4D9328EE6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168166"/>
            <a:ext cx="6400800" cy="655845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 5 konkrétních zásad komunikace s adolescentem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28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2A7CC-F6E0-D3F2-9C30-0D7379E7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MOTORICKÝ VÝVOJ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03317-EB1F-9CF0-4440-E28503C883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hrubá motorika</a:t>
            </a:r>
          </a:p>
          <a:p>
            <a:r>
              <a:rPr lang="cs-CZ" dirty="0"/>
              <a:t>jemná motorika</a:t>
            </a:r>
          </a:p>
          <a:p>
            <a:r>
              <a:rPr lang="cs-CZ" dirty="0"/>
              <a:t>základní vývojové milníky</a:t>
            </a:r>
          </a:p>
          <a:p>
            <a:r>
              <a:rPr lang="cs-CZ" dirty="0"/>
              <a:t>význam stimulace pohybu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D8E07-DE36-8F5D-1567-E5C93F009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219200"/>
            <a:ext cx="6358759" cy="563880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 2 motorické milníky ke každému bodu v tabulce vlevo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8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6E8EC-0860-15BC-EB85-564BA1B0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PSYCHICKÝ VÝVOJ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B97B22-01AD-29F6-6A49-A92F32302A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emoční vývoj</a:t>
            </a:r>
          </a:p>
          <a:p>
            <a:r>
              <a:rPr lang="cs-CZ" dirty="0"/>
              <a:t>rozvoj myšlení</a:t>
            </a:r>
          </a:p>
          <a:p>
            <a:r>
              <a:rPr lang="cs-CZ" dirty="0"/>
              <a:t>rozvoj řeči</a:t>
            </a:r>
          </a:p>
          <a:p>
            <a:r>
              <a:rPr lang="cs-CZ" dirty="0"/>
              <a:t>sociální chování</a:t>
            </a:r>
          </a:p>
          <a:p>
            <a:r>
              <a:rPr lang="cs-CZ" dirty="0"/>
              <a:t>vztahová vazba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9F06B7-9DEC-76D3-3293-3D453DD0F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1986" y="1387366"/>
            <a:ext cx="8650015" cy="5470634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 bariéry pro utvoření bezpečné citové vazby dítěte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E69B8-D92C-3BA0-CB3F-B7BCD0E2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VÝVOJ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B5DF4-22D6-7AC9-580F-0BFB2E79A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role rodiny</a:t>
            </a:r>
          </a:p>
          <a:p>
            <a:r>
              <a:rPr lang="cs-CZ" dirty="0"/>
              <a:t>kolektiv vrstevníků</a:t>
            </a:r>
          </a:p>
          <a:p>
            <a:r>
              <a:rPr lang="cs-CZ" dirty="0"/>
              <a:t>školní prostředí</a:t>
            </a:r>
          </a:p>
          <a:p>
            <a:r>
              <a:rPr lang="cs-CZ" dirty="0"/>
              <a:t>socializace dítěte</a:t>
            </a:r>
          </a:p>
          <a:p>
            <a:r>
              <a:rPr lang="cs-CZ" dirty="0"/>
              <a:t>kulturní vlivy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334AB8-2584-D27E-308A-951E122C9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0069" y="1292772"/>
            <a:ext cx="7041931" cy="556522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 konkrétní význam faktorů v tabulce vlevo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80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8E54F-9CF9-C411-DD3E-33D8F829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RŮSTU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C32D7-C5B4-2D21-C013-FF5C3491F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04" y="183613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měření hmotnosti a výšky</a:t>
            </a:r>
          </a:p>
          <a:p>
            <a:r>
              <a:rPr lang="cs-CZ" dirty="0"/>
              <a:t>percentilové grafy</a:t>
            </a:r>
          </a:p>
          <a:p>
            <a:r>
              <a:rPr lang="cs-CZ" dirty="0"/>
              <a:t>BMI u dětí</a:t>
            </a:r>
          </a:p>
          <a:p>
            <a:r>
              <a:rPr lang="cs-CZ" dirty="0"/>
              <a:t>pravidelné kontroly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12483C-F851-1D4D-EB55-E99AD830C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3325" y="1397876"/>
            <a:ext cx="7693572" cy="5460124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Vložte percentilový graf růstu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Vysvětlete praktické použití percentilových grafů</a:t>
            </a:r>
          </a:p>
        </p:txBody>
      </p:sp>
    </p:spTree>
    <p:extLst>
      <p:ext uri="{BB962C8B-B14F-4D97-AF65-F5344CB8AC3E}">
        <p14:creationId xmlns:p14="http://schemas.microsoft.com/office/powerpoint/2010/main" val="260563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3E806-70A4-9517-3888-EE159CE8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RŮSTU A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FC5D3-7245-0D81-74E7-0A233F18E9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opožděný vývoj</a:t>
            </a:r>
          </a:p>
          <a:p>
            <a:r>
              <a:rPr lang="cs-CZ" dirty="0"/>
              <a:t>poruchy růstu</a:t>
            </a:r>
          </a:p>
          <a:p>
            <a:r>
              <a:rPr lang="cs-CZ" dirty="0"/>
              <a:t>poruchy řeči</a:t>
            </a:r>
          </a:p>
          <a:p>
            <a:r>
              <a:rPr lang="cs-CZ" dirty="0" err="1"/>
              <a:t>neurovývojové</a:t>
            </a:r>
            <a:r>
              <a:rPr lang="cs-CZ" dirty="0"/>
              <a:t> poruchy</a:t>
            </a:r>
          </a:p>
          <a:p>
            <a:r>
              <a:rPr lang="cs-CZ" dirty="0"/>
              <a:t>význam včasné diagnostiky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F36EE1-DE4A-5922-61AC-A78D934B9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4152" y="1253331"/>
            <a:ext cx="6632027" cy="548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Uveďte, jaké konkrétní příznaky jsou typické pro opožděný vývoj </a:t>
            </a:r>
            <a:r>
              <a:rPr lang="cs-CZ" b="1" dirty="0" err="1">
                <a:solidFill>
                  <a:schemeClr val="accent2"/>
                </a:solidFill>
              </a:rPr>
              <a:t>atd.podle</a:t>
            </a:r>
            <a:r>
              <a:rPr lang="cs-CZ" b="1" dirty="0">
                <a:solidFill>
                  <a:schemeClr val="accent2"/>
                </a:solidFill>
              </a:rPr>
              <a:t> tabulky vlevo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52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EA6D7-93B6-334A-0AF9-84F427FC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HRY VE VÝVOJI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552A0-D8CE-DB35-2EB0-5F6CE1A54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55834"/>
            <a:ext cx="5602014" cy="5502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hra podporuje psychický i tělesný vývoj</a:t>
            </a:r>
          </a:p>
          <a:p>
            <a:r>
              <a:rPr lang="cs-CZ" dirty="0"/>
              <a:t>pro dítě je základní formou poznávání světa</a:t>
            </a:r>
          </a:p>
          <a:p>
            <a:r>
              <a:rPr lang="cs-CZ" dirty="0"/>
              <a:t>rozvíjí </a:t>
            </a:r>
          </a:p>
          <a:p>
            <a:pPr lvl="1"/>
            <a:r>
              <a:rPr lang="cs-CZ" dirty="0"/>
              <a:t>motorické dovednosti </a:t>
            </a:r>
          </a:p>
          <a:p>
            <a:pPr lvl="1"/>
            <a:r>
              <a:rPr lang="cs-CZ" dirty="0"/>
              <a:t>kreativitu a fantazii </a:t>
            </a:r>
          </a:p>
          <a:p>
            <a:pPr lvl="1"/>
            <a:r>
              <a:rPr lang="cs-CZ" dirty="0"/>
              <a:t>sociální učení a spolupráci</a:t>
            </a:r>
          </a:p>
          <a:p>
            <a:r>
              <a:rPr lang="cs-CZ" dirty="0"/>
              <a:t>u hospitalizovaných dětí </a:t>
            </a:r>
          </a:p>
          <a:p>
            <a:pPr lvl="1"/>
            <a:r>
              <a:rPr lang="cs-CZ" dirty="0"/>
              <a:t>snižuje stres </a:t>
            </a:r>
          </a:p>
          <a:p>
            <a:pPr lvl="1"/>
            <a:r>
              <a:rPr lang="cs-CZ" dirty="0"/>
              <a:t>odvádí pozornost od bolesti</a:t>
            </a:r>
          </a:p>
          <a:p>
            <a:pPr lvl="1"/>
            <a:r>
              <a:rPr lang="cs-CZ" dirty="0"/>
              <a:t>podporuje adaptaci na nemocniční prostředí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C50216-BBBF-325D-D0C1-04B808799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0276" y="1355834"/>
            <a:ext cx="6705600" cy="5502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Vložte fotografii dětí při skupinové hře/ obrázky edukativních hraček, schéma „hra = učení“.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Popište význam herních koutků na dětských odděleních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66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69F3E-9757-2A59-F9B6-4628328B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SESTRY PŘI SLEDOVÁNÍ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3A722-3988-D75F-E5C4-E41598133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048" y="1387366"/>
            <a:ext cx="5181600" cy="5381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pravidelné sledování růstu dítěte</a:t>
            </a:r>
          </a:p>
          <a:p>
            <a:r>
              <a:rPr lang="cs-CZ" dirty="0"/>
              <a:t>monitorace psychomotorického vývoje</a:t>
            </a:r>
          </a:p>
          <a:p>
            <a:r>
              <a:rPr lang="cs-CZ" dirty="0"/>
              <a:t>citlivá edukace rodičů </a:t>
            </a:r>
          </a:p>
          <a:p>
            <a:r>
              <a:rPr lang="cs-CZ" dirty="0"/>
              <a:t>podpora zdravého životního stylu</a:t>
            </a:r>
          </a:p>
          <a:p>
            <a:r>
              <a:rPr lang="cs-CZ" dirty="0"/>
              <a:t>včasné rozpoznání odchylek</a:t>
            </a:r>
          </a:p>
          <a:p>
            <a:r>
              <a:rPr lang="cs-CZ" dirty="0"/>
              <a:t>spolupráce s lékařem a rodinou.</a:t>
            </a:r>
          </a:p>
          <a:p>
            <a:r>
              <a:rPr lang="cs-CZ" dirty="0"/>
              <a:t>často jako první zaznamená:</a:t>
            </a:r>
          </a:p>
          <a:p>
            <a:pPr lvl="1"/>
            <a:r>
              <a:rPr lang="cs-CZ" dirty="0"/>
              <a:t>opoždění vývoje</a:t>
            </a:r>
          </a:p>
          <a:p>
            <a:pPr lvl="1"/>
            <a:r>
              <a:rPr lang="cs-CZ" dirty="0"/>
              <a:t>neprospívání dítěte </a:t>
            </a:r>
          </a:p>
          <a:p>
            <a:pPr lvl="1"/>
            <a:r>
              <a:rPr lang="cs-CZ" dirty="0"/>
              <a:t>změny chování</a:t>
            </a:r>
          </a:p>
          <a:p>
            <a:pPr lvl="1"/>
            <a:r>
              <a:rPr lang="cs-CZ" dirty="0"/>
              <a:t>problémy ve výživě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4D6ABB-10DC-1D04-D99F-9E43EAA16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3641" y="1387366"/>
            <a:ext cx="7041931" cy="5470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Vložte </a:t>
            </a:r>
          </a:p>
          <a:p>
            <a:pPr lvl="1"/>
            <a:r>
              <a:rPr lang="cs-CZ" dirty="0">
                <a:solidFill>
                  <a:schemeClr val="accent2"/>
                </a:solidFill>
              </a:rPr>
              <a:t>fotografii sestry měřící dítě (výšku a váhu)</a:t>
            </a:r>
          </a:p>
          <a:p>
            <a:pPr lvl="1"/>
            <a:endParaRPr lang="cs-CZ" dirty="0">
              <a:solidFill>
                <a:schemeClr val="accent2"/>
              </a:solidFill>
            </a:endParaRPr>
          </a:p>
          <a:p>
            <a:pPr lvl="1"/>
            <a:endParaRPr lang="cs-CZ" dirty="0">
              <a:solidFill>
                <a:schemeClr val="accent2"/>
              </a:solidFill>
            </a:endParaRPr>
          </a:p>
          <a:p>
            <a:pPr lvl="1"/>
            <a:endParaRPr lang="cs-CZ" dirty="0">
              <a:solidFill>
                <a:schemeClr val="accent2"/>
              </a:solidFill>
            </a:endParaRPr>
          </a:p>
          <a:p>
            <a:pPr lvl="1"/>
            <a:endParaRPr lang="cs-CZ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Uveďte, jak konkrétně sdělí sestra rodičům, že dítě má nadváhu a co jim poradí?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1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2058E-5E8A-AD42-6347-B0E2C8E6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  VÝVOJ DÍTĚTE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E20B96-C892-9AD7-08EE-D8AA43203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Dětské lékařství</a:t>
            </a:r>
          </a:p>
          <a:p>
            <a:r>
              <a:rPr lang="cs-CZ" dirty="0"/>
              <a:t>Růst a vývoj dítěte</a:t>
            </a:r>
          </a:p>
          <a:p>
            <a:r>
              <a:rPr lang="cs-CZ" dirty="0"/>
              <a:t>Obor: Všeobecná sestra</a:t>
            </a:r>
          </a:p>
          <a:p>
            <a:r>
              <a:rPr lang="cs-CZ" dirty="0"/>
              <a:t>MUDr. Marie Nejedlá</a:t>
            </a:r>
          </a:p>
          <a:p>
            <a:r>
              <a:rPr lang="cs-CZ" dirty="0"/>
              <a:t>Akademický rok 2025/26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D968D-1668-4F9F-2C2B-2A66E8540F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popište fyziologický vývoj dítěte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13D18D-BD2E-4BF9-A4B6-4A6A86DDC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32" y="939800"/>
            <a:ext cx="5024411" cy="29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1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4D771-8E45-C9E4-E2CD-7E64ADD7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357D9A-A496-F259-BE17-AE5983DDD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76" y="1677003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růst a vývoj dítěte probíhá individuálně</a:t>
            </a:r>
          </a:p>
          <a:p>
            <a:r>
              <a:rPr lang="cs-CZ" dirty="0"/>
              <a:t>každé věkové období má specifické potřeby</a:t>
            </a:r>
          </a:p>
          <a:p>
            <a:r>
              <a:rPr lang="cs-CZ" dirty="0"/>
              <a:t>vývoj ovlivňují biologické i sociální faktory</a:t>
            </a:r>
          </a:p>
          <a:p>
            <a:r>
              <a:rPr lang="cs-CZ" dirty="0"/>
              <a:t>významná je prevence a pravidelné sledování dítěte</a:t>
            </a:r>
          </a:p>
          <a:p>
            <a:r>
              <a:rPr lang="cs-CZ" dirty="0"/>
              <a:t>sestra má důležitou roli v podpoře zdravého vývoje.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BD30A5-1178-1BE0-45DB-A77FD1532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5917324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Vložte přehlednou časovou osu vývoje dítěte a ikony jednotlivých věkových období.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Proč je důležité znát vývojové milníky v klinické praxi?</a:t>
            </a:r>
          </a:p>
        </p:txBody>
      </p:sp>
    </p:spTree>
    <p:extLst>
      <p:ext uri="{BB962C8B-B14F-4D97-AF65-F5344CB8AC3E}">
        <p14:creationId xmlns:p14="http://schemas.microsoft.com/office/powerpoint/2010/main" val="134840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1AAD-83F5-4EDB-15B0-85FF5AE8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KONTROLNÍ </a:t>
            </a:r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464EB0-B666-7D9C-CA9B-842FC55266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Jaké faktory nejvíce ovlivňují růst dítěte? </a:t>
            </a:r>
          </a:p>
          <a:p>
            <a:r>
              <a:rPr lang="cs-CZ" dirty="0"/>
              <a:t>Jaké jsou hlavní vývojové milníky kojence? </a:t>
            </a:r>
          </a:p>
          <a:p>
            <a:r>
              <a:rPr lang="cs-CZ" dirty="0"/>
              <a:t>Jak poznáme možné opoždění vývoje? </a:t>
            </a:r>
          </a:p>
          <a:p>
            <a:r>
              <a:rPr lang="cs-CZ" dirty="0"/>
              <a:t>Jak může sestra podpořit zdravý vývoj dítěte? </a:t>
            </a:r>
          </a:p>
          <a:p>
            <a:r>
              <a:rPr lang="cs-CZ" dirty="0"/>
              <a:t>Jaký význam má hra během hospitalizace?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8914A3-629B-DEF7-41C1-54A294376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9669" y="1418898"/>
            <a:ext cx="6432331" cy="5360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Vysvětlete práci s percentilovým grafem.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Co poradíte matce, jejíž dítě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accent2"/>
                </a:solidFill>
              </a:rPr>
              <a:t>xxxxxxxxxxxxxxxxxxxxxxxxxxxxxxxxxxxxxxxxx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b="1" dirty="0">
                <a:solidFill>
                  <a:schemeClr val="accent2"/>
                </a:solidFill>
              </a:rPr>
              <a:t>má opožděný vývoj řeči?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accent2"/>
                </a:solidFill>
              </a:rPr>
              <a:t>xxxxxxxxxxxxxxxxxxxxxxxxxxxxxxxxxxxxxxxxx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b="1" dirty="0">
                <a:solidFill>
                  <a:schemeClr val="accent2"/>
                </a:solidFill>
              </a:rPr>
              <a:t>je neprospívající kojenec?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accent2"/>
                </a:solidFill>
              </a:rPr>
              <a:t>xxxxxxxxxxxxxxxxxxxxxxxxxxxxxxxxxxxxxxxxx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b="1" dirty="0">
                <a:solidFill>
                  <a:schemeClr val="accent2"/>
                </a:solidFill>
              </a:rPr>
              <a:t>trpí separační úzkostí při hospitalizaci?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accent2"/>
                </a:solidFill>
              </a:rPr>
              <a:t>xxxxxxxxxxxxxxxxxxxxxxxxxxxxxxxxxxxxxxxxx</a:t>
            </a:r>
            <a:endParaRPr lang="cs-CZ" b="1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51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0D071-3386-AB68-361E-D9C17C2B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CD6C5-9608-7F98-73CB-74748CD56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6019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Student</a:t>
            </a:r>
          </a:p>
          <a:p>
            <a:r>
              <a:rPr lang="cs-CZ" dirty="0"/>
              <a:t>popíše základní etapy růstu a vývoje dítěte</a:t>
            </a:r>
          </a:p>
          <a:p>
            <a:r>
              <a:rPr lang="cs-CZ" dirty="0"/>
              <a:t>rozpozná fyziologický a patologický vývoj</a:t>
            </a:r>
          </a:p>
          <a:p>
            <a:r>
              <a:rPr lang="cs-CZ" dirty="0"/>
              <a:t>chápe význam sledování růstu</a:t>
            </a:r>
          </a:p>
          <a:p>
            <a:r>
              <a:rPr lang="cs-CZ" dirty="0"/>
              <a:t>vysvětlí faktory ovlivňující vývoj dítěte</a:t>
            </a:r>
          </a:p>
          <a:p>
            <a:r>
              <a:rPr lang="cs-CZ" dirty="0"/>
              <a:t>aplikuje poznatky v ošetřovatelské péči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DF2B17-ED01-049F-562C-B54A486F5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30188"/>
            <a:ext cx="6172200" cy="6627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 příklady k tabulce vlevo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0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F2906-E3D9-6297-148A-B2BAA0D1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RŮSTU A VÝVOJE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B89FD-4669-9AB7-9BBC-9ECB04B29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496" y="1541846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růst = kvantitativní změny organismu</a:t>
            </a:r>
          </a:p>
          <a:p>
            <a:r>
              <a:rPr lang="cs-CZ" dirty="0"/>
              <a:t>vývoj = kvalitativní změny funkcí a schopností</a:t>
            </a:r>
          </a:p>
          <a:p>
            <a:r>
              <a:rPr lang="cs-CZ" dirty="0"/>
              <a:t>tělesný, psychický a sociální vývoj</a:t>
            </a:r>
          </a:p>
          <a:p>
            <a:r>
              <a:rPr lang="cs-CZ" dirty="0"/>
              <a:t>individuální tempo vývoje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CC89BF-260C-E742-3113-B0409C5FE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3752" y="1418898"/>
            <a:ext cx="6348248" cy="543910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Vysvětlete konkrétně rozdíl mezi růstem a vývojem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1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FAA99-13CC-57A7-891C-2CD88335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RŮST A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B8370-9354-5C07-5495-0D5DA7BC7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genetické faktory</a:t>
            </a:r>
          </a:p>
          <a:p>
            <a:r>
              <a:rPr lang="cs-CZ" dirty="0"/>
              <a:t>výživa</a:t>
            </a:r>
          </a:p>
          <a:p>
            <a:r>
              <a:rPr lang="cs-CZ" dirty="0"/>
              <a:t>hormonální vlivy</a:t>
            </a:r>
          </a:p>
          <a:p>
            <a:r>
              <a:rPr lang="cs-CZ" dirty="0"/>
              <a:t>prostředí a rodina</a:t>
            </a:r>
          </a:p>
          <a:p>
            <a:r>
              <a:rPr lang="cs-CZ" dirty="0"/>
              <a:t>psychosociální podmínky</a:t>
            </a:r>
          </a:p>
          <a:p>
            <a:r>
              <a:rPr lang="cs-CZ" dirty="0"/>
              <a:t>nemoc a stres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3AFDA8-53BA-9463-2DC4-CBB773B78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0372" y="1450428"/>
            <a:ext cx="7241628" cy="5407571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Vložte schéma faktorů ovlivňujících dítě</a:t>
            </a:r>
          </a:p>
        </p:txBody>
      </p:sp>
    </p:spTree>
    <p:extLst>
      <p:ext uri="{BB962C8B-B14F-4D97-AF65-F5344CB8AC3E}">
        <p14:creationId xmlns:p14="http://schemas.microsoft.com/office/powerpoint/2010/main" val="239138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B643A-28A5-5980-C181-749FC34D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82A096-94F2-648F-DB37-AF39549DAA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embryonální období</a:t>
            </a:r>
          </a:p>
          <a:p>
            <a:r>
              <a:rPr lang="cs-CZ" dirty="0"/>
              <a:t>fetální období</a:t>
            </a:r>
          </a:p>
          <a:p>
            <a:r>
              <a:rPr lang="cs-CZ" dirty="0"/>
              <a:t>význam prenatální péče</a:t>
            </a:r>
          </a:p>
          <a:p>
            <a:r>
              <a:rPr lang="cs-CZ" dirty="0"/>
              <a:t>rizikové faktory v těhotenství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86BA01-3D4A-54CA-4644-95708F271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Co konkrétně znamená zdravý životní styl matky- uveďte příklady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96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E53AE-3F9D-8949-F543-12EAF5F3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CC89C-ACFB-0145-A9CE-E4B3B85CD3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adaptace po porodu</a:t>
            </a:r>
          </a:p>
          <a:p>
            <a:r>
              <a:rPr lang="cs-CZ" dirty="0"/>
              <a:t>základní reflexy</a:t>
            </a:r>
          </a:p>
          <a:p>
            <a:r>
              <a:rPr lang="cs-CZ" dirty="0"/>
              <a:t>fyziologické zvláštnosti</a:t>
            </a:r>
          </a:p>
          <a:p>
            <a:r>
              <a:rPr lang="cs-CZ" dirty="0"/>
              <a:t>potřeba kontaktu s matkou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5538A1-0CC7-5466-0523-5B1F03C1C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234" y="0"/>
            <a:ext cx="6873766" cy="6858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Vložte schéma novorozeneckých reflexů</a:t>
            </a:r>
          </a:p>
        </p:txBody>
      </p:sp>
    </p:spTree>
    <p:extLst>
      <p:ext uri="{BB962C8B-B14F-4D97-AF65-F5344CB8AC3E}">
        <p14:creationId xmlns:p14="http://schemas.microsoft.com/office/powerpoint/2010/main" val="270491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91A21-819D-FCFB-FF20-07D65E4F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KOJENECKÉ OBDOBÍ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656CED-20D3-5F35-A47F-70AFEFBE12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rychlý růst</a:t>
            </a:r>
          </a:p>
          <a:p>
            <a:r>
              <a:rPr lang="cs-CZ" dirty="0"/>
              <a:t>motorický vývoj</a:t>
            </a:r>
          </a:p>
          <a:p>
            <a:r>
              <a:rPr lang="cs-CZ" dirty="0"/>
              <a:t>rozvoj smyslů</a:t>
            </a:r>
          </a:p>
          <a:p>
            <a:r>
              <a:rPr lang="cs-CZ" dirty="0"/>
              <a:t>emoční vazba</a:t>
            </a:r>
          </a:p>
          <a:p>
            <a:r>
              <a:rPr lang="cs-CZ" dirty="0"/>
              <a:t>význam kojení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9AD09-97A8-9C99-713D-071A7332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1503" y="0"/>
            <a:ext cx="6600497" cy="6858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Uveďte základní milníky prvního roku života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0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0AA29-B29A-49C1-F491-B255DF5F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BATOLECÍ OBDOBÍ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122E49-CF9E-AF3D-59A3-0ADB5D634B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dirty="0"/>
              <a:t>osamostatňování dítěte</a:t>
            </a:r>
          </a:p>
          <a:p>
            <a:r>
              <a:rPr lang="cs-CZ" dirty="0"/>
              <a:t>rozvoj řeči</a:t>
            </a:r>
          </a:p>
          <a:p>
            <a:r>
              <a:rPr lang="cs-CZ" dirty="0"/>
              <a:t>rozvoj chůze</a:t>
            </a:r>
          </a:p>
          <a:p>
            <a:r>
              <a:rPr lang="cs-CZ" dirty="0"/>
              <a:t>negativismus</a:t>
            </a:r>
          </a:p>
          <a:p>
            <a:r>
              <a:rPr lang="cs-CZ" dirty="0"/>
              <a:t>potřeba bezpečí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3C74F0-CC38-C117-D55E-7C185A40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716"/>
            <a:ext cx="6019800" cy="663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Co charakterizuje typické chování batolete?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070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715</Words>
  <Application>Microsoft Office PowerPoint</Application>
  <PresentationFormat>Širokoúhlá obrazovka</PresentationFormat>
  <Paragraphs>312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Motiv Office</vt:lpstr>
      <vt:lpstr>Dětské lékařství 2 obor Všeobecná sestra</vt:lpstr>
      <vt:lpstr>RŮST  VÝVOJ DÍTĚTE</vt:lpstr>
      <vt:lpstr>CÍLE VÝUKY</vt:lpstr>
      <vt:lpstr>DEFINICE RŮSTU A VÝVOJE</vt:lpstr>
      <vt:lpstr>FAKTORY OVLIVŇUJÍCÍ RŮST A VÝVOJ</vt:lpstr>
      <vt:lpstr>PRENATÁLNÍ VÝVOJ</vt:lpstr>
      <vt:lpstr>NOVOROZENEC</vt:lpstr>
      <vt:lpstr>KOJENECKÉ OBDOBÍ</vt:lpstr>
      <vt:lpstr>BATOLECÍ OBDOBÍ</vt:lpstr>
      <vt:lpstr>PŘEDŠKOLNÍ VĚK</vt:lpstr>
      <vt:lpstr>ŠKOLNÍ VĚK</vt:lpstr>
      <vt:lpstr>ADOLESCENCE</vt:lpstr>
      <vt:lpstr>MOTORICKÝ VÝVOJ DÍTĚTE</vt:lpstr>
      <vt:lpstr>PSYCHICKÝ VÝVOJ DÍTĚTE</vt:lpstr>
      <vt:lpstr>SOCIÁLNÍ VÝVOJ DÍTĚTE</vt:lpstr>
      <vt:lpstr>SLEDOVÁNÍ RŮSTU DÍTĚTE</vt:lpstr>
      <vt:lpstr>PORUCHY RŮSTU A VÝVOJE</vt:lpstr>
      <vt:lpstr>VÝZNAM HRY VE VÝVOJI DÍTĚTE</vt:lpstr>
      <vt:lpstr>ROLE SESTRY PŘI SLEDOVÁNÍ VÝVOJE</vt:lpstr>
      <vt:lpstr>SHRNUTÍ TÉMATU</vt:lpstr>
      <vt:lpstr>KONTROLNÍ OTÁZKY</vt:lpstr>
    </vt:vector>
  </TitlesOfParts>
  <Company>Vysoka skola zdravotnicka, o.p.s.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Dětské lékařství 2 obor Všeobecná sestra</dc:title>
  <dc:creator>Nejedlá Marie</dc:creator>
  <cp:lastModifiedBy>Nejedlá Marie</cp:lastModifiedBy>
  <cp:revision>4</cp:revision>
  <dcterms:created xsi:type="dcterms:W3CDTF">2026-05-14T21:15:17Z</dcterms:created>
  <dcterms:modified xsi:type="dcterms:W3CDTF">2026-05-18T07:27:08Z</dcterms:modified>
</cp:coreProperties>
</file>