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146BCFE-87F3-4F35-A7CC-498C954DCCB8}">
          <p14:sldIdLst>
            <p14:sldId id="277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  <p14:section name="Oddíl bez názvu" id="{3C69AD55-1B76-45C3-8EC2-CE01DFB72B44}">
          <p14:sldIdLst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  <p14:section name="Oddíl bez názvu" id="{5CD7DEB2-1525-4065-9FE3-277D1184F2FA}">
          <p14:sldIdLst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C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3" autoAdjust="0"/>
    <p:restoredTop sz="94660"/>
  </p:normalViewPr>
  <p:slideViewPr>
    <p:cSldViewPr snapToGrid="0">
      <p:cViewPr varScale="1">
        <p:scale>
          <a:sx n="75" d="100"/>
          <a:sy n="75" d="100"/>
        </p:scale>
        <p:origin x="6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880C34-E75A-C495-9F95-F5FF4BB9D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BC97B13-953D-A813-80C0-10446C28D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3EF21C-D270-EA69-E536-8C85F0084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F7A72B8-0547-83F9-925E-C3D842C8D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99E124-B9F0-76F7-1872-319BEEDAD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2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A6CB6-3164-7D63-80B6-159D1926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15F7446-3C76-1AE2-47D3-80D0CAF2B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BE948A-16C1-AE3A-A08E-AA6BC0336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874CA4-2E23-1613-A150-EB6E6FFE1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CA1F1C-5EA3-5DCA-56C1-1B7D1F63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37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35D78BC-1F13-F20C-0D26-A46AB13CB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42C6531-7652-E4AC-09C1-73CB2C54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5EB00B-C4EF-B343-A913-DF000ECA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C2844D-11BE-46ED-8A7F-B636E281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C59049-2FDC-6CD4-6CC2-7D74203B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79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F96919-B39F-2501-D584-98BA923E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5B4A05-B9F3-82F6-807D-EC79B895E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E426B0-529E-376E-35E4-E2068525C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1807CC-DE00-2CFB-9F59-B48C9F6A2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2440F5-666E-AE53-F462-CCC94C0A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52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ED3327-51C0-05A8-EE1A-CAD7DC13A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8CBC201-99BB-8DF8-3511-80E5C7745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D8F481-1B43-9FB8-7E2D-D9CBA405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49D7E9-CB9A-C083-E2ED-346D59993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2FC47E-63B3-A289-6019-28D67A67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59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4802A-3F26-6DCC-1421-2CC43B37E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4C2945-4D87-A0EF-74CF-99094A680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32E7D23-0265-BDA7-91ED-AD0C73B2F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EDE2533-A400-D9B8-BC4A-209F4885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9915E2-35F6-8646-3AEC-17669C60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917336-6390-2125-AD50-BCB8FDEF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73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047191-00FF-9740-9280-85050C3E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CB8898-D9E6-E2F2-0746-204765C69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4B4B394-9631-39FC-5BF4-22EEA1451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02866FF-1F99-09C0-48FB-57A3EEA730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2FF84A0-4A84-C66E-2A42-63FB42C47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A25B115-22F9-F1A4-6525-D4120FE1B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8B5BA26-0186-1086-6632-6067CF8C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EBB5C35-8D23-EB8E-AC57-4BA098D60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52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DEDB64-D2F6-C8C5-9562-01B02407E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F6982A8-10F2-A476-7837-FCD03A214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89B3278-9658-59F1-7D43-7A89A9EBC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A51F576-E3F7-0D8F-F26F-A188FE7D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86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BD117C1-BD3B-B1D1-9954-945A552F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63C5CF6-DDA6-0072-231A-9E8654FD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D1609E1-C9B4-9D2B-9F70-A7F059F54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974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74F6F3-BBAC-BE15-F5D5-FDEBE1FF3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33F54E-920C-57C9-3EF0-66992B75A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D54D833-ACC6-C76B-1AEE-51D8CF871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168809-26C8-F0A2-F180-7483DA84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9A3DCC4-F9D4-4C61-5AD6-C965E086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AAE008C-9820-0239-5EEC-16C836E58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2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964C3F-616A-92B3-0274-DEB5CB8D6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D10CAE2-943F-344C-A164-B148B2D60E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8141144-4EC0-DC20-5E38-C623459D0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40C7D8-2F9C-A25F-AD07-3EE6DDD1B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1EDD1D-5D78-5F14-EAFD-AE49D2FC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92E7E3-AE24-5169-1FD4-5741F5768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88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FF00">
                <a:alpha val="38000"/>
              </a:srgb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EAA4C2D-BC85-0BDF-4E98-7587004D9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3ADE22-2517-A092-CF8B-07AE0F4F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3AECD5-56E9-B345-3F8F-201695903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E46DC-9FCE-4EEF-AF9F-C11928A7D04E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B36D82-0C1E-C7A8-2A84-E8E6B27E5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9A4FC9-BDC7-E605-FE19-7DCEE6BD3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2931AD-FF2D-469A-ABA3-0768B4722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30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3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61AF5F-B1A6-624D-81C1-CDFDCDEF0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PÉČE O NOVOROZENCE PO PORODU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4607BF-6069-AE38-03EF-AC059D115F6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zajištění tepla</a:t>
            </a:r>
          </a:p>
          <a:p>
            <a:r>
              <a:rPr lang="cs-CZ" dirty="0"/>
              <a:t>hygiena</a:t>
            </a:r>
          </a:p>
          <a:p>
            <a:r>
              <a:rPr lang="cs-CZ" dirty="0" err="1"/>
              <a:t>bonding</a:t>
            </a:r>
            <a:endParaRPr lang="cs-CZ" dirty="0"/>
          </a:p>
          <a:p>
            <a:r>
              <a:rPr lang="cs-CZ" dirty="0"/>
              <a:t>identifikace dítěte</a:t>
            </a:r>
          </a:p>
          <a:p>
            <a:r>
              <a:rPr lang="cs-CZ" dirty="0"/>
              <a:t>prevence infekce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DD75A9-D7B7-C09B-B022-67DF4CEC744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 je to </a:t>
            </a:r>
            <a:r>
              <a:rPr lang="cs-CZ" b="1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bonding</a:t>
            </a: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matky a dítěte?</a:t>
            </a:r>
          </a:p>
        </p:txBody>
      </p:sp>
    </p:spTree>
    <p:extLst>
      <p:ext uri="{BB962C8B-B14F-4D97-AF65-F5344CB8AC3E}">
        <p14:creationId xmlns:p14="http://schemas.microsoft.com/office/powerpoint/2010/main" val="1263957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95AD12-3FF1-E704-6276-51BD9693F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SCREENINGOVÁ VYŠETŘENÍ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066559-2973-0C3C-ABDF-1D2B5D55CB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novorozenecký screening </a:t>
            </a:r>
          </a:p>
          <a:p>
            <a:r>
              <a:rPr lang="cs-CZ" dirty="0"/>
              <a:t>screening sluchu</a:t>
            </a:r>
          </a:p>
          <a:p>
            <a:r>
              <a:rPr lang="cs-CZ" dirty="0"/>
              <a:t>screening kyčlí</a:t>
            </a:r>
          </a:p>
          <a:p>
            <a:r>
              <a:rPr lang="cs-CZ" dirty="0"/>
              <a:t>pulzní </a:t>
            </a:r>
            <a:r>
              <a:rPr lang="cs-CZ" dirty="0" err="1"/>
              <a:t>oxymetrie</a:t>
            </a:r>
            <a:endParaRPr lang="cs-CZ" dirty="0"/>
          </a:p>
          <a:p>
            <a:r>
              <a:rPr lang="cs-CZ" dirty="0"/>
              <a:t>význam včasného záchytu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978160-BA70-456A-142E-A34B85095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1752"/>
            <a:ext cx="5181600" cy="5586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Jaké nejčastější konkrétní vrozené vady jsou zachycené screeningem?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5208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DEC397-FAFA-E853-341B-4CBE74F29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KOJENÍ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AAEC26-5B08-2968-5C71-22790D94AE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význam mateřského mléka </a:t>
            </a:r>
          </a:p>
          <a:p>
            <a:r>
              <a:rPr lang="cs-CZ" dirty="0"/>
              <a:t>výhody pro dítě</a:t>
            </a:r>
          </a:p>
          <a:p>
            <a:r>
              <a:rPr lang="cs-CZ" dirty="0"/>
              <a:t>výhody pro matku</a:t>
            </a:r>
          </a:p>
          <a:p>
            <a:r>
              <a:rPr lang="cs-CZ" dirty="0"/>
              <a:t>správná technika kojení</a:t>
            </a:r>
          </a:p>
          <a:p>
            <a:r>
              <a:rPr lang="cs-CZ" dirty="0"/>
              <a:t>doporučení WHO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936B62-33D0-2EED-BC2C-4362C4F71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5171" y="0"/>
            <a:ext cx="6831725" cy="671610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obrázek správného přisátí dítěte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Jaké výhody má kojení pro dítě?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Jaké výhody má kojení pro matku 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 doporučuje WHO ke kojení?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9361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0CD492-7ED2-C4F4-C917-3C44445E1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UMĚLÁ VÝŽIVA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3A609C-F0E6-AB82-E9E2-5594F90FE7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indikace náhradní výživy </a:t>
            </a:r>
          </a:p>
          <a:p>
            <a:r>
              <a:rPr lang="cs-CZ" dirty="0"/>
              <a:t>příprava formule</a:t>
            </a:r>
          </a:p>
          <a:p>
            <a:r>
              <a:rPr lang="cs-CZ" dirty="0"/>
              <a:t>hygienické zásady </a:t>
            </a:r>
          </a:p>
          <a:p>
            <a:r>
              <a:rPr lang="cs-CZ" dirty="0"/>
              <a:t>rizika nesprávné přípravy</a:t>
            </a:r>
          </a:p>
          <a:p>
            <a:r>
              <a:rPr lang="cs-CZ" dirty="0"/>
              <a:t>edukace rodičů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8C9E76F-77A5-5C30-2D30-8FACEDF68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4455" y="73572"/>
            <a:ext cx="7157545" cy="678442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Kdy je indikována náhradní výživa?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Jaké jsou základní druhy formulí?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Jaké jsou hygienické zásady přípravy?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Jaká jsou rizika nesprávné přípravy?</a:t>
            </a:r>
          </a:p>
        </p:txBody>
      </p:sp>
    </p:spTree>
    <p:extLst>
      <p:ext uri="{BB962C8B-B14F-4D97-AF65-F5344CB8AC3E}">
        <p14:creationId xmlns:p14="http://schemas.microsoft.com/office/powerpoint/2010/main" val="3623109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C0AE67-E533-E7CD-F51D-36E20F0E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RŮST A VÝVOJ KOJENCE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215A15-A9AE-996B-945E-17D079D639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růst hmotnosti a délky</a:t>
            </a:r>
          </a:p>
          <a:p>
            <a:r>
              <a:rPr lang="cs-CZ" dirty="0"/>
              <a:t>psychomotorický vývoj</a:t>
            </a:r>
          </a:p>
          <a:p>
            <a:r>
              <a:rPr lang="cs-CZ" dirty="0"/>
              <a:t>vývoj motoriky</a:t>
            </a:r>
          </a:p>
          <a:p>
            <a:r>
              <a:rPr lang="cs-CZ" dirty="0"/>
              <a:t>sociální kontakt</a:t>
            </a:r>
          </a:p>
          <a:p>
            <a:r>
              <a:rPr lang="cs-CZ" dirty="0"/>
              <a:t>vývoj řeči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371C123-2614-F4B8-A737-4BCCBAFC5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3641" y="1292772"/>
            <a:ext cx="6894787" cy="55652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vývojové milníky kojence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3254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012E7-C745-5864-0A92-A62A85C0C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KOJENCE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F653D-1EB9-D3D4-C88D-9B7819BE85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výlučné kojení</a:t>
            </a:r>
          </a:p>
          <a:p>
            <a:r>
              <a:rPr lang="cs-CZ" dirty="0"/>
              <a:t>zavádění příkrmů</a:t>
            </a:r>
          </a:p>
          <a:p>
            <a:r>
              <a:rPr lang="cs-CZ" dirty="0"/>
              <a:t>pitný režim</a:t>
            </a:r>
          </a:p>
          <a:p>
            <a:r>
              <a:rPr lang="cs-CZ" dirty="0"/>
              <a:t>prevence alergií</a:t>
            </a:r>
          </a:p>
          <a:p>
            <a:r>
              <a:rPr lang="cs-CZ" dirty="0"/>
              <a:t>zásady správné výživy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F3EC97-A14A-12F0-78C2-0AB1E3C3F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5986" y="262758"/>
            <a:ext cx="7126014" cy="6595241"/>
          </a:xfrm>
        </p:spPr>
        <p:txBody>
          <a:bodyPr/>
          <a:lstStyle/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 jakém věku se zavádějí příkrmy?</a:t>
            </a:r>
          </a:p>
          <a:p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Z čeho se připravují příkrmy?</a:t>
            </a:r>
          </a:p>
          <a:p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 minimalizovat riziko alergií?</a:t>
            </a:r>
          </a:p>
        </p:txBody>
      </p:sp>
    </p:spTree>
    <p:extLst>
      <p:ext uri="{BB962C8B-B14F-4D97-AF65-F5344CB8AC3E}">
        <p14:creationId xmlns:p14="http://schemas.microsoft.com/office/powerpoint/2010/main" val="1814666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B20FEC-6A94-AF88-8D56-44AAE4B29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HYGIENICKÁ PÉČE O KOJENCE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CA55D3-E584-E3FF-073C-A8DF8DFB11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koupání</a:t>
            </a:r>
          </a:p>
          <a:p>
            <a:r>
              <a:rPr lang="cs-CZ" dirty="0"/>
              <a:t>péče o kůži</a:t>
            </a:r>
          </a:p>
          <a:p>
            <a:r>
              <a:rPr lang="cs-CZ" dirty="0"/>
              <a:t>přebalování </a:t>
            </a:r>
          </a:p>
          <a:p>
            <a:r>
              <a:rPr lang="cs-CZ" dirty="0"/>
              <a:t>péče o pupeční pahýl</a:t>
            </a:r>
          </a:p>
          <a:p>
            <a:r>
              <a:rPr lang="cs-CZ" dirty="0"/>
              <a:t>prevence opruzenin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CE7B988-0A2B-A3C5-C500-6B875D26D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1697" y="1366346"/>
            <a:ext cx="7420303" cy="549165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 se pečuje o pupeční pahýl?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 se pečuje o kůži kojence?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 se předchází vzniku opruzenin? </a:t>
            </a:r>
          </a:p>
        </p:txBody>
      </p:sp>
    </p:spTree>
    <p:extLst>
      <p:ext uri="{BB962C8B-B14F-4D97-AF65-F5344CB8AC3E}">
        <p14:creationId xmlns:p14="http://schemas.microsoft.com/office/powerpoint/2010/main" val="2647456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4EA76-1FAF-2115-DEAA-8114D03CA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OČKOVÁNÍ V KOJENECKÉM VĚKU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E5F161-B99C-B76E-7BDF-3CC33256CA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význam očkování</a:t>
            </a:r>
          </a:p>
          <a:p>
            <a:r>
              <a:rPr lang="cs-CZ" dirty="0"/>
              <a:t>základní očkovací kalendář</a:t>
            </a:r>
          </a:p>
          <a:p>
            <a:r>
              <a:rPr lang="cs-CZ" dirty="0"/>
              <a:t>povinná a doporučená očkování </a:t>
            </a:r>
          </a:p>
          <a:p>
            <a:r>
              <a:rPr lang="cs-CZ" dirty="0"/>
              <a:t>reakce po očkování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4E6D088-1995-CDC1-72D7-D0137A249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2221" y="1355834"/>
            <a:ext cx="6379779" cy="5502166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Jaké jsou nejčastější reakce po očkování ?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 vysvětlíte rodičům, kteří odmítají očkování pro své dítě jeho význam?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5907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4EFE73-2EB7-9FD1-876A-2E25926D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ONEMOCNĚNÍ KOJENCŮ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B40A4D-D3E4-6C8B-479C-AB7D1B7F1B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respirační infekce </a:t>
            </a:r>
          </a:p>
          <a:p>
            <a:r>
              <a:rPr lang="cs-CZ" dirty="0"/>
              <a:t>koliky</a:t>
            </a:r>
          </a:p>
          <a:p>
            <a:r>
              <a:rPr lang="cs-CZ" dirty="0"/>
              <a:t>průjmy</a:t>
            </a:r>
          </a:p>
          <a:p>
            <a:r>
              <a:rPr lang="cs-CZ" dirty="0"/>
              <a:t>febrilní stavy</a:t>
            </a:r>
          </a:p>
          <a:p>
            <a:r>
              <a:rPr lang="cs-CZ" dirty="0"/>
              <a:t>reflux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E1239F4-A400-8C40-E4C0-806F5AF06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400" y="1439916"/>
            <a:ext cx="6705600" cy="5418083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piktogramy příznaků onemocnění v tabulce vlevo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4239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05EABF-28DD-5F83-20F7-9535DCA4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pt-BR" dirty="0"/>
              <a:t>ROLE SESTRY V PÉČI O NOVOROZENCE A KOJENCE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3C5D1B-B7E1-B1A2-A1B1-94BC58E975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monitorace fyziologických funkcí</a:t>
            </a:r>
          </a:p>
          <a:p>
            <a:r>
              <a:rPr lang="cs-CZ" dirty="0"/>
              <a:t>edukace rodičů</a:t>
            </a:r>
          </a:p>
          <a:p>
            <a:r>
              <a:rPr lang="cs-CZ" dirty="0"/>
              <a:t>podpora kojení </a:t>
            </a:r>
          </a:p>
          <a:p>
            <a:r>
              <a:rPr lang="cs-CZ" dirty="0"/>
              <a:t>prevence komplikací</a:t>
            </a:r>
          </a:p>
          <a:p>
            <a:r>
              <a:rPr lang="cs-CZ" dirty="0"/>
              <a:t>psychická podpora rodiny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F2B7D4-DA41-05D7-695E-DBCA50E77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2731" y="1334814"/>
            <a:ext cx="6369269" cy="5523186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Jak by měla sestra komunikovat s matkou, aby podpořila její kojení ?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961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0EE59F-9453-581D-F241-13EC948C5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NOVOROZENEC A KOJENEC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684C95-3684-7BFC-5557-ABF6B656D2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Dětské lékařství </a:t>
            </a:r>
          </a:p>
          <a:p>
            <a:r>
              <a:rPr lang="cs-CZ" dirty="0"/>
              <a:t>Novorozenec a kojenec </a:t>
            </a:r>
          </a:p>
          <a:p>
            <a:r>
              <a:rPr lang="cs-CZ" dirty="0"/>
              <a:t>Obor: Všeobecná sestra 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E776980-D4BD-478E-DBB6-01816E5AC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401358"/>
            <a:ext cx="5935133" cy="4351338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Proč je významná péče matky/jiné osoby o novorozence a kojence v pediatrii ?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B479789-F5B6-4681-98F3-B1FB1BA57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245" y="1456732"/>
            <a:ext cx="4967288" cy="330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940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E46A7-C6FA-765D-0F9D-21BE53E8A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TÉMATU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31CB3C-C01C-DF88-9605-EB1BA98299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první rok života je klíčový pro vývoj dítěte</a:t>
            </a:r>
          </a:p>
          <a:p>
            <a:r>
              <a:rPr lang="cs-CZ" dirty="0"/>
              <a:t>důležitá je správná výživa a prevence</a:t>
            </a:r>
          </a:p>
          <a:p>
            <a:r>
              <a:rPr lang="cs-CZ" dirty="0"/>
              <a:t>novorozenec vyžaduje specifickou péči</a:t>
            </a:r>
          </a:p>
          <a:p>
            <a:r>
              <a:rPr lang="cs-CZ" dirty="0"/>
              <a:t>sestra má významnou roli v edukaci rodičů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72865C1-AD42-9C96-AFCE-B1B73236F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5890" y="84082"/>
            <a:ext cx="6716110" cy="6773917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přehledné schéma péče o kojence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9292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BFA830-A9E9-F709-9FB5-58855B76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301279-6D87-2F04-745F-7F2AAC5893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Jaké jsou hlavní adaptační změny po porodu? </a:t>
            </a:r>
          </a:p>
          <a:p>
            <a:r>
              <a:rPr lang="cs-CZ" dirty="0"/>
              <a:t>Jaké reflexy sledujeme u novorozence? </a:t>
            </a:r>
          </a:p>
          <a:p>
            <a:r>
              <a:rPr lang="cs-CZ" dirty="0"/>
              <a:t>Jaké jsou výhody kojení? </a:t>
            </a:r>
          </a:p>
          <a:p>
            <a:r>
              <a:rPr lang="cs-CZ" dirty="0"/>
              <a:t>Jaké jsou zásady hygienické péče o kojence? </a:t>
            </a:r>
          </a:p>
          <a:p>
            <a:r>
              <a:rPr lang="cs-CZ" dirty="0"/>
              <a:t>Jaká je role sestry v edukaci rodičů?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60F357E-759B-13E5-EEBD-90561E3D0B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0"/>
            <a:ext cx="60198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vývojové </a:t>
            </a:r>
            <a:r>
              <a:rPr lang="cs-CZ" b="1">
                <a:solidFill>
                  <a:schemeClr val="accent3">
                    <a:lumMod val="60000"/>
                    <a:lumOff val="40000"/>
                  </a:schemeClr>
                </a:solidFill>
              </a:rPr>
              <a:t>milníky dítěte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04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CEDFAC-A2AE-A156-D499-B007DB202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B49DCE-848F-4711-9DF2-A2F28540C3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Student </a:t>
            </a:r>
          </a:p>
          <a:p>
            <a:r>
              <a:rPr lang="cs-CZ" dirty="0"/>
              <a:t>charakterizuje období novorozence a kojence</a:t>
            </a:r>
          </a:p>
          <a:p>
            <a:r>
              <a:rPr lang="cs-CZ" dirty="0"/>
              <a:t>popíše adaptační proces po narození</a:t>
            </a:r>
          </a:p>
          <a:p>
            <a:r>
              <a:rPr lang="cs-CZ" dirty="0"/>
              <a:t>rozpozná fyziologické a patologické projevy</a:t>
            </a:r>
          </a:p>
          <a:p>
            <a:r>
              <a:rPr lang="cs-CZ" dirty="0"/>
              <a:t>chápe zásady péče o novorozence</a:t>
            </a:r>
          </a:p>
          <a:p>
            <a:r>
              <a:rPr lang="cs-CZ" dirty="0"/>
              <a:t>vysvětlí význam kojení a prevence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C3F178C-6BB5-F9E7-23FD-DB74C8A737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016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DE5B4-3953-EE7F-C709-348FF7371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OBDOBÍ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DD8D0D-B1E4-24D6-8EBD-D97D1D9E65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novorozenec: 0–28 dní života </a:t>
            </a:r>
          </a:p>
          <a:p>
            <a:r>
              <a:rPr lang="cs-CZ" dirty="0"/>
              <a:t>kojenec: 1 měsíc–1 rok</a:t>
            </a:r>
          </a:p>
          <a:p>
            <a:r>
              <a:rPr lang="cs-CZ" dirty="0"/>
              <a:t>období intenzivního růstu a vývoje</a:t>
            </a:r>
          </a:p>
          <a:p>
            <a:r>
              <a:rPr lang="cs-CZ" dirty="0"/>
              <a:t>vysoká citlivost na změny prostředí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CD04DF0-9FCA-15E8-624F-06857DF62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3035" y="273270"/>
            <a:ext cx="6474372" cy="6584730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2FC745"/>
                </a:solidFill>
              </a:rPr>
              <a:t>Vložte časovou osu vývoje dítěte během prvního roku</a:t>
            </a:r>
          </a:p>
        </p:txBody>
      </p:sp>
    </p:spTree>
    <p:extLst>
      <p:ext uri="{BB962C8B-B14F-4D97-AF65-F5344CB8AC3E}">
        <p14:creationId xmlns:p14="http://schemas.microsoft.com/office/powerpoint/2010/main" val="426703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6372B-F16B-402F-5756-7CBF681C7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ADAPTACE NOVOROZENCE PO PORODU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680170-947B-868F-1647-0CB28D56E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690688"/>
            <a:ext cx="5181600" cy="4351338"/>
          </a:xfrm>
        </p:spPr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první nadechnutí</a:t>
            </a:r>
          </a:p>
          <a:p>
            <a:r>
              <a:rPr lang="cs-CZ" dirty="0"/>
              <a:t>změny krevního oběhu</a:t>
            </a:r>
          </a:p>
          <a:p>
            <a:pPr lvl="1"/>
            <a:r>
              <a:rPr lang="cs-CZ" dirty="0" err="1"/>
              <a:t>fetální→postnatální</a:t>
            </a:r>
            <a:endParaRPr lang="cs-CZ" dirty="0"/>
          </a:p>
          <a:p>
            <a:r>
              <a:rPr lang="cs-CZ" dirty="0"/>
              <a:t>termoregulace</a:t>
            </a:r>
          </a:p>
          <a:p>
            <a:r>
              <a:rPr lang="cs-CZ" dirty="0"/>
              <a:t>adaptace metabolismu</a:t>
            </a:r>
          </a:p>
          <a:p>
            <a:r>
              <a:rPr lang="cs-CZ" dirty="0"/>
              <a:t>navázání kontaktu s matkou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A741052-F5FC-4D2B-E53A-DFD2D60F5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6703" y="1408386"/>
            <a:ext cx="6905297" cy="5528442"/>
          </a:xfrm>
        </p:spPr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Uveďte podle tabulky vlevo konrétní příklady, v čem jsou první hodiny po porodu  významné</a:t>
            </a:r>
          </a:p>
          <a:p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pl-P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endParaRPr lang="pl-PL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3916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315382-CFC6-BA77-3FD9-DFA589243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FYZIOLOGICKÉ ZNAKY DONOŠENÉHO NOVOROZENCE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7F08C3-10C0-568D-2A79-FE69F01690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hmotnost a délka</a:t>
            </a:r>
          </a:p>
          <a:p>
            <a:r>
              <a:rPr lang="cs-CZ" dirty="0"/>
              <a:t>barva kůže</a:t>
            </a:r>
          </a:p>
          <a:p>
            <a:r>
              <a:rPr lang="cs-CZ" dirty="0"/>
              <a:t>držení těla</a:t>
            </a:r>
          </a:p>
          <a:p>
            <a:r>
              <a:rPr lang="cs-CZ" dirty="0"/>
              <a:t>reflexní aktivita</a:t>
            </a:r>
          </a:p>
          <a:p>
            <a:r>
              <a:rPr lang="cs-CZ" dirty="0"/>
              <a:t>fyziologické funkce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93A9151-000F-DE19-CC8C-E6C07D6F9B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schéma znaků fyziologického novorozence podle tabulky vlevo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12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20FBC-6042-B1D9-4330-F92D7D350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APGAR SKÓRE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AD04F8-6FBC-5D20-C22E-4945E60F49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Co se hodnotí</a:t>
            </a:r>
          </a:p>
          <a:p>
            <a:r>
              <a:rPr lang="cs-CZ" dirty="0"/>
              <a:t>srdeční akce </a:t>
            </a:r>
          </a:p>
          <a:p>
            <a:r>
              <a:rPr lang="cs-CZ" dirty="0"/>
              <a:t>dýchání</a:t>
            </a:r>
          </a:p>
          <a:p>
            <a:r>
              <a:rPr lang="cs-CZ" dirty="0"/>
              <a:t>svalový tonus</a:t>
            </a:r>
          </a:p>
          <a:p>
            <a:r>
              <a:rPr lang="cs-CZ" dirty="0"/>
              <a:t>reflexy</a:t>
            </a:r>
          </a:p>
          <a:p>
            <a:r>
              <a:rPr lang="cs-CZ" dirty="0"/>
              <a:t>barva kůže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E68C25-7141-36A6-41DA-A4FD1E610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4139" y="0"/>
            <a:ext cx="7987862" cy="6858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tabulku APGAR skóre</a:t>
            </a: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Vysvětlete hodnocení v 1., 5. a 10. minutě života.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8824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241942-DBA8-3EF6-446A-597EC21AE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NOVOROZENECKÉ REFLEXY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E92284-1906-64A6-E5DB-957F4763CB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sací reflex</a:t>
            </a:r>
          </a:p>
          <a:p>
            <a:r>
              <a:rPr lang="cs-CZ" dirty="0"/>
              <a:t>pátrací reflex</a:t>
            </a:r>
          </a:p>
          <a:p>
            <a:r>
              <a:rPr lang="cs-CZ" dirty="0" err="1"/>
              <a:t>Moroův</a:t>
            </a:r>
            <a:r>
              <a:rPr lang="cs-CZ" dirty="0"/>
              <a:t> reflex</a:t>
            </a:r>
          </a:p>
          <a:p>
            <a:r>
              <a:rPr lang="cs-CZ" dirty="0"/>
              <a:t>úchopový reflex</a:t>
            </a:r>
          </a:p>
          <a:p>
            <a:r>
              <a:rPr lang="cs-CZ" dirty="0"/>
              <a:t>Babinského reflex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C1A2A07-10A5-2739-2E5C-63D0134B4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77710" y="1429408"/>
            <a:ext cx="7914290" cy="5428592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Vložte obrázky reflexů v tabulce vlevo</a:t>
            </a:r>
          </a:p>
        </p:txBody>
      </p:sp>
    </p:spTree>
    <p:extLst>
      <p:ext uri="{BB962C8B-B14F-4D97-AF65-F5344CB8AC3E}">
        <p14:creationId xmlns:p14="http://schemas.microsoft.com/office/powerpoint/2010/main" val="2601151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DCBF3-5261-8CB2-1A3E-CC7A1BFB4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FYZIOLOGICKÉ STAVY NOVOROZENCE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AA2CA3-9136-17E7-7F4C-51CA866A08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novorozenecká žloutenka </a:t>
            </a:r>
          </a:p>
          <a:p>
            <a:r>
              <a:rPr lang="cs-CZ" dirty="0"/>
              <a:t>pokles hmotnosti</a:t>
            </a:r>
          </a:p>
          <a:p>
            <a:r>
              <a:rPr lang="cs-CZ" dirty="0"/>
              <a:t>olupování kůže</a:t>
            </a:r>
          </a:p>
          <a:p>
            <a:r>
              <a:rPr lang="cs-CZ" dirty="0"/>
              <a:t>hormonální krize</a:t>
            </a:r>
          </a:p>
          <a:p>
            <a:r>
              <a:rPr lang="cs-CZ" dirty="0"/>
              <a:t>přechodné změny stolice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3ECE59E-4A5A-E15A-A170-F2F27ADF6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1903" y="1439918"/>
            <a:ext cx="7210097" cy="54180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Podle čeho se odliší fyziologické a patologické projevy v tabulce vlevo?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Novorozenecká žloutenka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Patologický </a:t>
            </a:r>
            <a:r>
              <a:rPr lang="cs-CZ" b="1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icterus</a:t>
            </a:r>
            <a:endParaRPr lang="cs-CZ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Fyziologický pokles hmotnosti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Patologický pokles hmotnosti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r>
              <a:rPr lang="cs-C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1472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662</Words>
  <Application>Microsoft Office PowerPoint</Application>
  <PresentationFormat>Širokoúhlá obrazovka</PresentationFormat>
  <Paragraphs>272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Motiv Office</vt:lpstr>
      <vt:lpstr>Dětské lékařství 3 obor Všeobecná sestra</vt:lpstr>
      <vt:lpstr>NOVOROZENEC A KOJENEC</vt:lpstr>
      <vt:lpstr>CÍLE VÝUKY</vt:lpstr>
      <vt:lpstr>DEFINICE OBDOBÍ</vt:lpstr>
      <vt:lpstr>ADAPTACE NOVOROZENCE PO PORODU</vt:lpstr>
      <vt:lpstr>FYZIOLOGICKÉ ZNAKY DONOŠENÉHO NOVOROZENCE</vt:lpstr>
      <vt:lpstr>APGAR SKÓRE</vt:lpstr>
      <vt:lpstr>NOVOROZENECKÉ REFLEXY</vt:lpstr>
      <vt:lpstr>FYZIOLOGICKÉ STAVY NOVOROZENCE</vt:lpstr>
      <vt:lpstr>PÉČE O NOVOROZENCE PO PORODU</vt:lpstr>
      <vt:lpstr>SCREENINGOVÁ VYŠETŘENÍ</vt:lpstr>
      <vt:lpstr>KOJENÍ</vt:lpstr>
      <vt:lpstr>UMĚLÁ VÝŽIVA</vt:lpstr>
      <vt:lpstr>RŮST A VÝVOJ KOJENCE</vt:lpstr>
      <vt:lpstr>VÝŽIVA KOJENCE</vt:lpstr>
      <vt:lpstr>HYGIENICKÁ PÉČE O KOJENCE</vt:lpstr>
      <vt:lpstr>OČKOVÁNÍ V KOJENECKÉM VĚKU</vt:lpstr>
      <vt:lpstr>NEJČASTĚJŠÍ ONEMOCNĚNÍ KOJENCŮ</vt:lpstr>
      <vt:lpstr>ROLE SESTRY V PÉČI O NOVOROZENCE A KOJENCE</vt:lpstr>
      <vt:lpstr>SHRNUTÍ TÉMATU</vt:lpstr>
      <vt:lpstr>KONTROLNÍ OTÁZKY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Dětské lékařství 3 obor Všeobecná sestra</dc:title>
  <dc:creator>Nejedlá Marie</dc:creator>
  <cp:lastModifiedBy>Nejedlá Marie</cp:lastModifiedBy>
  <cp:revision>3</cp:revision>
  <dcterms:created xsi:type="dcterms:W3CDTF">2026-05-14T21:37:08Z</dcterms:created>
  <dcterms:modified xsi:type="dcterms:W3CDTF">2026-05-18T07:29:19Z</dcterms:modified>
</cp:coreProperties>
</file>