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4" r:id="rId6"/>
    <p:sldId id="265" r:id="rId7"/>
    <p:sldId id="261" r:id="rId8"/>
    <p:sldId id="262" r:id="rId9"/>
    <p:sldId id="263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55B5CF-5501-F993-923A-A7CD1830B1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F81BAB4-DAD3-B517-005F-CB87BEFC60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235B1AF-D67C-13CF-CCB0-27AAB53AB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E07C-A5DA-4AB3-A340-0D771B66EEC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527C57E-2B6A-566D-335F-90EFC8E68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5CFB091-402B-E201-D52A-A151CCE28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203D1-20EC-4055-BC6B-1F74C91206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3125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327F7-93CC-CCCF-D609-35CBF72FD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E2642E3-6F29-8935-0DE3-2B611836A4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166073A-5E14-7C10-A292-09B54BA44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E07C-A5DA-4AB3-A340-0D771B66EEC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7423B2D-7F79-1C3A-E9C0-A3804ECA8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407F0CA-F8DD-0AFF-5CB5-FC74D5546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203D1-20EC-4055-BC6B-1F74C91206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1725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5F8B226-18AC-6952-40F5-73642FAB00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4FA7629-CA87-916E-3301-6CE064BFBC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1A39A77-5ED9-7AC6-3924-720D40108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E07C-A5DA-4AB3-A340-0D771B66EEC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88BA362-9935-639E-5CFA-0B1681890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70AA07-A6FA-37BB-93EC-47257C3EB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203D1-20EC-4055-BC6B-1F74C91206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0132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5E83F7-6880-EB01-4CAF-95B1DEFE9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CE4A9C-9A89-19F3-F790-AF1103425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77247D-341E-C2B1-E75E-BB7905920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E07C-A5DA-4AB3-A340-0D771B66EEC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0BC87BA-68FF-5801-C1F1-6B634E99E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063257A-35A0-8A20-F646-DCF016A4C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203D1-20EC-4055-BC6B-1F74C91206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0645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382F75-B4B2-DD2D-046E-ED7167B15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1CD1752-904F-11FC-147D-629375738E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2332C47-8CB5-80FD-32B4-EAC3EAA6B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E07C-A5DA-4AB3-A340-0D771B66EEC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99D0BBE-12EF-E2D9-4430-BF65FA0F5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D81554A-2078-6091-05D6-849E161CE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203D1-20EC-4055-BC6B-1F74C91206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8196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8DAFE3-F49A-AA77-BC07-CB00CA0BC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DA7579-F883-AB52-52DA-DA98021685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716D03A-CED9-6F28-A6DC-E383CF6F58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C0BA182-338F-F2B2-DDB1-7F68EA607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E07C-A5DA-4AB3-A340-0D771B66EEC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0B2F35D-7CEF-5ABD-E43D-723867CBD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CE8E17B-54EC-58A6-3C4D-9578646A9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203D1-20EC-4055-BC6B-1F74C91206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9380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10EBA5-5C6C-60E9-E5AF-0EEAE0A54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A267D35-72AF-5A5B-66B7-CC7D2FE37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6CA92A3-9006-45F4-BA53-6C7384A20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A30DFFB-8B44-49F7-1AA7-A5E42BAD60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886518E-EF70-C0F1-A901-4E25D4BE28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BE29D14-7C56-73F6-D98C-EF4B86430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E07C-A5DA-4AB3-A340-0D771B66EEC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FAAECB8-6D00-CFA6-6105-FA6A5D3D8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26F364C-0A49-C4A0-996C-8B7ACBB34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203D1-20EC-4055-BC6B-1F74C91206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8496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F1C98D-7B5F-D737-723F-72A9CEC67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C302407-8DA5-14D6-8550-138828AD0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E07C-A5DA-4AB3-A340-0D771B66EEC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26CC2C2-0558-0FF5-BBB8-E25138790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6782DC3-9C2D-999A-94C6-8513CF408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203D1-20EC-4055-BC6B-1F74C91206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9267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029DAFE-B315-829E-0F70-93FF8792E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E07C-A5DA-4AB3-A340-0D771B66EEC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9C5364-3CF5-1345-E663-57CF9A947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EB7277B-AFD6-60EF-C5A1-65FF70B68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203D1-20EC-4055-BC6B-1F74C91206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6615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FB52B7-EBD5-B870-FB22-75F071094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D8C9DA-2EBE-9E08-BCEC-D2967E9CF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EC8822E-5080-1DAA-FA1A-5F95465C7F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BBF062E-37DB-142C-F6F9-C8E68421C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E07C-A5DA-4AB3-A340-0D771B66EEC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B5170B6-4CA1-112F-5E83-01B6650E9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9E3ED30-D3C7-EC89-9F76-578CB6C19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203D1-20EC-4055-BC6B-1F74C91206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8615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6F8B54-1862-59E9-EBF8-1D6F2C213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315CB11-667D-CEBF-F77D-99356C0760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1B481F0-1173-B962-EBB8-1DD1F22B78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43A8F92-0C10-8420-40C1-3E9CCA6CE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8E07C-A5DA-4AB3-A340-0D771B66EEC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9690EAE-D2B5-4358-EEF4-47E1179F9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46E355B-5738-0988-7FB9-AC060AC8D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203D1-20EC-4055-BC6B-1F74C91206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9404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000">
              <a:srgbClr val="7030A0">
                <a:alpha val="45000"/>
              </a:srgb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F8EF156-AB92-CA94-AC82-11FBA2B6F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1DBE3E4-D90D-44C8-6D88-2D0E0367E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7CEA785-30A9-D7AF-70F9-A49D6E0F90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98E07C-A5DA-4AB3-A340-0D771B66EEC6}" type="datetimeFigureOut">
              <a:rPr lang="cs-CZ" smtClean="0"/>
              <a:t>18.05.2026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A0ABF03-1751-A503-DBB6-31829F269F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866E0E2-1040-859F-8933-1AC978808E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D203D1-20EC-4055-BC6B-1F74C91206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0070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727FB6C1-6160-815E-D997-2F9ED5E8CF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1F212A70-5E93-4B0E-4E2E-DD63615CFA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Dětské lékařství 4</a:t>
            </a:r>
            <a:br>
              <a:rPr lang="cs-CZ" dirty="0"/>
            </a:br>
            <a:r>
              <a:rPr lang="cs-CZ" dirty="0"/>
              <a:t>obor Všeobecná sestra</a:t>
            </a:r>
          </a:p>
        </p:txBody>
      </p:sp>
    </p:spTree>
    <p:extLst>
      <p:ext uri="{BB962C8B-B14F-4D97-AF65-F5344CB8AC3E}">
        <p14:creationId xmlns:p14="http://schemas.microsoft.com/office/powerpoint/2010/main" val="439687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B1CF6E-5487-456F-BD27-1636DF50D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ZAVÁDĚNÍ PŘÍKRMŮ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899A05A-F0EA-42E6-9D70-5936B666E7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6117" y="1825625"/>
            <a:ext cx="5833683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Zahajuje se kolem ukončeného 4.–6. měsíce. </a:t>
            </a:r>
          </a:p>
          <a:p>
            <a:r>
              <a:rPr lang="cs-CZ" dirty="0"/>
              <a:t>Začíná se: </a:t>
            </a:r>
          </a:p>
          <a:p>
            <a:pPr lvl="1"/>
            <a:r>
              <a:rPr lang="cs-CZ" dirty="0"/>
              <a:t>zeleninou, </a:t>
            </a:r>
          </a:p>
          <a:p>
            <a:pPr lvl="1"/>
            <a:r>
              <a:rPr lang="cs-CZ" dirty="0"/>
              <a:t>masem, </a:t>
            </a:r>
          </a:p>
          <a:p>
            <a:pPr lvl="1"/>
            <a:r>
              <a:rPr lang="cs-CZ" dirty="0"/>
              <a:t>obilovinami. </a:t>
            </a:r>
          </a:p>
          <a:p>
            <a:pPr marL="0" indent="0">
              <a:buNone/>
            </a:pPr>
            <a:r>
              <a:rPr lang="cs-CZ" dirty="0"/>
              <a:t>Zásady</a:t>
            </a:r>
          </a:p>
          <a:p>
            <a:r>
              <a:rPr lang="cs-CZ" dirty="0"/>
              <a:t>nové potraviny postupně </a:t>
            </a:r>
          </a:p>
          <a:p>
            <a:r>
              <a:rPr lang="cs-CZ" dirty="0"/>
              <a:t>sledování alergických reakcí</a:t>
            </a:r>
          </a:p>
          <a:p>
            <a:r>
              <a:rPr lang="cs-CZ" dirty="0"/>
              <a:t>nesolit a nesladit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E74BD04A-09F0-47B4-862F-490EFDCEA57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Vložte obrázek časové osy zavádění příkrmů</a:t>
            </a:r>
          </a:p>
        </p:txBody>
      </p:sp>
    </p:spTree>
    <p:extLst>
      <p:ext uri="{BB962C8B-B14F-4D97-AF65-F5344CB8AC3E}">
        <p14:creationId xmlns:p14="http://schemas.microsoft.com/office/powerpoint/2010/main" val="568002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277375-5DD8-45B8-81EB-C7AA41388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VÝŽIVA BATOLETE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F1BED0E5-B157-4F84-AF01-5E584DAB887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b="1" dirty="0">
                <a:solidFill>
                  <a:srgbClr val="7030A0"/>
                </a:solidFill>
              </a:rPr>
              <a:t>Popište, jak předcházet a řešit neofobii v jídle u dítěte ?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FFE121BE-61DE-4D8B-945D-04D091427254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1781969"/>
            <a:ext cx="2658677" cy="4438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5 jídel denně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dostatek: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ovoce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zeleniny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mléčných výrobků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400" dirty="0"/>
              <a:t>Omezení</a:t>
            </a:r>
          </a:p>
          <a:p>
            <a:pPr lvl="1"/>
            <a:r>
              <a:rPr lang="cs-CZ" sz="2000" dirty="0"/>
              <a:t>sladkostí</a:t>
            </a:r>
          </a:p>
          <a:p>
            <a:pPr lvl="1"/>
            <a:r>
              <a:rPr lang="cs-CZ" sz="2000" dirty="0"/>
              <a:t>soli</a:t>
            </a:r>
          </a:p>
          <a:p>
            <a:pPr lvl="1"/>
            <a:r>
              <a:rPr lang="cs-CZ" sz="2000" dirty="0"/>
              <a:t>slazených nápojů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117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C0EEBA-7F69-47C0-B3CE-F9D93899C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VÝŽIVA PŘEDŠKOLNÍHO DÍTĚTE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F7C4C1D-650F-4E6C-9F74-743B534430C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Důležitá pravidelnost stravy</a:t>
            </a:r>
          </a:p>
          <a:p>
            <a:pPr marL="0" indent="0">
              <a:buNone/>
            </a:pPr>
            <a:r>
              <a:rPr lang="cs-CZ" dirty="0"/>
              <a:t>Vliv</a:t>
            </a:r>
          </a:p>
          <a:p>
            <a:pPr lvl="1"/>
            <a:r>
              <a:rPr lang="cs-CZ" dirty="0"/>
              <a:t>rodiny</a:t>
            </a:r>
          </a:p>
          <a:p>
            <a:pPr lvl="1"/>
            <a:r>
              <a:rPr lang="cs-CZ" dirty="0"/>
              <a:t>školky </a:t>
            </a:r>
          </a:p>
          <a:p>
            <a:pPr lvl="1"/>
            <a:r>
              <a:rPr lang="cs-CZ" dirty="0"/>
              <a:t>stravovacích návyků</a:t>
            </a:r>
          </a:p>
          <a:p>
            <a:pPr marL="0" indent="0">
              <a:buNone/>
            </a:pPr>
            <a:r>
              <a:rPr lang="cs-CZ" dirty="0"/>
              <a:t>Prevence</a:t>
            </a:r>
          </a:p>
          <a:p>
            <a:r>
              <a:rPr lang="cs-CZ" dirty="0"/>
              <a:t>zdravé svačiny</a:t>
            </a:r>
          </a:p>
          <a:p>
            <a:r>
              <a:rPr lang="cs-CZ" dirty="0"/>
              <a:t>pohybová aktivita </a:t>
            </a:r>
          </a:p>
          <a:p>
            <a:r>
              <a:rPr lang="cs-CZ" dirty="0"/>
              <a:t>omezení fast foodu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1886C701-E91F-4FBA-814E-EBA0A805455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Vložte obrázek zdravé svačiny pro předškolní dítě</a:t>
            </a:r>
          </a:p>
        </p:txBody>
      </p:sp>
    </p:spTree>
    <p:extLst>
      <p:ext uri="{BB962C8B-B14F-4D97-AF65-F5344CB8AC3E}">
        <p14:creationId xmlns:p14="http://schemas.microsoft.com/office/powerpoint/2010/main" val="1794315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1AEDEF-1E7C-443B-BEC4-5DE4B449B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VÝŽIVA ŠKOLNÍHO DÍTĚTE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5C0164D-7D4E-4B90-87A6-36543C5468A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Zvýšené energetické nároky</a:t>
            </a:r>
          </a:p>
          <a:p>
            <a:pPr marL="0" indent="0">
              <a:buNone/>
            </a:pPr>
            <a:r>
              <a:rPr lang="cs-CZ" dirty="0"/>
              <a:t>Význam </a:t>
            </a:r>
          </a:p>
          <a:p>
            <a:pPr lvl="1"/>
            <a:r>
              <a:rPr lang="cs-CZ" dirty="0"/>
              <a:t>snídaně </a:t>
            </a:r>
          </a:p>
          <a:p>
            <a:pPr lvl="1"/>
            <a:r>
              <a:rPr lang="cs-CZ" dirty="0"/>
              <a:t>pitného režimu</a:t>
            </a:r>
          </a:p>
          <a:p>
            <a:pPr lvl="1"/>
            <a:r>
              <a:rPr lang="cs-CZ" dirty="0"/>
              <a:t>pravidelnosti</a:t>
            </a:r>
          </a:p>
          <a:p>
            <a:pPr marL="0" indent="0">
              <a:buNone/>
            </a:pPr>
            <a:r>
              <a:rPr lang="cs-CZ" dirty="0"/>
              <a:t>Rizika</a:t>
            </a:r>
          </a:p>
          <a:p>
            <a:r>
              <a:rPr lang="cs-CZ" dirty="0"/>
              <a:t>energetické nápoje </a:t>
            </a:r>
          </a:p>
          <a:p>
            <a:r>
              <a:rPr lang="cs-CZ" dirty="0"/>
              <a:t>nadbytek cukru </a:t>
            </a:r>
          </a:p>
          <a:p>
            <a:r>
              <a:rPr lang="cs-CZ" dirty="0"/>
              <a:t>nepravidelné stravování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E5D09AF8-987F-453D-96E4-F44E913A868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Vysvětlete, proč jsou pro školní děti energetické nápoje rizikové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3288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21CE93-51AF-4229-80DB-8FD579772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MAKROŽIVINY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217D7A2-A54E-466F-B867-4F4CCB981A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6117" y="1825625"/>
            <a:ext cx="5833683" cy="4351338"/>
          </a:xfrm>
        </p:spPr>
        <p:txBody>
          <a:bodyPr/>
          <a:lstStyle/>
          <a:p>
            <a:r>
              <a:rPr lang="cs-CZ" dirty="0"/>
              <a:t>Bílkoviny – růst tkání</a:t>
            </a:r>
          </a:p>
          <a:p>
            <a:r>
              <a:rPr lang="cs-CZ" dirty="0"/>
              <a:t>Tuky – energie, vývoj CNS</a:t>
            </a:r>
          </a:p>
          <a:p>
            <a:r>
              <a:rPr lang="cs-CZ" dirty="0"/>
              <a:t>Sacharidy – hlavní zdroj energie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Nevhodné – </a:t>
            </a:r>
            <a:r>
              <a:rPr lang="cs-CZ" dirty="0" err="1"/>
              <a:t>transmastné</a:t>
            </a:r>
            <a:r>
              <a:rPr lang="cs-CZ" dirty="0"/>
              <a:t> kyseliny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CC20815-06A0-4771-AB8A-22109DB59C3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Vložte obrázek vhodných </a:t>
            </a:r>
            <a:r>
              <a:rPr lang="cs-CZ" b="1" dirty="0" err="1">
                <a:solidFill>
                  <a:srgbClr val="7030A0"/>
                </a:solidFill>
              </a:rPr>
              <a:t>makroživin</a:t>
            </a:r>
            <a:endParaRPr lang="cs-CZ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6250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927D63-204A-456C-83C0-1CCD8D48B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MIKROŽIVINY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B01A26B-01CE-48CB-8CCE-3FC54E190BA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Železo</a:t>
            </a:r>
          </a:p>
          <a:p>
            <a:r>
              <a:rPr lang="cs-CZ" dirty="0"/>
              <a:t>prevence anémie </a:t>
            </a:r>
          </a:p>
          <a:p>
            <a:pPr marL="0" indent="0">
              <a:buNone/>
            </a:pPr>
            <a:r>
              <a:rPr lang="cs-CZ" b="1" dirty="0"/>
              <a:t>Vápník</a:t>
            </a:r>
          </a:p>
          <a:p>
            <a:r>
              <a:rPr lang="cs-CZ" dirty="0"/>
              <a:t>růst kostí </a:t>
            </a:r>
          </a:p>
          <a:p>
            <a:pPr marL="0" indent="0">
              <a:buNone/>
            </a:pPr>
            <a:r>
              <a:rPr lang="cs-CZ" b="1" dirty="0"/>
              <a:t>Vitamin D</a:t>
            </a:r>
          </a:p>
          <a:p>
            <a:r>
              <a:rPr lang="cs-CZ" dirty="0"/>
              <a:t>správný vývoj skeletu </a:t>
            </a:r>
          </a:p>
          <a:p>
            <a:pPr marL="0" indent="0">
              <a:buNone/>
            </a:pPr>
            <a:r>
              <a:rPr lang="cs-CZ" b="1" dirty="0"/>
              <a:t>Jód</a:t>
            </a:r>
          </a:p>
          <a:p>
            <a:r>
              <a:rPr lang="cs-CZ" dirty="0"/>
              <a:t>funkce štítné žlázy </a:t>
            </a:r>
          </a:p>
          <a:p>
            <a:r>
              <a:rPr lang="cs-CZ" dirty="0"/>
              <a:t>zdroje vitaminů a minerálů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848096D-547F-48D7-ABCB-AC511872B3C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Vložte obrázek „Zdroje vitamínů a minerálů“</a:t>
            </a:r>
          </a:p>
        </p:txBody>
      </p:sp>
    </p:spTree>
    <p:extLst>
      <p:ext uri="{BB962C8B-B14F-4D97-AF65-F5344CB8AC3E}">
        <p14:creationId xmlns:p14="http://schemas.microsoft.com/office/powerpoint/2010/main" val="14015052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95C109-1787-4FF8-886C-17377020D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PITNÝ REŽIM DÍTĚTE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2DCB7F3-7985-4D2D-A7EB-6AD1215953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85805" y="1825625"/>
            <a:ext cx="5567995" cy="4351338"/>
          </a:xfrm>
        </p:spPr>
        <p:txBody>
          <a:bodyPr/>
          <a:lstStyle/>
          <a:p>
            <a:r>
              <a:rPr lang="cs-CZ" b="1" dirty="0">
                <a:solidFill>
                  <a:srgbClr val="7030A0"/>
                </a:solidFill>
              </a:rPr>
              <a:t>Napište, jaké jsou vhodné nápoje pro děti ?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9A73D326-D75C-4414-9AC5-E3AB9EBB7726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2339301"/>
            <a:ext cx="3739998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význam hydratace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doporučený příjem tekutin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vhodné nápoje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rizika slazených nápojů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252962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50A9BD-47C4-4D4F-89E6-C281B22CD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NEJČASTĚJŠÍ CHYBY VE VÝŽIVĚ DĚTÍ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3D7ED72B-BF1E-469C-AF0B-7C51969421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21069" y="1825625"/>
            <a:ext cx="5632731" cy="4351338"/>
          </a:xfrm>
        </p:spPr>
        <p:txBody>
          <a:bodyPr/>
          <a:lstStyle/>
          <a:p>
            <a:r>
              <a:rPr lang="cs-CZ" b="1" dirty="0">
                <a:solidFill>
                  <a:srgbClr val="7030A0"/>
                </a:solidFill>
              </a:rPr>
              <a:t>Kolik soli, cukru, zeleniny a ovoce je vhodné pro školní děti ?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64A7B9BB-DD10-40AA-B94B-DFD689E095D8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2154635"/>
            <a:ext cx="4136773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nadbytek cukru a soli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nepravidelná strava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nedostatek zeleniny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přejídání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nevhodné odměňování jídlem </a:t>
            </a:r>
          </a:p>
        </p:txBody>
      </p:sp>
    </p:spTree>
    <p:extLst>
      <p:ext uri="{BB962C8B-B14F-4D97-AF65-F5344CB8AC3E}">
        <p14:creationId xmlns:p14="http://schemas.microsoft.com/office/powerpoint/2010/main" val="2626448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1C6224-0319-49AC-9AF3-C338C9416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VÝŽIVA ADOLESCENTA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9B3E3DA-D779-43EB-9A36-FA4C99D7E19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Popište, jak v současné době ovlivňují sociální sítě výživu adolescenta.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BF79AD4-B29B-4D2D-99C9-668064E79674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3077965"/>
            <a:ext cx="4649093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období puberty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zvýšená potřeba energie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riziko poruch příjmu potravy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vliv sociálních sítí a životního stylu </a:t>
            </a:r>
          </a:p>
        </p:txBody>
      </p:sp>
    </p:spTree>
    <p:extLst>
      <p:ext uri="{BB962C8B-B14F-4D97-AF65-F5344CB8AC3E}">
        <p14:creationId xmlns:p14="http://schemas.microsoft.com/office/powerpoint/2010/main" val="32042019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85D66C-E4B0-4173-9690-73D31F959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SPECIFIKA VÝŽIVY NEMOCNÉHO DÍTĚTE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FFB47EBD-DA05-418F-8D06-F5AA8E263C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75646"/>
            <a:ext cx="5181600" cy="53731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Uveďte, jakou výživu má mít dítě k jednotlivým položkám v tabulce vlevo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rgbClr val="7030A0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E8355B7-40A5-45D1-BB94-86CC102A3F09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2154635"/>
            <a:ext cx="2812821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horečnaté stavy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průjmy a zvracení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diabetes </a:t>
            </a:r>
            <a:r>
              <a:rPr kumimoji="0" lang="cs-CZ" altLang="cs-C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mellitus</a:t>
            </a: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celiakie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potravinové alergie </a:t>
            </a:r>
          </a:p>
        </p:txBody>
      </p:sp>
    </p:spTree>
    <p:extLst>
      <p:ext uri="{BB962C8B-B14F-4D97-AF65-F5344CB8AC3E}">
        <p14:creationId xmlns:p14="http://schemas.microsoft.com/office/powerpoint/2010/main" val="3566823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E2058E-5E8A-AD42-6347-B0E2C8E6F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VÝŽIVA DÍTĚTE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E20B96-C892-9AD7-08EE-D8AA43203A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Dětské lékařství</a:t>
            </a:r>
          </a:p>
          <a:p>
            <a:r>
              <a:rPr lang="cs-CZ" dirty="0"/>
              <a:t>Výživa dítěte</a:t>
            </a:r>
          </a:p>
          <a:p>
            <a:r>
              <a:rPr lang="cs-CZ" dirty="0"/>
              <a:t>Obor: Všeobecná sestra</a:t>
            </a:r>
          </a:p>
          <a:p>
            <a:r>
              <a:rPr lang="cs-CZ" dirty="0"/>
              <a:t>MUDr. Marie Nejedlá</a:t>
            </a:r>
          </a:p>
          <a:p>
            <a:r>
              <a:rPr lang="cs-CZ" dirty="0"/>
              <a:t>Akademický rok 2025/26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E0D968D-1668-4F9F-2C2B-2A66E8540FD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96187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DFA23E-E604-4548-A266-4A40DF4D6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ROLE VŠEOBECNÉ SESTRY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60F56AB-B5FC-4CFF-A249-47E2EFB51E1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Jak vysvětlíte rodičům dítěte, jak omezovat sladkosti ?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rgbClr val="7030A0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91E2900-8BC2-478E-AB8B-D40B99B648E7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2893299"/>
            <a:ext cx="4794902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edukace rodičů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monitoring příjmu potravy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prevence malnutrice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podpora kojení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spolupráce s nutričním terapeutem </a:t>
            </a:r>
          </a:p>
        </p:txBody>
      </p:sp>
    </p:spTree>
    <p:extLst>
      <p:ext uri="{BB962C8B-B14F-4D97-AF65-F5344CB8AC3E}">
        <p14:creationId xmlns:p14="http://schemas.microsoft.com/office/powerpoint/2010/main" val="36165874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5980A5-1229-4470-9C63-27B50BA8E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PREVENCE 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3AC9C995-C6F1-4B6C-932D-5DBB106CB3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267036"/>
            <a:ext cx="5772319" cy="6590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Jak vysvětlíte rodičům, co obsahuje pojem zdravý životní styl?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rgbClr val="7030A0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302E672-2AAC-45C1-9BFD-8E66E9D475ED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247481" y="2015620"/>
            <a:ext cx="5686172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zdravý životní styl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pohybová aktivita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podpora zdravých návyků od dětství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význam prevence civilizačních onemocnění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cs-CZ" altLang="cs-C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41120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50D071-3386-AB68-361E-D9C17C2B1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CÍLE VÝUKY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6CD6C5-9608-7F98-73CB-74748CD560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4208" y="1825625"/>
            <a:ext cx="5825591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Student</a:t>
            </a:r>
          </a:p>
          <a:p>
            <a:r>
              <a:rPr lang="cs-CZ" dirty="0"/>
              <a:t>charakterizuje zásady správné dětské výživy </a:t>
            </a:r>
          </a:p>
          <a:p>
            <a:r>
              <a:rPr lang="cs-CZ" dirty="0"/>
              <a:t>popíše specifika výživy: </a:t>
            </a:r>
          </a:p>
          <a:p>
            <a:pPr lvl="1"/>
            <a:r>
              <a:rPr lang="cs-CZ" dirty="0"/>
              <a:t>novorozence </a:t>
            </a:r>
          </a:p>
          <a:p>
            <a:pPr lvl="1"/>
            <a:r>
              <a:rPr lang="cs-CZ" dirty="0"/>
              <a:t>kojence </a:t>
            </a:r>
          </a:p>
          <a:p>
            <a:pPr lvl="1"/>
            <a:r>
              <a:rPr lang="cs-CZ" dirty="0"/>
              <a:t>batolete </a:t>
            </a:r>
          </a:p>
          <a:p>
            <a:pPr lvl="1"/>
            <a:r>
              <a:rPr lang="cs-CZ" dirty="0"/>
              <a:t>školního dítěte </a:t>
            </a:r>
          </a:p>
          <a:p>
            <a:pPr lvl="1"/>
            <a:r>
              <a:rPr lang="cs-CZ" dirty="0"/>
              <a:t>adolescenta </a:t>
            </a:r>
          </a:p>
          <a:p>
            <a:r>
              <a:rPr lang="cs-CZ" dirty="0"/>
              <a:t>vysvětlí význam kojení a zavádění příkrmů </a:t>
            </a:r>
          </a:p>
          <a:p>
            <a:r>
              <a:rPr lang="cs-CZ" dirty="0"/>
              <a:t>uvede nejčastější chyby ve výživě dětí </a:t>
            </a:r>
          </a:p>
          <a:p>
            <a:r>
              <a:rPr lang="cs-CZ" dirty="0"/>
              <a:t>rozpozná rizika obezity a poruch příjmu potravy </a:t>
            </a:r>
          </a:p>
          <a:p>
            <a:r>
              <a:rPr lang="cs-CZ" dirty="0"/>
              <a:t>chápe význam prevence a edukace rodiny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3DF2B17-ED01-049F-562C-B54A486F59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230188"/>
            <a:ext cx="6172200" cy="662781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3098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D499D5-0FD8-4E3D-8A3D-91CC8AB00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PRINCIPY DĚTSKÉ VÝŽIVY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FCE04AD-D492-475E-885C-BF9F25FCB61B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326468" y="2647076"/>
            <a:ext cx="5181600" cy="2708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výživa ovlivňuje: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růst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vývoj CNS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imunitu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metabolické zdraví v dospělosti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potřeby dítěte se mění s věkem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důležitá role rodičů a edukace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2C7EE08-96F5-4D7B-B92F-BAD6CE979845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6172200" y="2431633"/>
            <a:ext cx="4812536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dostatečný energetický příjem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správný poměr: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bílkovin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tuků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sacharidů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dostatek vitaminů a minerálů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pravidelný pitný režim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bezpečnost a hygienické zásady </a:t>
            </a:r>
          </a:p>
        </p:txBody>
      </p:sp>
    </p:spTree>
    <p:extLst>
      <p:ext uri="{BB962C8B-B14F-4D97-AF65-F5344CB8AC3E}">
        <p14:creationId xmlns:p14="http://schemas.microsoft.com/office/powerpoint/2010/main" val="270582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44BCAD-FC4E-4CAE-AC01-96A7B69AD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SPECIFIKA DĚTSKÉHO ORGANISMU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3989102-01AF-45A0-A8C6-46FD046C5C0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Vložte obrázek/graf „srovnání metabolismu dítě × dospělý“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6134AC56-67D1-46CC-941F-41D830AEB9A1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2200800"/>
            <a:ext cx="5530681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Dětský organismus: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rychle roste,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má vyšší energetické nároky,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citlivě reaguje na nedostatek živin.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Děti mají: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vyšší potřebu tekutin,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nižší zásoby energie,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nezralý imunitní systém.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024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864DB0-DF51-4214-80FA-49F6D2454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VÝŽIVOVÉ POTŘEBY PODLE VĚKU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3415B86-5B4C-4194-A904-4E71142A6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>
            <a:normAutofit lnSpcReduction="10000"/>
          </a:bodyPr>
          <a:lstStyle/>
          <a:p>
            <a:r>
              <a:rPr lang="cs-CZ" dirty="0"/>
              <a:t>Novorozenec					výhradně mléčná výživa</a:t>
            </a:r>
          </a:p>
          <a:p>
            <a:endParaRPr lang="cs-CZ" dirty="0"/>
          </a:p>
          <a:p>
            <a:r>
              <a:rPr lang="cs-CZ" dirty="0"/>
              <a:t>Kojenec						kojení + příkrmy</a:t>
            </a:r>
          </a:p>
          <a:p>
            <a:endParaRPr lang="cs-CZ" dirty="0"/>
          </a:p>
          <a:p>
            <a:r>
              <a:rPr lang="cs-CZ" dirty="0"/>
              <a:t>Batole						pestrá strava</a:t>
            </a:r>
          </a:p>
          <a:p>
            <a:endParaRPr lang="cs-CZ" dirty="0"/>
          </a:p>
          <a:p>
            <a:r>
              <a:rPr lang="cs-CZ" dirty="0"/>
              <a:t>Předškolní dítě					pravidelná strava</a:t>
            </a:r>
          </a:p>
          <a:p>
            <a:endParaRPr lang="cs-CZ" dirty="0"/>
          </a:p>
          <a:p>
            <a:r>
              <a:rPr lang="cs-CZ" dirty="0"/>
              <a:t>Školní dítě						prevence nevhodných návyků</a:t>
            </a:r>
          </a:p>
        </p:txBody>
      </p:sp>
    </p:spTree>
    <p:extLst>
      <p:ext uri="{BB962C8B-B14F-4D97-AF65-F5344CB8AC3E}">
        <p14:creationId xmlns:p14="http://schemas.microsoft.com/office/powerpoint/2010/main" val="2767410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E4BC8E-9140-4FD2-A7B4-4153C0D34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Výživa novorozence (0-28 dní)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8803724-54DF-4B43-B475-84BA15BF63E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Složení mateřského mléka</a:t>
            </a:r>
          </a:p>
          <a:p>
            <a:r>
              <a:rPr lang="cs-CZ" b="1" dirty="0" err="1"/>
              <a:t>Makroživiny</a:t>
            </a:r>
            <a:r>
              <a:rPr lang="cs-CZ" b="1" dirty="0"/>
              <a:t>:</a:t>
            </a:r>
          </a:p>
          <a:p>
            <a:pPr lvl="1"/>
            <a:r>
              <a:rPr lang="cs-CZ" dirty="0"/>
              <a:t>bílkoviny</a:t>
            </a:r>
          </a:p>
          <a:p>
            <a:pPr lvl="1"/>
            <a:r>
              <a:rPr lang="cs-CZ" dirty="0"/>
              <a:t>tuky</a:t>
            </a:r>
          </a:p>
          <a:p>
            <a:pPr lvl="1"/>
            <a:r>
              <a:rPr lang="cs-CZ" dirty="0"/>
              <a:t>laktóza</a:t>
            </a:r>
          </a:p>
          <a:p>
            <a:r>
              <a:rPr lang="cs-CZ" b="1" dirty="0"/>
              <a:t>Ochranné látky:</a:t>
            </a:r>
          </a:p>
          <a:p>
            <a:pPr lvl="1"/>
            <a:r>
              <a:rPr lang="cs-CZ" dirty="0"/>
              <a:t>protilátky </a:t>
            </a:r>
            <a:r>
              <a:rPr lang="cs-CZ" dirty="0" err="1"/>
              <a:t>IgA</a:t>
            </a:r>
            <a:endParaRPr lang="cs-CZ" dirty="0"/>
          </a:p>
          <a:p>
            <a:pPr lvl="1"/>
            <a:r>
              <a:rPr lang="cs-CZ" dirty="0"/>
              <a:t>enzymy</a:t>
            </a:r>
          </a:p>
          <a:p>
            <a:pPr lvl="1"/>
            <a:r>
              <a:rPr lang="cs-CZ" dirty="0"/>
              <a:t>leukocyty</a:t>
            </a:r>
          </a:p>
          <a:p>
            <a:r>
              <a:rPr lang="cs-CZ" b="1" dirty="0"/>
              <a:t>Vitaminy a minerály:</a:t>
            </a:r>
          </a:p>
          <a:p>
            <a:pPr lvl="1"/>
            <a:r>
              <a:rPr lang="cs-CZ" dirty="0"/>
              <a:t>vitamin A </a:t>
            </a:r>
          </a:p>
          <a:p>
            <a:pPr lvl="1"/>
            <a:r>
              <a:rPr lang="cs-CZ" dirty="0"/>
              <a:t>vitamin D</a:t>
            </a:r>
          </a:p>
          <a:p>
            <a:pPr lvl="1"/>
            <a:r>
              <a:rPr lang="cs-CZ" dirty="0"/>
              <a:t>Vápník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F5B354A4-1CB0-4013-849E-EA21E43A8208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2585522"/>
            <a:ext cx="4492640" cy="2831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ideální výživa: mateřské mléko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sz="2400" dirty="0"/>
              <a:t>složení se mění dle potřeb dítěte</a:t>
            </a: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kolostrum: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vysoký obsah protilátek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ochrana před infekcí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kojení „na požádání“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význam kontaktu matka–dítě </a:t>
            </a:r>
          </a:p>
        </p:txBody>
      </p:sp>
    </p:spTree>
    <p:extLst>
      <p:ext uri="{BB962C8B-B14F-4D97-AF65-F5344CB8AC3E}">
        <p14:creationId xmlns:p14="http://schemas.microsoft.com/office/powerpoint/2010/main" val="3874680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D6ABB8-FF51-4184-AEDC-9C528109D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KOJENÍ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A24E17C-7A4A-4014-BAAC-8493B5DBE5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126" y="1809441"/>
            <a:ext cx="3838996" cy="43513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5100" dirty="0"/>
              <a:t>VÝHODY PRO DÍTĚ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cs-CZ" altLang="cs-CZ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4400" dirty="0"/>
              <a:t>optimální složení živin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4400" dirty="0"/>
              <a:t>snadná stravitelnost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4400" dirty="0"/>
              <a:t>imunologická ochrana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4400" dirty="0"/>
              <a:t>nižší výskyt: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4400" dirty="0"/>
              <a:t>alergií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4400" dirty="0"/>
              <a:t>obezity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4400" dirty="0"/>
              <a:t>infekcí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4400" dirty="0"/>
              <a:t>psychologický význam </a:t>
            </a: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0353DF3-0B22-49F5-81A6-A7CC32925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85288" y="175276"/>
            <a:ext cx="7436581" cy="650744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5800" dirty="0"/>
              <a:t>VÝHODY PRO MATKU</a:t>
            </a:r>
          </a:p>
          <a:p>
            <a:pPr marL="0" indent="0">
              <a:buNone/>
            </a:pPr>
            <a:endParaRPr lang="cs-CZ" sz="58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cs-CZ" altLang="cs-CZ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4400" dirty="0"/>
              <a:t>podporuje rychlejší zavinování dělohy po porodu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4400" dirty="0"/>
              <a:t>snižuje poporodní krvácení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4400" dirty="0"/>
              <a:t>urychluje regeneraci organismu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4400" dirty="0"/>
              <a:t>přispívá k vyššímu energetickému výdeji a snazšímu návratu k původní hmotnosti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4400" dirty="0"/>
              <a:t>posiluje psychickou vazbu mezi matkou a dítětem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4400" dirty="0"/>
              <a:t>podporuje vyplavování oxytocinu a prolaktinu → pocit klidu a relaxace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4400" dirty="0"/>
              <a:t>snižuje riziko: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4000" dirty="0"/>
              <a:t>karcinomu prsu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4000" dirty="0"/>
              <a:t>karcinomu ovaria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4000" dirty="0"/>
              <a:t>diabetu 2. typu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4000" dirty="0"/>
              <a:t>osteoporózy v pozdějším věku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4400" dirty="0"/>
              <a:t>praktická a ekonomická forma výživy: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4000" dirty="0"/>
              <a:t>vždy dostupná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4000" dirty="0"/>
              <a:t>správná teplota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4000" dirty="0"/>
              <a:t>bez nutnosti přípravy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2516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861505-B9AD-425D-BF3B-732DFF68A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NÁHRADNÍ MLÉČNÁ VÝŽIVA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C8053BA-7DAF-407C-878E-012CF9D7FFB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Používá se při:</a:t>
            </a:r>
          </a:p>
          <a:p>
            <a:r>
              <a:rPr lang="cs-CZ" dirty="0"/>
              <a:t>nemožnosti kojení, </a:t>
            </a:r>
          </a:p>
          <a:p>
            <a:r>
              <a:rPr lang="cs-CZ" dirty="0"/>
              <a:t>nedostatku mateřského mléka, </a:t>
            </a:r>
          </a:p>
          <a:p>
            <a:r>
              <a:rPr lang="cs-CZ" dirty="0"/>
              <a:t>zdravotních indikacích.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Druhy</a:t>
            </a:r>
          </a:p>
          <a:p>
            <a:r>
              <a:rPr lang="cs-CZ" dirty="0"/>
              <a:t>počáteční formule </a:t>
            </a:r>
          </a:p>
          <a:p>
            <a:r>
              <a:rPr lang="cs-CZ" dirty="0"/>
              <a:t>pokračovací formule</a:t>
            </a:r>
          </a:p>
          <a:p>
            <a:r>
              <a:rPr lang="cs-CZ" dirty="0" err="1"/>
              <a:t>hypoalergenní</a:t>
            </a:r>
            <a:r>
              <a:rPr lang="cs-CZ" dirty="0"/>
              <a:t> formule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8C75D65-810C-46EE-967B-A14BB6DCA7A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Rizika</a:t>
            </a:r>
          </a:p>
          <a:p>
            <a:r>
              <a:rPr lang="cs-CZ" dirty="0"/>
              <a:t>špatná příprava</a:t>
            </a:r>
          </a:p>
          <a:p>
            <a:r>
              <a:rPr lang="cs-CZ" dirty="0"/>
              <a:t>infekce</a:t>
            </a:r>
          </a:p>
          <a:p>
            <a:r>
              <a:rPr lang="cs-CZ" dirty="0"/>
              <a:t>překrmování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>
                <a:solidFill>
                  <a:srgbClr val="7030A0"/>
                </a:solidFill>
              </a:rPr>
              <a:t>Vysvětlete, jaké infekce hrozí dítěti při špatné přípravě?</a:t>
            </a:r>
          </a:p>
          <a:p>
            <a:r>
              <a:rPr lang="cs-CZ" dirty="0">
                <a:solidFill>
                  <a:srgbClr val="7030A0"/>
                </a:solidFill>
              </a:rPr>
              <a:t>X</a:t>
            </a:r>
          </a:p>
          <a:p>
            <a:r>
              <a:rPr lang="cs-CZ" dirty="0">
                <a:solidFill>
                  <a:srgbClr val="7030A0"/>
                </a:solidFill>
              </a:rPr>
              <a:t>X</a:t>
            </a:r>
          </a:p>
          <a:p>
            <a:r>
              <a:rPr lang="cs-CZ" dirty="0">
                <a:solidFill>
                  <a:srgbClr val="7030A0"/>
                </a:solidFill>
              </a:rPr>
              <a:t>X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668267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770</Words>
  <Application>Microsoft Office PowerPoint</Application>
  <PresentationFormat>Širokoúhlá obrazovka</PresentationFormat>
  <Paragraphs>297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Aptos</vt:lpstr>
      <vt:lpstr>Aptos Display</vt:lpstr>
      <vt:lpstr>Arial</vt:lpstr>
      <vt:lpstr>Motiv Office</vt:lpstr>
      <vt:lpstr>Dětské lékařství 4 obor Všeobecná sestra</vt:lpstr>
      <vt:lpstr>VÝŽIVA DÍTĚTE</vt:lpstr>
      <vt:lpstr>CÍLE VÝUKY</vt:lpstr>
      <vt:lpstr>ZÁKLADNÍ PRINCIPY DĚTSKÉ VÝŽIVY</vt:lpstr>
      <vt:lpstr>SPECIFIKA DĚTSKÉHO ORGANISMU</vt:lpstr>
      <vt:lpstr>VÝŽIVOVÉ POTŘEBY PODLE VĚKU</vt:lpstr>
      <vt:lpstr>Výživa novorozence (0-28 dní)</vt:lpstr>
      <vt:lpstr>KOJENÍ</vt:lpstr>
      <vt:lpstr>NÁHRADNÍ MLÉČNÁ VÝŽIVA</vt:lpstr>
      <vt:lpstr>ZAVÁDĚNÍ PŘÍKRMŮ</vt:lpstr>
      <vt:lpstr>VÝŽIVA BATOLETE</vt:lpstr>
      <vt:lpstr>VÝŽIVA PŘEDŠKOLNÍHO DÍTĚTE</vt:lpstr>
      <vt:lpstr>VÝŽIVA ŠKOLNÍHO DÍTĚTE</vt:lpstr>
      <vt:lpstr>MAKROŽIVINY</vt:lpstr>
      <vt:lpstr>MIKROŽIVINY</vt:lpstr>
      <vt:lpstr>PITNÝ REŽIM DÍTĚTE</vt:lpstr>
      <vt:lpstr>NEJČASTĚJŠÍ CHYBY VE VÝŽIVĚ DĚTÍ</vt:lpstr>
      <vt:lpstr>VÝŽIVA ADOLESCENTA</vt:lpstr>
      <vt:lpstr>SPECIFIKA VÝŽIVY NEMOCNÉHO DÍTĚTE</vt:lpstr>
      <vt:lpstr>ROLE VŠEOBECNÉ SESTRY</vt:lpstr>
      <vt:lpstr>PREVENCE </vt:lpstr>
    </vt:vector>
  </TitlesOfParts>
  <Company>Vysoka skola zdravotnicka, o.p.s.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Dětské lékařství 4 obor Všeobecná sestra</dc:title>
  <dc:creator>Nejedlá Marie</dc:creator>
  <cp:lastModifiedBy>Nejedlá Marie</cp:lastModifiedBy>
  <cp:revision>6</cp:revision>
  <dcterms:created xsi:type="dcterms:W3CDTF">2026-05-17T18:53:09Z</dcterms:created>
  <dcterms:modified xsi:type="dcterms:W3CDTF">2026-05-18T08:40:47Z</dcterms:modified>
</cp:coreProperties>
</file>