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58" y="6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B085B6-CB7F-ACF4-D044-FA279CC58B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6A8CB57-4BDE-B657-25A0-118DB7110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9E783AC-EA86-E3BA-8CD9-F46B9E408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7634E-49D0-4AE8-A70E-58A69D93A3D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36CD6A0-EF61-EA72-9D2C-D4C5EB992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E96371-BD4E-59C1-1F08-0C7951901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BC4B-60E0-4402-9EB1-8B8EE8C7E3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4577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EC6CDF-B13C-264B-8DB8-C2DD1EA7D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DBF9754-2392-2D21-63A5-00E8FF56E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D590335-7DCA-F8F6-8DBF-05A9C45B4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7634E-49D0-4AE8-A70E-58A69D93A3D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7966672-F2B1-DDC1-2AA0-5149A8AF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272077A-5E46-7F44-7D01-7B23D7604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BC4B-60E0-4402-9EB1-8B8EE8C7E3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8902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8DCEC63-0157-B867-118D-FFCA41D73C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8E1746F-1467-15AC-DA51-4073DCE627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47047FD-AE57-6E70-379B-299EB0BD9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7634E-49D0-4AE8-A70E-58A69D93A3D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5B6BEA-1FDF-E69D-B65E-02EF95C24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0F99C4-4FF8-487C-F2DD-9F1FB317D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BC4B-60E0-4402-9EB1-8B8EE8C7E3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8325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8E2CDD-1C59-017F-423D-F4AFFC53A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0DE903-4421-62EA-AE05-73D25496E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913A858-900D-EAC0-C9E0-4E031A046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7634E-49D0-4AE8-A70E-58A69D93A3D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6712132-AFA1-C40A-DB68-471827AF5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6F06223-0753-EFCF-617E-53E2527F5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BC4B-60E0-4402-9EB1-8B8EE8C7E3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545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54203C-4A3C-F826-3C3E-63A25EDBA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717B00F-F159-5344-1EBB-46A7FA611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689BE1-2EE7-7E54-3E60-5F775A8CE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7634E-49D0-4AE8-A70E-58A69D93A3D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2B3262B-03EB-D698-B635-6009B10E5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7324C2-CDFA-DD4F-6E66-E97DCC87E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BC4B-60E0-4402-9EB1-8B8EE8C7E3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5421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AC5C2D-D858-1E81-E6F5-0E29C99E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3B5EA5-436D-0A8D-97EA-CAF0FEF802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96FFFCA-02BA-A92B-4D2C-B1A13F3CE2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F5DBD3C-1D6F-20C1-CF91-3BBDA1F7F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7634E-49D0-4AE8-A70E-58A69D93A3D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1527B79-6C6B-16F4-5ECF-7FCF34D71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35D0C58-3FC3-8ECB-5E54-0F94C3D7E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BC4B-60E0-4402-9EB1-8B8EE8C7E3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1022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614113-8AA0-8067-23C4-59460AAAB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AABA8DD-1D7F-2538-8BFB-C988698CE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90C11E3-5F36-4F4F-6D14-ED971FFBF2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7E6CDCD-20CE-CCA9-901D-EB20F8E1A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C9F6CF4-8BB7-C7A7-30CF-B5DDF44F5D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00D55EA-4C11-BC93-56B4-58376140F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7634E-49D0-4AE8-A70E-58A69D93A3D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1957E6D-4A1E-AD19-D0D6-1732C30B3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18C0B4F-FEE2-77AD-9406-D220DD22A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BC4B-60E0-4402-9EB1-8B8EE8C7E3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144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76CCBB-8566-60AC-26A3-C8CD7CDC2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7BB1982-C6CC-A0F6-FC89-A930E5726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7634E-49D0-4AE8-A70E-58A69D93A3D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1B770DC-AD5F-B495-D299-976C4D364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04B15F0-89F7-4796-A2A1-BF813384A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BC4B-60E0-4402-9EB1-8B8EE8C7E3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805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BFBF335-A9EB-E50C-121A-D54C97371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7634E-49D0-4AE8-A70E-58A69D93A3D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4E1715F-09FF-D96E-8743-B6FEAE57A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EE7AA72-3655-2BDB-5771-5FE895A26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BC4B-60E0-4402-9EB1-8B8EE8C7E3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662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6878D9-2C3C-84F6-B9CB-AF52D1722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D5FD4B-F143-8A91-3A02-5FE7150C3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F9C492E-4583-0BDE-A8A1-EF70A9F570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468C9C9-8EB4-8C78-4A26-F98843D42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7634E-49D0-4AE8-A70E-58A69D93A3D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CD6A2BB-D930-76C1-B02B-CC3C0DC23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BB7BF1B-FF75-2F69-D326-4ED2AD516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BC4B-60E0-4402-9EB1-8B8EE8C7E3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361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247209-011A-EB4A-2EDF-3C09719CE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421CDB8-242C-A1CA-5A99-F42325100A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C998C0E-6D5E-6212-705C-424B5F6D7E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5EE8387-1CB5-E06A-B235-1A8C90C32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7634E-49D0-4AE8-A70E-58A69D93A3D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2DDB2AF-EFCA-306E-4134-4C5D67BE6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626EC17-E168-192F-ACB9-C4CDEBD34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8BC4B-60E0-4402-9EB1-8B8EE8C7E3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9768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66">
                <a:lumMod val="100000"/>
                <a:alpha val="0"/>
              </a:srgb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1828B0C-F2F6-F3A8-8992-FD0FF32AD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C67CEC6-DA06-13B3-74DC-0AF368264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AB2744-AEF9-F23E-6F34-E0B19B9830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D7634E-49D0-4AE8-A70E-58A69D93A3DF}" type="datetimeFigureOut">
              <a:rPr lang="cs-CZ" smtClean="0"/>
              <a:t>20.05.2026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B3D3C82-5A6F-235E-502E-5A822635A9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31E8C9-3D1E-FC25-950A-66836A44FA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48BC4B-60E0-4402-9EB1-8B8EE8C7E3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3013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727FB6C1-6160-815E-D997-2F9ED5E8CF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1F212A70-5E93-4B0E-4E2E-DD63615CFA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Dětské lékařství 5</a:t>
            </a:r>
            <a:br>
              <a:rPr lang="cs-CZ" dirty="0"/>
            </a:br>
            <a:r>
              <a:rPr lang="cs-CZ" dirty="0"/>
              <a:t>obor Všeobecná sestra</a:t>
            </a:r>
          </a:p>
        </p:txBody>
      </p:sp>
    </p:spTree>
    <p:extLst>
      <p:ext uri="{BB962C8B-B14F-4D97-AF65-F5344CB8AC3E}">
        <p14:creationId xmlns:p14="http://schemas.microsoft.com/office/powerpoint/2010/main" val="439687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CAA213-8398-E8A8-2F8B-B89B001D6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Spála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56FC40-61B6-EF0F-1F8D-FB60A3885A7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Bakteriální onemocnění</a:t>
            </a:r>
          </a:p>
          <a:p>
            <a:r>
              <a:rPr lang="cs-CZ" dirty="0"/>
              <a:t>Původce: Streptococcus pyogenes</a:t>
            </a:r>
          </a:p>
          <a:p>
            <a:r>
              <a:rPr lang="cs-CZ" dirty="0"/>
              <a:t>Angína, </a:t>
            </a:r>
          </a:p>
          <a:p>
            <a:r>
              <a:rPr lang="cs-CZ" dirty="0"/>
              <a:t>malinový jazyk</a:t>
            </a:r>
          </a:p>
          <a:p>
            <a:r>
              <a:rPr lang="cs-CZ" dirty="0"/>
              <a:t>Drobný </a:t>
            </a:r>
            <a:r>
              <a:rPr lang="cs-CZ" dirty="0" err="1"/>
              <a:t>exantém</a:t>
            </a:r>
            <a:endParaRPr lang="cs-CZ" dirty="0"/>
          </a:p>
          <a:p>
            <a:r>
              <a:rPr lang="cs-CZ" dirty="0"/>
              <a:t>Léčba antibiotiky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C941D8D-2456-D7FD-1EA9-CBDA325AF7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75385" y="140676"/>
            <a:ext cx="6752492" cy="6717323"/>
          </a:xfrm>
        </p:spPr>
        <p:txBody>
          <a:bodyPr>
            <a:normAutofit/>
          </a:bodyPr>
          <a:lstStyle/>
          <a:p>
            <a:r>
              <a:rPr lang="cs-CZ" dirty="0"/>
              <a:t>Uveďte inkubační dobu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Čím je způsoben malinový jazyk 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Jaká ATB se používají u dětí ?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Jaké je dávkování ATB u dětí 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6338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461493-E1E3-CA7A-03A1-8F4616E17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Černý kašel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B231FC-A211-903F-E24F-CB824E4E143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Původce: </a:t>
            </a:r>
            <a:r>
              <a:rPr lang="cs-CZ" dirty="0" err="1"/>
              <a:t>Bordetella</a:t>
            </a:r>
            <a:r>
              <a:rPr lang="cs-CZ" dirty="0"/>
              <a:t> pertusis</a:t>
            </a:r>
          </a:p>
          <a:p>
            <a:r>
              <a:rPr lang="cs-CZ" dirty="0"/>
              <a:t>Záchvatovitý kašel</a:t>
            </a:r>
          </a:p>
          <a:p>
            <a:r>
              <a:rPr lang="cs-CZ" dirty="0"/>
              <a:t>Riziko u kojenců</a:t>
            </a:r>
          </a:p>
          <a:p>
            <a:r>
              <a:rPr lang="cs-CZ" dirty="0"/>
              <a:t>Možné komplikace</a:t>
            </a:r>
          </a:p>
          <a:p>
            <a:r>
              <a:rPr lang="cs-CZ" dirty="0"/>
              <a:t>Očkování jako prevence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F06A8E0-9453-78F5-7E1C-F44C0A44A9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97415" y="1825625"/>
            <a:ext cx="5656385" cy="4351338"/>
          </a:xfrm>
        </p:spPr>
        <p:txBody>
          <a:bodyPr/>
          <a:lstStyle/>
          <a:p>
            <a:r>
              <a:rPr lang="cs-CZ" dirty="0"/>
              <a:t>Uveďte</a:t>
            </a:r>
          </a:p>
          <a:p>
            <a:pPr marL="0" indent="0">
              <a:buNone/>
            </a:pPr>
            <a:r>
              <a:rPr lang="cs-CZ" dirty="0"/>
              <a:t> inkubační dobu onemocnění</a:t>
            </a:r>
          </a:p>
          <a:p>
            <a:pPr marL="0" indent="0">
              <a:buNone/>
            </a:pPr>
            <a:r>
              <a:rPr lang="cs-CZ" dirty="0"/>
              <a:t>X</a:t>
            </a:r>
          </a:p>
          <a:p>
            <a:pPr marL="0" indent="0">
              <a:buNone/>
            </a:pPr>
            <a:r>
              <a:rPr lang="cs-CZ" dirty="0"/>
              <a:t>Typické příznaky kašle</a:t>
            </a:r>
          </a:p>
          <a:p>
            <a:pPr marL="0" indent="0">
              <a:buNone/>
            </a:pPr>
            <a:r>
              <a:rPr lang="cs-CZ" dirty="0"/>
              <a:t>Rizika u kojenců</a:t>
            </a:r>
          </a:p>
          <a:p>
            <a:pPr marL="0" indent="0">
              <a:buNone/>
            </a:pPr>
            <a:r>
              <a:rPr lang="cs-CZ" dirty="0" err="1"/>
              <a:t>Kmplikace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9041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6572AD-628A-C121-48BC-B443B7CA1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Rotavirové</a:t>
            </a:r>
            <a:r>
              <a:rPr lang="cs-CZ" dirty="0"/>
              <a:t> infekce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747F5C-EEE5-3523-B687-6C832CFE01C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Častá příčina průjmů u dětí</a:t>
            </a:r>
          </a:p>
          <a:p>
            <a:r>
              <a:rPr lang="cs-CZ" dirty="0"/>
              <a:t>Zvracení, dehydratace</a:t>
            </a:r>
          </a:p>
          <a:p>
            <a:r>
              <a:rPr lang="cs-CZ" dirty="0"/>
              <a:t>Riziko hospitalizace</a:t>
            </a:r>
          </a:p>
          <a:p>
            <a:r>
              <a:rPr lang="cs-CZ" dirty="0"/>
              <a:t>Přenos fekálně-orální cestou</a:t>
            </a:r>
          </a:p>
          <a:p>
            <a:r>
              <a:rPr lang="cs-CZ" dirty="0"/>
              <a:t>Význam hygieny a očkování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4F3F549-7D0E-3B85-ECE7-564603BF8BD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Uveďte inkubační dobu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Rizika hospitalizace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Zdroje onemocnění</a:t>
            </a:r>
          </a:p>
        </p:txBody>
      </p:sp>
    </p:spTree>
    <p:extLst>
      <p:ext uri="{BB962C8B-B14F-4D97-AF65-F5344CB8AC3E}">
        <p14:creationId xmlns:p14="http://schemas.microsoft.com/office/powerpoint/2010/main" val="19282851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633FF2-479D-3C6C-DD21-FF5FE8792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Streptokokové angíny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B0DFD7-C74F-2521-93C1-D1A2CC79030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Bolest v krku</a:t>
            </a:r>
          </a:p>
          <a:p>
            <a:r>
              <a:rPr lang="cs-CZ" dirty="0"/>
              <a:t>Horečka</a:t>
            </a:r>
          </a:p>
          <a:p>
            <a:r>
              <a:rPr lang="cs-CZ" dirty="0"/>
              <a:t>Zvětšené tonsily</a:t>
            </a:r>
          </a:p>
          <a:p>
            <a:r>
              <a:rPr lang="cs-CZ" dirty="0"/>
              <a:t>Diagnostika CRP a výtěrů</a:t>
            </a:r>
          </a:p>
          <a:p>
            <a:r>
              <a:rPr lang="cs-CZ" dirty="0"/>
              <a:t>Antibiotická léčba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D82EB8F-8AD8-3EE4-E68D-803A3F72BB1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Uveďte inkubační dobu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Hodnoty CRP u onemocnění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Dávkování ATB u dětí</a:t>
            </a:r>
          </a:p>
        </p:txBody>
      </p:sp>
    </p:spTree>
    <p:extLst>
      <p:ext uri="{BB962C8B-B14F-4D97-AF65-F5344CB8AC3E}">
        <p14:creationId xmlns:p14="http://schemas.microsoft.com/office/powerpoint/2010/main" val="488670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94FF11-CCEA-04C6-079B-59F19F4FE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Meningokokové infekce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8262A7-3E8B-0E55-2D46-061BD398DF2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Závažné bakteriální onemocnění</a:t>
            </a:r>
          </a:p>
          <a:p>
            <a:r>
              <a:rPr lang="cs-CZ" dirty="0"/>
              <a:t>Rychlý průběh</a:t>
            </a:r>
          </a:p>
          <a:p>
            <a:r>
              <a:rPr lang="cs-CZ" dirty="0"/>
              <a:t>Petechie</a:t>
            </a:r>
          </a:p>
          <a:p>
            <a:r>
              <a:rPr lang="cs-CZ" dirty="0"/>
              <a:t>Sepse a meningitida</a:t>
            </a:r>
          </a:p>
          <a:p>
            <a:r>
              <a:rPr lang="cs-CZ" dirty="0"/>
              <a:t>Nutnost urgentní léčby</a:t>
            </a:r>
          </a:p>
          <a:p>
            <a:r>
              <a:rPr lang="cs-CZ" dirty="0"/>
              <a:t>Možnost očkování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F48A9D5-5B41-1E17-1404-36107190E75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Uveďte </a:t>
            </a:r>
          </a:p>
          <a:p>
            <a:r>
              <a:rPr lang="cs-CZ" dirty="0"/>
              <a:t>inkubační dobu onemocnění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Uveďte léčbu</a:t>
            </a:r>
          </a:p>
          <a:p>
            <a:r>
              <a:rPr lang="cs-CZ" dirty="0"/>
              <a:t>Uveďte komplikace</a:t>
            </a:r>
          </a:p>
          <a:p>
            <a:r>
              <a:rPr lang="cs-CZ" dirty="0" err="1"/>
              <a:t>Jké</a:t>
            </a:r>
            <a:r>
              <a:rPr lang="cs-CZ" dirty="0"/>
              <a:t> jsou možnosti očkování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3883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8B24E7-52F1-8E6E-056D-81891719D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COVID-19 a chřipka u dětí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6D8A10-7ACE-F5E6-40EC-DB0D2B5774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Respirační virová onemocnění</a:t>
            </a:r>
          </a:p>
          <a:p>
            <a:r>
              <a:rPr lang="cs-CZ" dirty="0"/>
              <a:t>Horečka, kašel, únava</a:t>
            </a:r>
          </a:p>
          <a:p>
            <a:r>
              <a:rPr lang="cs-CZ" dirty="0"/>
              <a:t>Možné komplikace</a:t>
            </a:r>
          </a:p>
          <a:p>
            <a:r>
              <a:rPr lang="cs-CZ" dirty="0"/>
              <a:t>Izolace nemocných</a:t>
            </a:r>
          </a:p>
          <a:p>
            <a:r>
              <a:rPr lang="cs-CZ" dirty="0"/>
              <a:t>Význam prevence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6AA05D3-F16D-0C8F-677B-6E6E732ADB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Uveďte inkubační dobu onemocnění</a:t>
            </a:r>
          </a:p>
          <a:p>
            <a:r>
              <a:rPr lang="cs-CZ" dirty="0"/>
              <a:t>Covid-19</a:t>
            </a:r>
          </a:p>
          <a:p>
            <a:r>
              <a:rPr lang="cs-CZ" dirty="0"/>
              <a:t>chřipku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Uveďte možné komplikace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Uveďte možnosti prevence</a:t>
            </a:r>
          </a:p>
        </p:txBody>
      </p:sp>
    </p:spTree>
    <p:extLst>
      <p:ext uri="{BB962C8B-B14F-4D97-AF65-F5344CB8AC3E}">
        <p14:creationId xmlns:p14="http://schemas.microsoft.com/office/powerpoint/2010/main" val="4612784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462E72-C9A9-1A3C-F648-B9D1E2529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Diagnostika infekčních nemocí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1CDE89-AD4F-5C57-3DBF-EA3B7799E5A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Anamnéza</a:t>
            </a:r>
          </a:p>
          <a:p>
            <a:r>
              <a:rPr lang="cs-CZ" dirty="0"/>
              <a:t>Klinické příznaky</a:t>
            </a:r>
          </a:p>
          <a:p>
            <a:r>
              <a:rPr lang="cs-CZ" dirty="0"/>
              <a:t>Laboratorní vyšetření</a:t>
            </a:r>
          </a:p>
          <a:p>
            <a:r>
              <a:rPr lang="cs-CZ" dirty="0"/>
              <a:t>Mikrobiologické odběry</a:t>
            </a:r>
          </a:p>
          <a:p>
            <a:r>
              <a:rPr lang="cs-CZ" dirty="0"/>
              <a:t>Diferenciální diagnostika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7AB8602-6772-5417-BBFB-D27654645D7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Uveďte laboratorní vyšetření u </a:t>
            </a:r>
            <a:r>
              <a:rPr lang="cs-CZ" dirty="0" err="1"/>
              <a:t>inf</a:t>
            </a:r>
            <a:r>
              <a:rPr lang="cs-CZ" dirty="0"/>
              <a:t>. onemocnění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Uveďte mikrobiologické odběry u </a:t>
            </a:r>
            <a:r>
              <a:rPr lang="cs-CZ" dirty="0" err="1"/>
              <a:t>inf</a:t>
            </a:r>
            <a:r>
              <a:rPr lang="cs-CZ" dirty="0"/>
              <a:t>. onemocnění</a:t>
            </a:r>
          </a:p>
        </p:txBody>
      </p:sp>
    </p:spTree>
    <p:extLst>
      <p:ext uri="{BB962C8B-B14F-4D97-AF65-F5344CB8AC3E}">
        <p14:creationId xmlns:p14="http://schemas.microsoft.com/office/powerpoint/2010/main" val="385989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16CC8F-C275-9E4B-B516-10B39C5DD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Léčba dětských infekcí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E7BB75-ECC2-A044-BF02-964A6608384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Symptomatická léčba</a:t>
            </a:r>
          </a:p>
          <a:p>
            <a:r>
              <a:rPr lang="cs-CZ" dirty="0"/>
              <a:t>Antibiotická terapie</a:t>
            </a:r>
          </a:p>
          <a:p>
            <a:r>
              <a:rPr lang="cs-CZ" dirty="0"/>
              <a:t>Antivirotika</a:t>
            </a:r>
          </a:p>
          <a:p>
            <a:r>
              <a:rPr lang="cs-CZ" dirty="0"/>
              <a:t>Režimová opatření</a:t>
            </a:r>
          </a:p>
          <a:p>
            <a:r>
              <a:rPr lang="cs-CZ" dirty="0"/>
              <a:t>Dostatečná hydratace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3F57477-52C5-DE19-5C31-BCC030204A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Uveďte konkrétní příklady k tabulce vlevo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13473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B83A27-EF06-18CE-B5E0-29AF8630B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Ošetřovatelská péče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B27DE4-8079-57FB-7291-E1BC1E7FDDF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Monitorace vitálních funkcí</a:t>
            </a:r>
          </a:p>
          <a:p>
            <a:r>
              <a:rPr lang="cs-CZ" dirty="0"/>
              <a:t>Péče o hydrataci a výživu</a:t>
            </a:r>
          </a:p>
          <a:p>
            <a:r>
              <a:rPr lang="cs-CZ" dirty="0"/>
              <a:t>Hygienická opatření</a:t>
            </a:r>
          </a:p>
          <a:p>
            <a:r>
              <a:rPr lang="cs-CZ" dirty="0"/>
              <a:t>Edukace rodičů</a:t>
            </a:r>
          </a:p>
          <a:p>
            <a:r>
              <a:rPr lang="cs-CZ" dirty="0"/>
              <a:t>Psychická podpora dítěte</a:t>
            </a:r>
          </a:p>
          <a:p>
            <a:r>
              <a:rPr lang="cs-CZ" dirty="0"/>
              <a:t>komunikaci s rodiči.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2D87FBC-1607-48F3-F22F-2E214572F98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Vysvětlete pojem monitorování vitálních funkcí</a:t>
            </a:r>
          </a:p>
          <a:p>
            <a:pPr marL="0" indent="0">
              <a:buNone/>
            </a:pPr>
            <a:r>
              <a:rPr lang="cs-CZ" dirty="0"/>
              <a:t>X</a:t>
            </a:r>
          </a:p>
          <a:p>
            <a:pPr marL="0" indent="0">
              <a:buNone/>
            </a:pPr>
            <a:r>
              <a:rPr lang="cs-CZ" dirty="0"/>
              <a:t>X</a:t>
            </a:r>
          </a:p>
          <a:p>
            <a:pPr marL="0" indent="0">
              <a:buNone/>
            </a:pPr>
            <a:r>
              <a:rPr lang="cs-CZ" dirty="0"/>
              <a:t>X</a:t>
            </a:r>
          </a:p>
          <a:p>
            <a:pPr marL="0" indent="0">
              <a:buNone/>
            </a:pPr>
            <a:r>
              <a:rPr lang="cs-CZ" dirty="0"/>
              <a:t>X</a:t>
            </a:r>
          </a:p>
          <a:p>
            <a:pPr marL="0" indent="0">
              <a:buNone/>
            </a:pPr>
            <a:r>
              <a:rPr lang="cs-CZ" dirty="0"/>
              <a:t>X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43683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5D0608-BBAC-BD34-D54E-C1AAF1332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Prevence infekčních nemocí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E13860C-A101-EA4C-1D90-63CA4570EC6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Pravidelné očkování</a:t>
            </a:r>
          </a:p>
          <a:p>
            <a:r>
              <a:rPr lang="cs-CZ" dirty="0"/>
              <a:t>Hygiena rukou</a:t>
            </a:r>
          </a:p>
          <a:p>
            <a:r>
              <a:rPr lang="cs-CZ" dirty="0"/>
              <a:t>Izolace nemocných</a:t>
            </a:r>
          </a:p>
          <a:p>
            <a:r>
              <a:rPr lang="cs-CZ" dirty="0"/>
              <a:t>Posilování imunity</a:t>
            </a:r>
          </a:p>
          <a:p>
            <a:r>
              <a:rPr lang="cs-CZ" dirty="0"/>
              <a:t>Edukace veřejnosti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C4985C1-6C03-F72E-E3A5-AFEB7F089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44662" y="1825625"/>
            <a:ext cx="5709138" cy="4351338"/>
          </a:xfrm>
        </p:spPr>
        <p:txBody>
          <a:bodyPr/>
          <a:lstStyle/>
          <a:p>
            <a:r>
              <a:rPr lang="cs-CZ" dirty="0"/>
              <a:t>Které nemoci se hlásí na HS ?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Vložte obrázek prevence COVID-19</a:t>
            </a:r>
          </a:p>
        </p:txBody>
      </p:sp>
    </p:spTree>
    <p:extLst>
      <p:ext uri="{BB962C8B-B14F-4D97-AF65-F5344CB8AC3E}">
        <p14:creationId xmlns:p14="http://schemas.microsoft.com/office/powerpoint/2010/main" val="1890393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2058E-5E8A-AD42-6347-B0E2C8E6F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NEJČASTĚJŠÍ DĚTSKÉ </a:t>
            </a:r>
            <a:r>
              <a:rPr lang="cs-CZ" dirty="0"/>
              <a:t>INFEKČNÍ NEMOCI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E20B96-C892-9AD7-08EE-D8AA43203A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6185" y="1825625"/>
            <a:ext cx="5773615" cy="4351338"/>
          </a:xfrm>
        </p:spPr>
        <p:txBody>
          <a:bodyPr/>
          <a:lstStyle/>
          <a:p>
            <a:r>
              <a:rPr lang="cs-CZ" dirty="0"/>
              <a:t>Dětské lékařství</a:t>
            </a:r>
          </a:p>
          <a:p>
            <a:r>
              <a:rPr lang="cs-CZ" dirty="0"/>
              <a:t>Nejčastější dětské infekční nemoci</a:t>
            </a:r>
          </a:p>
          <a:p>
            <a:r>
              <a:rPr lang="cs-CZ" dirty="0"/>
              <a:t>Obor: Všeobecná sestra</a:t>
            </a:r>
          </a:p>
          <a:p>
            <a:r>
              <a:rPr lang="cs-CZ" dirty="0"/>
              <a:t>MUDr. Marie Nejedlá</a:t>
            </a:r>
          </a:p>
          <a:p>
            <a:r>
              <a:rPr lang="cs-CZ" dirty="0"/>
              <a:t>Akademický rok 2025/26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E0D968D-1668-4F9F-2C2B-2A66E8540FD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9618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491EFE-3B66-7BB8-2C7D-054BEF4A6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Role všeobecné sestry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64F0F6-36AC-6316-85D1-3AA6A1FD606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Prevence a edukace</a:t>
            </a:r>
          </a:p>
          <a:p>
            <a:r>
              <a:rPr lang="cs-CZ" dirty="0"/>
              <a:t>Péče o nemocné dítě</a:t>
            </a:r>
          </a:p>
          <a:p>
            <a:r>
              <a:rPr lang="cs-CZ" dirty="0"/>
              <a:t>Spolupráce s rodinou</a:t>
            </a:r>
          </a:p>
          <a:p>
            <a:r>
              <a:rPr lang="cs-CZ" dirty="0"/>
              <a:t>Administrativa a hlášení infekcí</a:t>
            </a:r>
          </a:p>
          <a:p>
            <a:r>
              <a:rPr lang="cs-CZ" dirty="0"/>
              <a:t>Podpora očkovacích programů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75212BA-5381-3DCE-F8F8-EAD599FC35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802923" cy="4351338"/>
          </a:xfrm>
        </p:spPr>
        <p:txBody>
          <a:bodyPr/>
          <a:lstStyle/>
          <a:p>
            <a:r>
              <a:rPr lang="cs-CZ" dirty="0"/>
              <a:t>Uveďte zásady péče o nemocné dítě</a:t>
            </a:r>
          </a:p>
        </p:txBody>
      </p:sp>
    </p:spTree>
    <p:extLst>
      <p:ext uri="{BB962C8B-B14F-4D97-AF65-F5344CB8AC3E}">
        <p14:creationId xmlns:p14="http://schemas.microsoft.com/office/powerpoint/2010/main" val="28284945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183F8E-4BF5-613D-C7D2-3B2C62722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Shrnutí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4D54BE-C40B-E9A2-EEEF-04AEFE3EEB0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Dětské infekční nemoci jsou stále významným zdravotním problémem</a:t>
            </a:r>
          </a:p>
          <a:p>
            <a:r>
              <a:rPr lang="cs-CZ" dirty="0"/>
              <a:t>Klíčová je prevence a očkování</a:t>
            </a:r>
          </a:p>
          <a:p>
            <a:r>
              <a:rPr lang="cs-CZ" dirty="0"/>
              <a:t>Včasná diagnostika snižuje komplikace</a:t>
            </a:r>
          </a:p>
          <a:p>
            <a:r>
              <a:rPr lang="cs-CZ" dirty="0"/>
              <a:t>Významná role všeobecné sestry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2CBFFC6-C138-F3B8-7338-C3D91BA70E2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Uveďte zásady prevence dětských infekčních onemocnění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12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50D071-3386-AB68-361E-D9C17C2B1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CÍLE VÝUKY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6CD6C5-9608-7F98-73CB-74748CD560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825625"/>
            <a:ext cx="6019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Student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3DF2B17-ED01-049F-562C-B54A486F5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230188"/>
            <a:ext cx="6172200" cy="66278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3098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0535EE-6E19-28B3-EDF8-9F9AB0A94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Rozdělení dětských infekčních nemocí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DA9EDB-BD69-7707-AE02-30D1AA6F49F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Virové infekce</a:t>
            </a:r>
          </a:p>
          <a:p>
            <a:r>
              <a:rPr lang="cs-CZ" dirty="0"/>
              <a:t>Bakteriální infekce</a:t>
            </a:r>
          </a:p>
          <a:p>
            <a:r>
              <a:rPr lang="cs-CZ" dirty="0"/>
              <a:t>Kapénkový přenos</a:t>
            </a:r>
          </a:p>
          <a:p>
            <a:r>
              <a:rPr lang="cs-CZ" dirty="0"/>
              <a:t>Kontaktní přenos</a:t>
            </a:r>
          </a:p>
          <a:p>
            <a:r>
              <a:rPr lang="cs-CZ" dirty="0"/>
              <a:t>Alimentární přenos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486863D-1A5A-11ED-1F37-3C8A67B9F36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Vložte schéma </a:t>
            </a:r>
            <a:r>
              <a:rPr lang="cs-CZ" dirty="0" err="1"/>
              <a:t>Schéma</a:t>
            </a:r>
            <a:r>
              <a:rPr lang="cs-CZ" dirty="0"/>
              <a:t> přenosu infekce.</a:t>
            </a:r>
          </a:p>
        </p:txBody>
      </p:sp>
    </p:spTree>
    <p:extLst>
      <p:ext uri="{BB962C8B-B14F-4D97-AF65-F5344CB8AC3E}">
        <p14:creationId xmlns:p14="http://schemas.microsoft.com/office/powerpoint/2010/main" val="1331553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53C081-BEBA-3E4C-BEFA-778E5173B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Epidemiologie dětských infekcí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E8B322-545F-1249-D5C9-F04CB06F950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Nejčastější výskyt v předškolním a školním věku</a:t>
            </a:r>
          </a:p>
          <a:p>
            <a:r>
              <a:rPr lang="cs-CZ" dirty="0"/>
              <a:t>Sezónnost infekcí</a:t>
            </a:r>
          </a:p>
          <a:p>
            <a:r>
              <a:rPr lang="cs-CZ" dirty="0"/>
              <a:t>Význam kolektivních zařízení</a:t>
            </a:r>
          </a:p>
          <a:p>
            <a:r>
              <a:rPr lang="cs-CZ" dirty="0"/>
              <a:t>Očkování a kolektivní imunita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711DEDB-2753-3271-754A-B0F5E2A85D2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Uveďte nejčastější infekce v předškolním a školním věku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X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5525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CEB0B0-D236-25B0-D221-22A05C8A2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Plané neštovice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6BE1E8-BD19-59A0-9950-3F83E2AFDF0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Původce: </a:t>
            </a:r>
            <a:r>
              <a:rPr lang="cs-CZ" dirty="0" err="1"/>
              <a:t>Varicella-zoster</a:t>
            </a:r>
            <a:r>
              <a:rPr lang="cs-CZ" dirty="0"/>
              <a:t> virus</a:t>
            </a:r>
          </a:p>
          <a:p>
            <a:r>
              <a:rPr lang="cs-CZ" dirty="0"/>
              <a:t>Přenos kapénkami a kontaktem</a:t>
            </a:r>
          </a:p>
          <a:p>
            <a:r>
              <a:rPr lang="cs-CZ" dirty="0"/>
              <a:t>Typický výsev puchýřků</a:t>
            </a:r>
          </a:p>
          <a:p>
            <a:r>
              <a:rPr lang="cs-CZ" dirty="0"/>
              <a:t>Svědění, teplota, únava</a:t>
            </a:r>
          </a:p>
          <a:p>
            <a:r>
              <a:rPr lang="cs-CZ" dirty="0"/>
              <a:t>Riziko komplikací</a:t>
            </a:r>
          </a:p>
          <a:p>
            <a:r>
              <a:rPr lang="cs-CZ" dirty="0"/>
              <a:t>vysokou nakažlivost onemocnění.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E7A9F7B-52B3-4DA7-2042-4B4D134A09E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Uveďte:</a:t>
            </a:r>
          </a:p>
          <a:p>
            <a:pPr marL="0" indent="0">
              <a:buNone/>
            </a:pPr>
            <a:r>
              <a:rPr lang="cs-CZ" dirty="0"/>
              <a:t>X inkubační dobu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Vložte obrázek typického výsevu puchýřků</a:t>
            </a:r>
          </a:p>
        </p:txBody>
      </p:sp>
    </p:spTree>
    <p:extLst>
      <p:ext uri="{BB962C8B-B14F-4D97-AF65-F5344CB8AC3E}">
        <p14:creationId xmlns:p14="http://schemas.microsoft.com/office/powerpoint/2010/main" val="156934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1C12DC-CE83-64B7-3878-2242CB32D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Spalničky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37243D-D7E7-5506-FA87-F6D877BF14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Vysoce nakažlivé virové onemocnění</a:t>
            </a:r>
          </a:p>
          <a:p>
            <a:r>
              <a:rPr lang="cs-CZ" dirty="0"/>
              <a:t>Horečka, kašel, konjunktivitida</a:t>
            </a:r>
          </a:p>
          <a:p>
            <a:r>
              <a:rPr lang="cs-CZ" dirty="0" err="1"/>
              <a:t>Koplikovy</a:t>
            </a:r>
            <a:r>
              <a:rPr lang="cs-CZ" dirty="0"/>
              <a:t> skvrny</a:t>
            </a:r>
          </a:p>
          <a:p>
            <a:r>
              <a:rPr lang="cs-CZ" dirty="0" err="1"/>
              <a:t>Makulopapulózní</a:t>
            </a:r>
            <a:r>
              <a:rPr lang="cs-CZ" dirty="0"/>
              <a:t> </a:t>
            </a:r>
            <a:r>
              <a:rPr lang="cs-CZ" dirty="0" err="1"/>
              <a:t>exantém</a:t>
            </a:r>
            <a:endParaRPr lang="cs-CZ" dirty="0"/>
          </a:p>
          <a:p>
            <a:r>
              <a:rPr lang="cs-CZ" dirty="0"/>
              <a:t>Význam očkování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267EA8B-3DFB-3BBC-AEE4-CD56DDA0B58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Uveďte:</a:t>
            </a:r>
          </a:p>
          <a:p>
            <a:pPr marL="0" indent="0">
              <a:buNone/>
            </a:pPr>
            <a:r>
              <a:rPr lang="cs-CZ" dirty="0"/>
              <a:t>X inkubační dobu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Vložte obrázek typického výsevu puchýřků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3742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BEE6C0-B0B4-7B67-3E0D-1CF380868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Zarděnky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3D24BD-8D3D-67CF-CFE5-DF00263FCF2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Původce: virus zarděnek</a:t>
            </a:r>
          </a:p>
          <a:p>
            <a:r>
              <a:rPr lang="cs-CZ" dirty="0"/>
              <a:t>Mírný průběh u dětí</a:t>
            </a:r>
          </a:p>
          <a:p>
            <a:r>
              <a:rPr lang="cs-CZ" dirty="0"/>
              <a:t>Zvětšené uzliny</a:t>
            </a:r>
          </a:p>
          <a:p>
            <a:r>
              <a:rPr lang="cs-CZ" dirty="0" err="1"/>
              <a:t>Exantém</a:t>
            </a:r>
            <a:endParaRPr lang="cs-CZ" dirty="0"/>
          </a:p>
          <a:p>
            <a:r>
              <a:rPr lang="cs-CZ" dirty="0"/>
              <a:t>Riziko pro těhotné ženy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BFA7903-4DBC-8106-599C-0CB65B7222D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Uveďte:</a:t>
            </a:r>
          </a:p>
          <a:p>
            <a:pPr marL="0" indent="0">
              <a:buNone/>
            </a:pPr>
            <a:r>
              <a:rPr lang="cs-CZ" dirty="0"/>
              <a:t>X inkubační dobu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Vložte obrázek typického výsevu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5642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132824-CB3B-40CE-C83A-1E22849B1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Příušnice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0A7BC7-FC6C-754B-1E14-303931DBDAF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Virové onemocnění slinných žláz</a:t>
            </a:r>
          </a:p>
          <a:p>
            <a:r>
              <a:rPr lang="cs-CZ" dirty="0"/>
              <a:t>Bolestivé zduření příušních žláz</a:t>
            </a:r>
          </a:p>
          <a:p>
            <a:r>
              <a:rPr lang="cs-CZ" dirty="0"/>
              <a:t>Horečka</a:t>
            </a:r>
          </a:p>
          <a:p>
            <a:r>
              <a:rPr lang="cs-CZ" dirty="0"/>
              <a:t>Komplikace: meningitida, orchitida</a:t>
            </a:r>
          </a:p>
          <a:p>
            <a:r>
              <a:rPr lang="cs-CZ" dirty="0"/>
              <a:t>Prevence očkováním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364A327-5DC1-4198-B955-27937CC09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365124"/>
            <a:ext cx="5181600" cy="63697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Uveďte:</a:t>
            </a:r>
          </a:p>
          <a:p>
            <a:pPr marL="0" indent="0">
              <a:buNone/>
            </a:pPr>
            <a:r>
              <a:rPr lang="cs-CZ" dirty="0"/>
              <a:t>X inkubační dobu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Vložte obrázek typických příznaků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Vložte komplikace u dospělých při onemocnění</a:t>
            </a:r>
          </a:p>
          <a:p>
            <a:pPr marL="0" indent="0">
              <a:buNone/>
            </a:pPr>
            <a:r>
              <a:rPr lang="cs-CZ" dirty="0"/>
              <a:t>X</a:t>
            </a:r>
          </a:p>
          <a:p>
            <a:pPr marL="0" indent="0">
              <a:buNone/>
            </a:pPr>
            <a:r>
              <a:rPr lang="cs-CZ" dirty="0"/>
              <a:t>X</a:t>
            </a:r>
          </a:p>
          <a:p>
            <a:pPr marL="0" indent="0">
              <a:buNone/>
            </a:pPr>
            <a:r>
              <a:rPr lang="cs-CZ" dirty="0"/>
              <a:t>X</a:t>
            </a:r>
          </a:p>
          <a:p>
            <a:pPr marL="0" indent="0">
              <a:buNone/>
            </a:pPr>
            <a:r>
              <a:rPr lang="cs-CZ" dirty="0"/>
              <a:t>X</a:t>
            </a:r>
          </a:p>
          <a:p>
            <a:pPr marL="0" indent="0">
              <a:buNone/>
            </a:pPr>
            <a:r>
              <a:rPr lang="cs-CZ" dirty="0"/>
              <a:t>X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892090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551</Words>
  <Application>Microsoft Office PowerPoint</Application>
  <PresentationFormat>Širokoúhlá obrazovka</PresentationFormat>
  <Paragraphs>237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Aptos</vt:lpstr>
      <vt:lpstr>Aptos Display</vt:lpstr>
      <vt:lpstr>Arial</vt:lpstr>
      <vt:lpstr>Motiv Office</vt:lpstr>
      <vt:lpstr>Dětské lékařství 5 obor Všeobecná sestra</vt:lpstr>
      <vt:lpstr>NEJČASTĚJŠÍ DĚTSKÉ INFEKČNÍ NEMOCI</vt:lpstr>
      <vt:lpstr>CÍLE VÝUKY</vt:lpstr>
      <vt:lpstr>Rozdělení dětských infekčních nemocí</vt:lpstr>
      <vt:lpstr>Epidemiologie dětských infekcí</vt:lpstr>
      <vt:lpstr>Plané neštovice</vt:lpstr>
      <vt:lpstr>Spalničky</vt:lpstr>
      <vt:lpstr>Zarděnky </vt:lpstr>
      <vt:lpstr>Příušnice</vt:lpstr>
      <vt:lpstr>Spála</vt:lpstr>
      <vt:lpstr>Černý kašel</vt:lpstr>
      <vt:lpstr>Rotavirové infekce</vt:lpstr>
      <vt:lpstr>Streptokokové angíny</vt:lpstr>
      <vt:lpstr>Meningokokové infekce</vt:lpstr>
      <vt:lpstr>COVID-19 a chřipka u dětí</vt:lpstr>
      <vt:lpstr>Diagnostika infekčních nemocí</vt:lpstr>
      <vt:lpstr>Léčba dětských infekcí</vt:lpstr>
      <vt:lpstr>Ošetřovatelská péče </vt:lpstr>
      <vt:lpstr>Prevence infekčních nemocí</vt:lpstr>
      <vt:lpstr>Role všeobecné sestry</vt:lpstr>
      <vt:lpstr>Shrnutí</vt:lpstr>
    </vt:vector>
  </TitlesOfParts>
  <Company>Vysoka skola zdravotnicka, o.p.s.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Nejedlá Marie</dc:creator>
  <cp:lastModifiedBy>Nejedlá Marie</cp:lastModifiedBy>
  <cp:revision>2</cp:revision>
  <dcterms:created xsi:type="dcterms:W3CDTF">2026-05-17T18:59:25Z</dcterms:created>
  <dcterms:modified xsi:type="dcterms:W3CDTF">2026-05-20T04:40:45Z</dcterms:modified>
</cp:coreProperties>
</file>