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56B152-63AA-A917-2C8F-965A6C08F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4B63991-DAC0-9143-0D1B-2D965A605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93D4F4-6F27-7A90-CA05-F40CAD124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C994CD-89AA-0FA3-B2C2-3F34FD4BB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CA5FE0-36E0-5678-2C30-76BA4D4C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919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925AB9-BBCC-D742-09E5-5F4694753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16592DC-E8B6-2424-C311-5371EAE4C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BA68BE-FF7A-F006-E972-E6B7D8FC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588DE0-43E8-70AE-7B5F-B7B5D2F29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25D945-A83E-E914-8CAE-FFBBEA92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13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91D02D1-CD71-0BA0-1EEF-D165ADBA4D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0A7259-D73D-C0E9-C467-FAC36A76B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3B66DB-3DD3-7412-DD74-E08C1D00A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F1F837-2C74-C75E-CF81-34433025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637A15-1DC8-A32F-9AC0-91B3F3F9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91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A9EF42-D0D5-A18E-CA0F-CBDA0541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200FFF-5690-E2E3-C124-9633A9677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561818-F092-0928-7167-DF3D542BF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D3ABBB-B7C4-2845-6C8D-5A71AF8F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E0CD34-7E6E-FFE3-A2C6-DF7BD74A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72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5E807D-2A42-8801-BCD5-F46D38755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D7A5497-2BA2-E313-3065-23A382473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775CCF-762D-47D1-466F-F22FFC753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CA866F-3929-A1D1-390A-AE98AA11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D73277-AB78-99E2-480E-13CBBF00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34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81D909-69A3-04C7-1274-B943777B6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2ADF31-1E6A-12C5-3F25-3DE33E31E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64460C-EB3A-E086-2FB9-D6DA21999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0DC0F8-9527-2972-5B0F-F1C4E0FE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D5EE49-7E0D-EB5D-1730-D8BDE1D10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991602C-6298-4508-20D0-7CA91947E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98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6E893-DF79-17DC-D3B1-78F654B50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BEA914-C16B-6BA3-7F6A-EC5B44036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B311C34-1357-484B-CA00-AFA068394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2C41136-0382-F614-ABA8-EBE33F82CA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A447C32-3EBE-B71B-B43F-734DDB4ED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9558DC3-E545-DE84-1AA9-120FAA51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A509676-4F35-8C62-D8A7-CB23D5D65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AA851ED-2C1D-A9D2-20C7-E54AFC3D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95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94D05B-10FB-73CD-D824-268DC4652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9CC590A-5782-F4B3-A55A-DBEDD7EA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F305B39-7755-4976-26F7-E543B1E2C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3B6408-B348-2438-5C63-955B6E165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29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DBE4AD2-7491-77F9-195D-8EA50C32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65B2D23-FB8B-F554-AD20-85C33928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813CB7-EFCE-D235-9014-E4C53E255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1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A55872-DD94-CDCC-1E03-3CE6CF868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829120-D30A-0D38-DDF3-5A6EA59FA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2B4F255-F1CC-82DD-934B-F9629AB35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E482A00-9DB6-58DC-4972-AA93825F0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B9D189-4A0D-28D7-1901-E7370FAF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1CA199E-5515-FA26-712D-AEE628B5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62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F79C9B-4E73-E585-6FE5-3E5E3C29E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76CA70F-C511-0AF9-680F-0AA92BDB2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8CA0B7D-3B50-7521-45DB-44F51E8F2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F8AEDFB-3213-5E9E-5D09-08FFCA85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2B65A18-37A9-5931-1EF3-99FB28EC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96E4A05-143E-0C07-0FAC-27F4645F0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41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rgbClr val="FFFF00">
                <a:alpha val="34000"/>
              </a:srgb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2D9F89-9B8B-A320-7232-07F43567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3AE929B-519E-7A5B-C503-8DAC17F8E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777FC6-9134-7D89-C887-3C0933AF86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5ABDFC-AD5B-43EC-A4B1-BDC3A3F9B44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7ED3DB-2EDD-E633-1A90-FB4E26EFB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516DD5-1436-2280-9CD6-0FA07EE37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5AA5F4-4646-4A80-BA17-C7B220C98E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66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6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1CE0C9-03AC-42AC-AF29-2911F2C5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u diabetu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095302E-4EFE-4396-8912-545141771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37848" y="1825625"/>
            <a:ext cx="5915952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 příznaky hypoglykémie a PP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 příznaky hyperglykémie a PP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A9F2AA0-65FD-4C8C-AE97-B298ED4A421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154635"/>
            <a:ext cx="4277774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Aplikace inzulinu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Monitoring glykemie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Dietní režim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Hypoglykemie a hyperglykemie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Edukace dítěte </a:t>
            </a:r>
          </a:p>
        </p:txBody>
      </p:sp>
    </p:spTree>
    <p:extLst>
      <p:ext uri="{BB962C8B-B14F-4D97-AF65-F5344CB8AC3E}">
        <p14:creationId xmlns:p14="http://schemas.microsoft.com/office/powerpoint/2010/main" val="4278095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C72BC3-D68D-4630-AC88-84432F12E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EPILEPSIE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3F91DE-9892-47EA-AEF1-97F8870881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b="1" dirty="0"/>
              <a:t>Epilepsie – charakteristika</a:t>
            </a:r>
          </a:p>
          <a:p>
            <a:r>
              <a:rPr lang="cs-CZ" dirty="0"/>
              <a:t>Definice onemocnění </a:t>
            </a:r>
          </a:p>
          <a:p>
            <a:r>
              <a:rPr lang="cs-CZ" dirty="0"/>
              <a:t>Typy epileptických záchvatů </a:t>
            </a:r>
          </a:p>
          <a:p>
            <a:r>
              <a:rPr lang="cs-CZ" dirty="0"/>
              <a:t>Příčiny </a:t>
            </a:r>
          </a:p>
          <a:p>
            <a:r>
              <a:rPr lang="cs-CZ" dirty="0"/>
              <a:t>Dopad na kvalitu života dítěte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DE5BA70-5EA2-4287-AF69-E9CA4F1826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Vložte obrázek EEG u epilepsie a jeho popis</a:t>
            </a:r>
          </a:p>
        </p:txBody>
      </p:sp>
    </p:spTree>
    <p:extLst>
      <p:ext uri="{BB962C8B-B14F-4D97-AF65-F5344CB8AC3E}">
        <p14:creationId xmlns:p14="http://schemas.microsoft.com/office/powerpoint/2010/main" val="103893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6C6D1-9333-4F98-B8DA-7EB78D4D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u epilepsie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38AD129-EAAF-46E7-A0AD-FDCD2B68B4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stručné odpovědi k bodům v tabulce vlevo</a:t>
            </a: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2CA3150-F9F5-4C7F-AB90-CFFA27D7FFE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3802516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První pomoc při záchvatu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Bezpečnostní opatření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Dodržování farmakoterapie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Psychosociální podpora </a:t>
            </a:r>
          </a:p>
        </p:txBody>
      </p:sp>
    </p:spTree>
    <p:extLst>
      <p:ext uri="{BB962C8B-B14F-4D97-AF65-F5344CB8AC3E}">
        <p14:creationId xmlns:p14="http://schemas.microsoft.com/office/powerpoint/2010/main" val="3088323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04B7A-EC23-498F-B5EC-C6EE97CC4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CYSTICKÁ FIBRÓZA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BFEE8C-6EEC-459B-85EC-931956D0D4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Cystická fibróza</a:t>
            </a:r>
          </a:p>
          <a:p>
            <a:r>
              <a:rPr lang="cs-CZ" dirty="0"/>
              <a:t>Genetické onemocnění </a:t>
            </a:r>
          </a:p>
          <a:p>
            <a:r>
              <a:rPr lang="cs-CZ" dirty="0"/>
              <a:t>Postižení dýchacího a trávicího systému </a:t>
            </a:r>
          </a:p>
          <a:p>
            <a:r>
              <a:rPr lang="cs-CZ" dirty="0"/>
              <a:t>Typické projevy </a:t>
            </a:r>
          </a:p>
          <a:p>
            <a:r>
              <a:rPr lang="cs-CZ" dirty="0"/>
              <a:t>Prognóza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B56E55B-C556-4F89-8EC1-360EC8306A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 konkrétní informace k tabulce vlevo</a:t>
            </a: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346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B8582F-5CF1-45CE-9EB4-BA28E8E37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Péče o dítě s cystickou fibrózou</a:t>
            </a: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A32AF98-881C-43F8-9467-D72A6553DC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 konkrétní informace k tabulce vlevo</a:t>
            </a: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EF22954-A379-4EB6-B7FC-9D0C70C13AD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154635"/>
            <a:ext cx="2955424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Dechová rehabilitace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Inhalační léčba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Nutriční podpora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Prevence infekcí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Edukace rodiny </a:t>
            </a:r>
          </a:p>
        </p:txBody>
      </p:sp>
    </p:spTree>
    <p:extLst>
      <p:ext uri="{BB962C8B-B14F-4D97-AF65-F5344CB8AC3E}">
        <p14:creationId xmlns:p14="http://schemas.microsoft.com/office/powerpoint/2010/main" val="4232276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7A93F9-F948-4DEB-8893-62F4EC641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ATOPICKÝ EKZÉM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C6A5F05-A011-4E8E-A1E2-3DB12095CC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Chronické zánětlivé kožní onemocnění </a:t>
            </a:r>
          </a:p>
          <a:p>
            <a:r>
              <a:rPr lang="cs-CZ" dirty="0"/>
              <a:t>Příčiny a alergická složka </a:t>
            </a:r>
          </a:p>
          <a:p>
            <a:r>
              <a:rPr lang="cs-CZ" dirty="0"/>
              <a:t>Příznaky: </a:t>
            </a:r>
          </a:p>
          <a:p>
            <a:pPr lvl="1"/>
            <a:r>
              <a:rPr lang="cs-CZ" dirty="0"/>
              <a:t>svědění </a:t>
            </a:r>
          </a:p>
          <a:p>
            <a:pPr lvl="1"/>
            <a:r>
              <a:rPr lang="cs-CZ" dirty="0"/>
              <a:t>suchá kůže </a:t>
            </a:r>
          </a:p>
          <a:p>
            <a:pPr lvl="1"/>
            <a:r>
              <a:rPr lang="cs-CZ" dirty="0"/>
              <a:t>vyrážka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2E22F23-4295-4212-BC0D-5F970994B2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schéma nejčastějších příčin</a:t>
            </a:r>
          </a:p>
        </p:txBody>
      </p:sp>
    </p:spTree>
    <p:extLst>
      <p:ext uri="{BB962C8B-B14F-4D97-AF65-F5344CB8AC3E}">
        <p14:creationId xmlns:p14="http://schemas.microsoft.com/office/powerpoint/2010/main" val="3190051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F31A7F-8345-4736-8C58-B1F394954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u atopického ekzému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391B189-9022-4FBD-9983-9469AACC9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503237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obrázek s nejčastější lokalizací atopického ekzému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Uveďte, jak se pečuje o pokožku dítěte s atopickým ekzémem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56EC129-8642-4D18-A404-81F4257C65F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2702599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Péče o pokožku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Hygienický režim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Eliminace alergenů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Edukace rodičů </a:t>
            </a:r>
          </a:p>
        </p:txBody>
      </p:sp>
    </p:spTree>
    <p:extLst>
      <p:ext uri="{BB962C8B-B14F-4D97-AF65-F5344CB8AC3E}">
        <p14:creationId xmlns:p14="http://schemas.microsoft.com/office/powerpoint/2010/main" val="4201067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921908-A466-453C-9428-FC18F27A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DĚTSKÁ OBEZITA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B3A166-DEA7-4D84-B9BD-B5E201003DA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Definice obezity </a:t>
            </a:r>
          </a:p>
          <a:p>
            <a:r>
              <a:rPr lang="cs-CZ" dirty="0"/>
              <a:t>Příčiny: </a:t>
            </a:r>
          </a:p>
          <a:p>
            <a:pPr lvl="1"/>
            <a:r>
              <a:rPr lang="cs-CZ" dirty="0"/>
              <a:t>nevhodná strava </a:t>
            </a:r>
          </a:p>
          <a:p>
            <a:pPr lvl="1"/>
            <a:r>
              <a:rPr lang="cs-CZ" dirty="0"/>
              <a:t>nedostatek pohybu </a:t>
            </a:r>
          </a:p>
          <a:p>
            <a:pPr lvl="1"/>
            <a:r>
              <a:rPr lang="cs-CZ" dirty="0"/>
              <a:t>genetika </a:t>
            </a:r>
          </a:p>
          <a:p>
            <a:r>
              <a:rPr lang="cs-CZ" dirty="0"/>
              <a:t>Zdravotní rizika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6117604-CFFF-4D81-AE3D-ABE5E08277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odpovědi k tabulce vlevo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457200" lvl="1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457200" lvl="1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457200" lvl="1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5181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2AC6C5-CA65-46F4-AB21-A45B5A7B7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a léčba obezity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5C11736-190A-4A57-B0A5-EE702CB085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odpovědi k tabulce vlevo</a:t>
            </a: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10D1290-5C6F-4180-B241-F3E05DD5B1D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3102324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cs-CZ" altLang="cs-CZ" sz="2400" dirty="0">
                <a:latin typeface="+mj-lt"/>
              </a:rPr>
              <a:t>Ú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prava životního stylu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Pohybová aktivita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Nutriční edukace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Role rodiny a školy </a:t>
            </a:r>
          </a:p>
        </p:txBody>
      </p:sp>
    </p:spTree>
    <p:extLst>
      <p:ext uri="{BB962C8B-B14F-4D97-AF65-F5344CB8AC3E}">
        <p14:creationId xmlns:p14="http://schemas.microsoft.com/office/powerpoint/2010/main" val="1937719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1867F4-E53B-41E5-9E29-74237442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PSYCHOSOCIÁLNÍ ASPEKTY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B51B94-8757-47B6-A557-04258DD020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Psychologický dopad chronických nemocí</a:t>
            </a:r>
          </a:p>
          <a:p>
            <a:r>
              <a:rPr lang="cs-CZ" dirty="0"/>
              <a:t>Strach a úzkost dítěte </a:t>
            </a:r>
          </a:p>
          <a:p>
            <a:r>
              <a:rPr lang="cs-CZ" dirty="0"/>
              <a:t>Sociální izolace </a:t>
            </a:r>
          </a:p>
          <a:p>
            <a:r>
              <a:rPr lang="cs-CZ" dirty="0"/>
              <a:t>Školní docházka </a:t>
            </a:r>
          </a:p>
          <a:p>
            <a:r>
              <a:rPr lang="cs-CZ" dirty="0"/>
              <a:t>Vliv na rodinu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712987-FE1D-4BB4-B042-A168CC2BD4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Jak se projevuje strach a úzkost dítěte ?</a:t>
            </a: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029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CHRONICKÁ ONEMOCNĚNÍ V DĚTSKÉM VĚKU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Chronická onemocnění v dětském věku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1731" y="1825625"/>
            <a:ext cx="6603101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fotografii hospitalizovaného dítěte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Popište hospitalismus</a:t>
            </a:r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677BA3-DE92-4CC3-B833-D1956B57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Komunikace sestry s dítětem a rodiči</a:t>
            </a: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7B669A1-708F-4223-8809-0F5DA66446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odpovědi k tabulce vlevo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DBD9525-02AE-4CC4-AB4B-FB80A172F77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424020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Empatie a aktivní naslouchání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Věkově přiměřená komunikace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Edukační proces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Budování důvěry </a:t>
            </a:r>
          </a:p>
        </p:txBody>
      </p:sp>
    </p:spTree>
    <p:extLst>
      <p:ext uri="{BB962C8B-B14F-4D97-AF65-F5344CB8AC3E}">
        <p14:creationId xmlns:p14="http://schemas.microsoft.com/office/powerpoint/2010/main" val="422209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B65595-6CF5-4BCF-BD91-05DA436B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chronických onemocnění u dětí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250FC76-5C68-4C97-838E-784F119B0D3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obrázek zásad zdravého životního stylu u dětí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502E5F0-202C-43BA-9EA4-CCC8A7A7A6A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4403513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Význam zdravého životního stylu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Očkování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Preventivní prohlídky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Včasná diagnostika </a:t>
            </a:r>
          </a:p>
        </p:txBody>
      </p:sp>
    </p:spTree>
    <p:extLst>
      <p:ext uri="{BB962C8B-B14F-4D97-AF65-F5344CB8AC3E}">
        <p14:creationId xmlns:p14="http://schemas.microsoft.com/office/powerpoint/2010/main" val="594458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4571E6-1D60-4212-81D3-95E03F1B7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D2F506A-7995-4551-AB83-25B44A09B4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Co se rozumí pod pojmem </a:t>
            </a:r>
            <a:r>
              <a:rPr lang="cs-CZ" altLang="cs-CZ" b="1" dirty="0">
                <a:solidFill>
                  <a:schemeClr val="accent4">
                    <a:lumMod val="75000"/>
                  </a:schemeClr>
                </a:solidFill>
              </a:rPr>
              <a:t>multidisciplinární péče </a:t>
            </a: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4E1B16D-24A8-4827-BC95-5C19ECF6C8C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652083" y="2437242"/>
            <a:ext cx="42837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Význam multidisciplinární péče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Role všeobecné sestry </a:t>
            </a:r>
          </a:p>
        </p:txBody>
      </p:sp>
    </p:spTree>
    <p:extLst>
      <p:ext uri="{BB962C8B-B14F-4D97-AF65-F5344CB8AC3E}">
        <p14:creationId xmlns:p14="http://schemas.microsoft.com/office/powerpoint/2010/main" val="2672476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403BDA-6B0F-472F-9A5A-520EA9DFC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Obrázky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6024FD3-C2F8-46F2-B87A-2C9AB9BEF9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Vložte obrázek</a:t>
            </a:r>
          </a:p>
          <a:p>
            <a:r>
              <a:rPr lang="cs-CZ" dirty="0"/>
              <a:t>inhalátoru, </a:t>
            </a:r>
          </a:p>
          <a:p>
            <a:r>
              <a:rPr lang="cs-CZ" dirty="0"/>
              <a:t>Glukometru</a:t>
            </a:r>
          </a:p>
          <a:p>
            <a:r>
              <a:rPr lang="cs-CZ" dirty="0"/>
              <a:t>Schéma dětských nemocí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3DD60C8-BED8-4117-A982-9FE3A1FE0A8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2601738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inhalátor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glukometr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dětské oddělení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schémata nemocí </a:t>
            </a:r>
          </a:p>
        </p:txBody>
      </p:sp>
    </p:spTree>
    <p:extLst>
      <p:ext uri="{BB962C8B-B14F-4D97-AF65-F5344CB8AC3E}">
        <p14:creationId xmlns:p14="http://schemas.microsoft.com/office/powerpoint/2010/main" val="30641867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80AC7F-96B0-4741-BAA4-02330EFF9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0D4606-4B29-4883-A555-D687EA24E9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21FB090-7A43-4ABE-AE57-04073CC6431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582627" y="2378310"/>
            <a:ext cx="5073706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Pediatrie pro nelékařské zdravotnické obory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Doporučené postupy České pediatrické společnosti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WHO –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Child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Chronic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Diseases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Ošetřovatelství v pediatrii </a:t>
            </a:r>
          </a:p>
        </p:txBody>
      </p:sp>
    </p:spTree>
    <p:extLst>
      <p:ext uri="{BB962C8B-B14F-4D97-AF65-F5344CB8AC3E}">
        <p14:creationId xmlns:p14="http://schemas.microsoft.com/office/powerpoint/2010/main" val="381167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456566"/>
            <a:ext cx="5081798" cy="540143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600" dirty="0">
                <a:latin typeface="+mj-lt"/>
              </a:rPr>
              <a:t>Student dokáže </a:t>
            </a:r>
          </a:p>
          <a:p>
            <a:pPr marL="0" indent="0">
              <a:buNone/>
            </a:pPr>
            <a:endParaRPr 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3600" dirty="0">
                <a:latin typeface="+mj-lt"/>
              </a:rPr>
              <a:t>charakterizovat nejčastější chronická onemocnění dětského věku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3600" dirty="0">
                <a:latin typeface="+mj-lt"/>
              </a:rPr>
              <a:t>popsat příznaky, diagnostiku a možnosti léčby vybraných onemocnění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3600" dirty="0">
                <a:latin typeface="+mj-lt"/>
              </a:rPr>
              <a:t>vysvětlit zásady ošetřovatelské péče o chronicky nemocné dítě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cs-CZ" alt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3600" dirty="0">
                <a:latin typeface="+mj-lt"/>
              </a:rPr>
              <a:t>identifikovat psychologické a sociální dopady chronického onemocnění na dítě a rodinu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cs-CZ" alt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3600" dirty="0">
                <a:latin typeface="+mj-lt"/>
              </a:rPr>
              <a:t>aplikovat edukaci a preventivní opatření v pediatrické ošetřovatelské praxi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cs-CZ" altLang="cs-CZ" sz="3600" dirty="0">
              <a:latin typeface="+mj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3600" dirty="0">
                <a:latin typeface="+mj-lt"/>
              </a:rPr>
              <a:t>pochopit význam multidisciplinární spolupráce při péči o dítě s chronickým onemocněním. 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5088" y="230188"/>
            <a:ext cx="6996912" cy="662781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Popište zásady péče o chronicky nemocné dítě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3C52F-F16F-44AF-832E-0BB2BAA79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problematiky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85F74E4-0902-414A-BC5C-165525737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574535"/>
            <a:ext cx="5181600" cy="560242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 stručné odpovědi k bodům v tabulce vlevo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FCFC71D-B350-419A-96F5-5E64C696698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4526819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Definice chronického onemocnění u dítěte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Rozdíl mezi akutním a chronickým onemocněním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Význam tématu pro ošetřovatelskou praxi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Dopad na dítě a rodinu </a:t>
            </a:r>
          </a:p>
        </p:txBody>
      </p:sp>
    </p:spTree>
    <p:extLst>
      <p:ext uri="{BB962C8B-B14F-4D97-AF65-F5344CB8AC3E}">
        <p14:creationId xmlns:p14="http://schemas.microsoft.com/office/powerpoint/2010/main" val="2668096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F3838-82B3-48C4-B867-2925F82C7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Epidemiologie dětských chronických nemocí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11BDF41-E0D1-41ED-993B-03430FADDD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Nejčastější chronická onemocnění v dětském věku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Výskyt v ČR a ve světě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Trendy nárůstu chronických nemocí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Rizikové faktory 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0EB8B89-EA33-4E57-B2EA-43C0EDE6E0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trend onemocnění astma </a:t>
            </a:r>
            <a:r>
              <a:rPr lang="cs-CZ" b="1" dirty="0" err="1">
                <a:solidFill>
                  <a:schemeClr val="accent4">
                    <a:lumMod val="75000"/>
                  </a:schemeClr>
                </a:solidFill>
              </a:rPr>
              <a:t>bronchiale</a:t>
            </a: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 u dětí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trend onemocnění obezitou u dětí</a:t>
            </a:r>
          </a:p>
        </p:txBody>
      </p:sp>
    </p:spTree>
    <p:extLst>
      <p:ext uri="{BB962C8B-B14F-4D97-AF65-F5344CB8AC3E}">
        <p14:creationId xmlns:p14="http://schemas.microsoft.com/office/powerpoint/2010/main" val="2804912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549CA-93E0-4C23-9C3F-322B6ED48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všeobecné sestry v pediatrii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FED64C8-CC34-441E-AD74-C1B3CDDFE8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Jak se monitoruje zdravotní stav dítěte</a:t>
            </a: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38C463A-3D9A-43D8-BD88-50FFECF93A0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3077965"/>
            <a:ext cx="4085029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Edukace dítěte a rodičů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Monitoring zdravotního stavu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Prevence komplikací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Psychická podpora dítěte </a:t>
            </a:r>
          </a:p>
        </p:txBody>
      </p:sp>
    </p:spTree>
    <p:extLst>
      <p:ext uri="{BB962C8B-B14F-4D97-AF65-F5344CB8AC3E}">
        <p14:creationId xmlns:p14="http://schemas.microsoft.com/office/powerpoint/2010/main" val="158015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95FAB3-3BCF-4365-BBC9-E54CAF3DF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ASTMA BRONCHIALE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BEA92E4-9F59-4870-9525-116CCAAF051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Uveďte nejčastější příčiny astma </a:t>
            </a:r>
            <a:r>
              <a:rPr lang="cs-CZ" b="1" dirty="0" err="1">
                <a:solidFill>
                  <a:schemeClr val="accent4">
                    <a:lumMod val="75000"/>
                  </a:schemeClr>
                </a:solidFill>
              </a:rPr>
              <a:t>bronchiale</a:t>
            </a: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obrázek nejčastějších příčin astma </a:t>
            </a:r>
            <a:r>
              <a:rPr lang="cs-CZ" b="1" dirty="0" err="1">
                <a:solidFill>
                  <a:schemeClr val="accent4">
                    <a:lumMod val="75000"/>
                  </a:schemeClr>
                </a:solidFill>
              </a:rPr>
              <a:t>bronchiale</a:t>
            </a: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8CE4DE6-D276-4F69-B263-9ADB7869F13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23967"/>
            <a:ext cx="436953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Definice a podstata onemocnění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Chronický zánět dýchacích cest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Nejčastější příčiny a spouštěče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Příznaky </a:t>
            </a:r>
          </a:p>
        </p:txBody>
      </p:sp>
    </p:spTree>
    <p:extLst>
      <p:ext uri="{BB962C8B-B14F-4D97-AF65-F5344CB8AC3E}">
        <p14:creationId xmlns:p14="http://schemas.microsoft.com/office/powerpoint/2010/main" val="3711167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573290-64CA-4541-84A3-3C685704B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Diagnostika a léčba astmatu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BDD09DB-9971-4099-BEF9-D9B15E7826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obrázek spirometrického vyšetření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4A0ED27-1190-45EB-BD14-FA2FD438FE2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154635"/>
            <a:ext cx="2729914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Spirometrie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Peak-flow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měření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Inhalační léčba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Režimová opatření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Edukace rodiny </a:t>
            </a:r>
          </a:p>
        </p:txBody>
      </p:sp>
    </p:spTree>
    <p:extLst>
      <p:ext uri="{BB962C8B-B14F-4D97-AF65-F5344CB8AC3E}">
        <p14:creationId xmlns:p14="http://schemas.microsoft.com/office/powerpoint/2010/main" val="3653573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4F1796-3902-41DC-9CEE-2421C58C7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DIABETES MELLITUS 1. TYPU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73B92E-42E7-4F7E-9933-2EF8A5F795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b="1" dirty="0"/>
              <a:t>Diabetes </a:t>
            </a:r>
            <a:r>
              <a:rPr lang="cs-CZ" b="1" dirty="0" err="1"/>
              <a:t>mellitus</a:t>
            </a:r>
            <a:r>
              <a:rPr lang="cs-CZ" b="1" dirty="0"/>
              <a:t> 1. typu – charakteristika</a:t>
            </a:r>
          </a:p>
          <a:p>
            <a:r>
              <a:rPr lang="cs-CZ" dirty="0"/>
              <a:t>Autoimunitní onemocnění </a:t>
            </a:r>
          </a:p>
          <a:p>
            <a:r>
              <a:rPr lang="cs-CZ" dirty="0"/>
              <a:t>Nedostatek inzulinu </a:t>
            </a:r>
          </a:p>
          <a:p>
            <a:r>
              <a:rPr lang="cs-CZ" dirty="0"/>
              <a:t>Typické projevy: </a:t>
            </a:r>
          </a:p>
          <a:p>
            <a:pPr lvl="1"/>
            <a:r>
              <a:rPr lang="cs-CZ" dirty="0"/>
              <a:t>žízeň </a:t>
            </a:r>
          </a:p>
          <a:p>
            <a:pPr lvl="1"/>
            <a:r>
              <a:rPr lang="cs-CZ" dirty="0"/>
              <a:t>polyurie </a:t>
            </a:r>
          </a:p>
          <a:p>
            <a:pPr lvl="1"/>
            <a:r>
              <a:rPr lang="cs-CZ" dirty="0"/>
              <a:t>únava </a:t>
            </a:r>
          </a:p>
          <a:p>
            <a:pPr lvl="1"/>
            <a:r>
              <a:rPr lang="cs-CZ" dirty="0"/>
              <a:t>hubnutí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EF6309-E2B2-4E03-A1F9-991A713879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Vložte tabulku příznaků DM 1. typu</a:t>
            </a:r>
          </a:p>
        </p:txBody>
      </p:sp>
    </p:spTree>
    <p:extLst>
      <p:ext uri="{BB962C8B-B14F-4D97-AF65-F5344CB8AC3E}">
        <p14:creationId xmlns:p14="http://schemas.microsoft.com/office/powerpoint/2010/main" val="39738341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643</Words>
  <Application>Microsoft Office PowerPoint</Application>
  <PresentationFormat>Širokoúhlá obrazovka</PresentationFormat>
  <Paragraphs>327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Aptos</vt:lpstr>
      <vt:lpstr>Aptos Display</vt:lpstr>
      <vt:lpstr>Arial</vt:lpstr>
      <vt:lpstr>Motiv Office</vt:lpstr>
      <vt:lpstr>Dětské lékařství 6 obor Všeobecná sestra</vt:lpstr>
      <vt:lpstr>CHRONICKÁ ONEMOCNĚNÍ V DĚTSKÉM VĚKU</vt:lpstr>
      <vt:lpstr>CÍLE VÝUKY</vt:lpstr>
      <vt:lpstr>Úvod do problematiky</vt:lpstr>
      <vt:lpstr>Epidemiologie dětských chronických nemocí</vt:lpstr>
      <vt:lpstr>Role všeobecné sestry v pediatrii</vt:lpstr>
      <vt:lpstr>ASTMA BRONCHIALE</vt:lpstr>
      <vt:lpstr>Diagnostika a léčba astmatu</vt:lpstr>
      <vt:lpstr>DIABETES MELLITUS 1. TYPU</vt:lpstr>
      <vt:lpstr>Ošetřovatelská péče u diabetu</vt:lpstr>
      <vt:lpstr>EPILEPSIE</vt:lpstr>
      <vt:lpstr>Ošetřovatelská péče u epilepsie</vt:lpstr>
      <vt:lpstr>CYSTICKÁ FIBRÓZA</vt:lpstr>
      <vt:lpstr>Péče o dítě s cystickou fibrózou</vt:lpstr>
      <vt:lpstr>ATOPICKÝ EKZÉM</vt:lpstr>
      <vt:lpstr>Ošetřovatelská péče u atopického ekzému</vt:lpstr>
      <vt:lpstr>DĚTSKÁ OBEZITA</vt:lpstr>
      <vt:lpstr>Prevence a léčba obezity</vt:lpstr>
      <vt:lpstr>PSYCHOSOCIÁLNÍ ASPEKTY</vt:lpstr>
      <vt:lpstr>Komunikace sestry s dítětem a rodiči</vt:lpstr>
      <vt:lpstr>Prevence chronických onemocnění u dětí</vt:lpstr>
      <vt:lpstr>Shrnutí</vt:lpstr>
      <vt:lpstr>Obrázky</vt:lpstr>
      <vt:lpstr>Literatura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Dětské lékařství 6 obor Všeobecná sestra</dc:title>
  <dc:creator>Nejedlá Marie</dc:creator>
  <cp:lastModifiedBy>Nejedlá Marie</cp:lastModifiedBy>
  <cp:revision>5</cp:revision>
  <dcterms:created xsi:type="dcterms:W3CDTF">2026-05-17T19:05:47Z</dcterms:created>
  <dcterms:modified xsi:type="dcterms:W3CDTF">2026-05-20T09:57:12Z</dcterms:modified>
</cp:coreProperties>
</file>