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7" r:id="rId7"/>
    <p:sldId id="278" r:id="rId8"/>
    <p:sldId id="279" r:id="rId9"/>
    <p:sldId id="280" r:id="rId10"/>
    <p:sldId id="261" r:id="rId11"/>
    <p:sldId id="28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92401B-B6E2-5920-E86C-6A97F33CA2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5FA0870-FDB4-1FA0-D4F5-72908AC0E2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DA07396-F7B4-C801-4E00-24CC3D655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5CD2-033B-49B9-B7EE-7940AEF0A63D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5C3646E-7DD2-7D17-716C-0D959AA98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FC65716-9BDC-DBB8-80C8-A9191F036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F459C-B018-46A0-8791-42F873E8E1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923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F3C9D4-008F-A65F-1BCF-C44A208AB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0E816C4-159F-8568-51B3-1EAC663241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4BD49F-4FB8-CD11-3373-53651E092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5CD2-033B-49B9-B7EE-7940AEF0A63D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BAD09A3-948D-96B9-0076-43CC7FA21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76C9CC8-740F-A730-ADEC-FA46DB082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F459C-B018-46A0-8791-42F873E8E1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191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F379399D-92DC-39BF-837E-0AB37EA304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78412C9-B91A-3048-4319-DC668D13C0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4D057D9-2C31-84E0-FCC8-A4DB18909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5CD2-033B-49B9-B7EE-7940AEF0A63D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FB58078-65CB-1AAC-FF7D-7A1AE99DF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A086ABA-E228-B4AE-C10A-21A4D4D15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F459C-B018-46A0-8791-42F873E8E1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1827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0761C0-B895-840D-4F02-99766AC2D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923150-7D10-5427-E9AD-5A4CAE58C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C94618F-F712-B738-ED4C-A2F00A5971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5CD2-033B-49B9-B7EE-7940AEF0A63D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A0851F8-1B62-9CA4-93E8-7E535EA82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C0BEC27-7AE6-ADD1-592B-4A6AC9CC5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F459C-B018-46A0-8791-42F873E8E1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2372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ECCF9A-6BF6-CA24-6BAF-C5D33B9EF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47E2342-B14F-BA7F-B153-61A6AE63C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4586234-723A-AEDE-F873-F75A0F95D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5CD2-033B-49B9-B7EE-7940AEF0A63D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8314189-B7D1-130D-2B85-7E20F86BF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B3AA35D-373B-FCF1-B4F3-AAB9DABE6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F459C-B018-46A0-8791-42F873E8E1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981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484971-3433-15DA-3C1E-87C830609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D04540-EA96-2AAE-C275-3B77B63C55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3C7C276-2111-3DC3-E7A1-66ED3ED8E2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958E34C-550A-7B42-F428-625DCF7AE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5CD2-033B-49B9-B7EE-7940AEF0A63D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E46F7D6-1107-1A77-914A-B35D7FF36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E19B1E4-E630-5CF1-4F55-070436C51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F459C-B018-46A0-8791-42F873E8E1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3627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BB1974-072C-6A15-1888-9640271CB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3A8ED41-C729-B014-6A45-A6F90CE84C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A966AF5-D58C-840B-A582-15F2F20226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6AD485B-E796-2AFC-74B3-C1A1334B4E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ADDDE49-6DD4-4D5A-FBD5-9844D2356F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6B99A13-9C41-A365-065F-6F24B76A1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5CD2-033B-49B9-B7EE-7940AEF0A63D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A82175B-19AF-C563-0B2F-6F66DB81E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7A49AEA3-B275-6B61-913B-85DB99249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F459C-B018-46A0-8791-42F873E8E1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2534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38CDC3-3FB5-8B68-C921-883E3CC51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906181F-EE3F-8470-CD4F-F3C69860C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5CD2-033B-49B9-B7EE-7940AEF0A63D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7AA6954-EA17-FFC2-7AEA-790013A1F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6294BFE-B901-8A21-478E-DDDAC8AD4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F459C-B018-46A0-8791-42F873E8E1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1310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8886147-264B-7648-F7A0-0BEED1C00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5CD2-033B-49B9-B7EE-7940AEF0A63D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A23CC9A-5B52-0851-F2A0-71AFC44F2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7AAA329-801B-CAE7-B7AD-E0394986C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F459C-B018-46A0-8791-42F873E8E1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6329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8BD3F8-090B-0896-4B50-5DF0A525C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5EA4FF-5B05-F104-5827-994B247075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75239BA-FE0D-9488-C5B0-9E3754ADA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7F07A49-ED58-9CCD-76C4-FC55D5360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5CD2-033B-49B9-B7EE-7940AEF0A63D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7A9A4C7-9C62-AE09-7BEA-9E91E652C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11C4466-C255-45AF-E477-84E73F26C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F459C-B018-46A0-8791-42F873E8E1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6910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AD0844-F02A-C433-1B72-CC535745B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90924DD-912E-4823-4822-3744E56FF2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BF2E812-A58E-0C8E-5519-FE8D27928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819BF0D-AFD0-9F74-5C4B-65EF2DB65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5CD2-033B-49B9-B7EE-7940AEF0A63D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46607EC-756D-4FAA-4BC2-809D08DCB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253120E-5919-6E07-76F2-67A4FDB95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F459C-B018-46A0-8791-42F873E8E1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9839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">
              <a:schemeClr val="tx2">
                <a:lumMod val="75000"/>
                <a:lumOff val="2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AEDED5D-91F9-B74A-CEA6-D7B41D73D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2832C29-DC85-9598-E73A-1F2E4F0FDF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D3DD536-8813-9E27-3090-25FD1A1CAB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0F5CD2-033B-49B9-B7EE-7940AEF0A63D}" type="datetimeFigureOut">
              <a:rPr lang="cs-CZ" smtClean="0"/>
              <a:t>27.05.2026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D64F357-4550-4C49-D914-6BA89CCFF5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330AC97-EAC2-74E7-F940-4F6C42CFB4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0F459C-B018-46A0-8791-42F873E8E1A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865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727FB6C1-6160-815E-D997-2F9ED5E8CF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1F212A70-5E93-4B0E-4E2E-DD63615CFA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Dětské lékařství 8</a:t>
            </a:r>
            <a:br>
              <a:rPr lang="cs-CZ" dirty="0"/>
            </a:br>
            <a:r>
              <a:rPr lang="cs-CZ" dirty="0"/>
              <a:t>obor Všeobecná sestra</a:t>
            </a:r>
          </a:p>
        </p:txBody>
      </p:sp>
    </p:spTree>
    <p:extLst>
      <p:ext uri="{BB962C8B-B14F-4D97-AF65-F5344CB8AC3E}">
        <p14:creationId xmlns:p14="http://schemas.microsoft.com/office/powerpoint/2010/main" val="439687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0F8485-9831-6990-9BF2-F72425C3D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Reakce dítěte na hospitalizaci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0C21EF-ECD8-2C1B-DCB6-34D0C6E5AE2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Strach a úzkost</a:t>
            </a:r>
          </a:p>
          <a:p>
            <a:r>
              <a:rPr lang="cs-CZ" dirty="0"/>
              <a:t>Separace od rodičů</a:t>
            </a:r>
          </a:p>
          <a:p>
            <a:r>
              <a:rPr lang="cs-CZ" dirty="0"/>
              <a:t>Změny chování</a:t>
            </a:r>
          </a:p>
          <a:p>
            <a:r>
              <a:rPr lang="cs-CZ" dirty="0"/>
              <a:t>Regrese</a:t>
            </a:r>
          </a:p>
          <a:p>
            <a:r>
              <a:rPr lang="cs-CZ" dirty="0"/>
              <a:t>Reakce dle věku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978EA61-3F8A-6BFF-AB77-6AE543A11C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41260" y="1825625"/>
            <a:ext cx="7112540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Uveďte konkrétní příklady k odrážkám vlevo</a:t>
            </a:r>
          </a:p>
          <a:p>
            <a:r>
              <a:rPr lang="cs-CZ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X</a:t>
            </a:r>
          </a:p>
          <a:p>
            <a:r>
              <a:rPr lang="cs-CZ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X</a:t>
            </a:r>
          </a:p>
          <a:p>
            <a:r>
              <a:rPr lang="cs-CZ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X</a:t>
            </a:r>
          </a:p>
          <a:p>
            <a:r>
              <a:rPr lang="cs-CZ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X</a:t>
            </a:r>
          </a:p>
          <a:p>
            <a:r>
              <a:rPr lang="cs-CZ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X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8173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71D049-2565-7A53-8038-BA6FD11575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508D0D-B57A-3E1F-00AD-0BA4550BD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/>
          <a:lstStyle/>
          <a:p>
            <a:r>
              <a:rPr lang="cs-CZ" b="1" dirty="0"/>
              <a:t>Jaké akutní stavy jsou nejčastěji příčinou hospitalizace u dětí 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8C8133-F07A-E471-CDE6-6DFDB672F746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Novorozenec</a:t>
            </a:r>
          </a:p>
          <a:p>
            <a:r>
              <a:rPr lang="cs-CZ" dirty="0"/>
              <a:t>Kojenec</a:t>
            </a:r>
          </a:p>
          <a:p>
            <a:r>
              <a:rPr lang="cs-CZ" dirty="0"/>
              <a:t>Batole</a:t>
            </a:r>
          </a:p>
          <a:p>
            <a:r>
              <a:rPr lang="cs-CZ" dirty="0"/>
              <a:t>Předškolák</a:t>
            </a:r>
          </a:p>
          <a:p>
            <a:r>
              <a:rPr lang="cs-CZ" dirty="0"/>
              <a:t>Školák adolescent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2F6AA5F-CE2F-8CCF-EB72-A5EDBD6891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56434" y="1825625"/>
            <a:ext cx="7297366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konkrétní příklady ke každé odrážce</a:t>
            </a:r>
          </a:p>
        </p:txBody>
      </p:sp>
    </p:spTree>
    <p:extLst>
      <p:ext uri="{BB962C8B-B14F-4D97-AF65-F5344CB8AC3E}">
        <p14:creationId xmlns:p14="http://schemas.microsoft.com/office/powerpoint/2010/main" val="1917688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F163C4-637E-17D0-F892-EFB2549B0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Reakce rodičů na hospitalizaci dítěte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78EB32-E73F-6DDA-08D4-8BD0E289082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Strach o dítě</a:t>
            </a:r>
          </a:p>
          <a:p>
            <a:r>
              <a:rPr lang="cs-CZ" dirty="0"/>
              <a:t>Pocit bezmoci</a:t>
            </a:r>
          </a:p>
          <a:p>
            <a:r>
              <a:rPr lang="cs-CZ" dirty="0"/>
              <a:t>Stres</a:t>
            </a:r>
          </a:p>
          <a:p>
            <a:r>
              <a:rPr lang="cs-CZ" dirty="0"/>
              <a:t>Potřeba podpory</a:t>
            </a:r>
          </a:p>
          <a:p>
            <a:r>
              <a:rPr lang="cs-CZ" dirty="0"/>
              <a:t>Spolupráce s personálem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53EE470-5D2E-C7DB-EA90-2CE302C664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41651" y="1825625"/>
            <a:ext cx="6412149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diagram psychické zátěže rodičů</a:t>
            </a:r>
          </a:p>
        </p:txBody>
      </p:sp>
    </p:spTree>
    <p:extLst>
      <p:ext uri="{BB962C8B-B14F-4D97-AF65-F5344CB8AC3E}">
        <p14:creationId xmlns:p14="http://schemas.microsoft.com/office/powerpoint/2010/main" val="3517995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EA126A-1266-8134-4D52-6548C2A97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Práva hospitalizovaného dítěte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98C17A-7406-E529-1756-D6B3240BAE2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Právo na přítomnost rodiče</a:t>
            </a:r>
          </a:p>
          <a:p>
            <a:r>
              <a:rPr lang="cs-CZ" dirty="0"/>
              <a:t>Právo na informace</a:t>
            </a:r>
          </a:p>
          <a:p>
            <a:r>
              <a:rPr lang="cs-CZ" dirty="0"/>
              <a:t>Právo na soukromí</a:t>
            </a:r>
          </a:p>
          <a:p>
            <a:r>
              <a:rPr lang="cs-CZ" dirty="0"/>
              <a:t>Právo na hru a vzdělávání</a:t>
            </a:r>
          </a:p>
          <a:p>
            <a:r>
              <a:rPr lang="cs-CZ" dirty="0"/>
              <a:t>Charta práv hospitalizovaných dětí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9B71874-39A2-C5D0-C5EF-8A91FBEB86B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ikony práv dítěte</a:t>
            </a:r>
          </a:p>
        </p:txBody>
      </p:sp>
    </p:spTree>
    <p:extLst>
      <p:ext uri="{BB962C8B-B14F-4D97-AF65-F5344CB8AC3E}">
        <p14:creationId xmlns:p14="http://schemas.microsoft.com/office/powerpoint/2010/main" val="3075620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2C2618-DB3C-FDD4-5FF2-DC65DA1B9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Adaptace dítěte na nemocniční prostředí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D9CD073-9BF5-66AC-7A40-64C469CB40D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Přijetí na oddělení</a:t>
            </a:r>
          </a:p>
          <a:p>
            <a:r>
              <a:rPr lang="cs-CZ" dirty="0"/>
              <a:t>Seznámení s prostředím</a:t>
            </a:r>
          </a:p>
          <a:p>
            <a:r>
              <a:rPr lang="cs-CZ" dirty="0"/>
              <a:t>Režim dne</a:t>
            </a:r>
          </a:p>
          <a:p>
            <a:r>
              <a:rPr lang="cs-CZ" dirty="0"/>
              <a:t>Význam hraček</a:t>
            </a:r>
          </a:p>
          <a:p>
            <a:r>
              <a:rPr lang="cs-CZ" dirty="0"/>
              <a:t>Role sestry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EC7E542-7C3E-91F5-A51C-4393FB51E8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72391" y="1825625"/>
            <a:ext cx="6081409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schéma adaptačního procesu</a:t>
            </a:r>
          </a:p>
        </p:txBody>
      </p:sp>
    </p:spTree>
    <p:extLst>
      <p:ext uri="{BB962C8B-B14F-4D97-AF65-F5344CB8AC3E}">
        <p14:creationId xmlns:p14="http://schemas.microsoft.com/office/powerpoint/2010/main" val="10517061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11EAF7-D25C-4E48-8799-B88817725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Komunikace s hospitalizovaným dítětem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FE0802-4C9B-69B2-4BF5-8B94E696BAB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Přiměřenost věku</a:t>
            </a:r>
          </a:p>
          <a:p>
            <a:r>
              <a:rPr lang="cs-CZ" dirty="0"/>
              <a:t>Verbální komunikace</a:t>
            </a:r>
          </a:p>
          <a:p>
            <a:r>
              <a:rPr lang="cs-CZ" dirty="0"/>
              <a:t>Neverbální komunikace</a:t>
            </a:r>
          </a:p>
          <a:p>
            <a:r>
              <a:rPr lang="cs-CZ" dirty="0"/>
              <a:t>Empatie</a:t>
            </a:r>
          </a:p>
          <a:p>
            <a:r>
              <a:rPr lang="cs-CZ" dirty="0"/>
              <a:t>Aktivní naslouchání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F900E46-B0C7-4925-0E22-874470F06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65387" y="1825625"/>
            <a:ext cx="6188413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komunikační bubliny s emocemi</a:t>
            </a:r>
          </a:p>
        </p:txBody>
      </p:sp>
    </p:spTree>
    <p:extLst>
      <p:ext uri="{BB962C8B-B14F-4D97-AF65-F5344CB8AC3E}">
        <p14:creationId xmlns:p14="http://schemas.microsoft.com/office/powerpoint/2010/main" val="21707034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4BF314-0587-C423-738B-F017E0327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Komunikace s rodiči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4294EF-29C9-8874-9690-2E16874D9B6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Edukace rodičů</a:t>
            </a:r>
          </a:p>
          <a:p>
            <a:r>
              <a:rPr lang="cs-CZ" dirty="0"/>
              <a:t>Poskytování informací</a:t>
            </a:r>
          </a:p>
          <a:p>
            <a:r>
              <a:rPr lang="cs-CZ" dirty="0"/>
              <a:t>Partnerský přístup</a:t>
            </a:r>
          </a:p>
          <a:p>
            <a:r>
              <a:rPr lang="cs-CZ" dirty="0"/>
              <a:t>Podpora rodiny</a:t>
            </a:r>
          </a:p>
          <a:p>
            <a:r>
              <a:rPr lang="cs-CZ" dirty="0"/>
              <a:t>Řešení konfliktů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038144A-7205-DB0C-FE90-DD870D8A57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07004"/>
            <a:ext cx="5860915" cy="6614809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schéma efektivní komunikace</a:t>
            </a:r>
          </a:p>
        </p:txBody>
      </p:sp>
    </p:spTree>
    <p:extLst>
      <p:ext uri="{BB962C8B-B14F-4D97-AF65-F5344CB8AC3E}">
        <p14:creationId xmlns:p14="http://schemas.microsoft.com/office/powerpoint/2010/main" val="7890100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1E99999-BEF9-2A01-A6C8-2BA35DE4E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Psychologické potřeby dítěte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FF9E4C-1AAB-2405-CB6A-6B628690390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Pocit bezpečí</a:t>
            </a:r>
          </a:p>
          <a:p>
            <a:r>
              <a:rPr lang="cs-CZ" dirty="0"/>
              <a:t>Kontakt s rodiči</a:t>
            </a:r>
          </a:p>
          <a:p>
            <a:r>
              <a:rPr lang="cs-CZ" dirty="0"/>
              <a:t>Hra jako léčba</a:t>
            </a:r>
          </a:p>
          <a:p>
            <a:r>
              <a:rPr lang="cs-CZ" dirty="0"/>
              <a:t>Sociální kontakt</a:t>
            </a:r>
          </a:p>
          <a:p>
            <a:r>
              <a:rPr lang="cs-CZ" dirty="0"/>
              <a:t>Podpora emocí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293C8C0-8E35-0033-387D-CA93A0518B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89506" y="1303506"/>
            <a:ext cx="8472792" cy="5486400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pyramidu potřeb hospitalizovaného dítěte</a:t>
            </a:r>
          </a:p>
        </p:txBody>
      </p:sp>
    </p:spTree>
    <p:extLst>
      <p:ext uri="{BB962C8B-B14F-4D97-AF65-F5344CB8AC3E}">
        <p14:creationId xmlns:p14="http://schemas.microsoft.com/office/powerpoint/2010/main" val="42351671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DF45F3-B221-51E2-075D-5335E7050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Bolest u hospitalizovaného dítěte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DE23BE-CCCF-DB4A-C17C-82277F19F96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Hodnocení bolesti</a:t>
            </a:r>
          </a:p>
          <a:p>
            <a:r>
              <a:rPr lang="cs-CZ" dirty="0"/>
              <a:t>Neverbální projevy</a:t>
            </a:r>
          </a:p>
          <a:p>
            <a:r>
              <a:rPr lang="cs-CZ" dirty="0"/>
              <a:t>Farmakologická léčba</a:t>
            </a:r>
          </a:p>
          <a:p>
            <a:r>
              <a:rPr lang="cs-CZ" dirty="0"/>
              <a:t>Nefarmakologické metody</a:t>
            </a:r>
          </a:p>
          <a:p>
            <a:r>
              <a:rPr lang="cs-CZ" dirty="0"/>
              <a:t>Role sestry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1608694-AA19-4F66-78C5-0B19E985BB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65387" y="1381328"/>
            <a:ext cx="6896911" cy="5262663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obrázek dětské škály bolesti</a:t>
            </a:r>
          </a:p>
        </p:txBody>
      </p:sp>
    </p:spTree>
    <p:extLst>
      <p:ext uri="{BB962C8B-B14F-4D97-AF65-F5344CB8AC3E}">
        <p14:creationId xmlns:p14="http://schemas.microsoft.com/office/powerpoint/2010/main" val="32099134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2755B8-0702-AB26-58F1-37E2FCA28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Příprava dítěte na vyšetření a výkon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245B06-8AFA-1547-BC8C-2E39BDFF558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Psychická příprava</a:t>
            </a:r>
          </a:p>
          <a:p>
            <a:r>
              <a:rPr lang="cs-CZ" dirty="0"/>
              <a:t>Vysvětlení výkonu</a:t>
            </a:r>
          </a:p>
          <a:p>
            <a:r>
              <a:rPr lang="cs-CZ" dirty="0"/>
              <a:t>Sestra ukazuje dítěti pomůcky</a:t>
            </a:r>
          </a:p>
          <a:p>
            <a:r>
              <a:rPr lang="cs-CZ" dirty="0"/>
              <a:t>Přístup dle věku</a:t>
            </a:r>
          </a:p>
          <a:p>
            <a:r>
              <a:rPr lang="cs-CZ" dirty="0"/>
              <a:t>Snížení stresu</a:t>
            </a:r>
          </a:p>
          <a:p>
            <a:r>
              <a:rPr lang="cs-CZ" dirty="0"/>
              <a:t>Spolupráce rodičů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5EBDD45-5DDD-2E7D-4392-90762866CF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15583" y="1284051"/>
            <a:ext cx="6676417" cy="4892912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schéma postupu přípravy dítěte</a:t>
            </a:r>
          </a:p>
        </p:txBody>
      </p:sp>
    </p:spTree>
    <p:extLst>
      <p:ext uri="{BB962C8B-B14F-4D97-AF65-F5344CB8AC3E}">
        <p14:creationId xmlns:p14="http://schemas.microsoft.com/office/powerpoint/2010/main" val="1640022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E2058E-5E8A-AD42-6347-B0E2C8E6F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HOSPITALIZOVANÉ DÍTĚ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E20B96-C892-9AD7-08EE-D8AA43203AA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Dětské lékařství</a:t>
            </a:r>
          </a:p>
          <a:p>
            <a:r>
              <a:rPr lang="cs-CZ" dirty="0"/>
              <a:t>Hospitalizované dítě</a:t>
            </a:r>
          </a:p>
          <a:p>
            <a:r>
              <a:rPr lang="cs-CZ" dirty="0"/>
              <a:t>Obor: Všeobecná sestra</a:t>
            </a:r>
          </a:p>
          <a:p>
            <a:r>
              <a:rPr lang="cs-CZ" dirty="0"/>
              <a:t>MUDr. Marie Nejedlá</a:t>
            </a:r>
          </a:p>
          <a:p>
            <a:r>
              <a:rPr lang="cs-CZ" dirty="0"/>
              <a:t>Akademický rok 2025/26</a:t>
            </a:r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E0D968D-1668-4F9F-2C2B-2A66E8540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75115" y="1400784"/>
            <a:ext cx="6799634" cy="5350212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fotografii nebo obrázek dětského nemocničního pokoje a plyšáky a sestru komunikující s dítětem</a:t>
            </a:r>
          </a:p>
        </p:txBody>
      </p:sp>
    </p:spTree>
    <p:extLst>
      <p:ext uri="{BB962C8B-B14F-4D97-AF65-F5344CB8AC3E}">
        <p14:creationId xmlns:p14="http://schemas.microsoft.com/office/powerpoint/2010/main" val="36296187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A37584-F741-1857-7A0E-58792C732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Ošetřovatelská péče o hospitalizované dítě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A539514-1B8B-1A04-9E23-56416B9BEFB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Monitoring funkcí</a:t>
            </a:r>
          </a:p>
          <a:p>
            <a:r>
              <a:rPr lang="cs-CZ" dirty="0"/>
              <a:t>Hygienická péče</a:t>
            </a:r>
          </a:p>
          <a:p>
            <a:r>
              <a:rPr lang="cs-CZ" dirty="0"/>
              <a:t>Výživa</a:t>
            </a:r>
          </a:p>
          <a:p>
            <a:r>
              <a:rPr lang="cs-CZ" dirty="0"/>
              <a:t>Podávání léků</a:t>
            </a:r>
          </a:p>
          <a:p>
            <a:r>
              <a:rPr lang="cs-CZ" dirty="0"/>
              <a:t>Dokumentace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94BBFE5-368F-13F0-7861-13F36448D4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75889" y="1459149"/>
            <a:ext cx="7277911" cy="4717814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ikony ošetřovatelských činností</a:t>
            </a:r>
          </a:p>
        </p:txBody>
      </p:sp>
    </p:spTree>
    <p:extLst>
      <p:ext uri="{BB962C8B-B14F-4D97-AF65-F5344CB8AC3E}">
        <p14:creationId xmlns:p14="http://schemas.microsoft.com/office/powerpoint/2010/main" val="39015090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EAB35D-A2AA-2400-4D61-13DBA2049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Hospitalizace podle věkových skupin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D5DBD0C-88A7-4464-7D97-48884E83440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Novorozenec</a:t>
            </a:r>
          </a:p>
          <a:p>
            <a:r>
              <a:rPr lang="cs-CZ" dirty="0"/>
              <a:t>Kojenec</a:t>
            </a:r>
          </a:p>
          <a:p>
            <a:r>
              <a:rPr lang="cs-CZ" dirty="0"/>
              <a:t>Batole</a:t>
            </a:r>
          </a:p>
          <a:p>
            <a:r>
              <a:rPr lang="cs-CZ" dirty="0"/>
              <a:t>Předškolní dítě</a:t>
            </a:r>
          </a:p>
          <a:p>
            <a:r>
              <a:rPr lang="cs-CZ" dirty="0"/>
              <a:t>Školní dítě a adolescent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E4A2F57-5083-2052-284C-72AC7E25E30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tabulku věkových skupin</a:t>
            </a:r>
          </a:p>
        </p:txBody>
      </p:sp>
    </p:spTree>
    <p:extLst>
      <p:ext uri="{BB962C8B-B14F-4D97-AF65-F5344CB8AC3E}">
        <p14:creationId xmlns:p14="http://schemas.microsoft.com/office/powerpoint/2010/main" val="4432477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A16519-AE22-7A1B-198D-E4EECD066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Hra a školní výuka během hospitalizace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940F66-A10D-9C52-BBC1-A4DF131ECAB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Léčebná hra</a:t>
            </a:r>
          </a:p>
          <a:p>
            <a:r>
              <a:rPr lang="cs-CZ" dirty="0"/>
              <a:t>Herní terapie</a:t>
            </a:r>
          </a:p>
          <a:p>
            <a:r>
              <a:rPr lang="cs-CZ" dirty="0"/>
              <a:t>Nemocniční škola</a:t>
            </a:r>
          </a:p>
          <a:p>
            <a:r>
              <a:rPr lang="cs-CZ" dirty="0"/>
              <a:t>Zachování režimu</a:t>
            </a:r>
          </a:p>
          <a:p>
            <a:r>
              <a:rPr lang="cs-CZ" dirty="0"/>
              <a:t>Význam aktivit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A303D6C-3207-FEAB-97D7-491C506AF3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59157" y="1825624"/>
            <a:ext cx="8232843" cy="4857277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obrázek výuky dítěte v nemocničním pokoji</a:t>
            </a:r>
          </a:p>
        </p:txBody>
      </p:sp>
    </p:spTree>
    <p:extLst>
      <p:ext uri="{BB962C8B-B14F-4D97-AF65-F5344CB8AC3E}">
        <p14:creationId xmlns:p14="http://schemas.microsoft.com/office/powerpoint/2010/main" val="38122024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8F21A3-345C-B7D6-9EF1-5FB2DCD4D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Role všeobecné sestry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71299E-8963-C59F-6818-CB100BE5240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Odborná péče</a:t>
            </a:r>
          </a:p>
          <a:p>
            <a:r>
              <a:rPr lang="cs-CZ" dirty="0"/>
              <a:t>Psychická podpora</a:t>
            </a:r>
          </a:p>
          <a:p>
            <a:r>
              <a:rPr lang="cs-CZ" dirty="0"/>
              <a:t>Edukace rodičů</a:t>
            </a:r>
          </a:p>
          <a:p>
            <a:r>
              <a:rPr lang="cs-CZ" dirty="0"/>
              <a:t>Koordinace péče</a:t>
            </a:r>
          </a:p>
          <a:p>
            <a:r>
              <a:rPr lang="cs-CZ" dirty="0"/>
              <a:t>Multidisciplinární tým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97C4D92-81B8-789C-BBAB-5E33D1FCE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28034" y="1118681"/>
            <a:ext cx="6692630" cy="566149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diagram rolí sestry</a:t>
            </a:r>
          </a:p>
          <a:p>
            <a:pPr marL="0" indent="0">
              <a:buNone/>
            </a:pPr>
            <a:endParaRPr lang="cs-CZ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Jaké profese tvoří multidisciplinární tým ?</a:t>
            </a:r>
          </a:p>
        </p:txBody>
      </p:sp>
    </p:spTree>
    <p:extLst>
      <p:ext uri="{BB962C8B-B14F-4D97-AF65-F5344CB8AC3E}">
        <p14:creationId xmlns:p14="http://schemas.microsoft.com/office/powerpoint/2010/main" val="16113688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1948C7-5EDB-500D-CA3A-2FF3726C5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Prevence traumatizace dítěte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616DEC-9853-40B7-DE88-6C2E02AA456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Minimalizace bolesti</a:t>
            </a:r>
          </a:p>
          <a:p>
            <a:r>
              <a:rPr lang="cs-CZ" dirty="0"/>
              <a:t>Šetrný přístup</a:t>
            </a:r>
          </a:p>
          <a:p>
            <a:r>
              <a:rPr lang="cs-CZ" dirty="0"/>
              <a:t>Přítomnost rodičů</a:t>
            </a:r>
          </a:p>
          <a:p>
            <a:r>
              <a:rPr lang="cs-CZ" dirty="0"/>
              <a:t>Individuální péče</a:t>
            </a:r>
          </a:p>
          <a:p>
            <a:r>
              <a:rPr lang="cs-CZ" dirty="0"/>
              <a:t>Humanizace pediatrie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FAE69D8-ED6A-DAEA-916A-5880C87ACE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0094" y="1332689"/>
            <a:ext cx="7422204" cy="5447490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schéma faktorů snižujících stres dítěte</a:t>
            </a:r>
          </a:p>
        </p:txBody>
      </p:sp>
    </p:spTree>
    <p:extLst>
      <p:ext uri="{BB962C8B-B14F-4D97-AF65-F5344CB8AC3E}">
        <p14:creationId xmlns:p14="http://schemas.microsoft.com/office/powerpoint/2010/main" val="24811851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046077-0974-B350-09FD-CFCE722FF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Nejčastější problémy během hospitalizace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07AD66-F7B7-9A44-14B7-606F42CD42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Strach</a:t>
            </a:r>
          </a:p>
          <a:p>
            <a:r>
              <a:rPr lang="cs-CZ" dirty="0"/>
              <a:t>Agresivita</a:t>
            </a:r>
          </a:p>
          <a:p>
            <a:r>
              <a:rPr lang="cs-CZ" dirty="0"/>
              <a:t>Poruchy spánku</a:t>
            </a:r>
          </a:p>
          <a:p>
            <a:r>
              <a:rPr lang="cs-CZ" dirty="0"/>
              <a:t>Odmítání léčby</a:t>
            </a:r>
          </a:p>
          <a:p>
            <a:r>
              <a:rPr lang="cs-CZ" dirty="0"/>
              <a:t>Nozokomiální nákazy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14159FF-4922-47D1-1500-0660308F3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23361" y="1825624"/>
            <a:ext cx="7577847" cy="4964281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diagram možných komplikací hospitalizace</a:t>
            </a:r>
          </a:p>
        </p:txBody>
      </p:sp>
    </p:spTree>
    <p:extLst>
      <p:ext uri="{BB962C8B-B14F-4D97-AF65-F5344CB8AC3E}">
        <p14:creationId xmlns:p14="http://schemas.microsoft.com/office/powerpoint/2010/main" val="15346216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E96348-C9D1-312C-0BB7-46C76906C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Závěr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2574C2-A55E-28A3-198F-4FDA7326AD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9430" y="1825625"/>
            <a:ext cx="5181600" cy="4351338"/>
          </a:xfrm>
        </p:spPr>
        <p:txBody>
          <a:bodyPr>
            <a:normAutofit/>
          </a:bodyPr>
          <a:lstStyle/>
          <a:p>
            <a:r>
              <a:rPr lang="cs-CZ" dirty="0"/>
              <a:t>Hospitalizace je zátěžová situace</a:t>
            </a:r>
          </a:p>
          <a:p>
            <a:r>
              <a:rPr lang="cs-CZ" dirty="0"/>
              <a:t>Individuální přístup</a:t>
            </a:r>
          </a:p>
          <a:p>
            <a:r>
              <a:rPr lang="cs-CZ" dirty="0"/>
              <a:t>Význam spolupráce</a:t>
            </a:r>
          </a:p>
          <a:p>
            <a:r>
              <a:rPr lang="cs-CZ" dirty="0"/>
              <a:t>Psychická podpora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D93C18F-7B58-1BB6-C0A2-AA2483F4D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21030" y="0"/>
            <a:ext cx="6731540" cy="66148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obrázek dítěte s rodičem a sestrou</a:t>
            </a:r>
          </a:p>
          <a:p>
            <a:pPr marL="0" indent="0">
              <a:buNone/>
            </a:pPr>
            <a:endParaRPr lang="cs-CZ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0" indent="0">
              <a:buNone/>
            </a:pPr>
            <a:endParaRPr lang="cs-CZ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konkrétní příklady a jejich řešení k odrážkám vlevo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X</a:t>
            </a:r>
          </a:p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X</a:t>
            </a:r>
          </a:p>
          <a:p>
            <a:pPr marL="0" indent="0">
              <a:buNone/>
            </a:pPr>
            <a:endParaRPr lang="cs-CZ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869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50D071-3386-AB68-361E-D9C17C2B1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CÍLE VÝUKY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6CD6C5-9608-7F98-73CB-74748CD560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825625"/>
            <a:ext cx="6019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Student vysvětlí</a:t>
            </a:r>
          </a:p>
          <a:p>
            <a:r>
              <a:rPr lang="cs-CZ" dirty="0"/>
              <a:t>Význam hospitalizace dítěte</a:t>
            </a:r>
          </a:p>
          <a:p>
            <a:r>
              <a:rPr lang="cs-CZ" dirty="0"/>
              <a:t>Specifika pediatrické péče</a:t>
            </a:r>
          </a:p>
          <a:p>
            <a:r>
              <a:rPr lang="cs-CZ" dirty="0"/>
              <a:t>Role všeobecné sestry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3DF2B17-ED01-049F-562C-B54A486F59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230188"/>
            <a:ext cx="6172200" cy="66278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piktogramy zdravotní péče</a:t>
            </a:r>
          </a:p>
        </p:txBody>
      </p:sp>
    </p:spTree>
    <p:extLst>
      <p:ext uri="{BB962C8B-B14F-4D97-AF65-F5344CB8AC3E}">
        <p14:creationId xmlns:p14="http://schemas.microsoft.com/office/powerpoint/2010/main" val="35630987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4CE9C86-CF2E-D442-04A8-C10012421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Charakteristika dětského pacienta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47788FC-B734-B7D8-3692-E40DF8F2F2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7536" y="1621345"/>
            <a:ext cx="4278549" cy="4351338"/>
          </a:xfrm>
        </p:spPr>
        <p:txBody>
          <a:bodyPr/>
          <a:lstStyle/>
          <a:p>
            <a:r>
              <a:rPr lang="cs-CZ" dirty="0"/>
              <a:t>Dítě není „malý dospělý“</a:t>
            </a:r>
          </a:p>
          <a:p>
            <a:r>
              <a:rPr lang="cs-CZ" dirty="0"/>
              <a:t>Vývojové zvláštnosti dítěte</a:t>
            </a:r>
          </a:p>
          <a:p>
            <a:r>
              <a:rPr lang="cs-CZ" dirty="0"/>
              <a:t>Psychické a emocionální potřeby</a:t>
            </a:r>
          </a:p>
          <a:p>
            <a:r>
              <a:rPr lang="cs-CZ" dirty="0"/>
              <a:t>Vliv věku na hospitalizaci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0D08F5A-6D93-F959-FE3F-E9C23AB2C8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23361" y="1293779"/>
            <a:ext cx="7393021" cy="5428034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obrázek vývojové osy dítěte od novorozence po adolescenta</a:t>
            </a:r>
          </a:p>
        </p:txBody>
      </p:sp>
    </p:spTree>
    <p:extLst>
      <p:ext uri="{BB962C8B-B14F-4D97-AF65-F5344CB8AC3E}">
        <p14:creationId xmlns:p14="http://schemas.microsoft.com/office/powerpoint/2010/main" val="841180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60B296-24CC-4761-8668-D6237CF23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Nejčastější důvody hospitalizace dětí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6B51E8-E2C6-87C9-30B3-C7C854E85AA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Infekční onemocnění</a:t>
            </a:r>
          </a:p>
          <a:p>
            <a:r>
              <a:rPr lang="cs-CZ" dirty="0"/>
              <a:t>Úrazy</a:t>
            </a:r>
          </a:p>
          <a:p>
            <a:r>
              <a:rPr lang="cs-CZ" dirty="0"/>
              <a:t>Chronická onemocnění</a:t>
            </a:r>
          </a:p>
          <a:p>
            <a:r>
              <a:rPr lang="cs-CZ" dirty="0"/>
              <a:t>Chirurgické výkony</a:t>
            </a:r>
          </a:p>
          <a:p>
            <a:r>
              <a:rPr lang="cs-CZ" dirty="0"/>
              <a:t>Akutní stavy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E553FCE-4644-28E2-C973-1B45198446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3830" y="1825625"/>
            <a:ext cx="7140102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koláčový graf příčin hospitalizace v ČR</a:t>
            </a:r>
          </a:p>
        </p:txBody>
      </p:sp>
    </p:spTree>
    <p:extLst>
      <p:ext uri="{BB962C8B-B14F-4D97-AF65-F5344CB8AC3E}">
        <p14:creationId xmlns:p14="http://schemas.microsoft.com/office/powerpoint/2010/main" val="4032945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613A40-1506-798D-BCE0-27615DA87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Jaká infekční onemocnění jsou nejčastěji příčinou hospitalizace u dětí 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A70266F-7AB8-62D0-23A2-4AEDEAD5F7E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Novorozenec</a:t>
            </a:r>
          </a:p>
          <a:p>
            <a:r>
              <a:rPr lang="cs-CZ" dirty="0"/>
              <a:t>Kojenec</a:t>
            </a:r>
          </a:p>
          <a:p>
            <a:r>
              <a:rPr lang="cs-CZ" dirty="0"/>
              <a:t>Batole</a:t>
            </a:r>
          </a:p>
          <a:p>
            <a:r>
              <a:rPr lang="cs-CZ" dirty="0"/>
              <a:t>Předškolák</a:t>
            </a:r>
          </a:p>
          <a:p>
            <a:r>
              <a:rPr lang="cs-CZ" dirty="0"/>
              <a:t>Školák adolescent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515BF67-CF53-EE9C-121C-905CB71057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03906" y="1825625"/>
            <a:ext cx="6849894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konkrétní příklady ke každé odrážce</a:t>
            </a:r>
          </a:p>
        </p:txBody>
      </p:sp>
    </p:spTree>
    <p:extLst>
      <p:ext uri="{BB962C8B-B14F-4D97-AF65-F5344CB8AC3E}">
        <p14:creationId xmlns:p14="http://schemas.microsoft.com/office/powerpoint/2010/main" val="240448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A7B18-9F39-60BB-2057-60F80DB31C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6B1C13-301A-7902-8813-79C473D18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Jaké úrazy jsou nejčastěji příčinou hospitalizace u dětí 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598121-9E96-A9FB-72B9-DE9F9048693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Novorozenec</a:t>
            </a:r>
          </a:p>
          <a:p>
            <a:r>
              <a:rPr lang="cs-CZ" dirty="0"/>
              <a:t>Kojenec</a:t>
            </a:r>
          </a:p>
          <a:p>
            <a:r>
              <a:rPr lang="cs-CZ" dirty="0"/>
              <a:t>Batole</a:t>
            </a:r>
          </a:p>
          <a:p>
            <a:r>
              <a:rPr lang="cs-CZ" dirty="0"/>
              <a:t>Předškolák</a:t>
            </a:r>
          </a:p>
          <a:p>
            <a:r>
              <a:rPr lang="cs-CZ" dirty="0"/>
              <a:t>Školák adolescent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421EAB5-EEAC-772E-6ED8-BC46ACCE18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87174" y="1825625"/>
            <a:ext cx="6966626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konkrétní příklady ke každé odrážce</a:t>
            </a:r>
          </a:p>
        </p:txBody>
      </p:sp>
    </p:spTree>
    <p:extLst>
      <p:ext uri="{BB962C8B-B14F-4D97-AF65-F5344CB8AC3E}">
        <p14:creationId xmlns:p14="http://schemas.microsoft.com/office/powerpoint/2010/main" val="3301153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84EA2-4936-CF8B-608C-F79637A553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3C7E5C-E162-3A53-DFEF-8A49CFE7F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Jaká chronická onemocnění jsou nejčastěji příčinou hospitalizace u dětí 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9837216-04D1-7BB0-AD6C-CE8F0DEA792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Novorozenec</a:t>
            </a:r>
          </a:p>
          <a:p>
            <a:r>
              <a:rPr lang="cs-CZ" dirty="0"/>
              <a:t>Kojenec</a:t>
            </a:r>
          </a:p>
          <a:p>
            <a:r>
              <a:rPr lang="cs-CZ" dirty="0"/>
              <a:t>Batole</a:t>
            </a:r>
          </a:p>
          <a:p>
            <a:r>
              <a:rPr lang="cs-CZ" dirty="0"/>
              <a:t>Předškolák</a:t>
            </a:r>
          </a:p>
          <a:p>
            <a:r>
              <a:rPr lang="cs-CZ" dirty="0"/>
              <a:t>Školák adolescent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ACE0884-F087-9391-AA04-E435040A6C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16357" y="1825625"/>
            <a:ext cx="6937443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konkrétní příklady ke každé odrážce</a:t>
            </a:r>
          </a:p>
        </p:txBody>
      </p:sp>
    </p:spTree>
    <p:extLst>
      <p:ext uri="{BB962C8B-B14F-4D97-AF65-F5344CB8AC3E}">
        <p14:creationId xmlns:p14="http://schemas.microsoft.com/office/powerpoint/2010/main" val="19624578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FA6042-38D4-5324-D74B-648C4D35C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6346BE7-8F9B-5D72-BDC8-E9C86F02C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Jak chirurgické výkony jsou nejčastěji příčinou hospitalizace u dětí 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BB80617-FE1D-E2E1-9097-202181E44A9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Novorozenec</a:t>
            </a:r>
          </a:p>
          <a:p>
            <a:r>
              <a:rPr lang="cs-CZ" dirty="0"/>
              <a:t>Kojenec</a:t>
            </a:r>
          </a:p>
          <a:p>
            <a:r>
              <a:rPr lang="cs-CZ" dirty="0"/>
              <a:t>Batole</a:t>
            </a:r>
          </a:p>
          <a:p>
            <a:r>
              <a:rPr lang="cs-CZ" dirty="0"/>
              <a:t>Předškolák</a:t>
            </a:r>
          </a:p>
          <a:p>
            <a:r>
              <a:rPr lang="cs-CZ" dirty="0"/>
              <a:t>Školák adolescent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B6471E8-8A11-BCBC-6CB5-12AC8C448E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98068" y="1825625"/>
            <a:ext cx="7355732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Vložte konkrétní příklady ke každé odrážce</a:t>
            </a:r>
          </a:p>
        </p:txBody>
      </p:sp>
    </p:spTree>
    <p:extLst>
      <p:ext uri="{BB962C8B-B14F-4D97-AF65-F5344CB8AC3E}">
        <p14:creationId xmlns:p14="http://schemas.microsoft.com/office/powerpoint/2010/main" val="69290049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556</Words>
  <Application>Microsoft Office PowerPoint</Application>
  <PresentationFormat>Širokoúhlá obrazovka</PresentationFormat>
  <Paragraphs>194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0" baseType="lpstr">
      <vt:lpstr>Aptos</vt:lpstr>
      <vt:lpstr>Aptos Display</vt:lpstr>
      <vt:lpstr>Arial</vt:lpstr>
      <vt:lpstr>Motiv Office</vt:lpstr>
      <vt:lpstr>Dětské lékařství 8 obor Všeobecná sestra</vt:lpstr>
      <vt:lpstr>HOSPITALIZOVANÉ DÍTĚ</vt:lpstr>
      <vt:lpstr>CÍLE VÝUKY</vt:lpstr>
      <vt:lpstr>Charakteristika dětského pacienta</vt:lpstr>
      <vt:lpstr>Nejčastější důvody hospitalizace dětí</vt:lpstr>
      <vt:lpstr>Jaká infekční onemocnění jsou nejčastěji příčinou hospitalizace u dětí ?</vt:lpstr>
      <vt:lpstr>Jaké úrazy jsou nejčastěji příčinou hospitalizace u dětí ?</vt:lpstr>
      <vt:lpstr>Jaká chronická onemocnění jsou nejčastěji příčinou hospitalizace u dětí ?</vt:lpstr>
      <vt:lpstr>Jak chirurgické výkony jsou nejčastěji příčinou hospitalizace u dětí ?</vt:lpstr>
      <vt:lpstr>Reakce dítěte na hospitalizaci</vt:lpstr>
      <vt:lpstr>Jaké akutní stavy jsou nejčastěji příčinou hospitalizace u dětí ?</vt:lpstr>
      <vt:lpstr>Reakce rodičů na hospitalizaci dítěte</vt:lpstr>
      <vt:lpstr>Práva hospitalizovaného dítěte</vt:lpstr>
      <vt:lpstr>Adaptace dítěte na nemocniční prostředí</vt:lpstr>
      <vt:lpstr>Komunikace s hospitalizovaným dítětem</vt:lpstr>
      <vt:lpstr>Komunikace s rodiči</vt:lpstr>
      <vt:lpstr>Psychologické potřeby dítěte</vt:lpstr>
      <vt:lpstr>Bolest u hospitalizovaného dítěte</vt:lpstr>
      <vt:lpstr>Příprava dítěte na vyšetření a výkon</vt:lpstr>
      <vt:lpstr>Ošetřovatelská péče o hospitalizované dítě</vt:lpstr>
      <vt:lpstr>Hospitalizace podle věkových skupin</vt:lpstr>
      <vt:lpstr>Hra a školní výuka během hospitalizace</vt:lpstr>
      <vt:lpstr>Role všeobecné sestry</vt:lpstr>
      <vt:lpstr>Prevence traumatizace dítěte</vt:lpstr>
      <vt:lpstr>Nejčastější problémy během hospitalizace</vt:lpstr>
      <vt:lpstr>Závěr</vt:lpstr>
    </vt:vector>
  </TitlesOfParts>
  <Company>Vysoka skola zdravotnicka, o.p.s.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Nejedlá Marie</dc:creator>
  <cp:lastModifiedBy>Nejedlá Marie</cp:lastModifiedBy>
  <cp:revision>3</cp:revision>
  <dcterms:created xsi:type="dcterms:W3CDTF">2026-05-17T19:14:50Z</dcterms:created>
  <dcterms:modified xsi:type="dcterms:W3CDTF">2026-05-27T16:53:32Z</dcterms:modified>
</cp:coreProperties>
</file>