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B6AA"/>
    <a:srgbClr val="E7E7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BB756C-440B-9757-4E4B-514F88984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F3A92C9-CCFD-5118-0C93-426345FE15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08E288-44D4-41A7-B318-7E0EF6A4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BCF29C-23A1-9FD0-49A9-FE657DC74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20F573F-24B6-D1EE-4318-823129D16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866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048D1-E169-0E3C-8235-765A21581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83BD6AB-1044-C06C-7837-0C49E194F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3C8DF6-56E1-90CC-281F-17C70707A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FBBC29-DBEC-1536-1872-BF7DAF04A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BD1F473-8976-9B7E-7E94-93261AF0A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297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3A0E5A6-2DD4-5D42-7131-23219DCEE8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54C6CE4-1B5D-4843-2164-6FD738FE8F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09307D-302C-EA19-D4A7-8FF670762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68F72B9-2E25-3BBD-9066-156E096B7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52B3BF-6B1A-0780-FBDF-AC21504D2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8558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9ED23D-29FA-A063-4048-356B27927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91687D-041E-1479-5142-AAEB45E37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AD4D13-F8CA-FD14-D545-ACA1629E7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E24B2D-0FB8-5D05-4354-4C2417F9E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BE34551-24EA-EFF4-76F6-E56D85127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9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B0358A-F3DC-D286-59F3-BB3CAE96E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FF98D58-D300-4045-A4DA-AE824BCED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3843B4-BBD4-624C-B6E2-8867D960D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F6E6FC-C4A2-4B3D-7B63-D7EEEB44C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F97A3B-1AED-FEA2-2C45-01EDDFB5C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3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CB707F-EDB3-00D5-A980-1268E4010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B2060E-CC76-51B4-4585-8DA6E76F77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0F0B175-B2C5-FF86-ED7F-C81B5F558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A92EBCF-7092-157F-ABD5-0A9202AB1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29F1A58-1D88-FD1C-EE9D-EC72027C5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CA1F4F0-C55A-2C9F-2FF6-3289FD1BF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092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438136-2000-C70D-2A19-A6001A2CB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22EEF80-248C-9385-4BED-C28C95CAC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A00D668-E53C-F5A9-8BBC-6218A394D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9EADCD7-E6A9-D2AB-83B2-55848DD293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C39C9B5-A137-51A9-63FE-0B522432CC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A061E8E-62A9-6693-6D2F-3CA28071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68915F1-52C2-273D-0C37-DEDBC84F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AA58F81-3625-90F5-F5E0-0FCF9F4E1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82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7C9B65-AF23-521E-993B-02BB5F0E0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D857891-CF6B-FF5B-4E33-67308F2D8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904145F-2908-B8D0-4459-B83C85AD3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E6236CD-B145-ABE0-81A4-BBC72C259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0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7E89824-70C1-195D-3AC8-4BC4CEF0A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5022698-885F-1631-FD50-29445ADD9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7A687D4-4FDB-8893-BC7F-D53EE3121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7024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CAB15C-840D-F3D2-333F-17A3D2911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FD8540-3BB6-498A-9827-3C7AA0BE5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10327A6-AC87-2978-5384-E37545697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EEE6137-6E6E-3298-23EE-7558BE4C5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70D365-3FCA-2D17-9F95-23D7977F6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C919345-89E3-80FE-505C-B52F9F8FA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02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98FBB1-9E87-C5A7-3459-2089DCAF0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3DE4F1F-D248-A62F-A629-5A6553B832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4CF870C-DAB9-7790-3FF6-3BC542161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E072B04-40C1-212A-3D77-49B6F816F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D98387C-D6DB-AE85-ACB0-713E5DF86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64011C3-E343-F06E-31BD-F1CA26CB8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595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chemeClr val="tx2">
                <a:lumMod val="75000"/>
                <a:lumOff val="25000"/>
                <a:alpha val="72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AE5ADEE-AA6A-E32C-AF44-E52488CAB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817E36-BC90-A3EB-5656-C839BA606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E02E2E-8470-481F-9DCF-48BEAE7A37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F2AC91-645E-420A-9A16-083C9F87F6C6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7503E85-A337-8403-9BEC-92F87C5E98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9D0E408-DCFC-80F0-BF5E-0940179CDF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0358AD-76F4-4871-A678-170D81C31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53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27FB6C1-6160-815E-D997-2F9ED5E8C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1F212A70-5E93-4B0E-4E2E-DD63615CF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Dětské lékařství 9</a:t>
            </a:r>
            <a:br>
              <a:rPr lang="cs-CZ" dirty="0"/>
            </a:br>
            <a:r>
              <a:rPr lang="cs-CZ" dirty="0"/>
              <a:t>obor Všeobecná sestra</a:t>
            </a:r>
          </a:p>
        </p:txBody>
      </p:sp>
    </p:spTree>
    <p:extLst>
      <p:ext uri="{BB962C8B-B14F-4D97-AF65-F5344CB8AC3E}">
        <p14:creationId xmlns:p14="http://schemas.microsoft.com/office/powerpoint/2010/main" val="439687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CB40EE-9456-43DB-0227-1059B9FC0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Komunikace při příjmu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980E84-5B98-2947-BB85-A87E1ADD3A7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představení personálu</a:t>
            </a:r>
          </a:p>
          <a:p>
            <a:r>
              <a:rPr lang="cs-CZ" dirty="0"/>
              <a:t>orientace na oddělení</a:t>
            </a:r>
          </a:p>
          <a:p>
            <a:r>
              <a:rPr lang="cs-CZ" dirty="0"/>
              <a:t>vysvětlení režimu</a:t>
            </a:r>
          </a:p>
          <a:p>
            <a:r>
              <a:rPr lang="cs-CZ" dirty="0"/>
              <a:t>zmírnění stresu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CC42DF7-8CCF-77AF-9AE3-5FC66C630F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62272" y="1488332"/>
            <a:ext cx="7558391" cy="525293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Popište konkrétní postup při příjmu dítěte na pediatrické oddělení</a:t>
            </a:r>
          </a:p>
        </p:txBody>
      </p:sp>
    </p:spTree>
    <p:extLst>
      <p:ext uri="{BB962C8B-B14F-4D97-AF65-F5344CB8AC3E}">
        <p14:creationId xmlns:p14="http://schemas.microsoft.com/office/powerpoint/2010/main" val="2113975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D82C59-42A2-062E-1F43-267CA0613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Edukace rodičů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8AAD5-CDEC-B0DE-7AFC-FDA25902FD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edukace o léčbě</a:t>
            </a:r>
          </a:p>
          <a:p>
            <a:r>
              <a:rPr lang="cs-CZ" dirty="0"/>
              <a:t>domácí péče</a:t>
            </a:r>
          </a:p>
          <a:p>
            <a:r>
              <a:rPr lang="cs-CZ" dirty="0"/>
              <a:t>podávání léků</a:t>
            </a:r>
          </a:p>
          <a:p>
            <a:r>
              <a:rPr lang="cs-CZ" dirty="0"/>
              <a:t>prevence komplikací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EA346D7-B884-7CDC-59BF-E150E23AD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41260" y="1690688"/>
            <a:ext cx="7950740" cy="503112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Vložte schéma edukace → porozumění → spolupráce</a:t>
            </a:r>
          </a:p>
        </p:txBody>
      </p:sp>
    </p:spTree>
    <p:extLst>
      <p:ext uri="{BB962C8B-B14F-4D97-AF65-F5344CB8AC3E}">
        <p14:creationId xmlns:p14="http://schemas.microsoft.com/office/powerpoint/2010/main" val="933659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D88152-0AAB-5CA9-408F-B0F360900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Komunikace při bolesti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959A42-FA74-CBFD-A787-A121629EB21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informování rodičů</a:t>
            </a:r>
          </a:p>
          <a:p>
            <a:r>
              <a:rPr lang="cs-CZ" dirty="0"/>
              <a:t>hodnocení bolesti</a:t>
            </a:r>
          </a:p>
          <a:p>
            <a:r>
              <a:rPr lang="cs-CZ" dirty="0"/>
              <a:t>uklidnění dítěte </a:t>
            </a:r>
          </a:p>
          <a:p>
            <a:r>
              <a:rPr lang="cs-CZ" dirty="0"/>
              <a:t>podpora rodičů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A75783F-8B65-2CFC-EE25-E86EDDD96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9081" y="1825625"/>
            <a:ext cx="7577847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Uveďte konkrétní příklady komunikace s šestiletým dítětem při bolesti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91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19AB8C-84A5-DBE5-0A08-876A33430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Konfliktní situace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036AC0-29C6-7619-75B9-2102D7F55F3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stres a strach rodičů</a:t>
            </a:r>
          </a:p>
          <a:p>
            <a:r>
              <a:rPr lang="cs-CZ" dirty="0"/>
              <a:t>agresivní komunikace</a:t>
            </a:r>
          </a:p>
          <a:p>
            <a:r>
              <a:rPr lang="cs-CZ" dirty="0"/>
              <a:t>řešení konfliktů </a:t>
            </a:r>
          </a:p>
          <a:p>
            <a:r>
              <a:rPr lang="cs-CZ" dirty="0"/>
              <a:t>profesionální přístup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DCC91F8-E721-7EE5-BEDC-9B0F038E7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0834" y="593488"/>
            <a:ext cx="6987702" cy="58118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Navrhněte schéma konflikt → komunikace → řešení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Uveďte zásady klidné komunikace v náročné situaci</a:t>
            </a:r>
          </a:p>
        </p:txBody>
      </p:sp>
    </p:spTree>
    <p:extLst>
      <p:ext uri="{BB962C8B-B14F-4D97-AF65-F5344CB8AC3E}">
        <p14:creationId xmlns:p14="http://schemas.microsoft.com/office/powerpoint/2010/main" val="602358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0961A5-F6DC-94F1-CCE6-791F3D716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Kulturní a jazykové odlišnosti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71A0E-CDF1-3DB2-A03D-07982C1D308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respekt k odlišnostem</a:t>
            </a:r>
          </a:p>
          <a:p>
            <a:r>
              <a:rPr lang="cs-CZ" dirty="0"/>
              <a:t>bariéry v komunikaci </a:t>
            </a:r>
          </a:p>
          <a:p>
            <a:r>
              <a:rPr lang="cs-CZ" dirty="0"/>
              <a:t>využití tlumočníka</a:t>
            </a:r>
          </a:p>
          <a:p>
            <a:r>
              <a:rPr lang="cs-CZ" dirty="0"/>
              <a:t>kulturní citlivost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F1DE3BD-6C49-4A6B-ACF2-053FEED87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8731" y="1825625"/>
            <a:ext cx="7412477" cy="4837822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Uveďte pomůcky, které je možné využít při komunikaci s dítětem s jazykovou odlišností</a:t>
            </a:r>
          </a:p>
        </p:txBody>
      </p:sp>
    </p:spTree>
    <p:extLst>
      <p:ext uri="{BB962C8B-B14F-4D97-AF65-F5344CB8AC3E}">
        <p14:creationId xmlns:p14="http://schemas.microsoft.com/office/powerpoint/2010/main" val="1533875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DFDCEA-E874-F9EA-6626-574D031BC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Komunikace při závažné diagnóze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05E71A-6E7E-F1EB-AC8B-8CFDE0FA4CB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citlivé sdělování informací</a:t>
            </a:r>
          </a:p>
          <a:p>
            <a:r>
              <a:rPr lang="cs-CZ" dirty="0"/>
              <a:t>psychická podpora</a:t>
            </a:r>
          </a:p>
          <a:p>
            <a:r>
              <a:rPr lang="cs-CZ" dirty="0"/>
              <a:t>dostatek času pro otázky</a:t>
            </a:r>
          </a:p>
          <a:p>
            <a:r>
              <a:rPr lang="cs-CZ" dirty="0"/>
              <a:t>multidisciplinární spolupráce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54829AF-4428-3053-B39E-1810A9653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76672" y="1391056"/>
            <a:ext cx="6634264" cy="5466944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Uveďte konkrétně, co znamená psychická podpora ze strany zdravotníků rodičům</a:t>
            </a:r>
          </a:p>
        </p:txBody>
      </p:sp>
    </p:spTree>
    <p:extLst>
      <p:ext uri="{BB962C8B-B14F-4D97-AF65-F5344CB8AC3E}">
        <p14:creationId xmlns:p14="http://schemas.microsoft.com/office/powerpoint/2010/main" val="1202996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1A44F4-8FA0-C972-6F29-6CF463600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Hospitalizace a psychika rodiny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9BA657-31DD-34C8-397A-FC2D9F21B8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stres rodičů</a:t>
            </a:r>
          </a:p>
          <a:p>
            <a:r>
              <a:rPr lang="cs-CZ" dirty="0"/>
              <a:t>strach dítěte</a:t>
            </a:r>
          </a:p>
          <a:p>
            <a:r>
              <a:rPr lang="cs-CZ" dirty="0"/>
              <a:t>separační úzkost</a:t>
            </a:r>
          </a:p>
          <a:p>
            <a:r>
              <a:rPr lang="cs-CZ" dirty="0"/>
              <a:t>význam podpory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550BC07-692B-314D-F500-577C12BF3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82894" y="1825625"/>
            <a:ext cx="8009106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Uveďte schéma psychických dopadů hospitalizace</a:t>
            </a:r>
          </a:p>
        </p:txBody>
      </p:sp>
    </p:spTree>
    <p:extLst>
      <p:ext uri="{BB962C8B-B14F-4D97-AF65-F5344CB8AC3E}">
        <p14:creationId xmlns:p14="http://schemas.microsoft.com/office/powerpoint/2010/main" val="2037583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05B54D-74AF-04BA-5F95-27FD67068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Komunikace při propuštění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EBEAA7-4539-E29D-A234-BB551D23B4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doporučení do domácí péče</a:t>
            </a:r>
          </a:p>
          <a:p>
            <a:r>
              <a:rPr lang="cs-CZ" dirty="0"/>
              <a:t>kontrolní vyšetření</a:t>
            </a:r>
          </a:p>
          <a:p>
            <a:r>
              <a:rPr lang="cs-CZ" dirty="0"/>
              <a:t>varovné příznaky</a:t>
            </a:r>
          </a:p>
          <a:p>
            <a:r>
              <a:rPr lang="cs-CZ" dirty="0"/>
              <a:t>kontakt na zdravotnické zařízení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22AD007-4583-F298-F035-458075582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5506" y="1690688"/>
            <a:ext cx="6316494" cy="4992213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Uveďte konkrétní příklady komunikace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k odrážkám vlevo</a:t>
            </a: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6303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510F25-C8DE-A106-9617-E0BB9474F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Role všeobecné sestry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8CD519-41E8-CEC7-2E8C-84C758F27D0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koordinace péče</a:t>
            </a:r>
          </a:p>
          <a:p>
            <a:r>
              <a:rPr lang="cs-CZ" dirty="0"/>
              <a:t>edukace</a:t>
            </a:r>
          </a:p>
          <a:p>
            <a:r>
              <a:rPr lang="cs-CZ" dirty="0"/>
              <a:t>psychická podpora</a:t>
            </a:r>
          </a:p>
          <a:p>
            <a:r>
              <a:rPr lang="cs-CZ" dirty="0"/>
              <a:t>advokacie dítěte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E1968E1-B72C-985A-5A50-6B9DAB277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17523" y="1825625"/>
            <a:ext cx="8054503" cy="493509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Uveďte postup při edukaci 6-letého dítěte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29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2C3382-B0ED-8C29-4E45-946FAC9F5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Etické aspekty komunikace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C272CC-1FB8-1C09-DC3E-C8B8C5A75D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715" y="1895357"/>
            <a:ext cx="5181600" cy="4351338"/>
          </a:xfrm>
        </p:spPr>
        <p:txBody>
          <a:bodyPr/>
          <a:lstStyle/>
          <a:p>
            <a:r>
              <a:rPr lang="cs-CZ" dirty="0"/>
              <a:t>respekt k soukromí</a:t>
            </a:r>
          </a:p>
          <a:p>
            <a:r>
              <a:rPr lang="cs-CZ" dirty="0"/>
              <a:t>informovaný souhlas </a:t>
            </a:r>
          </a:p>
          <a:p>
            <a:r>
              <a:rPr lang="cs-CZ" dirty="0"/>
              <a:t>zachování důstojnosti</a:t>
            </a:r>
          </a:p>
          <a:p>
            <a:r>
              <a:rPr lang="cs-CZ" dirty="0"/>
              <a:t>mlčenlivost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2B0999E-519D-29BD-55D8-99110A0A1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1315" y="1284052"/>
            <a:ext cx="6940685" cy="557394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Uveďte konkrétní příklady k odrážkám vlevo</a:t>
            </a:r>
          </a:p>
        </p:txBody>
      </p:sp>
    </p:spTree>
    <p:extLst>
      <p:ext uri="{BB962C8B-B14F-4D97-AF65-F5344CB8AC3E}">
        <p14:creationId xmlns:p14="http://schemas.microsoft.com/office/powerpoint/2010/main" val="20870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2058E-5E8A-AD42-6347-B0E2C8E6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KOMUNIKACE S RODINOU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E20B96-C892-9AD7-08EE-D8AA43203A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5153" y="1840033"/>
            <a:ext cx="5181600" cy="4351338"/>
          </a:xfrm>
        </p:spPr>
        <p:txBody>
          <a:bodyPr/>
          <a:lstStyle/>
          <a:p>
            <a:r>
              <a:rPr lang="cs-CZ" dirty="0"/>
              <a:t>Dětské lékařství</a:t>
            </a:r>
          </a:p>
          <a:p>
            <a:r>
              <a:rPr lang="cs-CZ" dirty="0"/>
              <a:t>Komunikace s rodinou</a:t>
            </a:r>
          </a:p>
          <a:p>
            <a:r>
              <a:rPr lang="cs-CZ" dirty="0"/>
              <a:t>Obor: Všeobecná sestra</a:t>
            </a:r>
          </a:p>
          <a:p>
            <a:r>
              <a:rPr lang="cs-CZ" dirty="0"/>
              <a:t>MUDr. Marie Nejedlá</a:t>
            </a:r>
          </a:p>
          <a:p>
            <a:r>
              <a:rPr lang="cs-CZ" dirty="0"/>
              <a:t>Akademický rok 2025/26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0D968D-1668-4F9F-2C2B-2A66E8540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6492" y="1825624"/>
            <a:ext cx="7725508" cy="503237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Vložte obrázek sestry komunikující s rodiči dítěte</a:t>
            </a:r>
          </a:p>
        </p:txBody>
      </p:sp>
    </p:spTree>
    <p:extLst>
      <p:ext uri="{BB962C8B-B14F-4D97-AF65-F5344CB8AC3E}">
        <p14:creationId xmlns:p14="http://schemas.microsoft.com/office/powerpoint/2010/main" val="3629618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DC68AA-FCDA-A246-3C0F-01B852253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Doporučení pro praxi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B1DF93-D199-5C63-B468-A621B953F9F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empatický přístup</a:t>
            </a:r>
          </a:p>
          <a:p>
            <a:r>
              <a:rPr lang="cs-CZ" dirty="0"/>
              <a:t>pravidelná komunikace</a:t>
            </a:r>
          </a:p>
          <a:p>
            <a:r>
              <a:rPr lang="cs-CZ" dirty="0"/>
              <a:t>Trpělivost</a:t>
            </a:r>
          </a:p>
          <a:p>
            <a:r>
              <a:rPr lang="cs-CZ" dirty="0"/>
              <a:t>individuální přístup</a:t>
            </a:r>
          </a:p>
          <a:p>
            <a:r>
              <a:rPr lang="cs-CZ" dirty="0"/>
              <a:t>týmová spolupráce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C21BC99-AA0D-2FD8-E119-90EE55D2F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0834" y="1825625"/>
            <a:ext cx="7221166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Navrhněte schéma vhodné komunikace sestry s rodiči nemocného dítěte a s dítětem</a:t>
            </a:r>
          </a:p>
        </p:txBody>
      </p:sp>
    </p:spTree>
    <p:extLst>
      <p:ext uri="{BB962C8B-B14F-4D97-AF65-F5344CB8AC3E}">
        <p14:creationId xmlns:p14="http://schemas.microsoft.com/office/powerpoint/2010/main" val="3556072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622CAA-00FF-D4C4-5F93-BD308E4BC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866664-ADA2-ABA4-3F35-D2235C852CB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Komunikace</a:t>
            </a:r>
          </a:p>
          <a:p>
            <a:r>
              <a:rPr lang="cs-CZ" dirty="0"/>
              <a:t>je klíčovou součástí péče</a:t>
            </a:r>
          </a:p>
          <a:p>
            <a:r>
              <a:rPr lang="cs-CZ" dirty="0"/>
              <a:t>podporuje důvěru a spolupráci</a:t>
            </a:r>
          </a:p>
          <a:p>
            <a:r>
              <a:rPr lang="cs-CZ" dirty="0"/>
              <a:t>ovlivňuje psychický stav dítěte i rodiny </a:t>
            </a:r>
          </a:p>
          <a:p>
            <a:r>
              <a:rPr lang="cs-CZ" dirty="0"/>
              <a:t>zlepšuje výsledky léčby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9BF3CAD-A43E-224E-7912-83D68C015AF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Vložte obrázek rodiny a zdravotníka po úspěšné léčbě</a:t>
            </a:r>
          </a:p>
        </p:txBody>
      </p:sp>
    </p:spTree>
    <p:extLst>
      <p:ext uri="{BB962C8B-B14F-4D97-AF65-F5344CB8AC3E}">
        <p14:creationId xmlns:p14="http://schemas.microsoft.com/office/powerpoint/2010/main" val="1960181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50D071-3386-AB68-361E-D9C17C2B1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CÍLE VÝUKY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6CD6C5-9608-7F98-73CB-74748CD560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825625"/>
            <a:ext cx="6019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Student vysvětlí</a:t>
            </a:r>
          </a:p>
          <a:p>
            <a:r>
              <a:rPr lang="cs-CZ" dirty="0"/>
              <a:t>Proč je komunikace základ ošetřovatelské péče </a:t>
            </a:r>
          </a:p>
          <a:p>
            <a:r>
              <a:rPr lang="cs-CZ" dirty="0"/>
              <a:t>Jaký má vliv na důvěru rodiny</a:t>
            </a:r>
          </a:p>
          <a:p>
            <a:r>
              <a:rPr lang="cs-CZ" dirty="0"/>
              <a:t>Jaký má vliv na spolupráci při léčbě</a:t>
            </a:r>
          </a:p>
          <a:p>
            <a:r>
              <a:rPr lang="cs-CZ" dirty="0"/>
              <a:t>Jak má probíhat psychická podpora dítěte i rodičů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DF2B17-ED01-049F-562C-B54A486F5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4323" y="230188"/>
            <a:ext cx="6617677" cy="66278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Uveďte konkrétní příklady k odrážkám vlevo</a:t>
            </a:r>
          </a:p>
        </p:txBody>
      </p:sp>
    </p:spTree>
    <p:extLst>
      <p:ext uri="{BB962C8B-B14F-4D97-AF65-F5344CB8AC3E}">
        <p14:creationId xmlns:p14="http://schemas.microsoft.com/office/powerpoint/2010/main" val="3563098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14ACB6-DF41-8F62-14D3-ADA2134C6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Specifika pediatrické komunikace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E6A807-9AB6-0528-380C-3CAA41D98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3724" y="1825625"/>
            <a:ext cx="5181600" cy="4351338"/>
          </a:xfrm>
        </p:spPr>
        <p:txBody>
          <a:bodyPr/>
          <a:lstStyle/>
          <a:p>
            <a:r>
              <a:rPr lang="cs-CZ" dirty="0"/>
              <a:t>komunikace probíhá s dítětem i rodičem </a:t>
            </a:r>
          </a:p>
          <a:p>
            <a:r>
              <a:rPr lang="cs-CZ" dirty="0"/>
              <a:t>věk dítěte ovlivňuje způsob komunikace </a:t>
            </a:r>
          </a:p>
          <a:p>
            <a:r>
              <a:rPr lang="cs-CZ" dirty="0"/>
              <a:t>emoční zátěž rodiny</a:t>
            </a:r>
          </a:p>
          <a:p>
            <a:r>
              <a:rPr lang="cs-CZ" dirty="0"/>
              <a:t>potřeba empatie a trpělivosti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BF46E6D-06C7-A0FB-7364-5848A2DF23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1847" y="1825624"/>
            <a:ext cx="6760723" cy="503237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Uveďte konkrétní příklady empatického přístupu sestry k dítěti a rodičům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6850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07B213-9E8C-9AD5-B293-34D1283F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Rodina jako součást péče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2C2345-7863-FDD3-146B-176BA4501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3077" y="1509102"/>
            <a:ext cx="4173415" cy="4351338"/>
          </a:xfrm>
        </p:spPr>
        <p:txBody>
          <a:bodyPr/>
          <a:lstStyle/>
          <a:p>
            <a:r>
              <a:rPr lang="pl-PL" dirty="0"/>
              <a:t>rodiče jako partneři v péči</a:t>
            </a:r>
          </a:p>
          <a:p>
            <a:r>
              <a:rPr lang="pl-PL" dirty="0"/>
              <a:t>zapojení do rozhodování</a:t>
            </a:r>
          </a:p>
          <a:p>
            <a:r>
              <a:rPr lang="pl-PL" dirty="0"/>
              <a:t>podpora autonomie rodiny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7DF5DB8-8826-5307-CE5E-13F78FCD3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7799" y="1848254"/>
            <a:ext cx="6641123" cy="500974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Vložte konkrétní příklady zapojení rodičů a dětí do rozhodování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912706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9C868F-CFE2-0D13-BC61-A4352DE6E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Verbální komunikace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5CD5C7-A4E4-957F-D6FF-6ED1F204E6B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srozumitelný jazyk </a:t>
            </a:r>
          </a:p>
          <a:p>
            <a:r>
              <a:rPr lang="cs-CZ" dirty="0"/>
              <a:t>přizpůsobení informací </a:t>
            </a:r>
          </a:p>
          <a:p>
            <a:r>
              <a:rPr lang="cs-CZ" dirty="0"/>
              <a:t>aktivní naslouchání </a:t>
            </a:r>
          </a:p>
          <a:p>
            <a:r>
              <a:rPr lang="cs-CZ" dirty="0"/>
              <a:t>otevřené otázky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B0B7F10-200E-0194-5E7B-AC3480F2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82119" y="1371600"/>
            <a:ext cx="6595353" cy="5408579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Navrhněte komunikaci s 3-letým dítětem- uveďte konkrétní příklad rozhovoru</a:t>
            </a:r>
          </a:p>
        </p:txBody>
      </p:sp>
    </p:spTree>
    <p:extLst>
      <p:ext uri="{BB962C8B-B14F-4D97-AF65-F5344CB8AC3E}">
        <p14:creationId xmlns:p14="http://schemas.microsoft.com/office/powerpoint/2010/main" val="1262860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379F6-757A-C5D3-D23D-F04DE00FA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Neverbální komunikace</a:t>
            </a:r>
            <a:br>
              <a:rPr lang="cs-CZ" b="1" dirty="0"/>
            </a:b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A7B333-A9BF-C071-AF0A-2441532C4D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mimika</a:t>
            </a:r>
          </a:p>
          <a:p>
            <a:r>
              <a:rPr lang="cs-CZ" dirty="0"/>
              <a:t>oční kontakt</a:t>
            </a:r>
          </a:p>
          <a:p>
            <a:r>
              <a:rPr lang="cs-CZ" dirty="0"/>
              <a:t>tón hlasu</a:t>
            </a:r>
          </a:p>
          <a:p>
            <a:r>
              <a:rPr lang="cs-CZ" dirty="0"/>
              <a:t>otek</a:t>
            </a:r>
          </a:p>
          <a:p>
            <a:r>
              <a:rPr lang="cs-CZ" dirty="0"/>
              <a:t>postoj těla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A5240D1-CFE8-28F1-EF07-72761FFBF2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Vložte ikony neverbální komunikace</a:t>
            </a:r>
          </a:p>
        </p:txBody>
      </p:sp>
    </p:spTree>
    <p:extLst>
      <p:ext uri="{BB962C8B-B14F-4D97-AF65-F5344CB8AC3E}">
        <p14:creationId xmlns:p14="http://schemas.microsoft.com/office/powerpoint/2010/main" val="208406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DE35D-1232-FFC6-C22E-CBEE464D2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Empatie v komunikaci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3A1485-BF89-9BCE-D650-87F1EFA3746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pochopení emocí rodičů</a:t>
            </a:r>
          </a:p>
          <a:p>
            <a:r>
              <a:rPr lang="cs-CZ" dirty="0"/>
              <a:t>respekt a podpora</a:t>
            </a:r>
          </a:p>
          <a:p>
            <a:r>
              <a:rPr lang="cs-CZ" dirty="0"/>
              <a:t>psychologická opora</a:t>
            </a:r>
          </a:p>
          <a:p>
            <a:r>
              <a:rPr lang="cs-CZ" dirty="0"/>
              <a:t>budování důvěry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0F40479-E8A1-20DF-7DA3-ECEADDB02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600" y="1429966"/>
            <a:ext cx="6248400" cy="525293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Uveďte konkrétní příklady, jak dát najevo respekt k dítěti a rodičům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4556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0F6734-D2F1-810E-C9BB-18DCB56F4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Komunikace podle věku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1C2ABD-E554-0C79-9B0D-4CB6869A44F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novorozenec a kojenec</a:t>
            </a:r>
          </a:p>
          <a:p>
            <a:r>
              <a:rPr lang="cs-CZ" dirty="0"/>
              <a:t>batole</a:t>
            </a:r>
          </a:p>
          <a:p>
            <a:r>
              <a:rPr lang="cs-CZ" dirty="0"/>
              <a:t>předškolní dítě</a:t>
            </a:r>
          </a:p>
          <a:p>
            <a:r>
              <a:rPr lang="cs-CZ" dirty="0"/>
              <a:t>školní dítě</a:t>
            </a:r>
          </a:p>
          <a:p>
            <a:r>
              <a:rPr lang="cs-CZ" dirty="0"/>
              <a:t>adolescent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AD94072-7964-1698-CFF8-9737F4D9E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0637" y="1825624"/>
            <a:ext cx="7363839" cy="4857277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Navrhněte schéma jak komunikovat s dítětem podle věku</a:t>
            </a:r>
          </a:p>
        </p:txBody>
      </p:sp>
    </p:spTree>
    <p:extLst>
      <p:ext uri="{BB962C8B-B14F-4D97-AF65-F5344CB8AC3E}">
        <p14:creationId xmlns:p14="http://schemas.microsoft.com/office/powerpoint/2010/main" val="26865442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499</Words>
  <Application>Microsoft Office PowerPoint</Application>
  <PresentationFormat>Širokoúhlá obrazovka</PresentationFormat>
  <Paragraphs>163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Motiv Office</vt:lpstr>
      <vt:lpstr>Dětské lékařství 9 obor Všeobecná sestra</vt:lpstr>
      <vt:lpstr>KOMUNIKACE S RODINOU</vt:lpstr>
      <vt:lpstr>CÍLE VÝUKY</vt:lpstr>
      <vt:lpstr>Specifika pediatrické komunikace</vt:lpstr>
      <vt:lpstr>Rodina jako součást péče</vt:lpstr>
      <vt:lpstr>Verbální komunikace</vt:lpstr>
      <vt:lpstr>Neverbální komunikace  </vt:lpstr>
      <vt:lpstr>Empatie v komunikaci</vt:lpstr>
      <vt:lpstr>Komunikace podle věku dítěte</vt:lpstr>
      <vt:lpstr>Komunikace při příjmu dítěte</vt:lpstr>
      <vt:lpstr>Edukace rodičů</vt:lpstr>
      <vt:lpstr>Komunikace při bolesti dítěte</vt:lpstr>
      <vt:lpstr>Konfliktní situace</vt:lpstr>
      <vt:lpstr>Kulturní a jazykové odlišnosti</vt:lpstr>
      <vt:lpstr>Komunikace při závažné diagnóze</vt:lpstr>
      <vt:lpstr>Hospitalizace a psychika rodiny</vt:lpstr>
      <vt:lpstr>Komunikace při propuštění dítěte</vt:lpstr>
      <vt:lpstr>Role všeobecné sestry</vt:lpstr>
      <vt:lpstr>Etické aspekty komunikace</vt:lpstr>
      <vt:lpstr>Doporučení pro praxi</vt:lpstr>
      <vt:lpstr>Závěr</vt:lpstr>
    </vt:vector>
  </TitlesOfParts>
  <Company>Vysoka skola zdravotnicka, o.p.s.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Nejedlá Marie</dc:creator>
  <cp:lastModifiedBy>Nejedlá Marie</cp:lastModifiedBy>
  <cp:revision>4</cp:revision>
  <dcterms:created xsi:type="dcterms:W3CDTF">2026-05-17T19:20:04Z</dcterms:created>
  <dcterms:modified xsi:type="dcterms:W3CDTF">2026-05-28T07:48:26Z</dcterms:modified>
</cp:coreProperties>
</file>