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</p:sldIdLst>
  <p:sldSz cy="5143500" cx="9144000"/>
  <p:notesSz cx="6858000" cy="9144000"/>
  <p:embeddedFontLst>
    <p:embeddedFont>
      <p:font typeface="Raleway"/>
      <p:regular r:id="rId81"/>
      <p:bold r:id="rId82"/>
      <p:italic r:id="rId83"/>
      <p:boldItalic r:id="rId8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font" Target="fonts/Raleway-boldItalic.fntdata"/><Relationship Id="rId83" Type="http://schemas.openxmlformats.org/officeDocument/2006/relationships/font" Target="fonts/Raleway-italic.fntdata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font" Target="fonts/Raleway-bold.fntdata"/><Relationship Id="rId81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a485d2a9d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2a485d2a9d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3c444880dd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3c444880dd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a485d2a9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2a485d2a9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2a485d2a9d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2a485d2a9d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c5e344ae7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c5e344ae7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c5e344ae7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3c5e344ae7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2a485d2a9d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32a485d2a9d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2a485d2a9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2a485d2a9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c5e344ae7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c5e344ae7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2fa98b8cd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2fa98b8cd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18080090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18080090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32fa98b8cdf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32fa98b8cdf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2fa98b8cd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2fa98b8cd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32fa98b8cdf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32fa98b8cd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32fa98b8cdf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32fa98b8cdf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2a485d2a9d_0_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2a485d2a9d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2a485d2a9d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32a485d2a9d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32a485d2a9d_0_1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32a485d2a9d_0_1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2a485d2a9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2a485d2a9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32a485d2a9d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32a485d2a9d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2a485d2a9d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2a485d2a9d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28412143b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28412143b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2a485d2a9d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32a485d2a9d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32a485d2a9d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32a485d2a9d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2fa98b8cd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32fa98b8cd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fa98b8cdf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2fa98b8cdf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32fa98b8cd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32fa98b8cd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2fa98b8cd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2fa98b8cd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2fa98b8cdf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2fa98b8cdf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2fa98b8cd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2fa98b8cd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3c721f1503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3c721f1503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c721f15036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3c721f1503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2a485d2a9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2a485d2a9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2fa98b8cdf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2fa98b8cdf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2fa98b8cdf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2fa98b8cdf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2fa98b8cdf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2fa98b8cdf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2fa98b8cdf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2fa98b8cdf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32fa98b8cdf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32fa98b8cdf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2fa98b8cd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2fa98b8cd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32fa98b8cdf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32fa98b8cdf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2fa98b8cdf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32fa98b8cdf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2fa98b8cdf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32fa98b8cdf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32fa98b8cd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Google Shape;354;g32fa98b8cd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a485d2a9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a485d2a9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2fa98b8cdf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2fa98b8cdf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2fa98b8cdf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32fa98b8cdf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2fa98b8cdf_0_1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2fa98b8cdf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2fa98b8cdf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2fa98b8cdf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2fa98b8cdf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2fa98b8cdf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2fa98b8cdf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2fa98b8cdf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3c721f15036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3c721f15036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c721f15036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c721f15036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c721f1503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c721f1503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c721f1503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c721f1503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2a485d2a9d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2a485d2a9d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3c721f1503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3c721f1503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c721f1503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3c721f1503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g3be7aa2a54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2" name="Google Shape;432;g3be7aa2a54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be7aa2a544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be7aa2a544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be7aa2a54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be7aa2a54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2fa98b8cdf_0_1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32fa98b8cdf_0_1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32fa98b8cdf_0_1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32fa98b8cdf_0_1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2fa98b8cdf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2fa98b8cdf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c444880dd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c444880dd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2fa98b8cdf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2fa98b8cdf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c444880dd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c444880dd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c444880dd5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c444880dd5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c444880dd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c444880dd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32fa98b8cdf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32fa98b8cdf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g3c444880dd5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7" name="Google Shape;497;g3c444880dd5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c444880dd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c444880dd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32fafdf5c8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32fafdf5c8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a485d2a9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a485d2a9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a485d2a9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a485d2a9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4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6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8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1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3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9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7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8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Fyziologický novorozenec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Mgr. Štěpánka Vybíralová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ztráty tepla</a:t>
            </a:r>
            <a:endParaRPr/>
          </a:p>
        </p:txBody>
      </p:sp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novorozenec nevyžaduje resuscitaci, tzn. že má normální svalový tonus, dýchá, pláče a je donošený, stačí jej osušit, položit na matčin hrudník (skin-to-skin) a přikrýt suchou přikrývkou (první ošetření možno na matce)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novorozenec vyžaduje stabilizaci nebo resuscitaci, musíme jej umístit na výhřevné lůžko, osušit ho, odstranit z něj mokré pleny, zprůchodnit mu dýchací cesty a stimulovat ho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Toaleta horních cest dýchacích</a:t>
            </a:r>
            <a:endParaRPr/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</a:t>
            </a:r>
            <a:r>
              <a:rPr lang="cs"/>
              <a:t>dsávání z úst, dutiny nosní a žaludku běžně neprovádíme, protože může být zdrojem nepříznivých situací pro dítě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vyžaduje-li to stav novorozence např. při velkém zahlenění nebo při zkalené plodové vodě, provádíme odsávání velmi šetrně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311700" y="792650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Přerušení pupečníku</a:t>
            </a:r>
            <a:endParaRPr/>
          </a:p>
        </p:txBody>
      </p:sp>
      <p:sp>
        <p:nvSpPr>
          <p:cNvPr id="128" name="Google Shape;128;p24"/>
          <p:cNvSpPr txBox="1"/>
          <p:nvPr>
            <p:ph idx="1" type="body"/>
          </p:nvPr>
        </p:nvSpPr>
        <p:spPr>
          <a:xfrm>
            <a:off x="265425" y="2077700"/>
            <a:ext cx="8520600" cy="298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</a:t>
            </a:r>
            <a:r>
              <a:rPr lang="cs"/>
              <a:t>novorozenců, kteří nevyžadují resuscitaci, se doporučuje odložené přerušení pupečníku neboli přerušení pupečníku nejméně minutu (ideálně mezi 2.–3. minutou) po porodu nebo po dotepání pupečníku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během prvních třech minut stoupá objem krve až na 100 ml/kg, tímto objemem krve dítě dostane zásobu železa okolo 50 mg/kg, což je hodnoceno jako dostatečná prevence anémie v kojeneckém věku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25200" y="100148"/>
            <a:ext cx="4338851" cy="2008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Definitivní podvaz pupečníku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</a:t>
            </a:r>
            <a:r>
              <a:rPr lang="cs"/>
              <a:t>le zvyklostí pracoviště se pupečník podvazuje buď svorkou, nebo gumičkou</a:t>
            </a:r>
            <a:endParaRPr/>
          </a:p>
        </p:txBody>
      </p:sp>
      <p:pic>
        <p:nvPicPr>
          <p:cNvPr id="136" name="Google Shape;13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650" y="1907900"/>
            <a:ext cx="3778550" cy="28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1370" y="1907900"/>
            <a:ext cx="4248730" cy="283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Prevence novorozenecké </a:t>
            </a:r>
            <a:r>
              <a:rPr lang="cs"/>
              <a:t>konjunktivitidy</a:t>
            </a:r>
            <a:endParaRPr/>
          </a:p>
        </p:txBody>
      </p:sp>
      <p:sp>
        <p:nvSpPr>
          <p:cNvPr id="143" name="Google Shape;143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kredeizace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vykapání očí antiseptickými očními kapkami, v současnosti používán </a:t>
            </a:r>
            <a:r>
              <a:rPr lang="cs"/>
              <a:t>Ophthalmo</a:t>
            </a:r>
            <a:r>
              <a:rPr lang="cs"/>
              <a:t> Septonex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není vhodné odkládat o déle než 2h po porodu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při průchodu porodními cestami může dojít k infikování spojivek novorozence a následně k rozvoji hnisavé konjunktivitidy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toto opatření významně snižuje riziko zánětu spojivek a následné antibiotické terapie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s" sz="2600"/>
              <a:t>Prevence krvácivé nemoci novorozence</a:t>
            </a:r>
            <a:endParaRPr sz="2400"/>
          </a:p>
        </p:txBody>
      </p:sp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odání vitaminu K  se řídí doporučením ČNeoS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forma podání (i. m., i. v. či p. o.) se řídí zvyklostí každého pracoviště a žádostí rodičů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intravenózní aplikace se většinou používá u extrémně nezralých novorozenců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vitamin K by měl být aplikován co nejdříve po porodu, nejpozději však do dvou hodin po porodu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Identifikace novorozence 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</a:t>
            </a:r>
            <a:r>
              <a:rPr lang="cs"/>
              <a:t>le doporučení ČNeoS je zapotřebí jednoznačného značení dle zvyklostí pracoviště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většinou jsou používány identifikační nerozpojitelné plastové náramky, které musí obsahovat informace o dítěti i matce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ke zvýšení bezpečnosti je vhodné použití druhého značení přímo na tělíčko novorozence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označení má být provedeno co nejdříve po porodu, v případě fyziologického  novorozence s nekomplikovanou adaptací během prvního kontaktu dítěte s matkou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Vážení novorozence</a:t>
            </a:r>
            <a:endParaRPr/>
          </a:p>
        </p:txBody>
      </p:sp>
      <p:sp>
        <p:nvSpPr>
          <p:cNvPr id="161" name="Google Shape;161;p29"/>
          <p:cNvSpPr txBox="1"/>
          <p:nvPr>
            <p:ph idx="1" type="body"/>
          </p:nvPr>
        </p:nvSpPr>
        <p:spPr>
          <a:xfrm>
            <a:off x="311700" y="1152475"/>
            <a:ext cx="8520600" cy="3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vážení novorozence probíhá na porodním sále při prvním ošetření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okles porodní hmotnosti bývá 10-15 % do 3. dne života novorozence, v dalších dnech se hmotnost zvyšuje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porodní hmotnost u plně kojených dětí zaznamenáváme do 3. týdnů po narození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hmotnost a růst dítěte hodnotíme podle percentilových grafů pro hochy a dívky (součást zdravotního průkazu dítěte)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vážení novorozence provádíme na kojenecké váze, na kterou vždy pokládáme plenu, hmotnost  pleny je nutno odečíst, po každém dítěti váhy dezinfikujeme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hmotnost novorozence udáváme v gramech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Následná péče o novorozence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Pupeční</a:t>
            </a:r>
            <a:r>
              <a:rPr lang="cs"/>
              <a:t> pahýl</a:t>
            </a:r>
            <a:endParaRPr/>
          </a:p>
        </p:txBody>
      </p:sp>
      <p:sp>
        <p:nvSpPr>
          <p:cNvPr id="172" name="Google Shape;172;p31"/>
          <p:cNvSpPr txBox="1"/>
          <p:nvPr>
            <p:ph idx="1" type="body"/>
          </p:nvPr>
        </p:nvSpPr>
        <p:spPr>
          <a:xfrm>
            <a:off x="311700" y="1152475"/>
            <a:ext cx="4786800" cy="378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základní povinnost sestry provádějící observaci patří sledování pupečního pahýlu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pravidelných časových intervalech je sestrou kontrolován (riziko krvácení z pupečního pahýlu)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péče o pupečník je velice důležitá = pupeční pahýl je slabým místem, vstupní branou infekce u novorozence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chirurgické snesení pupečníku x mumifikace - dle zvyklosti pracoviště</a:t>
            </a:r>
            <a:endParaRPr/>
          </a:p>
        </p:txBody>
      </p:sp>
      <p:pic>
        <p:nvPicPr>
          <p:cNvPr id="173" name="Google Shape;1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3150" y="1220825"/>
            <a:ext cx="4160849" cy="29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Novorozenec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 dítě od okamžiku narození do ukončeného 28. dne života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novorozeneckém období probíhá adaptace jednotlivých tělních systémů na mimoděložní podmínky a mortalita je nejvyšší z celého dětství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jedná se o období značně specifické, proto se postupně vyčlenil lékařský obor neonatologie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pupeční pahýl</a:t>
            </a:r>
            <a:endParaRPr/>
          </a:p>
        </p:txBody>
      </p:sp>
      <p:sp>
        <p:nvSpPr>
          <p:cNvPr id="179" name="Google Shape;179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důkladná</a:t>
            </a:r>
            <a:r>
              <a:rPr lang="cs"/>
              <a:t> hygiena rukou maminky či pečovatele při ošetřování pupečního pahýlu (voda a mýdlo s neutrálním pH)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svorku z pupečního pahýlu nesnímat (svorka je jištěna pojistkou proti otevření, je proti krvácení a zabránění vstupu infekce!)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pupeční pahýl nechat na suchu, svorka nesmí tlačit na pokožku dítěte (prevence otlaků) a musí být volně nad okrajem pleny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neponořovat bříško dítěte s pupečním pahýlem při koupání do vody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pupeční pahýl</a:t>
            </a:r>
            <a:endParaRPr/>
          </a:p>
        </p:txBody>
      </p:sp>
      <p:sp>
        <p:nvSpPr>
          <p:cNvPr id="185" name="Google Shape;18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pupeční pahýl rutinně nedezinfikovat, žádné přípravky (ani dezinfekční) neurychlují zasychání pupečního pahýlu, naopak se hojení lehce prodlužuje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dezinfekční přípravek používáme pouze v případě zarudnutí okolí pupečního pahýlu, přítomnosti hnisu či jiného sekretu nebo krvácení (vhodnou dezinfekce je např. Skinsept ,Cutasept F)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pupeční pahýl samovolně odpadne cca 6. – 10. den věku dítěte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6" name="Google Shape;18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6388" y="2918688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pupeční jizvu</a:t>
            </a:r>
            <a:endParaRPr/>
          </a:p>
        </p:txBody>
      </p:sp>
      <p:sp>
        <p:nvSpPr>
          <p:cNvPr id="192" name="Google Shape;19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pupeční jizva = když je pupeční pahýl takzvaně chirurgicky snesen v 2.-3. den po porodu, seříznutí miminko nijak nebolí, jedná se o mrtvou tkáň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těsně po snesení pupečníku se na jizvu dává na 24 hodin sterilní krytí, ten den se dítko nekoupe a sestřičky v porodnici jizvu kontrolují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se pupečník hojí dobře,  stačí </a:t>
            </a:r>
            <a:r>
              <a:rPr lang="cs"/>
              <a:t>dezinfikovat (60% alkoholem)</a:t>
            </a:r>
            <a:r>
              <a:rPr lang="cs"/>
              <a:t> jednou denně po koupání, při odlučování zbytku pahýlu (pokud je pupečník </a:t>
            </a:r>
            <a:r>
              <a:rPr lang="cs"/>
              <a:t>seřezán</a:t>
            </a:r>
            <a:r>
              <a:rPr lang="cs"/>
              <a:t> nedostatečně) i několikrát denně, do úplného zahojení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Péče o pupeční jizvu</a:t>
            </a:r>
            <a:endParaRPr/>
          </a:p>
        </p:txBody>
      </p:sp>
      <p:sp>
        <p:nvSpPr>
          <p:cNvPr id="198" name="Google Shape;198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koupání by se bříško dítěte nemělo ponořovat do vody, dokud se pupeční jizva zcela nezahojí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délka hojení je individuální, obvykle  6 – 14 dní po narození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namočí-li se pupeční jizva, je nutné ji důkladně vysušit a následně vyčistit dezinfekcí, v okolí pupeční jizvy může dojít k malému zarudnutí nebo vlhnutí, při správném ošetřování se v naprosté většině jedná o reakci okolní tkáně na hojení, nikoli o zánět pupečníkové jizvy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jakémkoliv náznaku krvácení z pupeční jizvy či zarudnutí okolí raději kontrola pediatrem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Srdeční frekvence</a:t>
            </a:r>
            <a:endParaRPr/>
          </a:p>
        </p:txBody>
      </p:sp>
      <p:sp>
        <p:nvSpPr>
          <p:cNvPr id="204" name="Google Shape;204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</a:t>
            </a:r>
            <a:r>
              <a:rPr lang="cs"/>
              <a:t>prvních minutách po narození dosáhne srdeční frekvence dítěte až 180 tepů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během první hodiny klesne za mírného kolísání ke 140-160 tepům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dalších hodinách se ustálí na hodnotách kolem 120-140 tepů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kolísání kolem dvaceti tepů v minutě je normální, může se objevit jako odpověď na přebalování, při odchodu smolky a ve chvíli, kdy dítě usíná nebo se probouzí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frekvence nad 160/min. mohou být známkou poruchy činnosti srdce, mohou provázet teplotu, šok, dehydrataci a přehřátí, anemii, infekci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puls</a:t>
            </a:r>
            <a:r>
              <a:rPr lang="cs"/>
              <a:t> pod 100/min. bývá nejčastějším příznakem výrazné hypoxie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srdeční frekvenci dítěte můžeme monitorovat pulzním oxymetrem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Dýchání</a:t>
            </a:r>
            <a:endParaRPr/>
          </a:p>
        </p:txBody>
      </p:sp>
      <p:sp>
        <p:nvSpPr>
          <p:cNvPr id="210" name="Google Shape;210;p37"/>
          <p:cNvSpPr txBox="1"/>
          <p:nvPr>
            <p:ph idx="1" type="body"/>
          </p:nvPr>
        </p:nvSpPr>
        <p:spPr>
          <a:xfrm>
            <a:off x="311700" y="1152475"/>
            <a:ext cx="8520600" cy="3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1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</a:t>
            </a:r>
            <a:r>
              <a:rPr lang="cs"/>
              <a:t>elkou pozornost věnujeme dýchání novorozenců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sledujeme pravidelnost, zda je </a:t>
            </a:r>
            <a:r>
              <a:rPr lang="cs"/>
              <a:t>dýchání</a:t>
            </a:r>
            <a:r>
              <a:rPr lang="cs"/>
              <a:t> symetrické, volné a vydatné, nevpadá-li při dýchání sternum, mezižeberní prostory, jugulum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rytmus dýchání je pravidelný většinou jen při hlubokém spánku, při přechodu stavu bdělosti do spánku pozorujeme periodické dýchání (série dechů přerušované krátkou apnoí trvající 3-10 sekund), apnoe a nepravidelné dýchání s měnlivou hloubkou jednotlivých dechů s protisměrnými pohyby břicha a hrudníku se mohou objevit jako důsledek poruchy CNS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inspirační stridor bývá projevem postižení hrtanu, hlasových vazů nebo epiglotis, může jít o nezávažný symptom, ale i o příznak závažnější poruchy (vrozená vývojová vada)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 současné době je používán monitor dechové aktivity novorozenců a dětí, který akusticky a opticky signalizuje při nebezpečných změnách rytmu dýchání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Tělesná teplota</a:t>
            </a:r>
            <a:endParaRPr/>
          </a:p>
        </p:txBody>
      </p:sp>
      <p:sp>
        <p:nvSpPr>
          <p:cNvPr id="216" name="Google Shape;216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</a:t>
            </a:r>
            <a:r>
              <a:rPr lang="cs"/>
              <a:t>růběhu observace se stabilizuje tělesná teplota novorozence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novorozence měříme tělesnou teplotu v rektu, při prvním měření tělesné teploty novorozence se zároveň ujistíme, zda není přítomna vrozená vývojová vada, tzv. atrézie anu, před měřením je třeba zkontrolovat teploměr, zda není poškozen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každý novorozenec musí mít svůj teploměr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 2. dne života měříme novorozenci teplotu pravidelně ráno a večer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Tělesná teplota</a:t>
            </a:r>
            <a:endParaRPr/>
          </a:p>
        </p:txBody>
      </p:sp>
      <p:sp>
        <p:nvSpPr>
          <p:cNvPr id="222" name="Google Shape;222;p39"/>
          <p:cNvSpPr txBox="1"/>
          <p:nvPr>
            <p:ph idx="1" type="body"/>
          </p:nvPr>
        </p:nvSpPr>
        <p:spPr>
          <a:xfrm>
            <a:off x="311700" y="1152475"/>
            <a:ext cx="8520600" cy="380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pokles teploty pod 35,5 °C - hypotermie, může nastat při nevhodné teplotě prostředí (je-li porušeno termoneutrální prostředí) zejména při koupeli nebo déletrvajícím vyšetřování, může znamenat i počínající celkovou infekci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zvýšení teploty nad 37,5 °C je důvodem ke zvýšenému pozorování dítěte, včetně opakovaného měření teploty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zvýšená teplota u novorozenců nemusí být vždy jen příznakem infekce, může jít o horečku z žízně, která je zjištěna za největšího váhového úbytku - stav dítěte se upraví zvýšeným přísunem tekutin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horečka z přehřátí může nastat při vysoké teplotě prostředí nebo při přílišném zabalení dítěte, v tomto případě upravení teploty prostředí stačí ke snížení teploty dítěte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důležité a velmi obtížné je rozeznat tyto horečky od horeček při infekci, kdy se současně objeví i další nespecifické příznaky, jako např. nechutenství, zvracení, nepřibývání na váze, průjem, poruchy dýchání, barvy a prokrvení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Kůže a prokrvení</a:t>
            </a:r>
            <a:endParaRPr/>
          </a:p>
        </p:txBody>
      </p:sp>
      <p:sp>
        <p:nvSpPr>
          <p:cNvPr id="228" name="Google Shape;228;p40"/>
          <p:cNvSpPr txBox="1"/>
          <p:nvPr>
            <p:ph idx="1" type="body"/>
          </p:nvPr>
        </p:nvSpPr>
        <p:spPr>
          <a:xfrm>
            <a:off x="311700" y="1152475"/>
            <a:ext cx="8520600" cy="382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b</a:t>
            </a:r>
            <a:r>
              <a:rPr lang="cs"/>
              <a:t>arva kůže je odrazem oběhových změn a může se velmi rychle měnit, je důležitým příznakem odchylek od normy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zdravý, donošený novorozenec je růžový, dobře prokrvený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objeví-li se u novorozence centrální cyanóza, většinou jde o závažný příznak - nutné neprodleně informovat lékaře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periferní cyanóza dlaní a chodidel je normálním projevem v případě, že sliznice mají růžové zabarvení, po 48 hodinách je akrocyanóza nespecifickým příznakem onemocnění (vrozené vývojové vady, respirační poruchy a infekce)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normální či porušené prokrvení (centrální nebo periferní cyanózu) hodnotíme podle barvy kůže a sliznic, při závažnější poruše prokrvení dlouho přetrvává výbled v místě stlačení kůže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4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Kůže a prokrvení</a:t>
            </a:r>
            <a:endParaRPr/>
          </a:p>
        </p:txBody>
      </p:sp>
      <p:sp>
        <p:nvSpPr>
          <p:cNvPr id="234" name="Google Shape;234;p41"/>
          <p:cNvSpPr txBox="1"/>
          <p:nvPr>
            <p:ph idx="1" type="body"/>
          </p:nvPr>
        </p:nvSpPr>
        <p:spPr>
          <a:xfrm>
            <a:off x="311700" y="1152475"/>
            <a:ext cx="8520600" cy="3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</a:t>
            </a:r>
            <a:r>
              <a:rPr lang="cs"/>
              <a:t>a kůži si dále všímáme distribuce a charakteru hemoragií, petechií a sufuzí, event. porušení kůže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 novorozenců jsou velmi časté névy (mateřská znaménka), milia a novorozenecký erytém (zarudnutí kůže celého těla, který mizí do 48 hodin), tyto projevy jsou nezávažné a většinou spontánně mizí v průběhu další adaptace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jednou z nejčastějších změn barvy kůže novorozence je novorozenecká žloutenka (žluté </a:t>
            </a:r>
            <a:r>
              <a:rPr lang="cs"/>
              <a:t>zbarvení</a:t>
            </a:r>
            <a:r>
              <a:rPr lang="cs"/>
              <a:t> sliznic a kůže, jehož příčinou je vzestup hladiny bilirubinu), u dětí narozených v termínu nastupuje fyziologická žloutenka až po 36 hodinách života a netrvá déle než 8 dnů, hladina celkového bilirubinu nepřesáhne 205 mmol/l a hladina konjugovaného bilirubinu není vyšší než 25 mmol/l, tato hyperbilirubinemie není nebezpečná a nevyžaduje většinou výraznější terapii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častý je „toxický“ novorozenecký exantém, může vymizet velmi rychle, ale někdy trvá i týden, většinou nevyžaduje léčení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Klasifikace novorozence</a:t>
            </a:r>
            <a:endParaRPr/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8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/>
              <a:t>Dle délky gestace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předčasně narození, nedonošení (nezralí) - narození před dokončeným 37. gestačním týdnem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narození v termínu - narození mezi 38. a 42. gestačním týdnem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přenášení - narození po 42. gestačním týdnu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cs"/>
              <a:t>Dle vztahu porodní hmotnosti ke gestačnímu věku</a:t>
            </a:r>
            <a:endParaRPr b="1"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hypotrofičtí (pod 5. percentilem pro daný gestační věk)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eutrofičtí (mezi 5. a 95. percentilem pro daný gestační věk)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hypertrofičtí (nad 95. percentilem pro daný gestační věk)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Pláč</a:t>
            </a:r>
            <a:endParaRPr/>
          </a:p>
        </p:txBody>
      </p:sp>
      <p:sp>
        <p:nvSpPr>
          <p:cNvPr id="240" name="Google Shape;240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</a:t>
            </a:r>
            <a:r>
              <a:rPr lang="cs"/>
              <a:t>ze dle něj posuzovat stav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silný, normálně zabarvený pláč bez vedlejších zvuků (chrapot, pískavé nebo chrčivé šelesty) svědčí o životaschopnosti novorozence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abnormální hlasový projev bývá příznakem nebo důsledkem závažných stavů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Měření novorozence</a:t>
            </a:r>
            <a:endParaRPr/>
          </a:p>
        </p:txBody>
      </p:sp>
      <p:sp>
        <p:nvSpPr>
          <p:cNvPr id="246" name="Google Shape;246;p43"/>
          <p:cNvSpPr txBox="1"/>
          <p:nvPr>
            <p:ph idx="1" type="body"/>
          </p:nvPr>
        </p:nvSpPr>
        <p:spPr>
          <a:xfrm>
            <a:off x="311700" y="1155475"/>
            <a:ext cx="5432700" cy="37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</a:t>
            </a:r>
            <a:r>
              <a:rPr lang="cs"/>
              <a:t>ěření délky těla novorozence se provádí později, až se upraví držení dolních končetin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provádí se v tzv. korýtku či centimetrovou mírou, při měření dítě podkládáme plenou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temeno hlavičky se dotýká horní přepážky korýtka, hlavičku přidržujeme, druhou rukou dítěti narovnáme jemně nožičky, ve chvíli, kdy se dotýká dolní posuvná přepážka chodidel dítěte, odečítáme délku novorozence</a:t>
            </a:r>
            <a:endParaRPr/>
          </a:p>
        </p:txBody>
      </p:sp>
      <p:pic>
        <p:nvPicPr>
          <p:cNvPr id="247" name="Google Shape;24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8450" y="1671625"/>
            <a:ext cx="3100325" cy="194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Končetiny</a:t>
            </a:r>
            <a:endParaRPr/>
          </a:p>
        </p:txBody>
      </p:sp>
      <p:sp>
        <p:nvSpPr>
          <p:cNvPr id="253" name="Google Shape;25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</a:t>
            </a:r>
            <a:r>
              <a:rPr lang="cs"/>
              <a:t>manipulaci s dítětem si všímáme pohyblivosti končetin a to aktivní i pasivní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bolestivá nebo nesymetrická odpověď může být příznakem porodního poranění nebo počínajícího zánětu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Otoky</a:t>
            </a:r>
            <a:endParaRPr/>
          </a:p>
        </p:txBody>
      </p:sp>
      <p:sp>
        <p:nvSpPr>
          <p:cNvPr id="259" name="Google Shape;259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</a:t>
            </a:r>
            <a:r>
              <a:rPr lang="cs"/>
              <a:t>a končetinách i na celém těle mohou být u novorozence už při narození nebo později zjištěny otoky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příčiny různé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vzniká v důsledku přestupu tekutiny z cévního řečiště do tkání, u novorozence je nejsnáze patrný na kůži a podkoží (kůže je lesklá, bledší a dá se do ní prstem vytlačit důlek, který se pomalu vyrovnává)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lékaře informujeme o tom, kdy otok vznikl, mění-li se místo otoku se změnou polohy dítěte, mění-li se barva či teplota končetiny, není-li omezena pohyblivost končetiny, nevznikl-li otok po aplikaci vitaminu K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Močení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rvní močení je zaznamenáno do 24 hodin, maximálně do 48 hodin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některé závažné stavy se projeví sníženou tvorbou moči nebo tím, že dítě nemočí vůbec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první porce moče jsou světlé, vodové, bez zápachu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během 2. nebo 3. dne se mohou na plenách objevit oranžové skvrny, které způsobují urátové krystaly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léčbě novorozenecké žloutenky jsou o něco tmavší, jantarové barvy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léčbě fototerapií je moč velmi tmavá (až dohněda) a výrazně barví plenu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Smolka</a:t>
            </a:r>
            <a:endParaRPr/>
          </a:p>
        </p:txBody>
      </p:sp>
      <p:sp>
        <p:nvSpPr>
          <p:cNvPr id="271" name="Google Shape;271;p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rvní stolice = smolka, odchází do 24 hodin, maximálně do 48 hodin života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smolka je černozelená až černá hustá hmota vazké konzistence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dalších dnech po narození dítěte se smolka stává řidší a světlejší a začíná páchnout kysele - jde o přechodnou stoličku – stoličku kojeného dítěte, která je žlutá, kašovitá, různé konzistence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stolice dítěte, které je krmeno umělým mlékem, je zelená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sestra musí poznat a hlásit všechny patologické příměsi ve stolici (krev čerstvá či natrávená, hlen apod.) a změnu barvy (nápadně světlá nebo dokonce bílá, acholická stolice)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Zvracení</a:t>
            </a:r>
            <a:endParaRPr/>
          </a:p>
        </p:txBody>
      </p:sp>
      <p:sp>
        <p:nvSpPr>
          <p:cNvPr id="277" name="Google Shape;277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</a:t>
            </a:r>
            <a:r>
              <a:rPr lang="cs"/>
              <a:t>novorozence je dosti časté nezávažné ublinkávání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zvracení</a:t>
            </a:r>
            <a:r>
              <a:rPr lang="cs"/>
              <a:t> s jakoukoli příměsí vždy vyžaduje pozornost sestry s ohledem na možnou vrozenou vývojovou vadu a riziko aspirace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pokud dítě zvrací, sestra sleduje, kdy zvracení začalo, jak je časté, jak závisí na jídle, jde-li o zvracení chabé či obloukem, všímá si také vzhledu a zápachu zvratků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Hormonální reakce</a:t>
            </a:r>
            <a:endParaRPr/>
          </a:p>
        </p:txBody>
      </p:sp>
      <p:sp>
        <p:nvSpPr>
          <p:cNvPr id="283" name="Google Shape;283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</a:t>
            </a:r>
            <a:r>
              <a:rPr lang="cs"/>
              <a:t>děvčátek i u chlapců se může 3.-5. den vyskytnout hormonální reakce prsních žláz, reakce může přetrvávat i několik týdnů, v případě, že není přítomno zarudnutí se známkami infekce, není třeba léčení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přebalování si sestra všímá, není-li sekrece z genitálu, může jít o hormonální reakci – pseudomenstruaci, nebo hlenovou sekreci</a:t>
            </a:r>
            <a:endParaRPr/>
          </a:p>
        </p:txBody>
      </p:sp>
      <p:pic>
        <p:nvPicPr>
          <p:cNvPr id="284" name="Google Shape;284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1100" y="2857725"/>
            <a:ext cx="2702300" cy="218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5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Koupání</a:t>
            </a:r>
            <a:endParaRPr/>
          </a:p>
        </p:txBody>
      </p:sp>
      <p:sp>
        <p:nvSpPr>
          <p:cNvPr id="290" name="Google Shape;290;p50"/>
          <p:cNvSpPr txBox="1"/>
          <p:nvPr>
            <p:ph idx="1" type="body"/>
          </p:nvPr>
        </p:nvSpPr>
        <p:spPr>
          <a:xfrm>
            <a:off x="311700" y="1152475"/>
            <a:ext cx="8520600" cy="384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1. první koupel po porodu – po stabilizaci stavu, když je jeho teplota stabilní 2-4 hodiny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volíme koupel pod sprchou, abychom nekontaminovali čerstvě přerušený pahýl pupečníku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opláchneme obličej teplou vodou bez mýdla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potom ruku namydlíme a postupujeme přes hlavičku dítěte, na krk a ramena, pokračujeme na trup, horní a dolní končetiny a zakončíme genitálem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nikdy se rukou nevracíme na místo již myté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5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Koupání</a:t>
            </a:r>
            <a:endParaRPr/>
          </a:p>
        </p:txBody>
      </p:sp>
      <p:sp>
        <p:nvSpPr>
          <p:cNvPr id="296" name="Google Shape;296;p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dítě opláchneme a pečlivě jemně osušíme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zkontrolujeme prostor mezi kožními záhyby, za oušky, mezi prstíky a odstraníme případné zbytky krve nebo mázku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ušní boltce a nos vytřeme pomocí tenké žínky nebo ubrousku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ošetření genitálu oddálíme labia minora a odstraníme sekret a mázek u chlapců nepřetahujeme předkožku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Zralý (fyziologický) novorozenec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8520600" cy="391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novorozenec narozený mezi 38. - 42. týdnem gestace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průměrná hmotnost je kolem 3300 g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tělesná délka je 48-54 cm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má všechny orgány plně funkční, bez problémů se přizpůsobí samostatnému životu ve vnějším prostředí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 narození začne spontánně dýchat, po několika minutách dýchá frekvencí kolem 40 dechů/min.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má pravidelnou srdeční akci kolem 130/min.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udrží si tělesnou teplotu – v konečníku 36,8°C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má některé základní reflexy nutné k přežití, zejména výživové – hledací, sací, polykací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správně funguje jeho zažívání, vyměšování aj. funkce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Laboratorní vyšetření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5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Biochemická vyšetření</a:t>
            </a:r>
            <a:endParaRPr/>
          </a:p>
        </p:txBody>
      </p:sp>
      <p:sp>
        <p:nvSpPr>
          <p:cNvPr id="307" name="Google Shape;307;p53"/>
          <p:cNvSpPr txBox="1"/>
          <p:nvPr>
            <p:ph idx="1" type="body"/>
          </p:nvPr>
        </p:nvSpPr>
        <p:spPr>
          <a:xfrm>
            <a:off x="311700" y="1152475"/>
            <a:ext cx="8520600" cy="385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analýza Ph a krevních plynů</a:t>
            </a:r>
            <a:r>
              <a:rPr lang="cs"/>
              <a:t> - klíčové informace o stavu acidobazické rovnováhy, respirační funkci a metabolickém stavu dítěte, normální hodnota pH 7,30-7,45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stanovení glykemie</a:t>
            </a:r>
            <a:r>
              <a:rPr lang="cs"/>
              <a:t> - první odběr do 2 hodin po porodu, následně kontroly dle stavu dítěte nebo u rizikových novorozenců (nedonošenci, děti matek s GDM, novoroz. s nízkou nebo vysokou por. hmotností), hypoglykemie/hyperglykemie může mít vážné následky na neurologický vývoj, fyz. hodnota 2,6-5,5 mmol/l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 u="sng"/>
              <a:t>vyšetření hladiny bilirubinu</a:t>
            </a:r>
            <a:r>
              <a:rPr lang="cs"/>
              <a:t> - zásadní pro včasné odhalení novorozenecké žloutenky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stanovení koncentrace elektrolytů aj.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5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Hematologická vyšetření</a:t>
            </a:r>
            <a:endParaRPr/>
          </a:p>
        </p:txBody>
      </p:sp>
      <p:sp>
        <p:nvSpPr>
          <p:cNvPr id="313" name="Google Shape;313;p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stanovení krevní skupiny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vyšetření Coombsova testu (pokud je matka Rh-negativní a dítě Rh-pozitivní, mohou protilátky matky napadnout červené krvinky dítěte, což vede k hemolýze a žloutence, přímý Coombsův test se používá k potvrzení této diagnózy)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vyšetření koncentrace hemoglobinu, hematokritu, červené krevní řady, bílé složky krevního obrazu, trombocytů a retikulocytů aj.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</a:t>
            </a:r>
            <a:r>
              <a:rPr lang="cs"/>
              <a:t>ultivační vyšetření při podezření na infekci</a:t>
            </a:r>
            <a:endParaRPr/>
          </a:p>
        </p:txBody>
      </p:sp>
      <p:sp>
        <p:nvSpPr>
          <p:cNvPr id="319" name="Google Shape;319;p5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moč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krev (hemokultura)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stěr z pupku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anální výtěr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aspirát ze žaludku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stěr ze zvukovodu</a:t>
            </a:r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Vyšetření pupečníkové venózní krve</a:t>
            </a:r>
            <a:endParaRPr/>
          </a:p>
        </p:txBody>
      </p:sp>
      <p:sp>
        <p:nvSpPr>
          <p:cNvPr id="325" name="Google Shape;325;p5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odebírané na porodním sále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povinná vyšetření (BWR, HbsAg a HIV v případě, že tato vyšetření nebyla u matky provedena nebo v případě pozitivity matky)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obvyklá vyšetření (krevní skupina, Coombsův test, hladina bilirubinu v pupečníkové krvi) - tato vyšetření se provádějí u všech dětí, jejichž matky mají krevní skupinu 0 nebo Rh faktor negativní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doporučená vyšetření v indikovaných případech (Ph krve a krevní plyny z pupečníkové arterie, hemokultura a vyšetření CRP v případech zkalené a páchnoucí plodové vody, popřípadě teploty matky za porodu, má – li matka leukocytózu nebo zvýšený CRP)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Novorozenecký screening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L</a:t>
            </a:r>
            <a:r>
              <a:rPr lang="cs"/>
              <a:t>aboratorní screening z krve odebrané z patičky</a:t>
            </a:r>
            <a:endParaRPr/>
          </a:p>
        </p:txBody>
      </p:sp>
      <p:sp>
        <p:nvSpPr>
          <p:cNvPr id="336" name="Google Shape;336;p58"/>
          <p:cNvSpPr txBox="1"/>
          <p:nvPr>
            <p:ph idx="1" type="body"/>
          </p:nvPr>
        </p:nvSpPr>
        <p:spPr>
          <a:xfrm>
            <a:off x="311700" y="1152475"/>
            <a:ext cx="637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 založen na analýze suché kapky krve na filtračním papírku – tzv. novorozenecké screeningové kartičce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provádí se mezi 48. a 72. hodinou života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cílem je rychlá diagnostika a včasná léčba novorozenců s daným onemocněními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krev se odebírá za definovaných podmínek všem novorozencům narozeným na území České republiky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odesílá se do národní referenční laboratoře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v ČR se v současnosti vyšetřuje 18 onemocnění (např. fenylketonurie, cystická </a:t>
            </a:r>
            <a:r>
              <a:rPr lang="cs"/>
              <a:t>fibróza</a:t>
            </a:r>
            <a:r>
              <a:rPr lang="cs"/>
              <a:t>, spinální muskulární atrofie,...)</a:t>
            </a:r>
            <a:endParaRPr/>
          </a:p>
        </p:txBody>
      </p:sp>
      <p:pic>
        <p:nvPicPr>
          <p:cNvPr id="337" name="Google Shape;33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9900" y="1068425"/>
            <a:ext cx="2477000" cy="2373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Screening vrozené katarakty</a:t>
            </a:r>
            <a:endParaRPr/>
          </a:p>
        </p:txBody>
      </p:sp>
      <p:sp>
        <p:nvSpPr>
          <p:cNvPr id="343" name="Google Shape;343;p5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vybavením červeného reflexu v zornici pomocí oftalmoskopu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povinné od roku 2005</a:t>
            </a:r>
            <a:endParaRPr/>
          </a:p>
        </p:txBody>
      </p:sp>
      <p:pic>
        <p:nvPicPr>
          <p:cNvPr id="344" name="Google Shape;344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7131" y="1627056"/>
            <a:ext cx="3195775" cy="319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6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</a:t>
            </a:r>
            <a:r>
              <a:rPr lang="cs"/>
              <a:t>creening vrozené hluchoty</a:t>
            </a:r>
            <a:endParaRPr/>
          </a:p>
        </p:txBody>
      </p:sp>
      <p:sp>
        <p:nvSpPr>
          <p:cNvPr id="350" name="Google Shape;350;p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vyšetření sluchu metodou tranzientně evokovaných otoakustických emisí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porodnici 2. až 3. den po narození  (pokud se nepovede nebo je podezření na vadu sluchu, opakuje se v kojeneckém věku 3. až 6. týden)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povinný od roku 2012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51" name="Google Shape;351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100" y="2473800"/>
            <a:ext cx="3479751" cy="231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6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</a:t>
            </a:r>
            <a:r>
              <a:rPr lang="cs"/>
              <a:t>creening vývojové </a:t>
            </a:r>
            <a:r>
              <a:rPr lang="cs"/>
              <a:t>dysplazie</a:t>
            </a:r>
            <a:r>
              <a:rPr lang="cs"/>
              <a:t> kyčelního kloubu</a:t>
            </a:r>
            <a:endParaRPr/>
          </a:p>
        </p:txBody>
      </p:sp>
      <p:sp>
        <p:nvSpPr>
          <p:cNvPr id="357" name="Google Shape;357;p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vyšetření kyčlí ortopedem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fyzikální a ultrazvukové vyšetření pro včasné zachycení vývojové dysplázie kyčelního kloubu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hodnotí se postavení, délka a symetrie dolních končetin, rozsah a volnost pohybu v kyčlích a ultrazvuková konfigurace kyčelního kloubu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Znaky fyziologického novorozence</a:t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5821200" cy="392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dobře vyvinutý tukový polštář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kůže je růžová a kryta mázkem 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na nose žlutobělavé tečky (milia)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na zádech zbytky lanuga (jemné plodové chmýří)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jemné vlasy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nehty přesahují špičky prstů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dobře vyvinuté prsní areoly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rýhování plosek nohou je po celé ploše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ušní boltce mají vyvinutou chrupavku</a:t>
            </a:r>
            <a:endParaRPr/>
          </a:p>
          <a:p>
            <a:pPr indent="-33432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/>
              <a:t>genitál je zralý (sestouplá varlata u chlapců, labia majora kryjí labia minora u dívek)</a:t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7925" y="1838400"/>
            <a:ext cx="1466725" cy="146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7925" y="3450425"/>
            <a:ext cx="2292399" cy="152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7925" y="167443"/>
            <a:ext cx="2292400" cy="15256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6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Nepovinné screeningy</a:t>
            </a:r>
            <a:endParaRPr/>
          </a:p>
        </p:txBody>
      </p:sp>
      <p:sp>
        <p:nvSpPr>
          <p:cNvPr id="363" name="Google Shape;363;p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vyšetření vrozených kritických srdečních vad pomocí pulzní oxymetrie - porovnání SpO2 na pravé horní končetině a dolních končetinách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ultrasonografické vyšetření ledvin (nepovinný)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63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Systém rooming in</a:t>
            </a:r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6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Rooming in</a:t>
            </a:r>
            <a:endParaRPr/>
          </a:p>
        </p:txBody>
      </p:sp>
      <p:sp>
        <p:nvSpPr>
          <p:cNvPr id="374" name="Google Shape;374;p64"/>
          <p:cNvSpPr txBox="1"/>
          <p:nvPr>
            <p:ph idx="1" type="body"/>
          </p:nvPr>
        </p:nvSpPr>
        <p:spPr>
          <a:xfrm>
            <a:off x="0" y="12152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</a:t>
            </a:r>
            <a:r>
              <a:rPr lang="cs"/>
              <a:t>ystém rooming-in lze přeložit jako „dítě trvale s matkou“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systém nové ošetřovatelské péče o novorozence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zaveden na novorozeneckých odděleních, které umožňují matkám co nejtěsnější kontakt s dítětem již po porodu a dále se o dítě starat během celého pobytu v porodnici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matku a dítě oddělujeme pouze v indikovaných případech, daných zdravotním stavem dítěte nebo matky.</a:t>
            </a:r>
            <a:endParaRPr/>
          </a:p>
        </p:txBody>
      </p:sp>
      <p:pic>
        <p:nvPicPr>
          <p:cNvPr id="375" name="Google Shape;37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4050" y="105425"/>
            <a:ext cx="2916101" cy="190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6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Edukace matky </a:t>
            </a:r>
            <a:endParaRPr/>
          </a:p>
        </p:txBody>
      </p:sp>
      <p:sp>
        <p:nvSpPr>
          <p:cNvPr id="381" name="Google Shape;381;p65"/>
          <p:cNvSpPr txBox="1"/>
          <p:nvPr>
            <p:ph idx="1" type="body"/>
          </p:nvPr>
        </p:nvSpPr>
        <p:spPr>
          <a:xfrm>
            <a:off x="311700" y="1152475"/>
            <a:ext cx="8520600" cy="376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bezpečnosti dítěte (přebalování, poloha v novorozeneckém lůžku, správná manipulace, přenášení novorozence)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prevence nozokomiálních nákaz (hygiena při kojení, manipulace s prádlem)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přebalování novorozence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vyprazdňování novorozence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měření tělesné teploty a její záznam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ošetřování pupečního pahýlu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koupání a péče o pokožku novorozence, použití dětské kosmetiky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správné techniky kojení, odstříkávání a uskladnění mateřského mléka, alternativní způsoby krmení, pomůcky ke kojení</a:t>
            </a:r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6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Kojení</a:t>
            </a:r>
            <a:endParaRPr/>
          </a:p>
        </p:txBody>
      </p:sp>
      <p:sp>
        <p:nvSpPr>
          <p:cNvPr id="387" name="Google Shape;387;p66"/>
          <p:cNvSpPr txBox="1"/>
          <p:nvPr>
            <p:ph idx="1" type="body"/>
          </p:nvPr>
        </p:nvSpPr>
        <p:spPr>
          <a:xfrm>
            <a:off x="219450" y="896675"/>
            <a:ext cx="8520600" cy="360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odporujeme udržení laktace, nedáváme pít z lahve a nedáváme šidítko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objem mléka není rozhodující, pokud dítě prospívá, pije 5-8x denně, je žlutá řidší stolička a dítě má 6-8 pomočených plen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průměrný objem mléka při kojení je 150 ml/kg/den, průměrný váhový přírůstek je 150-300 g/týden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při kojení je využíváno různých poloh, používáme textilní pomůcky a podložky k úpravě polohy dítěte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jestliže novorozenec vyžaduje dokrmování, volíme alternativní metody podání mléka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94" name="Google Shape;39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5328"/>
            <a:ext cx="8520601" cy="4792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68"/>
          <p:cNvSpPr txBox="1"/>
          <p:nvPr>
            <p:ph type="title"/>
          </p:nvPr>
        </p:nvSpPr>
        <p:spPr>
          <a:xfrm>
            <a:off x="490250" y="526350"/>
            <a:ext cx="6064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Fyziologická hyperbilirubinemie</a:t>
            </a:r>
            <a:endParaRPr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6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Hyperbilirubinemie</a:t>
            </a:r>
            <a:endParaRPr/>
          </a:p>
        </p:txBody>
      </p:sp>
      <p:sp>
        <p:nvSpPr>
          <p:cNvPr id="405" name="Google Shape;405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zvýšení hladiny bilirubinu v krvi nad 25 μmol/l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 krvi se může zvýšit hladina konjugovaného (tj. přímého), ale i nekonjugovaného (tj. nepřímého) bilirubinu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bilirubin = látka žluté barvy vznikající rozpadem hemu, patří mezi žlučová barviva</a:t>
            </a:r>
            <a:endParaRPr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7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Fyziologická hyperbilirubinemie</a:t>
            </a:r>
            <a:endParaRPr/>
          </a:p>
        </p:txBody>
      </p:sp>
      <p:sp>
        <p:nvSpPr>
          <p:cNvPr id="411" name="Google Shape;411;p7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přechodné zvýšení nekonjugovaného (nepřímého) bilirubinu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nevyžaduje léčbu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7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Kritéria</a:t>
            </a:r>
            <a:endParaRPr/>
          </a:p>
        </p:txBody>
      </p:sp>
      <p:sp>
        <p:nvSpPr>
          <p:cNvPr id="417" name="Google Shape;417;p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</a:t>
            </a:r>
            <a:r>
              <a:rPr lang="cs"/>
              <a:t>ačíná po &gt; 24  hodinách věku, maximální hladina bilirubinu je mezi 3. až 5. dnem života a bez intervence začne klesat do 10 dní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samotná hyperbilirubinémie odezní do 14 dní (vyjma ikteru z mateřského mléka)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hodnoty bilirubinu stoupají o méně než 85 μmol/l/den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novorozence nenacházíme známky hemolýzy, obstrukce biliárních cest ani dalších patologických příznaků (dehydratace, krvácení, bledost, sepse, zpomalená peristaltika, …)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První ošetření novorozence</a:t>
            </a:r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7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Kritéria u nedonošenců</a:t>
            </a:r>
            <a:endParaRPr/>
          </a:p>
        </p:txBody>
      </p:sp>
      <p:sp>
        <p:nvSpPr>
          <p:cNvPr id="423" name="Google Shape;423;p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u </a:t>
            </a:r>
            <a:r>
              <a:rPr lang="cs"/>
              <a:t>nedonošených novorozenců platí stejná kritéria s mírnými odchylkami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maximální hladina bilirubinu nastává až mezi 5. a 7. dnem života, pokles bez intervence se objeví do 14 dní a stav odeznívá do 21 dní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Žloutenka kojeného novorozence</a:t>
            </a:r>
            <a:endParaRPr/>
          </a:p>
        </p:txBody>
      </p:sp>
      <p:sp>
        <p:nvSpPr>
          <p:cNvPr id="429" name="Google Shape;429;p7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</a:t>
            </a:r>
            <a:r>
              <a:rPr lang="cs"/>
              <a:t>pecifická podkategorie fyziologické hyperbilirubinémie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vyskytuje se u zdravých kojených donošených novorozenců, kteří prospívají, mají normální jaterní testy a nemají zvýšený konjugovaný bilirubin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 maximální hladinou bilirubinu se setkáváme 5. až 6. den života (někdy až ke konci 2. týdne)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ikterus spontánně ustupuje během 1–4 měsíců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74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Propuštění novorozence z porodnice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7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Podmínky propuštění </a:t>
            </a:r>
            <a:endParaRPr/>
          </a:p>
        </p:txBody>
      </p:sp>
      <p:sp>
        <p:nvSpPr>
          <p:cNvPr id="440" name="Google Shape;440;p75"/>
          <p:cNvSpPr txBox="1"/>
          <p:nvPr>
            <p:ph idx="1" type="body"/>
          </p:nvPr>
        </p:nvSpPr>
        <p:spPr>
          <a:xfrm>
            <a:off x="311700" y="1152475"/>
            <a:ext cx="8520600" cy="36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Novorozenec je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zdravý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prospívající na váze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 kontrolovaným průběhem ikteru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dobře se hojícím sneseným pupečníkem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-  p</a:t>
            </a:r>
            <a:r>
              <a:rPr lang="cs"/>
              <a:t>řed propuštěním domů má provedena povinná screeningová vyšetření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cs"/>
              <a:t>- propuštění podle metodického doporučení MZ ČR je možné nejdříve za 72 hodin od porodu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7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Edukace matky</a:t>
            </a:r>
            <a:endParaRPr/>
          </a:p>
        </p:txBody>
      </p:sp>
      <p:sp>
        <p:nvSpPr>
          <p:cNvPr id="446" name="Google Shape;446;p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</a:t>
            </a:r>
            <a:r>
              <a:rPr lang="cs"/>
              <a:t>atka je před odchodem informována pediatrem o doporučeních týkajících se domácí péče o novorozence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poučena o povinnosti co nejdříve se přihlásit u praktického lékaře, který dítě přebírá do péče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odnáší si zdravotnickou dokumentaci dítěte (Zdravotní a očkovací průkaz a Zprávu o novorozenci)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je informována o nutnosti nahlásit narození příslušné zdravotní pojišťovně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 propuštění z porodnice si domluví první návštěvu u pediatra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7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Stupně diferencované péče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 novorozence</a:t>
            </a:r>
            <a:endParaRPr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7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Diferencovaná péče</a:t>
            </a:r>
            <a:endParaRPr/>
          </a:p>
        </p:txBody>
      </p:sp>
      <p:sp>
        <p:nvSpPr>
          <p:cNvPr id="457" name="Google Shape;457;p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znamená poskytování zdravotní péče novorozencům podle jejich individuálních potřeb, závažnosti zdravotního stavu a vyspělosti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péče o novorozence se dělí do několika úrovní podle intenzity potřebné péče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od základní péče až po vysoce specializovanou péči pro novorozence s vážnými problémy</a:t>
            </a:r>
            <a:endParaRPr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7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péče (1.stupeň)</a:t>
            </a:r>
            <a:endParaRPr/>
          </a:p>
        </p:txBody>
      </p:sp>
      <p:sp>
        <p:nvSpPr>
          <p:cNvPr id="463" name="Google Shape;463;p7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éče o zdravé novorozence bez komplikací, kteří nepotřebují specializovanou lékařskou péči, součást všech porodnic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cílová skupina: novorozenci, kteří jsou v normálním zdravotním stavu a nevyžadují intenzivní sledování ani podporu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péče (1.stupeň)</a:t>
            </a:r>
            <a:endParaRPr/>
          </a:p>
        </p:txBody>
      </p:sp>
      <p:sp>
        <p:nvSpPr>
          <p:cNvPr id="469" name="Google Shape;469;p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Poskytovaná péče: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monitorování základních vitálních funkcí (teplota, srdeční frekvence, dechová frekvence)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výživa (kojení nebo umělá výživa)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udržování správné teploty těla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s"/>
              <a:t>očkování (pokud je to indikováno)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8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Středně intenzivní péče (2.stupeň)</a:t>
            </a:r>
            <a:endParaRPr/>
          </a:p>
        </p:txBody>
      </p:sp>
      <p:sp>
        <p:nvSpPr>
          <p:cNvPr id="475" name="Google Shape;475;p81"/>
          <p:cNvSpPr txBox="1"/>
          <p:nvPr>
            <p:ph idx="1" type="body"/>
          </p:nvPr>
        </p:nvSpPr>
        <p:spPr>
          <a:xfrm>
            <a:off x="311700" y="1152475"/>
            <a:ext cx="8520600" cy="384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intermediární péče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</a:t>
            </a:r>
            <a:r>
              <a:rPr lang="cs"/>
              <a:t>éče pro novorozence, kteří mají určitá zdravotní rizika, ale nejsou v kritickém stavu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péče o středně nezralé novorozence, tedy o předčasně narozené děti po 31. týdnu těhotenství 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cílová skupina: novorozenci s nízkou porodní hmotností, předčasně narození, novorozenci s mírnými respiračními problémy nebo problémy s výživou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Kdo provádí první ošetření novorozence?</a:t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f</a:t>
            </a:r>
            <a:r>
              <a:rPr lang="cs"/>
              <a:t>yziologického novorozence ošetřuje dětská sestra nebo porodní asistentka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patologického a nedonošeného novorozence ošetřuje dětská sestra a lékař (neonatolog nebo pediatr)</a:t>
            </a:r>
            <a:endParaRPr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8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Středně intenzivní péče (2.stupeň)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8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Poskytovaná péče: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monitorování a podpora dýchání (například podávání kyslíku)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krmení sondou nebo zajištění dostatečné výživy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diagnostika a léčba infekcí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střední intenzita sledování vitálních funkcí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možnost lehké lékařské intervence, jako je léčba hypoglykemie nebo korekce elektrolytových poruch</a:t>
            </a:r>
            <a:endParaRPr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8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Centra </a:t>
            </a:r>
            <a:r>
              <a:rPr lang="cs"/>
              <a:t>intermediární</a:t>
            </a:r>
            <a:r>
              <a:rPr lang="cs"/>
              <a:t> péče</a:t>
            </a:r>
            <a:endParaRPr/>
          </a:p>
        </p:txBody>
      </p:sp>
      <p:sp>
        <p:nvSpPr>
          <p:cNvPr id="487" name="Google Shape;487;p83"/>
          <p:cNvSpPr txBox="1"/>
          <p:nvPr>
            <p:ph idx="1" type="body"/>
          </p:nvPr>
        </p:nvSpPr>
        <p:spPr>
          <a:xfrm>
            <a:off x="2422375" y="1152475"/>
            <a:ext cx="302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488" name="Google Shape;488;p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775" y="925850"/>
            <a:ext cx="7163275" cy="402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8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Vysoce intenzivní péče (3.stupeň)</a:t>
            </a:r>
            <a:endParaRPr/>
          </a:p>
        </p:txBody>
      </p:sp>
      <p:sp>
        <p:nvSpPr>
          <p:cNvPr id="494" name="Google Shape;494;p84"/>
          <p:cNvSpPr txBox="1"/>
          <p:nvPr>
            <p:ph idx="1" type="body"/>
          </p:nvPr>
        </p:nvSpPr>
        <p:spPr>
          <a:xfrm>
            <a:off x="311700" y="982475"/>
            <a:ext cx="8520600" cy="40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cs" sz="1825"/>
              <a:t>perinatologické centra</a:t>
            </a:r>
            <a:endParaRPr sz="1825"/>
          </a:p>
          <a:p>
            <a:pPr indent="-344487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25"/>
              <a:buChar char="-"/>
            </a:pPr>
            <a:r>
              <a:rPr lang="cs" sz="1825"/>
              <a:t>p</a:t>
            </a:r>
            <a:r>
              <a:rPr lang="cs" sz="1825"/>
              <a:t>éče pro novorozence s vážnými zdravotními problémy, kteří potřebují intenzivní monitorování a specializovanou léčbu</a:t>
            </a:r>
            <a:endParaRPr sz="1825"/>
          </a:p>
          <a:p>
            <a:pPr indent="-34448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5"/>
              <a:buChar char="-"/>
            </a:pPr>
            <a:r>
              <a:rPr lang="cs" sz="1825"/>
              <a:t>péče těžce a extrémně nezralým novorozencům, včetně nejzávažnějších případů</a:t>
            </a:r>
            <a:endParaRPr sz="1825"/>
          </a:p>
          <a:p>
            <a:pPr indent="-34448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25"/>
              <a:buChar char="-"/>
            </a:pPr>
            <a:r>
              <a:rPr lang="cs" sz="1825"/>
              <a:t>cílová skupina: novorozenci s těžkými problémy dýchacích cest, kardiovaskulárními problémy, neurologickými poruchami nebo vážnými infekcemi</a:t>
            </a:r>
            <a:endParaRPr sz="1825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8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6666"/>
              <a:buFont typeface="Arial"/>
              <a:buNone/>
            </a:pPr>
            <a:r>
              <a:rPr lang="cs"/>
              <a:t>Vysoce intenzivní péče (3.stupeň)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85"/>
          <p:cNvSpPr txBox="1"/>
          <p:nvPr>
            <p:ph idx="1" type="body"/>
          </p:nvPr>
        </p:nvSpPr>
        <p:spPr>
          <a:xfrm>
            <a:off x="311700" y="1152475"/>
            <a:ext cx="8520600" cy="380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862"/>
              <a:t>Poskytovaná péče:</a:t>
            </a:r>
            <a:endParaRPr sz="2862"/>
          </a:p>
          <a:p>
            <a:pPr indent="-328581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ct val="100000"/>
              <a:buChar char="-"/>
            </a:pPr>
            <a:r>
              <a:rPr lang="cs" sz="2862"/>
              <a:t>podpora dýchání: intenzivní podpora dýchání, včetně umělé plicní ventilace </a:t>
            </a:r>
            <a:endParaRPr sz="2862"/>
          </a:p>
          <a:p>
            <a:pPr indent="-3285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62"/>
              <a:t>intenzivní monitorování vitálních funkcí, elektrolytů a dalších kritických parametrů</a:t>
            </a:r>
            <a:endParaRPr sz="2862"/>
          </a:p>
          <a:p>
            <a:pPr indent="-3285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62"/>
              <a:t>léčba sepsí, infekcí a dalších závažných stavů</a:t>
            </a:r>
            <a:endParaRPr sz="2862"/>
          </a:p>
          <a:p>
            <a:pPr indent="-3285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62"/>
              <a:t>komplexní neurologické monitorování a podpora (např. u novorozenců s krvácením do mozku nebo vývojovými poruchami)</a:t>
            </a:r>
            <a:endParaRPr sz="2862"/>
          </a:p>
          <a:p>
            <a:pPr indent="-3285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62"/>
              <a:t>chirurgické zákroky: v případě potřeby okamžitý přístup k novorozenecké chirurgii (např. korekce vrozených vad)</a:t>
            </a:r>
            <a:endParaRPr sz="2862"/>
          </a:p>
          <a:p>
            <a:pPr indent="-328581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cs" sz="2862"/>
              <a:t>vysoce specializovaná výživa: parenterální výživa, pokud novorozenec není schopen přijímat orálně</a:t>
            </a:r>
            <a:endParaRPr sz="2862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Perinatologická centra</a:t>
            </a:r>
            <a:endParaRPr/>
          </a:p>
        </p:txBody>
      </p:sp>
      <p:sp>
        <p:nvSpPr>
          <p:cNvPr id="506" name="Google Shape;506;p86"/>
          <p:cNvSpPr txBox="1"/>
          <p:nvPr>
            <p:ph idx="1" type="body"/>
          </p:nvPr>
        </p:nvSpPr>
        <p:spPr>
          <a:xfrm>
            <a:off x="3212725" y="1152475"/>
            <a:ext cx="2295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07" name="Google Shape;507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0775" y="1068425"/>
            <a:ext cx="6958123" cy="3913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8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d</a:t>
            </a:r>
            <a:r>
              <a:rPr lang="cs"/>
              <a:t>iferencovaná péče je klíčová pro zajištění adekvátní zdravotní péče pro novorozence podle jejich individuálních potřeb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každá úroveň péče je navržena tak, aby poskytla novorozencům optimální podmínky pro růst a vývoj, zatímco minimalizuje rizika pro jejich zdraví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výběr úrovně péče závisí na klinickém stavu novorozence, jeho vývojovém stádiu a specifických potřebách zdravotní péče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Skóre podle Apgarové</a:t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= </a:t>
            </a:r>
            <a:r>
              <a:rPr lang="cs"/>
              <a:t>slouží ke zhodnocení vitality a poporodní adaptace novorozence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posuzuje se po 1, 5 a 10 minutách po porodu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hodnotí se 5 kritérií, každé 0–2 body, maximum je 10 bodů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prognosticky důležitá je hodnota skóre v 5 minutách života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skóre je pojmenované podle Virginii Apgarové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s"/>
              <a:t>vyhodnocení (8–10 bodů – normální novorozenec, 7–4 body – lehká porodní asfyxie, &lt; 3 – těžká porodní asfyxie)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Skóre podle Apgarové</a:t>
            </a:r>
            <a:endParaRPr/>
          </a:p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 rotWithShape="1">
          <a:blip r:embed="rId3">
            <a:alphaModFix/>
          </a:blip>
          <a:srcRect b="10801" l="0" r="0" t="0"/>
          <a:stretch/>
        </p:blipFill>
        <p:spPr>
          <a:xfrm>
            <a:off x="109900" y="1152475"/>
            <a:ext cx="8906700" cy="324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