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Raleway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.fntdata"/><Relationship Id="rId20" Type="http://schemas.openxmlformats.org/officeDocument/2006/relationships/slide" Target="slides/slide15.xml"/><Relationship Id="rId42" Type="http://schemas.openxmlformats.org/officeDocument/2006/relationships/font" Target="fonts/Raleway-boldItalic.fntdata"/><Relationship Id="rId41" Type="http://schemas.openxmlformats.org/officeDocument/2006/relationships/font" Target="fonts/Raleway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aleway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faf6ae95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faf6ae95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faf6ae95c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faf6ae95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faf6ae95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faf6ae95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2faf6ae95c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2faf6ae95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faf6ae95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faf6ae95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faf6ae95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faf6ae95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faf6ae95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2faf6ae95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faf6ae95c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2faf6ae95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faf6ae95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2faf6ae95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72152de6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c72152de6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2faf6ae9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2faf6ae9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c72152de61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c72152de61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72152de61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c72152de61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72152de61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c72152de61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c72152de61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c72152de61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72152de61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c72152de61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c72152de61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c72152de61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72152de61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c72152de61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c72152de61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c72152de61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c72152de61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c72152de61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c72152de61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c72152de61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2faf6ae95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2faf6ae95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c72152de61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c72152de61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c72152de61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c72152de61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c72152de61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c72152de61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c72152de61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c72152de61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2faf6ae95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2faf6ae95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faf6ae95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faf6ae95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faf6ae95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2faf6ae95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faf6ae95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2faf6ae95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faf6ae95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2faf6ae95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faf6ae95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faf6ae95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" name="Google Shape;39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rizikového a patologického novorozence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Mgr. Štěpánka Vybíralová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patologického novorozence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respiračního systému</a:t>
            </a:r>
            <a:endParaRPr/>
          </a:p>
        </p:txBody>
      </p:sp>
      <p:sp>
        <p:nvSpPr>
          <p:cNvPr id="121" name="Google Shape;12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</a:t>
            </a:r>
            <a:r>
              <a:rPr lang="cs"/>
              <a:t>yndrom respirační tísně (RDS) je častý u předčasně narozených novorozenců kvůli nezralosti plic a nedostatku surfaktantu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pneumonie a aspirace mekonia mohou vést k vážným respiračním problémům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kardiovaskulárního systému</a:t>
            </a:r>
            <a:endParaRPr/>
          </a:p>
        </p:txBody>
      </p:sp>
      <p:sp>
        <p:nvSpPr>
          <p:cNvPr id="127" name="Google Shape;127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</a:t>
            </a:r>
            <a:r>
              <a:rPr lang="cs"/>
              <a:t>ardiorespirační insuficience může být přítomna u novorozenců s vrozenými srdečními vadami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patentní ductus arteriosus (PDA) nebo jiné vrozené vady, které mohou způsobit zhoršení cirkulace a srdečního selhání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/>
          <p:nvPr>
            <p:ph type="title"/>
          </p:nvPr>
        </p:nvSpPr>
        <p:spPr>
          <a:xfrm>
            <a:off x="311700" y="445025"/>
            <a:ext cx="63069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neurologického systému</a:t>
            </a:r>
            <a:endParaRPr/>
          </a:p>
        </p:txBody>
      </p:sp>
      <p:sp>
        <p:nvSpPr>
          <p:cNvPr id="133" name="Google Shape;133;p25"/>
          <p:cNvSpPr txBox="1"/>
          <p:nvPr>
            <p:ph idx="1" type="body"/>
          </p:nvPr>
        </p:nvSpPr>
        <p:spPr>
          <a:xfrm>
            <a:off x="311700" y="992525"/>
            <a:ext cx="5868300" cy="39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</a:t>
            </a:r>
            <a:r>
              <a:rPr lang="cs"/>
              <a:t>ntrakraniální krvácení - může vzniknout u předčasně narozených novorozenců, kteří jsou náchylní k poruchám cév v mozku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hypoxicko-ischemické poškození mozku - způsobeno nedostatkem kyslíku při porodu (asfyxie)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vývojové vady - např. hydrocefalus, anencefalie, nebo spina bifida</a:t>
            </a:r>
            <a:endParaRPr/>
          </a:p>
        </p:txBody>
      </p:sp>
      <p:pic>
        <p:nvPicPr>
          <p:cNvPr id="134" name="Google Shape;1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625" y="445025"/>
            <a:ext cx="2937375" cy="4326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trávicího systému</a:t>
            </a:r>
            <a:endParaRPr/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</a:t>
            </a:r>
            <a:r>
              <a:rPr lang="cs"/>
              <a:t>rozené poruchy jako atresie jícnu nebo malrotace střev mohou být příčinou chirurgických zákroků v novorozeneckém období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pankreatická insuficience nebo neonatální žloutenka mohou být známkou problémů s metabolismem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hematologického systému</a:t>
            </a:r>
            <a:endParaRPr/>
          </a:p>
        </p:txBody>
      </p:sp>
      <p:sp>
        <p:nvSpPr>
          <p:cNvPr id="146" name="Google Shape;14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</a:t>
            </a:r>
            <a:r>
              <a:rPr lang="cs"/>
              <a:t>emolytická nemoc novorozence (např. způsobená inkompatibilitou Rh faktoru nebo AB0 skupin) může vést k anémii a žloutence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trombocytopatie nebo poruchy srážlivosti mohou způsobit riziko krvácení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Patologie imunitního systému</a:t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</a:t>
            </a:r>
            <a:r>
              <a:rPr lang="cs"/>
              <a:t>munitní nedostatečnost u  novorozenců s genetickými nebo metabolickými poruchami, které mohou ovlivnit funkci imunitního systému (např. imunodeficience)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sepse nebo jiné závažné infekce mohou vést k sepsi a multiorgánovému selhání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Včasná diagnostika a péče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>
            <p:ph type="title"/>
          </p:nvPr>
        </p:nvSpPr>
        <p:spPr>
          <a:xfrm>
            <a:off x="2257050" y="378400"/>
            <a:ext cx="7018500" cy="1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0"/>
          <p:cNvSpPr txBox="1"/>
          <p:nvPr>
            <p:ph idx="1" type="body"/>
          </p:nvPr>
        </p:nvSpPr>
        <p:spPr>
          <a:xfrm>
            <a:off x="311700" y="566400"/>
            <a:ext cx="8520600" cy="43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Screeningové testy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různé novorozenecké screeningy (např. testy na vrozené metabolické poruchy, sluchový screening) pomáhají včas identifikovat patologické stavy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Monitorování vitálních funkcí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pokročilé sledování srdečního rytmu, dechové frekvence a dalších parametrů je zásadní pro diagnostiku rizikového nebo patologického stavu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Multidisciplinární přístup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péče o patologické novorozence často vyžaduje spolupráci neonatologů, pediatrů, chirurgů, neurologů a dalších specialistů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490250" y="526350"/>
            <a:ext cx="659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Patologická hyperbilirubinemie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Rizikový novorozenec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</a:t>
            </a:r>
            <a:r>
              <a:rPr lang="cs"/>
              <a:t>iziko pro zdraví novorozence může být přítomno kvůli různým faktorům během těhotenství, porodu nebo po něm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dítě, které vykazuje určité známky zvýšené zranitelnosti, ale ne nutně přítomnost vážné patologické změny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Rizikové faktory zahrnují: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předčasný porod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nízká porodní hmotnost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vystavení infekcím nebo toxickým látkám v prenatálním období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genetické predispozice k některým onemocněním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Patologická hyperbilirubinemie</a:t>
            </a:r>
            <a:endParaRPr/>
          </a:p>
        </p:txBody>
      </p:sp>
      <p:sp>
        <p:nvSpPr>
          <p:cNvPr id="174" name="Google Shape;17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různé příznaky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např. ikterus v prvních 24 hodinách života nebo ikterus u nemocného novorozence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ikterus často nereaguje na fototerapii a může být prolongovaný (&gt; 14 dní u donošených a &gt; 21 dní u předčasně narozených novorozenců)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dalšími známkami může být světlá až acholická stolice a tmavá moč (u dítěte, které není na fototerapii)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Rozlišujeme</a:t>
            </a:r>
            <a:endParaRPr/>
          </a:p>
        </p:txBody>
      </p:sp>
      <p:sp>
        <p:nvSpPr>
          <p:cNvPr id="180" name="Google Shape;180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Konjugovaná </a:t>
            </a:r>
            <a:r>
              <a:rPr b="1" lang="cs"/>
              <a:t>hyperbilirubinémie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vzniká rozpadem hemoglobinu před vstupem do jater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může procházet hematoencefalickou bariérou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je neurotoxický (riziko kernikteru u novorozenců)</a:t>
            </a:r>
            <a:endParaRPr/>
          </a:p>
        </p:txBody>
      </p:sp>
      <p:sp>
        <p:nvSpPr>
          <p:cNvPr id="181" name="Google Shape;181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Nekonjugovaná hyperbilirubinémie </a:t>
            </a:r>
            <a:endParaRPr b="1"/>
          </a:p>
          <a:p>
            <a:pPr indent="-3175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vzniká v játrech po navázání na kyselinu glukuronovou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vylučuje se močí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hematoencefalickou bariéru neprochází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s"/>
              <a:t>není neurotoxický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Příčiny nekonjugované hyperbilirubinemie novorozence</a:t>
            </a:r>
            <a:endParaRPr/>
          </a:p>
        </p:txBody>
      </p:sp>
      <p:sp>
        <p:nvSpPr>
          <p:cNvPr id="187" name="Google Shape;187;p34"/>
          <p:cNvSpPr txBox="1"/>
          <p:nvPr>
            <p:ph idx="1" type="body"/>
          </p:nvPr>
        </p:nvSpPr>
        <p:spPr>
          <a:xfrm>
            <a:off x="311700" y="1457650"/>
            <a:ext cx="8520600" cy="31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může vzniknout na různých podkladech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např. hemolýza, polycytémie, extravazace krve, zvýšená enterohepatální cirkulace nebo endokrinní/metabolická porucha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/>
          <p:nvPr>
            <p:ph type="title"/>
          </p:nvPr>
        </p:nvSpPr>
        <p:spPr>
          <a:xfrm>
            <a:off x="311700" y="445025"/>
            <a:ext cx="8520600" cy="9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Příčiny konjugované hyperbilirubinemie novorozence</a:t>
            </a:r>
            <a:endParaRPr/>
          </a:p>
        </p:txBody>
      </p:sp>
      <p:sp>
        <p:nvSpPr>
          <p:cNvPr id="193" name="Google Shape;193;p35"/>
          <p:cNvSpPr txBox="1"/>
          <p:nvPr>
            <p:ph idx="1" type="body"/>
          </p:nvPr>
        </p:nvSpPr>
        <p:spPr>
          <a:xfrm>
            <a:off x="311700" y="1344700"/>
            <a:ext cx="8520600" cy="31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mnoho příčin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dlouhodobá parenterální výživa nebo cholestáza, perinatální asfyxie, závažná hemolýza, různé typy infekce, obstrukce žlučových cest, spontánní perforace žlučovodu, </a:t>
            </a:r>
            <a:r>
              <a:rPr lang="cs"/>
              <a:t>extrahepatická</a:t>
            </a:r>
            <a:r>
              <a:rPr lang="cs"/>
              <a:t> biliární </a:t>
            </a:r>
            <a:r>
              <a:rPr lang="cs"/>
              <a:t>hyperplazie</a:t>
            </a:r>
            <a:r>
              <a:rPr lang="cs"/>
              <a:t>, cystická fibróza a další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obstrukce žlučových cest vzniká například na podkladě biliární atrézie, která se projevuje acholickou stolicí a koriguje se chirurgicky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chirurgicky se řeší i spontánní perforace žlučovodu, která se projevuje mírným ikterem, ascitem a neprospíváním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Jádrový ikterus (kernikterus)</a:t>
            </a:r>
            <a:endParaRPr/>
          </a:p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311700" y="1152475"/>
            <a:ext cx="8520600" cy="38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velmi závažná a vzácná komplikace hyperbilirubinemie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vzniká ukládáním nekonjugovaného bilirubinu do mozkové tkáně, bazálních ganglií a mozkového kmene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toxicitu bilirubinu ovlivňuje řada faktorů – gestační věk, etnicita, přítomnost hemolýzy, asfyxie, acidóza, sepse apod.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nejprve se objevují mírné, nespecifické příznaky toxického působení bilirubinu na centrální nervový systém: letargie, problémy s krmením, vysoce laděný pláč a hypotonie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asi po týdnu se rozvíjí zvýšená dráždivost, křeče, apnoe, hypertonie</a:t>
            </a:r>
            <a:endParaRPr/>
          </a:p>
          <a:p>
            <a:pPr indent="-334327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následně dochází k rozvoji chronické encefalopatie, ve formě dětské mozkové obrny (atetoidní forma), mentální retardace, dentální dysplazie, poruchy sluchu až hluchoty a paralýzy okohybných svalů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ikterického novorozence</a:t>
            </a:r>
            <a:endParaRPr/>
          </a:p>
        </p:txBody>
      </p:sp>
      <p:sp>
        <p:nvSpPr>
          <p:cNvPr id="205" name="Google Shape;20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Anamnéza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u rodiny pátráme po žloutenkách a anémii, matky zjišťujeme hepatitidu a syfilis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porodní anamnéza - mechanismus porodu, výskyt kefalhematomu a asfyxii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dále nás zajímá, zda novorozenec byl donošený nebo zda má matka diabetes mellitus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ikterického novorozence</a:t>
            </a:r>
            <a:endParaRPr/>
          </a:p>
        </p:txBody>
      </p:sp>
      <p:sp>
        <p:nvSpPr>
          <p:cNvPr id="211" name="Google Shape;211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Fyzikální vyšetření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dítě může vypadat zdravě</a:t>
            </a:r>
            <a:r>
              <a:rPr lang="cs"/>
              <a:t> nebo naopak jeví známky alterace, děti s atrézií žlučových cest vypadají po porodu fyziologicky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často nacházíme hepatomegalii nebo hepatosplenomegalii, specifické je tmavé zbarvení moči a hypocholická až acholická stolice (světlé, žlutobílé)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dále se zaměřujeme na přítomnost žloutenky, hodnotíme bledost, pátráme po tachykardii, termolabilitě nebo dyspnoe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novorozenec může mít též problémy s potravou (nechutenství, apatie při pití).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 orientačnímu vyšetření hladiny bilirubinu se používá neinvazivní transkutánní ikterometrie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Vyšetření ikterického novorozence</a:t>
            </a:r>
            <a:endParaRPr/>
          </a:p>
        </p:txBody>
      </p:sp>
      <p:sp>
        <p:nvSpPr>
          <p:cNvPr id="217" name="Google Shape;217;p39"/>
          <p:cNvSpPr txBox="1"/>
          <p:nvPr>
            <p:ph idx="1" type="body"/>
          </p:nvPr>
        </p:nvSpPr>
        <p:spPr>
          <a:xfrm>
            <a:off x="311700" y="1152475"/>
            <a:ext cx="8520600" cy="3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Laboratorní</a:t>
            </a:r>
            <a:r>
              <a:rPr lang="cs"/>
              <a:t> vyšetření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celkový a konjugovaný bilirubin, krevní skupina a Rh faktor, přímý Coombsův test (odhaluje protilátky proti erytrocytům)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krevní obraz vč. retikulocytů, morfologie erytrocytů (nátěr na sklíčko)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CRP, jaterní enzymy, </a:t>
            </a:r>
            <a:r>
              <a:rPr lang="cs"/>
              <a:t>glykémie</a:t>
            </a:r>
            <a:r>
              <a:rPr lang="cs"/>
              <a:t>, vyšetření metabolických vad;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cholesterol, celková bílkovina, albumin, hemokoagulační vyšetření, laktát, amoniak, fT4, TSH, α1-antitrypsin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moč chemicky a močový sediment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kultivace moči, výtěry, hemokultura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Terapie nekonjugované hyperbilirubinemie novorozence</a:t>
            </a:r>
            <a:endParaRPr/>
          </a:p>
        </p:txBody>
      </p:sp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311700" y="1633275"/>
            <a:ext cx="8520600" cy="29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</a:t>
            </a:r>
            <a:r>
              <a:rPr lang="cs"/>
              <a:t>éčíme základní onemocnění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cílem je předejít hladinám bilirubinu, které by ohrozily novorozence rozvojem jádrového ikteru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bilirubin lze eliminovat pomocí fototerapie, výměnné transfuze, popř. farmakoterapie ve zvláštních případech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Fototerapie</a:t>
            </a:r>
            <a:endParaRPr/>
          </a:p>
        </p:txBody>
      </p:sp>
      <p:sp>
        <p:nvSpPr>
          <p:cNvPr id="229" name="Google Shape;22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</a:t>
            </a:r>
            <a:r>
              <a:rPr lang="cs"/>
              <a:t>oporučuje se začít fototerapii při hodnotách nad 350 µmol/l ve stáří 72 hod., (v nižším věku dříve)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 léčbu fototerapií u 96 hod. starých novorozenců jsou to hodnoty nad 320 µmol/l (u nedonošenců nad 260 µmol/l)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nutná opatření: zakrytí očí, monitorace životních funkcí, zajištění normotermie, dostatečná hydratace a výživa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Patologický novorozenec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vykazuje přítomnost klinických abnormalit nebo poruch, které vyžadují specializovanou lékařskou péči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termín označuje novorozence, kteří mají zjevné zdravotní problémy, ať už vrozené nebo získané během těhotenství či porodu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patologické stavy mohou zahrnovat vrozené vady, závažné infekce, respirační nebo kardiovaskulární problémy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Fototerapie</a:t>
            </a:r>
            <a:endParaRPr/>
          </a:p>
        </p:txBody>
      </p:sp>
      <p:sp>
        <p:nvSpPr>
          <p:cNvPr id="235" name="Google Shape;235;p42"/>
          <p:cNvSpPr txBox="1"/>
          <p:nvPr>
            <p:ph idx="1" type="body"/>
          </p:nvPr>
        </p:nvSpPr>
        <p:spPr>
          <a:xfrm>
            <a:off x="311700" y="1152475"/>
            <a:ext cx="5911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provádí se přístroji určenými k fototerapii (může být samostatný a přistavuje se k inkubátoru nebo může být zabudovaný jako součást otevřeného výhřevného lůžka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novým přístrojem je přístroj Bilibed, fototerapie v tomto případě probíhá na pokoji matky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200" y="921750"/>
            <a:ext cx="2773466" cy="20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845675" y="2747674"/>
            <a:ext cx="1607851" cy="28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4200" y="3131350"/>
            <a:ext cx="2773475" cy="1848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Povinnosti sestry při fototerapii</a:t>
            </a:r>
            <a:endParaRPr/>
          </a:p>
        </p:txBody>
      </p:sp>
      <p:sp>
        <p:nvSpPr>
          <p:cNvPr id="244" name="Google Shape;244;p43"/>
          <p:cNvSpPr txBox="1"/>
          <p:nvPr>
            <p:ph idx="1" type="body"/>
          </p:nvPr>
        </p:nvSpPr>
        <p:spPr>
          <a:xfrm>
            <a:off x="311700" y="1152475"/>
            <a:ext cx="8520600" cy="38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bilance tekutin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srdeční činnost a dýchání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rektální teplota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prokrvení a celkové chování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hodnoty monitorované přístroji (pulzní oxymetr, apnoe – monitor, monitor srdeční činnosti a dýchání apod.)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vedení záznamu o fototerapii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změna polohy dítěte (záda – břicho)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intenzity ikteru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předepsané vzdálenosti dítěte od zdroje světla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zabránit přehřátí dítěte</a:t>
            </a:r>
            <a:endParaRPr/>
          </a:p>
          <a:p>
            <a:pPr indent="-32575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/>
              <a:t>kontrola ochrany očí a genitálu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Nežádoucí účinky fototerapie</a:t>
            </a:r>
            <a:endParaRPr/>
          </a:p>
        </p:txBody>
      </p:sp>
      <p:sp>
        <p:nvSpPr>
          <p:cNvPr id="250" name="Google Shape;250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přehřátí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poškození sítnice oka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dehydratace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podráždění pokožky (erytém nebo exantém)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možná obstrukce dýchacích cest krytem očí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- modré světlo maskuje cyanózu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Výměnná transfuze</a:t>
            </a:r>
            <a:endParaRPr/>
          </a:p>
        </p:txBody>
      </p:sp>
      <p:sp>
        <p:nvSpPr>
          <p:cNvPr id="256" name="Google Shape;25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</a:t>
            </a:r>
            <a:r>
              <a:rPr lang="cs"/>
              <a:t>ze uvažovat při hladině nad 450 µmol/l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odstraňujeme senzibilizované erytrocyty, protilátky, bilirubin a toxické látky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 provedení je třeba korigovat anémii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AB0 inkompatibilitě se podávají erytrocyty 0 v AB plazmě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 Rh inkompatibilitě se podává krevní skupina dítěte, Rh negativní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 odstupem se doporučuje screeningové vyšetření sluchu a sledování psychomotorického vývoje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rizikového novorozence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 spojené s předčasným porodem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4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Předčasně narozený novorozenec (narozený před 37. týdnem těhotenství) je vystaven vyššímu riziku zdravotních problémů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Faktory rizika: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nezralost orgánů (zejména dýchacího a trávicího systému)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náchylnost k infekcím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potíže s regulací tělesné teploty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625" y="2975425"/>
            <a:ext cx="3576302" cy="2011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 spojené s nízkou porodní hmotností</a:t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480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Novorozenec s nízkou porodní hmotností (pod 2500 g) může mít zvýšené riziko komplikací, jako jsou: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hypoglykemie (nízká hladina cukru v krvi)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problémy s termoregulací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dýchací potíže (např. syndrom respirační tísně)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vývojové zpoždění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700" y="2571738"/>
            <a:ext cx="3673824" cy="215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 z porodních komplikací</a:t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Porodní trauma: poškození při porodu, jako jsou fraktury, krvácení do mozku nebo poranění nervů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Asfyxie: nedostatek kyslíku při porodu, který může vést k poškození mozku a orgánů</a:t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250" y="2432900"/>
            <a:ext cx="4327656" cy="27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 infekcí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775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mohou mít závažné následky, zejména u předčasně narozených dětí nebo novorozenců s nízkou porodní hmotností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může jít o septikémii, pneumonii nebo infekce močových cest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Riziko genetických a metabolických poruch</a:t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5316900" cy="3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g</a:t>
            </a:r>
            <a:r>
              <a:rPr lang="cs"/>
              <a:t>enetické abnormality, jako jsou chromozomální vady (Downův syndrom, Turnerův syndrom)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vrozené metabolické poruchy (fenylketonurie, cystická fibróza) mohou zvyšovat riziko komplikací</a:t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925" y="1068425"/>
            <a:ext cx="3031378" cy="377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