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y="5143500" cx="9144000"/>
  <p:notesSz cx="6858000" cy="9144000"/>
  <p:embeddedFontLst>
    <p:embeddedFont>
      <p:font typeface="Raleway"/>
      <p:regular r:id="rId20"/>
      <p:bold r:id="rId21"/>
      <p:italic r:id="rId22"/>
      <p:boldItalic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aleway-regular.fntdata"/><Relationship Id="rId11" Type="http://schemas.openxmlformats.org/officeDocument/2006/relationships/slide" Target="slides/slide6.xml"/><Relationship Id="rId22" Type="http://schemas.openxmlformats.org/officeDocument/2006/relationships/font" Target="fonts/Raleway-italic.fntdata"/><Relationship Id="rId10" Type="http://schemas.openxmlformats.org/officeDocument/2006/relationships/slide" Target="slides/slide5.xml"/><Relationship Id="rId21" Type="http://schemas.openxmlformats.org/officeDocument/2006/relationships/font" Target="fonts/Raleway-bold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23" Type="http://schemas.openxmlformats.org/officeDocument/2006/relationships/font" Target="fonts/Raleway-bold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c7afc2a159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3c7afc2a15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c7afc2a159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3c7afc2a159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8ad7a02c1c_0_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38ad7a02c1c_0_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8ad7a02c1c_0_8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38ad7a02c1c_0_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38ad7a02c1c_0_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38ad7a02c1c_0_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8ad7a02c1c_0_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38ad7a02c1c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8ad7a02c1c_0_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8ad7a02c1c_0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8ad7a02c1c_0_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8ad7a02c1c_0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8ad7a02c1c_0_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8ad7a02c1c_0_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8ad7a02c1c_0_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8ad7a02c1c_0_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8ad7a02c1c_0_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38ad7a02c1c_0_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8ad7a02c1c_0_9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38ad7a02c1c_0_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c7afc2a159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3c7afc2a159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1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11"/>
          <p:cNvSpPr txBox="1"/>
          <p:nvPr>
            <p:ph hasCustomPrompt="1" type="title"/>
          </p:nvPr>
        </p:nvSpPr>
        <p:spPr>
          <a:xfrm>
            <a:off x="311700" y="743001"/>
            <a:ext cx="8520600" cy="200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/>
          <p:nvPr>
            <p:ph idx="1" type="body"/>
          </p:nvPr>
        </p:nvSpPr>
        <p:spPr>
          <a:xfrm>
            <a:off x="311700" y="2845182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1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" name="Google Shape;16;p3"/>
          <p:cNvSpPr txBox="1"/>
          <p:nvPr>
            <p:ph type="title"/>
          </p:nvPr>
        </p:nvSpPr>
        <p:spPr>
          <a:xfrm>
            <a:off x="485875" y="1714500"/>
            <a:ext cx="8183700" cy="78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2" name="Google Shape;32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7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2"/>
        </a:solidFill>
      </p:bgPr>
    </p:bg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p8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/>
          <p:nvPr/>
        </p:nvSpPr>
        <p:spPr>
          <a:xfrm>
            <a:off x="4636800" y="80700"/>
            <a:ext cx="4426500" cy="4982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9" name="Google Shape;39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0" name="Google Shape;40;p9"/>
          <p:cNvSpPr txBox="1"/>
          <p:nvPr>
            <p:ph type="title"/>
          </p:nvPr>
        </p:nvSpPr>
        <p:spPr>
          <a:xfrm>
            <a:off x="265500" y="1181700"/>
            <a:ext cx="4045200" cy="15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1" name="Google Shape;41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2" name="Google Shape;42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3" name="Google Shape;43;p9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/>
        </p:txBody>
      </p:sp>
      <p:sp>
        <p:nvSpPr>
          <p:cNvPr id="46" name="Google Shape;46;p10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lu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Char char="●"/>
              <a:defRPr sz="1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/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Hodnocení tělesného růstu a vývoje dítěte</a:t>
            </a:r>
            <a:endParaRPr/>
          </a:p>
        </p:txBody>
      </p:sp>
      <p:sp>
        <p:nvSpPr>
          <p:cNvPr id="59" name="Google Shape;59;p13"/>
          <p:cNvSpPr txBox="1"/>
          <p:nvPr>
            <p:ph idx="1" type="subTitle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Mgr. Štěpánka Vybíralová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2"/>
          <p:cNvSpPr txBox="1"/>
          <p:nvPr>
            <p:ph type="title"/>
          </p:nvPr>
        </p:nvSpPr>
        <p:spPr>
          <a:xfrm>
            <a:off x="311700" y="29767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Percentilové grafy ukazují</a:t>
            </a:r>
            <a:endParaRPr/>
          </a:p>
        </p:txBody>
      </p:sp>
      <p:sp>
        <p:nvSpPr>
          <p:cNvPr id="115" name="Google Shape;115;p22"/>
          <p:cNvSpPr txBox="1"/>
          <p:nvPr>
            <p:ph idx="1" type="body"/>
          </p:nvPr>
        </p:nvSpPr>
        <p:spPr>
          <a:xfrm flipH="1">
            <a:off x="415200" y="1169100"/>
            <a:ext cx="8417100" cy="385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</a:t>
            </a:r>
            <a:r>
              <a:rPr lang="cs"/>
              <a:t>ostavení dítěte v populaci, percentil = procento dětí stejného věku a pohlaví, které mají hodnotu nižší než dané dítě, např. 75. percentil váhy → 75 % dětí váží méně</a:t>
            </a:r>
            <a:endParaRPr/>
          </a:p>
          <a:p>
            <a:pPr indent="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trend růstu v čase, sleduje se, zda dítě roste stabilně v rámci svého percentilu, nebo jestli trend stoupá/poklesává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3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Percentilové grafy ukazují</a:t>
            </a:r>
            <a:endParaRPr/>
          </a:p>
        </p:txBody>
      </p:sp>
      <p:sp>
        <p:nvSpPr>
          <p:cNvPr id="121" name="Google Shape;121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včasné odhalení odchylek, podvýživa / neprospívání → pokles percentilu, obezita → rychlý vzestup percentilu, růstová retardace nebo nadměrný růst → odchylka od standardní křivky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porovnání s normou, percentilové křivky vycházejí z velkých populačních studií (WHO), umožňují objektivně posoudit, zda růst dítěte odpovídá očekávání pro věk a pohlaví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Body mass index</a:t>
            </a:r>
            <a:endParaRPr/>
          </a:p>
        </p:txBody>
      </p:sp>
      <p:sp>
        <p:nvSpPr>
          <p:cNvPr id="127" name="Google Shape;127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= </a:t>
            </a:r>
            <a:r>
              <a:rPr lang="cs"/>
              <a:t>BMI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 vypočítáme tak, že vydělíme údaje o hmotnosti v kg druhou mocninou výšky uvedené v metrech BMI </a:t>
            </a:r>
            <a:endParaRPr/>
          </a:p>
          <a:p>
            <a:pPr indent="0" lvl="0" marL="457200" rtl="0" algn="l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cs"/>
              <a:t>=hmotnost v kg/výška v m na druhou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Hodnocení tělesného růstu</a:t>
            </a:r>
            <a:endParaRPr/>
          </a:p>
        </p:txBody>
      </p:sp>
      <p:sp>
        <p:nvSpPr>
          <p:cNvPr id="133" name="Google Shape;133;p25"/>
          <p:cNvSpPr txBox="1"/>
          <p:nvPr>
            <p:ph idx="1" type="body"/>
          </p:nvPr>
        </p:nvSpPr>
        <p:spPr>
          <a:xfrm>
            <a:off x="311700" y="1152475"/>
            <a:ext cx="8520600" cy="384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základní pomůckou je percentilový graf tělesné výšky, jehož podkladem jsou národní referenční studie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 provedení měření dítěte, můžeme okamžitě porovnat s výškou jeho vrstevníků, a zda se jeho výška rovná normě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důležité je průběžné zakreslování výšky, kdy můžeme lehce odhalit změnu postavení v percentilové síti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Hodnocení tělesného růstu</a:t>
            </a:r>
            <a:endParaRPr/>
          </a:p>
        </p:txBody>
      </p:sp>
      <p:sp>
        <p:nvSpPr>
          <p:cNvPr id="139" name="Google Shape;139;p26"/>
          <p:cNvSpPr txBox="1"/>
          <p:nvPr>
            <p:ph idx="1" type="body"/>
          </p:nvPr>
        </p:nvSpPr>
        <p:spPr>
          <a:xfrm>
            <a:off x="311700" y="1152475"/>
            <a:ext cx="8520600" cy="384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 měření zaznamenáváme hodnoty do příslušných grafů jako body, pro názornější představu si můžeme tyto body spojit a jasně vidíme růstovou křivku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tato křivka by měla probíhat rovnoměrně s křivkami percentilovými, nejlépe v rozpětí 25. a 75. percentilu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pokud je v křivce mírná niance oproti normám, je vhodné přihlédnout k vzrůstu a konstituci rodičů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Hodnocení tělesného růstu a vývoje dítěte</a:t>
            </a:r>
            <a:endParaRPr/>
          </a:p>
        </p:txBody>
      </p:sp>
      <p:sp>
        <p:nvSpPr>
          <p:cNvPr id="65" name="Google Shape;65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r</a:t>
            </a:r>
            <a:r>
              <a:rPr lang="cs"/>
              <a:t>ůst dítěte lze objektivně hodnotit především měřením hmotnosti, obvodu hlavy a tělesné výšky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sledování těchto hodnot je důležité při posuzování výživového a zdravotního stavu jedince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Základní růstové charakteristiky</a:t>
            </a:r>
            <a:endParaRPr/>
          </a:p>
        </p:txBody>
      </p:sp>
      <p:sp>
        <p:nvSpPr>
          <p:cNvPr id="71" name="Google Shape;71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h</a:t>
            </a:r>
            <a:r>
              <a:rPr lang="cs"/>
              <a:t>lavními charakteristikami růstu tělesného jsou tělesná délka a hmotnost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jsou často doplněny obvodovými charakteristikami a některými indexy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vše vždy posuzujeme podle pohlaví a vzhledem k věku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velmi důležitá je technika měření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Tělesná délka</a:t>
            </a:r>
            <a:endParaRPr/>
          </a:p>
        </p:txBody>
      </p:sp>
      <p:sp>
        <p:nvSpPr>
          <p:cNvPr id="77" name="Google Shape;77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její přírůstek je největší v prvním roce života dítěte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 druhé polovině prvního roku se křivka oplošťuje a klesá růstová rychlost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druhý vrchol nastává na začátku puberty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předpokladem pro dobrý růst je dostatečná výživa a fyziologická endokrinní situace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do dvou let se tělesná délka měří vleže pomocí korýtka a od dvou let ve stoje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Hmotnost</a:t>
            </a:r>
            <a:endParaRPr/>
          </a:p>
        </p:txBody>
      </p:sp>
      <p:sp>
        <p:nvSpPr>
          <p:cNvPr id="83" name="Google Shape;83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h</a:t>
            </a:r>
            <a:r>
              <a:rPr lang="cs"/>
              <a:t>motnost a její přírůstek, je ukazatelem tělesného prospívání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 prvních dnech po porodu hmotnost nejprve klesá až o 10 %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 prvním čtvrtletí prvního roku života je přírůstek velmi vysoký, později postupně klesá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minimální přírůstek ve třetím roce života a dále se pak kontinuálně zvyšuje až do puberty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hmotnost se u dětí do 18 měsíců zjišťujeme na kojenecké váze, u dětí, které již zvládnou samostatný stoj, vážíme děti na osobní váze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údaje o hmotnosti zaznamenáváme do percentilového grafu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Růst hlavy</a:t>
            </a:r>
            <a:endParaRPr/>
          </a:p>
        </p:txBody>
      </p:sp>
      <p:sp>
        <p:nvSpPr>
          <p:cNvPr id="89" name="Google Shape;89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intrauterinně a v prvním roce života velmi rychlý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u donošeného dítěte je obvod hlavy 35 cm, na konci prvního roku 47 cm, což je 80% hodnoty v dospělosti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uzávěr velké fontanely je mezi 10. a 14. měsícem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přírůstek hlavy je dobrým indikátorem růstu mozkové tkáně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obvod hlavy měříme pásovou mírou, která je vedená přes obočí a vzadu přes největší vyklenutí týlu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Hmotnostně výškový poměr</a:t>
            </a:r>
            <a:endParaRPr/>
          </a:p>
        </p:txBody>
      </p:sp>
      <p:sp>
        <p:nvSpPr>
          <p:cNvPr id="95" name="Google Shape;95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hodnotíme tělesnou stavbu podle dosažené hmotnosti vzhledem k tělesné výšce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nejčastěji podle percentilových grafů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Růstové grafy</a:t>
            </a:r>
            <a:endParaRPr/>
          </a:p>
        </p:txBody>
      </p:sp>
      <p:sp>
        <p:nvSpPr>
          <p:cNvPr id="101" name="Google Shape;101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běžně užívané percentilové grafy vymezují pásmo širší normy růstu mezi 3. a 97. percentilem, do které zapadá 94 % dětí daného věku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padesátý percentil, prostřední silná čára, vystihuje nejčastější hodnotu tělesného znaku v dané populaci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pásmo mezi 25. a 75. percentilem, se nazývá pásmo střední tělesné výšky, kde je 50 % všech naměřených hodnot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děti pod 3. a nad 97. percentilem tvoří asi 3 % a zahrnují jedince s ještě fyziologickou variantu, velmi velké nebo naopak velmi malé postavy, ale i jedince s poruchou růstu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1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Percentilové grafy</a:t>
            </a:r>
            <a:endParaRPr/>
          </a:p>
        </p:txBody>
      </p:sp>
      <p:sp>
        <p:nvSpPr>
          <p:cNvPr id="107" name="Google Shape;107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slouží k hodnocení růstu dítěte vzhledem k populační normě a k odhalení odchylek ve vývoji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08" name="Google Shape;108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28525" y="1771275"/>
            <a:ext cx="2543475" cy="305215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9" name="Google Shape;109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071050" y="1771275"/>
            <a:ext cx="2543475" cy="30521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lum">
  <a:themeElements>
    <a:clrScheme name="Plum">
      <a:dk1>
        <a:srgbClr val="611BB8"/>
      </a:dk1>
      <a:lt1>
        <a:srgbClr val="FFFFFF"/>
      </a:lt1>
      <a:dk2>
        <a:srgbClr val="000000"/>
      </a:dk2>
      <a:lt2>
        <a:srgbClr val="7F7F7F"/>
      </a:lt2>
      <a:accent1>
        <a:srgbClr val="333333"/>
      </a:accent1>
      <a:accent2>
        <a:srgbClr val="5E2B97"/>
      </a:accent2>
      <a:accent3>
        <a:srgbClr val="7E57C2"/>
      </a:accent3>
      <a:accent4>
        <a:srgbClr val="C77025"/>
      </a:accent4>
      <a:accent5>
        <a:srgbClr val="009688"/>
      </a:accent5>
      <a:accent6>
        <a:srgbClr val="FFD600"/>
      </a:accent6>
      <a:hlink>
        <a:srgbClr val="009688"/>
      </a:hlink>
      <a:folHlink>
        <a:srgbClr val="00968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