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aleway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leway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italic.fntdata"/><Relationship Id="rId6" Type="http://schemas.openxmlformats.org/officeDocument/2006/relationships/slide" Target="slides/slide1.xml"/><Relationship Id="rId18" Type="http://schemas.openxmlformats.org/officeDocument/2006/relationships/font" Target="fonts/Raleway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43a11c08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843a11c08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843a11c08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843a11c08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28853c661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28853c661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828853c66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828853c66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28853c661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28853c661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828853c661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828853c661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28853c661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28853c661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828853c661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828853c661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828853c661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828853c661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828853c661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828853c661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Očkování dětí 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265500" y="1181700"/>
            <a:ext cx="4045200" cy="231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Právní rámec povinného očkování</a:t>
            </a:r>
            <a:endParaRPr/>
          </a:p>
        </p:txBody>
      </p:sp>
      <p:sp>
        <p:nvSpPr>
          <p:cNvPr id="112" name="Google Shape;112;p22"/>
          <p:cNvSpPr txBox="1"/>
          <p:nvPr>
            <p:ph idx="1" type="subTitle"/>
          </p:nvPr>
        </p:nvSpPr>
        <p:spPr>
          <a:xfrm>
            <a:off x="2690525" y="2769000"/>
            <a:ext cx="1620300" cy="72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cs"/>
              <a:t>dle zákona č. 258/2000 Sb.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§ 50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zařízení poskytující péči o dítě do 3 let věku mohou přijmout pouze dítě, které se podrobilo stanoveným pravidelným očkováním, na základě dokladu: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je proti nákaze </a:t>
            </a:r>
            <a:r>
              <a:rPr lang="cs"/>
              <a:t>imunní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- nemůže se očkování podrobit pro trvalou kontraindikaci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Očkování ve vztahu k legislativní povinnosti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445025"/>
            <a:ext cx="85206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700"/>
              <a:t>Očkování povinná</a:t>
            </a:r>
            <a:endParaRPr sz="2700"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1502050"/>
            <a:ext cx="8520600" cy="306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</a:t>
            </a:r>
            <a:r>
              <a:rPr lang="cs"/>
              <a:t>egislativně vázaná podle zákona č. 258/2000 Sb.,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pravidelné (dle očkovacího kalendáře)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zvláštní (pro “rizikové” skupiny)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mimořádné (za mimořádné situace)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Očkování doporučená (nepovinná)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klíšťová encefalitida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žloutenka typu 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meningokok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rotaviry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varicela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Očkovací kalendář v ČR </a:t>
            </a:r>
            <a:endParaRPr/>
          </a:p>
        </p:txBody>
      </p:sp>
      <p:sp>
        <p:nvSpPr>
          <p:cNvPr id="82" name="Google Shape;82;p1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povinná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doporučená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Povinná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od 9. týdne </a:t>
            </a:r>
            <a:r>
              <a:rPr lang="cs"/>
              <a:t>- záškrt, tetanus, černý kašel, dětská obrna, žloutenka typu B, Haemophilus influenzae typu B = Hexavakcina 1.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4 měsíce</a:t>
            </a:r>
            <a:r>
              <a:rPr lang="cs"/>
              <a:t> - Hexavakcina 2.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11. - 13. měsíc</a:t>
            </a:r>
            <a:r>
              <a:rPr lang="cs"/>
              <a:t> - Hexavakcína 3.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13. - 18. měsíc</a:t>
            </a:r>
            <a:r>
              <a:rPr lang="cs"/>
              <a:t> - spalničky, zarděnky, příušnice 1. dávka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dovršení 5. až 6. roku</a:t>
            </a:r>
            <a:r>
              <a:rPr lang="cs"/>
              <a:t> - </a:t>
            </a:r>
            <a:r>
              <a:rPr lang="cs"/>
              <a:t>spalničky, zarděnky, příušnice 2. dávka, přeočkování záškrt, tetanus, černý kašel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dovršení 10.-11. roku </a:t>
            </a:r>
            <a:r>
              <a:rPr lang="cs"/>
              <a:t>- přeočkování záškrt, tetanus, černý kašel, dětská obrna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Doporučená hrazená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9. týdne - meningokok typu B (2+1 dávka), pneumokoky (2+1 dávka)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 až 2 roky - meningokok typu A, C, W, Y (1 dávka)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13 let - HPV infekce (2 dávky)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14 let - meningokok typu B (2 dávky)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rizikové skupiny - chřipka, meningokoky, pneumokoky, Hib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Doporučená</a:t>
            </a:r>
            <a:r>
              <a:rPr lang="cs"/>
              <a:t> nehrazená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zdravotní pojišťovny pouze přispívají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</a:t>
            </a:r>
            <a:r>
              <a:rPr lang="cs"/>
              <a:t>6ti</a:t>
            </a:r>
            <a:r>
              <a:rPr lang="cs"/>
              <a:t> týdnů - rotavirové infekce - 2 - 3 dávky dle očkovací látky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</a:t>
            </a:r>
            <a:r>
              <a:rPr lang="cs"/>
              <a:t>9ti</a:t>
            </a:r>
            <a:r>
              <a:rPr lang="cs"/>
              <a:t> měsíců - plané neštovice - 2 dávky v odstupu 6 - ti týdnů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od 1 roku - žloutenka typu A - 2 dávky v odstupu 6 - ti měsíců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možné již od 1 roku - klíšťová encefalitida - 2 + 1 dávka s přeočkováním každým 3 -5 let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 koho je očkování v ČR povinné?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dle zákona 258/ 2000 Sb.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fyzická osoba s trvalým pobytem v ČR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cizinec s povoleným/ oprávněným trvalým pobytem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cizinec s přechodným pobytem na území ČR na dobu delší než 90 dnů - iv případě, že nejsou pojištění (vakcíny jsou placeny státem, samoplátce hradí pouze aplikaci)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