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43.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Lst>
  <p:sldSz cy="5143500" cx="9144000"/>
  <p:notesSz cx="6858000" cy="9144000"/>
  <p:embeddedFontLst>
    <p:embeddedFont>
      <p:font typeface="Raleway"/>
      <p:regular r:id="rId50"/>
      <p:bold r:id="rId51"/>
      <p:italic r:id="rId52"/>
      <p:boldItalic r:id="rId5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51" Type="http://schemas.openxmlformats.org/officeDocument/2006/relationships/font" Target="fonts/Raleway-bold.fntdata"/><Relationship Id="rId50" Type="http://schemas.openxmlformats.org/officeDocument/2006/relationships/font" Target="fonts/Raleway-regular.fntdata"/><Relationship Id="rId53" Type="http://schemas.openxmlformats.org/officeDocument/2006/relationships/font" Target="fonts/Raleway-boldItalic.fntdata"/><Relationship Id="rId52" Type="http://schemas.openxmlformats.org/officeDocument/2006/relationships/font" Target="fonts/Raleway-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6" name="Google Shape;5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3c7e7674304_0_1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3c7e7674304_0_1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3c7e7674304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3c7e7674304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3c7e7674304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3c7e7674304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3c7e7674304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7" name="Google Shape;127;g3c7e7674304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3c7e7674304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3c7e7674304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3c7e7674304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3c7e7674304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3c7e7674304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3c7e7674304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3c7e7674304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3c7e7674304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3c7e7674304_0_1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3c7e7674304_0_1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g3c7e7674304_0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2" name="Google Shape;162;g3c7e7674304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g3c7e7673eb2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2" name="Google Shape;62;g3c7e7673eb2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3c7e7674304_0_1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3c7e7674304_0_1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3c7e7674304_0_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3c7e7674304_0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3c7e7674304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3c7e7674304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3c7e7674304_0_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5" name="Google Shape;185;g3c7e7674304_0_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g3c7e7674304_0_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1" name="Google Shape;191;g3c7e7674304_0_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g3c7e7674304_0_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7" name="Google Shape;197;g3c7e7674304_0_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g3c7e7674304_0_1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3" name="Google Shape;203;g3c7e7674304_0_1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g3c7e7674304_0_1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9" name="Google Shape;209;g3c7e7674304_0_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g3c7e7674304_0_1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5" name="Google Shape;215;g3c7e7674304_0_1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g3c7e7674304_0_1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1" name="Google Shape;221;g3c7e7674304_0_1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c7e767430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c7e767430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g3c7e7674304_0_1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7" name="Google Shape;227;g3c7e7674304_0_1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g3c7e7674304_0_1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3" name="Google Shape;233;g3c7e7674304_0_1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g3c7e7674304_0_1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8" name="Google Shape;238;g3c7e7674304_0_1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g3c7e7674304_0_1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4" name="Google Shape;244;g3c7e7674304_0_1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g3c7e7674304_0_1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0" name="Google Shape;250;g3c7e7674304_0_1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g3c7e7674304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6" name="Google Shape;256;g3c7e7674304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g3c7e7674304_0_1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2" name="Google Shape;262;g3c7e7674304_0_1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g3c7e7674304_0_1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8" name="Google Shape;268;g3c7e7674304_0_1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1" name="Shape 271"/>
        <p:cNvGrpSpPr/>
        <p:nvPr/>
      </p:nvGrpSpPr>
      <p:grpSpPr>
        <a:xfrm>
          <a:off x="0" y="0"/>
          <a:ext cx="0" cy="0"/>
          <a:chOff x="0" y="0"/>
          <a:chExt cx="0" cy="0"/>
        </a:xfrm>
      </p:grpSpPr>
      <p:sp>
        <p:nvSpPr>
          <p:cNvPr id="272" name="Google Shape;272;g3c7e7674304_0_1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3" name="Google Shape;273;g3c7e7674304_0_1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g3c7e7674304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9" name="Google Shape;279;g3c7e7674304_0_1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3c7e7674304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3c7e7674304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3" name="Shape 283"/>
        <p:cNvGrpSpPr/>
        <p:nvPr/>
      </p:nvGrpSpPr>
      <p:grpSpPr>
        <a:xfrm>
          <a:off x="0" y="0"/>
          <a:ext cx="0" cy="0"/>
          <a:chOff x="0" y="0"/>
          <a:chExt cx="0" cy="0"/>
        </a:xfrm>
      </p:grpSpPr>
      <p:sp>
        <p:nvSpPr>
          <p:cNvPr id="284" name="Google Shape;284;g3c7e7674304_0_1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5" name="Google Shape;285;g3c7e7674304_0_1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g3c7e7674304_0_1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1" name="Google Shape;291;g3c7e7674304_0_1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g3c7e7674304_0_1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7" name="Google Shape;297;g3c7e7674304_0_1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g3c7e7674304_0_2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2" name="Google Shape;302;g3c7e7674304_0_2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g3c7e7674304_0_2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8" name="Google Shape;308;g3c7e7674304_0_2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3c7e7674304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3c7e7674304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3c7e7674304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3c7e7674304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3c7e7674304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3c7e7674304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3c7e7674304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3c7e7674304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3c7e7674304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3c7e7674304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80700" y="2651100"/>
            <a:ext cx="8982600" cy="24117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txBox="1"/>
          <p:nvPr>
            <p:ph type="ctrTitle"/>
          </p:nvPr>
        </p:nvSpPr>
        <p:spPr>
          <a:xfrm>
            <a:off x="485875" y="264475"/>
            <a:ext cx="8183700" cy="14736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12" name="Google Shape;12;p2"/>
          <p:cNvSpPr txBox="1"/>
          <p:nvPr>
            <p:ph idx="1" type="subTitle"/>
          </p:nvPr>
        </p:nvSpPr>
        <p:spPr>
          <a:xfrm>
            <a:off x="485875" y="1738075"/>
            <a:ext cx="8183700" cy="8610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2400"/>
              <a:buNone/>
              <a:defRPr sz="2400"/>
            </a:lvl1pPr>
            <a:lvl2pPr lvl="1">
              <a:lnSpc>
                <a:spcPct val="100000"/>
              </a:lnSpc>
              <a:spcBef>
                <a:spcPts val="0"/>
              </a:spcBef>
              <a:spcAft>
                <a:spcPts val="0"/>
              </a:spcAft>
              <a:buSzPts val="2400"/>
              <a:buNone/>
              <a:defRPr sz="2400"/>
            </a:lvl2pPr>
            <a:lvl3pPr lvl="2">
              <a:lnSpc>
                <a:spcPct val="100000"/>
              </a:lnSpc>
              <a:spcBef>
                <a:spcPts val="0"/>
              </a:spcBef>
              <a:spcAft>
                <a:spcPts val="0"/>
              </a:spcAft>
              <a:buSzPts val="2400"/>
              <a:buNone/>
              <a:defRPr sz="2400"/>
            </a:lvl3pPr>
            <a:lvl4pPr lvl="3">
              <a:lnSpc>
                <a:spcPct val="100000"/>
              </a:lnSpc>
              <a:spcBef>
                <a:spcPts val="0"/>
              </a:spcBef>
              <a:spcAft>
                <a:spcPts val="0"/>
              </a:spcAft>
              <a:buSzPts val="2400"/>
              <a:buNone/>
              <a:defRPr sz="2400"/>
            </a:lvl4pPr>
            <a:lvl5pPr lvl="4">
              <a:lnSpc>
                <a:spcPct val="100000"/>
              </a:lnSpc>
              <a:spcBef>
                <a:spcPts val="0"/>
              </a:spcBef>
              <a:spcAft>
                <a:spcPts val="0"/>
              </a:spcAft>
              <a:buSzPts val="2400"/>
              <a:buNone/>
              <a:defRPr sz="2400"/>
            </a:lvl5pPr>
            <a:lvl6pPr lvl="5">
              <a:lnSpc>
                <a:spcPct val="100000"/>
              </a:lnSpc>
              <a:spcBef>
                <a:spcPts val="0"/>
              </a:spcBef>
              <a:spcAft>
                <a:spcPts val="0"/>
              </a:spcAft>
              <a:buSzPts val="2400"/>
              <a:buNone/>
              <a:defRPr sz="2400"/>
            </a:lvl6pPr>
            <a:lvl7pPr lvl="6">
              <a:lnSpc>
                <a:spcPct val="100000"/>
              </a:lnSpc>
              <a:spcBef>
                <a:spcPts val="0"/>
              </a:spcBef>
              <a:spcAft>
                <a:spcPts val="0"/>
              </a:spcAft>
              <a:buSzPts val="2400"/>
              <a:buNone/>
              <a:defRPr sz="2400"/>
            </a:lvl7pPr>
            <a:lvl8pPr lvl="7">
              <a:lnSpc>
                <a:spcPct val="100000"/>
              </a:lnSpc>
              <a:spcBef>
                <a:spcPts val="0"/>
              </a:spcBef>
              <a:spcAft>
                <a:spcPts val="0"/>
              </a:spcAft>
              <a:buSzPts val="2400"/>
              <a:buNone/>
              <a:defRPr sz="2400"/>
            </a:lvl8pPr>
            <a:lvl9pPr lvl="8">
              <a:lnSpc>
                <a:spcPct val="100000"/>
              </a:lnSpc>
              <a:spcBef>
                <a:spcPts val="0"/>
              </a:spcBef>
              <a:spcAft>
                <a:spcPts val="0"/>
              </a:spcAft>
              <a:buSzPts val="2400"/>
              <a:buNone/>
              <a:defRPr sz="2400"/>
            </a:lvl9pPr>
          </a:lstStyle>
          <a:p/>
        </p:txBody>
      </p:sp>
      <p:sp>
        <p:nvSpPr>
          <p:cNvPr id="13" name="Google Shape;13;p2"/>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c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7" name="Shape 47"/>
        <p:cNvGrpSpPr/>
        <p:nvPr/>
      </p:nvGrpSpPr>
      <p:grpSpPr>
        <a:xfrm>
          <a:off x="0" y="0"/>
          <a:ext cx="0" cy="0"/>
          <a:chOff x="0" y="0"/>
          <a:chExt cx="0" cy="0"/>
        </a:xfrm>
      </p:grpSpPr>
      <p:sp>
        <p:nvSpPr>
          <p:cNvPr id="48" name="Google Shape;48;p11"/>
          <p:cNvSpPr/>
          <p:nvPr/>
        </p:nvSpPr>
        <p:spPr>
          <a:xfrm>
            <a:off x="80700" y="2651100"/>
            <a:ext cx="8982600" cy="24117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 name="Google Shape;49;p11"/>
          <p:cNvSpPr txBox="1"/>
          <p:nvPr>
            <p:ph hasCustomPrompt="1" type="title"/>
          </p:nvPr>
        </p:nvSpPr>
        <p:spPr>
          <a:xfrm>
            <a:off x="311700" y="743001"/>
            <a:ext cx="8520600" cy="20064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Font typeface="Source Sans Pro"/>
              <a:buNone/>
              <a:defRPr sz="12000">
                <a:latin typeface="Source Sans Pro"/>
                <a:ea typeface="Source Sans Pro"/>
                <a:cs typeface="Source Sans Pro"/>
                <a:sym typeface="Source Sans Pro"/>
              </a:defRPr>
            </a:lvl1pPr>
            <a:lvl2pPr lvl="1" algn="ctr">
              <a:spcBef>
                <a:spcPts val="0"/>
              </a:spcBef>
              <a:spcAft>
                <a:spcPts val="0"/>
              </a:spcAft>
              <a:buSzPts val="12000"/>
              <a:buFont typeface="Source Sans Pro"/>
              <a:buNone/>
              <a:defRPr sz="12000">
                <a:latin typeface="Source Sans Pro"/>
                <a:ea typeface="Source Sans Pro"/>
                <a:cs typeface="Source Sans Pro"/>
                <a:sym typeface="Source Sans Pro"/>
              </a:defRPr>
            </a:lvl2pPr>
            <a:lvl3pPr lvl="2" algn="ctr">
              <a:spcBef>
                <a:spcPts val="0"/>
              </a:spcBef>
              <a:spcAft>
                <a:spcPts val="0"/>
              </a:spcAft>
              <a:buSzPts val="12000"/>
              <a:buFont typeface="Source Sans Pro"/>
              <a:buNone/>
              <a:defRPr sz="12000">
                <a:latin typeface="Source Sans Pro"/>
                <a:ea typeface="Source Sans Pro"/>
                <a:cs typeface="Source Sans Pro"/>
                <a:sym typeface="Source Sans Pro"/>
              </a:defRPr>
            </a:lvl3pPr>
            <a:lvl4pPr lvl="3" algn="ctr">
              <a:spcBef>
                <a:spcPts val="0"/>
              </a:spcBef>
              <a:spcAft>
                <a:spcPts val="0"/>
              </a:spcAft>
              <a:buSzPts val="12000"/>
              <a:buFont typeface="Source Sans Pro"/>
              <a:buNone/>
              <a:defRPr sz="12000">
                <a:latin typeface="Source Sans Pro"/>
                <a:ea typeface="Source Sans Pro"/>
                <a:cs typeface="Source Sans Pro"/>
                <a:sym typeface="Source Sans Pro"/>
              </a:defRPr>
            </a:lvl4pPr>
            <a:lvl5pPr lvl="4" algn="ctr">
              <a:spcBef>
                <a:spcPts val="0"/>
              </a:spcBef>
              <a:spcAft>
                <a:spcPts val="0"/>
              </a:spcAft>
              <a:buSzPts val="12000"/>
              <a:buFont typeface="Source Sans Pro"/>
              <a:buNone/>
              <a:defRPr sz="12000">
                <a:latin typeface="Source Sans Pro"/>
                <a:ea typeface="Source Sans Pro"/>
                <a:cs typeface="Source Sans Pro"/>
                <a:sym typeface="Source Sans Pro"/>
              </a:defRPr>
            </a:lvl5pPr>
            <a:lvl6pPr lvl="5" algn="ctr">
              <a:spcBef>
                <a:spcPts val="0"/>
              </a:spcBef>
              <a:spcAft>
                <a:spcPts val="0"/>
              </a:spcAft>
              <a:buSzPts val="12000"/>
              <a:buFont typeface="Source Sans Pro"/>
              <a:buNone/>
              <a:defRPr sz="12000">
                <a:latin typeface="Source Sans Pro"/>
                <a:ea typeface="Source Sans Pro"/>
                <a:cs typeface="Source Sans Pro"/>
                <a:sym typeface="Source Sans Pro"/>
              </a:defRPr>
            </a:lvl6pPr>
            <a:lvl7pPr lvl="6" algn="ctr">
              <a:spcBef>
                <a:spcPts val="0"/>
              </a:spcBef>
              <a:spcAft>
                <a:spcPts val="0"/>
              </a:spcAft>
              <a:buSzPts val="12000"/>
              <a:buFont typeface="Source Sans Pro"/>
              <a:buNone/>
              <a:defRPr sz="12000">
                <a:latin typeface="Source Sans Pro"/>
                <a:ea typeface="Source Sans Pro"/>
                <a:cs typeface="Source Sans Pro"/>
                <a:sym typeface="Source Sans Pro"/>
              </a:defRPr>
            </a:lvl7pPr>
            <a:lvl8pPr lvl="7" algn="ctr">
              <a:spcBef>
                <a:spcPts val="0"/>
              </a:spcBef>
              <a:spcAft>
                <a:spcPts val="0"/>
              </a:spcAft>
              <a:buSzPts val="12000"/>
              <a:buFont typeface="Source Sans Pro"/>
              <a:buNone/>
              <a:defRPr sz="12000">
                <a:latin typeface="Source Sans Pro"/>
                <a:ea typeface="Source Sans Pro"/>
                <a:cs typeface="Source Sans Pro"/>
                <a:sym typeface="Source Sans Pro"/>
              </a:defRPr>
            </a:lvl8pPr>
            <a:lvl9pPr lvl="8" algn="ctr">
              <a:spcBef>
                <a:spcPts val="0"/>
              </a:spcBef>
              <a:spcAft>
                <a:spcPts val="0"/>
              </a:spcAft>
              <a:buSzPts val="12000"/>
              <a:buFont typeface="Source Sans Pro"/>
              <a:buNone/>
              <a:defRPr sz="12000">
                <a:latin typeface="Source Sans Pro"/>
                <a:ea typeface="Source Sans Pro"/>
                <a:cs typeface="Source Sans Pro"/>
                <a:sym typeface="Source Sans Pro"/>
              </a:defRPr>
            </a:lvl9pPr>
          </a:lstStyle>
          <a:p>
            <a:r>
              <a:t>xx%</a:t>
            </a:r>
          </a:p>
        </p:txBody>
      </p:sp>
      <p:sp>
        <p:nvSpPr>
          <p:cNvPr id="50" name="Google Shape;50;p11"/>
          <p:cNvSpPr txBox="1"/>
          <p:nvPr>
            <p:ph idx="1" type="body"/>
          </p:nvPr>
        </p:nvSpPr>
        <p:spPr>
          <a:xfrm>
            <a:off x="311700" y="2845182"/>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Clr>
                <a:schemeClr val="lt1"/>
              </a:buClr>
              <a:buSzPts val="1800"/>
              <a:buChar char="●"/>
              <a:defRPr>
                <a:solidFill>
                  <a:schemeClr val="lt1"/>
                </a:solidFill>
              </a:defRPr>
            </a:lvl1pPr>
            <a:lvl2pPr indent="-317500" lvl="1" marL="914400" algn="ctr">
              <a:spcBef>
                <a:spcPts val="0"/>
              </a:spcBef>
              <a:spcAft>
                <a:spcPts val="0"/>
              </a:spcAft>
              <a:buClr>
                <a:schemeClr val="lt1"/>
              </a:buClr>
              <a:buSzPts val="1400"/>
              <a:buChar char="○"/>
              <a:defRPr>
                <a:solidFill>
                  <a:schemeClr val="lt1"/>
                </a:solidFill>
              </a:defRPr>
            </a:lvl2pPr>
            <a:lvl3pPr indent="-317500" lvl="2" marL="1371600" algn="ctr">
              <a:spcBef>
                <a:spcPts val="0"/>
              </a:spcBef>
              <a:spcAft>
                <a:spcPts val="0"/>
              </a:spcAft>
              <a:buClr>
                <a:schemeClr val="lt1"/>
              </a:buClr>
              <a:buSzPts val="1400"/>
              <a:buChar char="■"/>
              <a:defRPr>
                <a:solidFill>
                  <a:schemeClr val="lt1"/>
                </a:solidFill>
              </a:defRPr>
            </a:lvl3pPr>
            <a:lvl4pPr indent="-317500" lvl="3" marL="1828800" algn="ctr">
              <a:spcBef>
                <a:spcPts val="0"/>
              </a:spcBef>
              <a:spcAft>
                <a:spcPts val="0"/>
              </a:spcAft>
              <a:buClr>
                <a:schemeClr val="lt1"/>
              </a:buClr>
              <a:buSzPts val="1400"/>
              <a:buChar char="●"/>
              <a:defRPr>
                <a:solidFill>
                  <a:schemeClr val="lt1"/>
                </a:solidFill>
              </a:defRPr>
            </a:lvl4pPr>
            <a:lvl5pPr indent="-317500" lvl="4" marL="2286000" algn="ctr">
              <a:spcBef>
                <a:spcPts val="0"/>
              </a:spcBef>
              <a:spcAft>
                <a:spcPts val="0"/>
              </a:spcAft>
              <a:buClr>
                <a:schemeClr val="lt1"/>
              </a:buClr>
              <a:buSzPts val="1400"/>
              <a:buChar char="○"/>
              <a:defRPr>
                <a:solidFill>
                  <a:schemeClr val="lt1"/>
                </a:solidFill>
              </a:defRPr>
            </a:lvl5pPr>
            <a:lvl6pPr indent="-317500" lvl="5" marL="2743200" algn="ctr">
              <a:spcBef>
                <a:spcPts val="0"/>
              </a:spcBef>
              <a:spcAft>
                <a:spcPts val="0"/>
              </a:spcAft>
              <a:buClr>
                <a:schemeClr val="lt1"/>
              </a:buClr>
              <a:buSzPts val="1400"/>
              <a:buChar char="■"/>
              <a:defRPr>
                <a:solidFill>
                  <a:schemeClr val="lt1"/>
                </a:solidFill>
              </a:defRPr>
            </a:lvl6pPr>
            <a:lvl7pPr indent="-317500" lvl="6" marL="3200400" algn="ctr">
              <a:spcBef>
                <a:spcPts val="0"/>
              </a:spcBef>
              <a:spcAft>
                <a:spcPts val="0"/>
              </a:spcAft>
              <a:buClr>
                <a:schemeClr val="lt1"/>
              </a:buClr>
              <a:buSzPts val="1400"/>
              <a:buChar char="●"/>
              <a:defRPr>
                <a:solidFill>
                  <a:schemeClr val="lt1"/>
                </a:solidFill>
              </a:defRPr>
            </a:lvl7pPr>
            <a:lvl8pPr indent="-317500" lvl="7" marL="3657600" algn="ctr">
              <a:spcBef>
                <a:spcPts val="0"/>
              </a:spcBef>
              <a:spcAft>
                <a:spcPts val="0"/>
              </a:spcAft>
              <a:buClr>
                <a:schemeClr val="lt1"/>
              </a:buClr>
              <a:buSzPts val="1400"/>
              <a:buChar char="○"/>
              <a:defRPr>
                <a:solidFill>
                  <a:schemeClr val="lt1"/>
                </a:solidFill>
              </a:defRPr>
            </a:lvl8pPr>
            <a:lvl9pPr indent="-317500" lvl="8" marL="4114800" algn="ctr">
              <a:spcBef>
                <a:spcPts val="0"/>
              </a:spcBef>
              <a:spcAft>
                <a:spcPts val="0"/>
              </a:spcAft>
              <a:buClr>
                <a:schemeClr val="lt1"/>
              </a:buClr>
              <a:buSzPts val="1400"/>
              <a:buChar char="■"/>
              <a:defRPr>
                <a:solidFill>
                  <a:schemeClr val="lt1"/>
                </a:solidFill>
              </a:defRPr>
            </a:lvl9pPr>
          </a:lstStyle>
          <a:p/>
        </p:txBody>
      </p:sp>
      <p:sp>
        <p:nvSpPr>
          <p:cNvPr id="51" name="Google Shape;51;p11"/>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c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2" name="Shape 52"/>
        <p:cNvGrpSpPr/>
        <p:nvPr/>
      </p:nvGrpSpPr>
      <p:grpSpPr>
        <a:xfrm>
          <a:off x="0" y="0"/>
          <a:ext cx="0" cy="0"/>
          <a:chOff x="0" y="0"/>
          <a:chExt cx="0" cy="0"/>
        </a:xfrm>
      </p:grpSpPr>
      <p:sp>
        <p:nvSpPr>
          <p:cNvPr id="53" name="Google Shape;53;p12"/>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c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p:nvPr/>
        </p:nvSpPr>
        <p:spPr>
          <a:xfrm>
            <a:off x="80700" y="2651100"/>
            <a:ext cx="8982600" cy="24117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3"/>
          <p:cNvSpPr txBox="1"/>
          <p:nvPr>
            <p:ph type="title"/>
          </p:nvPr>
        </p:nvSpPr>
        <p:spPr>
          <a:xfrm>
            <a:off x="485875" y="1714500"/>
            <a:ext cx="8183700" cy="785700"/>
          </a:xfrm>
          <a:prstGeom prst="rect">
            <a:avLst/>
          </a:prstGeom>
        </p:spPr>
        <p:txBody>
          <a:bodyPr anchorCtr="0" anchor="b" bIns="91425" lIns="91425" spcFirstLastPara="1" rIns="91425" wrap="square" tIns="91425">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7" name="Google Shape;17;p3"/>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c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4"/>
          <p:cNvSpPr txBox="1"/>
          <p:nvPr>
            <p:ph type="title"/>
          </p:nvPr>
        </p:nvSpPr>
        <p:spPr>
          <a:xfrm>
            <a:off x="311700" y="445025"/>
            <a:ext cx="8520600" cy="6234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0" name="Google Shape;20;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1" name="Google Shape;21;p4"/>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c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2" name="Shape 22"/>
        <p:cNvGrpSpPr/>
        <p:nvPr/>
      </p:nvGrpSpPr>
      <p:grpSpPr>
        <a:xfrm>
          <a:off x="0" y="0"/>
          <a:ext cx="0" cy="0"/>
          <a:chOff x="0" y="0"/>
          <a:chExt cx="0" cy="0"/>
        </a:xfrm>
      </p:grpSpPr>
      <p:sp>
        <p:nvSpPr>
          <p:cNvPr id="23" name="Google Shape;23;p5"/>
          <p:cNvSpPr txBox="1"/>
          <p:nvPr>
            <p:ph type="title"/>
          </p:nvPr>
        </p:nvSpPr>
        <p:spPr>
          <a:xfrm>
            <a:off x="311700" y="445025"/>
            <a:ext cx="8520600" cy="6234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4" name="Google Shape;24;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5" name="Google Shape;25;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6" name="Google Shape;26;p5"/>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c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7" name="Shape 27"/>
        <p:cNvGrpSpPr/>
        <p:nvPr/>
      </p:nvGrpSpPr>
      <p:grpSpPr>
        <a:xfrm>
          <a:off x="0" y="0"/>
          <a:ext cx="0" cy="0"/>
          <a:chOff x="0" y="0"/>
          <a:chExt cx="0" cy="0"/>
        </a:xfrm>
      </p:grpSpPr>
      <p:sp>
        <p:nvSpPr>
          <p:cNvPr id="28" name="Google Shape;28;p6"/>
          <p:cNvSpPr txBox="1"/>
          <p:nvPr>
            <p:ph type="title"/>
          </p:nvPr>
        </p:nvSpPr>
        <p:spPr>
          <a:xfrm>
            <a:off x="311700" y="445025"/>
            <a:ext cx="8520600" cy="6234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9" name="Google Shape;29;p6"/>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c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0" name="Shape 30"/>
        <p:cNvGrpSpPr/>
        <p:nvPr/>
      </p:nvGrpSpPr>
      <p:grpSpPr>
        <a:xfrm>
          <a:off x="0" y="0"/>
          <a:ext cx="0" cy="0"/>
          <a:chOff x="0" y="0"/>
          <a:chExt cx="0" cy="0"/>
        </a:xfrm>
      </p:grpSpPr>
      <p:sp>
        <p:nvSpPr>
          <p:cNvPr id="31" name="Google Shape;31;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2" name="Google Shape;32;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3" name="Google Shape;33;p7"/>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c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2"/>
        </a:solidFill>
      </p:bgPr>
    </p:bg>
    <p:spTree>
      <p:nvGrpSpPr>
        <p:cNvPr id="34" name="Shape 34"/>
        <p:cNvGrpSpPr/>
        <p:nvPr/>
      </p:nvGrpSpPr>
      <p:grpSpPr>
        <a:xfrm>
          <a:off x="0" y="0"/>
          <a:ext cx="0" cy="0"/>
          <a:chOff x="0" y="0"/>
          <a:chExt cx="0" cy="0"/>
        </a:xfrm>
      </p:grpSpPr>
      <p:sp>
        <p:nvSpPr>
          <p:cNvPr id="35" name="Google Shape;35;p8"/>
          <p:cNvSpPr txBox="1"/>
          <p:nvPr>
            <p:ph type="title"/>
          </p:nvPr>
        </p:nvSpPr>
        <p:spPr>
          <a:xfrm>
            <a:off x="490250" y="526350"/>
            <a:ext cx="56040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36" name="Google Shape;36;p8"/>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c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7" name="Shape 37"/>
        <p:cNvGrpSpPr/>
        <p:nvPr/>
      </p:nvGrpSpPr>
      <p:grpSpPr>
        <a:xfrm>
          <a:off x="0" y="0"/>
          <a:ext cx="0" cy="0"/>
          <a:chOff x="0" y="0"/>
          <a:chExt cx="0" cy="0"/>
        </a:xfrm>
      </p:grpSpPr>
      <p:sp>
        <p:nvSpPr>
          <p:cNvPr id="38" name="Google Shape;38;p9"/>
          <p:cNvSpPr/>
          <p:nvPr/>
        </p:nvSpPr>
        <p:spPr>
          <a:xfrm>
            <a:off x="4636800" y="80700"/>
            <a:ext cx="4426500" cy="49821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9" name="Google Shape;39;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0" name="Google Shape;40;p9"/>
          <p:cNvSpPr txBox="1"/>
          <p:nvPr>
            <p:ph type="title"/>
          </p:nvPr>
        </p:nvSpPr>
        <p:spPr>
          <a:xfrm>
            <a:off x="265500" y="1181700"/>
            <a:ext cx="4045200" cy="1533600"/>
          </a:xfrm>
          <a:prstGeom prst="rect">
            <a:avLst/>
          </a:prstGeom>
        </p:spPr>
        <p:txBody>
          <a:bodyPr anchorCtr="0" anchor="b"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41" name="Google Shape;41;p9"/>
          <p:cNvSpPr txBox="1"/>
          <p:nvPr>
            <p:ph idx="1" type="subTitle"/>
          </p:nvPr>
        </p:nvSpPr>
        <p:spPr>
          <a:xfrm>
            <a:off x="265500" y="27690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2" name="Google Shape;42;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3" name="Google Shape;43;p9"/>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c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4" name="Shape 44"/>
        <p:cNvGrpSpPr/>
        <p:nvPr/>
      </p:nvGrpSpPr>
      <p:grpSpPr>
        <a:xfrm>
          <a:off x="0" y="0"/>
          <a:ext cx="0" cy="0"/>
          <a:chOff x="0" y="0"/>
          <a:chExt cx="0" cy="0"/>
        </a:xfrm>
      </p:grpSpPr>
      <p:sp>
        <p:nvSpPr>
          <p:cNvPr id="45" name="Google Shape;45;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100"/>
              <a:buNone/>
              <a:defRPr sz="2100"/>
            </a:lvl1pPr>
          </a:lstStyle>
          <a:p/>
        </p:txBody>
      </p:sp>
      <p:sp>
        <p:nvSpPr>
          <p:cNvPr id="46" name="Google Shape;46;p10"/>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c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plum">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623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1pPr>
            <a:lvl2pPr lvl="1">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2pPr>
            <a:lvl3pPr lvl="2">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3pPr>
            <a:lvl4pPr lvl="3">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4pPr>
            <a:lvl5pPr lvl="4">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5pPr>
            <a:lvl6pPr lvl="5">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6pPr>
            <a:lvl7pPr lvl="6">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7pPr>
            <a:lvl8pPr lvl="7">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8pPr>
            <a:lvl9pPr lvl="8">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lt2"/>
              </a:buClr>
              <a:buSzPts val="1800"/>
              <a:buFont typeface="Source Sans Pro"/>
              <a:buChar char="●"/>
              <a:defRPr sz="1800">
                <a:solidFill>
                  <a:schemeClr val="lt2"/>
                </a:solidFill>
                <a:latin typeface="Source Sans Pro"/>
                <a:ea typeface="Source Sans Pro"/>
                <a:cs typeface="Source Sans Pro"/>
                <a:sym typeface="Source Sans Pro"/>
              </a:defRPr>
            </a:lvl1pPr>
            <a:lvl2pPr indent="-317500" lvl="1" marL="9144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2pPr>
            <a:lvl3pPr indent="-317500" lvl="2" marL="13716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3pPr>
            <a:lvl4pPr indent="-317500" lvl="3" marL="18288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4pPr>
            <a:lvl5pPr indent="-317500" lvl="4" marL="22860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5pPr>
            <a:lvl6pPr indent="-317500" lvl="5" marL="27432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6pPr>
            <a:lvl7pPr indent="-317500" lvl="6" marL="32004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7pPr>
            <a:lvl8pPr indent="-317500" lvl="7" marL="36576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8pPr>
            <a:lvl9pPr indent="-317500" lvl="8" marL="41148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9pPr>
          </a:lstStyle>
          <a:p/>
        </p:txBody>
      </p:sp>
      <p:sp>
        <p:nvSpPr>
          <p:cNvPr id="8" name="Google Shape;8;p1"/>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2"/>
                </a:solidFill>
                <a:latin typeface="Source Sans Pro"/>
                <a:ea typeface="Source Sans Pro"/>
                <a:cs typeface="Source Sans Pro"/>
                <a:sym typeface="Source Sans Pro"/>
              </a:defRPr>
            </a:lvl1pPr>
            <a:lvl2pPr lvl="1" algn="r">
              <a:buNone/>
              <a:defRPr sz="1000">
                <a:solidFill>
                  <a:schemeClr val="lt2"/>
                </a:solidFill>
                <a:latin typeface="Source Sans Pro"/>
                <a:ea typeface="Source Sans Pro"/>
                <a:cs typeface="Source Sans Pro"/>
                <a:sym typeface="Source Sans Pro"/>
              </a:defRPr>
            </a:lvl2pPr>
            <a:lvl3pPr lvl="2" algn="r">
              <a:buNone/>
              <a:defRPr sz="1000">
                <a:solidFill>
                  <a:schemeClr val="lt2"/>
                </a:solidFill>
                <a:latin typeface="Source Sans Pro"/>
                <a:ea typeface="Source Sans Pro"/>
                <a:cs typeface="Source Sans Pro"/>
                <a:sym typeface="Source Sans Pro"/>
              </a:defRPr>
            </a:lvl3pPr>
            <a:lvl4pPr lvl="3" algn="r">
              <a:buNone/>
              <a:defRPr sz="1000">
                <a:solidFill>
                  <a:schemeClr val="lt2"/>
                </a:solidFill>
                <a:latin typeface="Source Sans Pro"/>
                <a:ea typeface="Source Sans Pro"/>
                <a:cs typeface="Source Sans Pro"/>
                <a:sym typeface="Source Sans Pro"/>
              </a:defRPr>
            </a:lvl4pPr>
            <a:lvl5pPr lvl="4" algn="r">
              <a:buNone/>
              <a:defRPr sz="1000">
                <a:solidFill>
                  <a:schemeClr val="lt2"/>
                </a:solidFill>
                <a:latin typeface="Source Sans Pro"/>
                <a:ea typeface="Source Sans Pro"/>
                <a:cs typeface="Source Sans Pro"/>
                <a:sym typeface="Source Sans Pro"/>
              </a:defRPr>
            </a:lvl5pPr>
            <a:lvl6pPr lvl="5" algn="r">
              <a:buNone/>
              <a:defRPr sz="1000">
                <a:solidFill>
                  <a:schemeClr val="lt2"/>
                </a:solidFill>
                <a:latin typeface="Source Sans Pro"/>
                <a:ea typeface="Source Sans Pro"/>
                <a:cs typeface="Source Sans Pro"/>
                <a:sym typeface="Source Sans Pro"/>
              </a:defRPr>
            </a:lvl6pPr>
            <a:lvl7pPr lvl="6" algn="r">
              <a:buNone/>
              <a:defRPr sz="1000">
                <a:solidFill>
                  <a:schemeClr val="lt2"/>
                </a:solidFill>
                <a:latin typeface="Source Sans Pro"/>
                <a:ea typeface="Source Sans Pro"/>
                <a:cs typeface="Source Sans Pro"/>
                <a:sym typeface="Source Sans Pro"/>
              </a:defRPr>
            </a:lvl7pPr>
            <a:lvl8pPr lvl="7" algn="r">
              <a:buNone/>
              <a:defRPr sz="1000">
                <a:solidFill>
                  <a:schemeClr val="lt2"/>
                </a:solidFill>
                <a:latin typeface="Source Sans Pro"/>
                <a:ea typeface="Source Sans Pro"/>
                <a:cs typeface="Source Sans Pro"/>
                <a:sym typeface="Source Sans Pro"/>
              </a:defRPr>
            </a:lvl8pPr>
            <a:lvl9pPr lvl="8" algn="r">
              <a:buNone/>
              <a:defRPr sz="1000">
                <a:solidFill>
                  <a:schemeClr val="lt2"/>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c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sp>
        <p:nvSpPr>
          <p:cNvPr id="58" name="Google Shape;58;p13"/>
          <p:cNvSpPr txBox="1"/>
          <p:nvPr>
            <p:ph type="ctrTitle"/>
          </p:nvPr>
        </p:nvSpPr>
        <p:spPr>
          <a:xfrm>
            <a:off x="485875" y="264475"/>
            <a:ext cx="8183700" cy="14736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cs"/>
              <a:t>Poruchy chování</a:t>
            </a:r>
            <a:endParaRPr/>
          </a:p>
        </p:txBody>
      </p:sp>
      <p:sp>
        <p:nvSpPr>
          <p:cNvPr id="59" name="Google Shape;59;p13"/>
          <p:cNvSpPr txBox="1"/>
          <p:nvPr>
            <p:ph idx="1" type="subTitle"/>
          </p:nvPr>
        </p:nvSpPr>
        <p:spPr>
          <a:xfrm>
            <a:off x="485875" y="1738075"/>
            <a:ext cx="8183700" cy="861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cs"/>
              <a:t>Mgr. Štěpánka Vybíralová</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2"/>
          <p:cNvSpPr txBox="1"/>
          <p:nvPr>
            <p:ph type="title"/>
          </p:nvPr>
        </p:nvSpPr>
        <p:spPr>
          <a:xfrm>
            <a:off x="490250" y="526350"/>
            <a:ext cx="5604000" cy="40908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cs"/>
              <a:t>Příčiny vzniku poruch chování</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3"/>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Příčiny vzniku poruch chování</a:t>
            </a:r>
            <a:endParaRPr/>
          </a:p>
        </p:txBody>
      </p:sp>
      <p:sp>
        <p:nvSpPr>
          <p:cNvPr id="118" name="Google Shape;118;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endogenní - porucha CNS, genetické vlivy</a:t>
            </a:r>
            <a:endParaRPr/>
          </a:p>
          <a:p>
            <a:pPr indent="-342900" lvl="0" marL="457200" rtl="0" algn="l">
              <a:lnSpc>
                <a:spcPct val="150000"/>
              </a:lnSpc>
              <a:spcBef>
                <a:spcPts val="0"/>
              </a:spcBef>
              <a:spcAft>
                <a:spcPts val="0"/>
              </a:spcAft>
              <a:buSzPts val="1800"/>
              <a:buChar char="-"/>
            </a:pPr>
            <a:r>
              <a:rPr lang="cs"/>
              <a:t>exogenní - neúplná rodina, rodiče jako abnormální osobnosti, subdeprivace, asociální skupiny vrstevníků</a:t>
            </a:r>
            <a:endParaRPr/>
          </a:p>
          <a:p>
            <a:pPr indent="0" lvl="0" marL="457200" rtl="0" algn="l">
              <a:spcBef>
                <a:spcPts val="1200"/>
              </a:spcBef>
              <a:spcAft>
                <a:spcPts val="120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4"/>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Porucha CNS</a:t>
            </a:r>
            <a:endParaRPr/>
          </a:p>
        </p:txBody>
      </p:sp>
      <p:sp>
        <p:nvSpPr>
          <p:cNvPr id="124" name="Google Shape;124;p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334327" lvl="0" marL="457200" rtl="0" algn="l">
              <a:lnSpc>
                <a:spcPct val="150000"/>
              </a:lnSpc>
              <a:spcBef>
                <a:spcPts val="0"/>
              </a:spcBef>
              <a:spcAft>
                <a:spcPts val="0"/>
              </a:spcAft>
              <a:buSzPct val="100000"/>
              <a:buChar char="-"/>
            </a:pPr>
            <a:r>
              <a:rPr lang="cs"/>
              <a:t>n</a:t>
            </a:r>
            <a:r>
              <a:rPr lang="cs"/>
              <a:t>ejčastěji děti postižené ADHD  – porucha pozornosti s hyperaktivitou, nebo ADD – porucha pozornosti bez hyperaktivních projevů</a:t>
            </a:r>
            <a:endParaRPr/>
          </a:p>
          <a:p>
            <a:pPr indent="-334327" lvl="0" marL="457200" rtl="0" algn="l">
              <a:lnSpc>
                <a:spcPct val="150000"/>
              </a:lnSpc>
              <a:spcBef>
                <a:spcPts val="0"/>
              </a:spcBef>
              <a:spcAft>
                <a:spcPts val="0"/>
              </a:spcAft>
              <a:buSzPct val="100000"/>
              <a:buChar char="-"/>
            </a:pPr>
            <a:r>
              <a:rPr lang="cs"/>
              <a:t>hlavní symptomy - roztěkanost, nesoustředěnost, neschopnost vydržet u jedné činnosti, kolísání pozornosti, změny nálad, impulzivní chování, neschopnost sebeovládání</a:t>
            </a:r>
            <a:endParaRPr/>
          </a:p>
          <a:p>
            <a:pPr indent="-334327" lvl="0" marL="457200" rtl="0" algn="l">
              <a:lnSpc>
                <a:spcPct val="150000"/>
              </a:lnSpc>
              <a:spcBef>
                <a:spcPts val="0"/>
              </a:spcBef>
              <a:spcAft>
                <a:spcPts val="0"/>
              </a:spcAft>
              <a:buSzPct val="100000"/>
              <a:buChar char="-"/>
            </a:pPr>
            <a:r>
              <a:rPr lang="cs"/>
              <a:t>může být postižena jemná i hrubá motorika</a:t>
            </a:r>
            <a:endParaRPr/>
          </a:p>
          <a:p>
            <a:pPr indent="-334327" lvl="0" marL="457200" rtl="0" algn="l">
              <a:lnSpc>
                <a:spcPct val="150000"/>
              </a:lnSpc>
              <a:spcBef>
                <a:spcPts val="0"/>
              </a:spcBef>
              <a:spcAft>
                <a:spcPts val="0"/>
              </a:spcAft>
              <a:buSzPct val="100000"/>
              <a:buChar char="-"/>
            </a:pPr>
            <a:r>
              <a:rPr lang="cs"/>
              <a:t>děti působí na okolí jako nevychované a učitelé je mohou vnímat jako podprůměrné žáky</a:t>
            </a:r>
            <a:endParaRPr/>
          </a:p>
          <a:p>
            <a:pPr indent="-334327" lvl="0" marL="457200" rtl="0" algn="l">
              <a:lnSpc>
                <a:spcPct val="150000"/>
              </a:lnSpc>
              <a:spcBef>
                <a:spcPts val="0"/>
              </a:spcBef>
              <a:spcAft>
                <a:spcPts val="0"/>
              </a:spcAft>
              <a:buSzPct val="100000"/>
              <a:buChar char="-"/>
            </a:pPr>
            <a:r>
              <a:rPr lang="cs"/>
              <a:t>k dětem je potřeba přistupovat trpělivě, potřebují neustále dostávat pozitivní zpětnou vazbu, vyučující by měl mít v zásobě množství činností, kterými bude takto postižené děti zaujímat</a:t>
            </a:r>
            <a:endParaRPr/>
          </a:p>
          <a:p>
            <a:pPr indent="-334327" lvl="0" marL="457200" rtl="0" algn="l">
              <a:lnSpc>
                <a:spcPct val="150000"/>
              </a:lnSpc>
              <a:spcBef>
                <a:spcPts val="0"/>
              </a:spcBef>
              <a:spcAft>
                <a:spcPts val="0"/>
              </a:spcAft>
              <a:buSzPct val="100000"/>
              <a:buChar char="-"/>
            </a:pPr>
            <a:r>
              <a:rPr lang="cs"/>
              <a:t>poruchou trpí více chlapci než dívky</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25"/>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Genetické dispozice</a:t>
            </a:r>
            <a:endParaRPr/>
          </a:p>
        </p:txBody>
      </p:sp>
      <p:sp>
        <p:nvSpPr>
          <p:cNvPr id="130" name="Google Shape;130;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d</a:t>
            </a:r>
            <a:r>
              <a:rPr lang="cs"/>
              <a:t>ispozice jednoho z rodičů - rizikový faktor pro vznik poruch chování</a:t>
            </a:r>
            <a:endParaRPr/>
          </a:p>
          <a:p>
            <a:pPr indent="-342900" lvl="0" marL="457200" rtl="0" algn="l">
              <a:lnSpc>
                <a:spcPct val="150000"/>
              </a:lnSpc>
              <a:spcBef>
                <a:spcPts val="0"/>
              </a:spcBef>
              <a:spcAft>
                <a:spcPts val="0"/>
              </a:spcAft>
              <a:buSzPts val="1800"/>
              <a:buChar char="-"/>
            </a:pPr>
            <a:r>
              <a:rPr lang="cs"/>
              <a:t>hlavními projevy jsou dráždivost, snížené zábrany, impulzivita</a:t>
            </a:r>
            <a:endParaRPr/>
          </a:p>
          <a:p>
            <a:pPr indent="-342900" lvl="0" marL="457200" rtl="0" algn="l">
              <a:lnSpc>
                <a:spcPct val="150000"/>
              </a:lnSpc>
              <a:spcBef>
                <a:spcPts val="0"/>
              </a:spcBef>
              <a:spcAft>
                <a:spcPts val="0"/>
              </a:spcAft>
              <a:buSzPts val="1800"/>
              <a:buChar char="-"/>
            </a:pPr>
            <a:r>
              <a:rPr lang="cs"/>
              <a:t>rodič bude pravděpodobně vychovávat své dítě nevhodným způsobem a stane se pro ně nežádoucím modelem chování</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6"/>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Neúplná rodina</a:t>
            </a:r>
            <a:endParaRPr/>
          </a:p>
        </p:txBody>
      </p:sp>
      <p:sp>
        <p:nvSpPr>
          <p:cNvPr id="136" name="Google Shape;136;p2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r</a:t>
            </a:r>
            <a:r>
              <a:rPr lang="cs"/>
              <a:t>ole osamělého rodiče je náročnější, musí zaujímat jak mužskou, tak ženskou pozici</a:t>
            </a:r>
            <a:endParaRPr/>
          </a:p>
          <a:p>
            <a:pPr indent="-342900" lvl="0" marL="457200" rtl="0" algn="l">
              <a:lnSpc>
                <a:spcPct val="150000"/>
              </a:lnSpc>
              <a:spcBef>
                <a:spcPts val="0"/>
              </a:spcBef>
              <a:spcAft>
                <a:spcPts val="0"/>
              </a:spcAft>
              <a:buSzPts val="1800"/>
              <a:buChar char="-"/>
            </a:pPr>
            <a:r>
              <a:rPr lang="cs"/>
              <a:t>zvyšuje se možnost, že taková rodina nebude schopna dítěti poskytnout podporu a vhodné vzorce chování, jaké by potřebovalo</a:t>
            </a:r>
            <a:endParaRPr/>
          </a:p>
          <a:p>
            <a:pPr indent="-342900" lvl="0" marL="457200" rtl="0" algn="l">
              <a:lnSpc>
                <a:spcPct val="150000"/>
              </a:lnSpc>
              <a:spcBef>
                <a:spcPts val="0"/>
              </a:spcBef>
              <a:spcAft>
                <a:spcPts val="0"/>
              </a:spcAft>
              <a:buSzPts val="1800"/>
              <a:buChar char="-"/>
            </a:pPr>
            <a:r>
              <a:rPr lang="cs"/>
              <a:t>v těchto rodinách převážně chybí mužský vzorec chování a mužská autorita</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7"/>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Rodiče jako abnormální osobnosti</a:t>
            </a:r>
            <a:endParaRPr/>
          </a:p>
        </p:txBody>
      </p:sp>
      <p:sp>
        <p:nvSpPr>
          <p:cNvPr id="142" name="Google Shape;142;p2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as</a:t>
            </a:r>
            <a:r>
              <a:rPr lang="cs"/>
              <a:t>ociální osobnosti trpící poruchou osobnosti, které vychovávají děti, se stávají rizikovými vychovateli</a:t>
            </a:r>
            <a:endParaRPr/>
          </a:p>
          <a:p>
            <a:pPr indent="-342900" lvl="0" marL="457200" rtl="0" algn="l">
              <a:lnSpc>
                <a:spcPct val="150000"/>
              </a:lnSpc>
              <a:spcBef>
                <a:spcPts val="0"/>
              </a:spcBef>
              <a:spcAft>
                <a:spcPts val="0"/>
              </a:spcAft>
              <a:buSzPts val="1800"/>
              <a:buChar char="-"/>
            </a:pPr>
            <a:r>
              <a:rPr lang="cs"/>
              <a:t>jedná se o osoby s návyky vedoucími ke změně osobnosti (např. alkoholismus, drogová závislost, gamblerství)</a:t>
            </a:r>
            <a:endParaRPr/>
          </a:p>
          <a:p>
            <a:pPr indent="-342900" lvl="0" marL="457200" rtl="0" algn="l">
              <a:lnSpc>
                <a:spcPct val="150000"/>
              </a:lnSpc>
              <a:spcBef>
                <a:spcPts val="0"/>
              </a:spcBef>
              <a:spcAft>
                <a:spcPts val="0"/>
              </a:spcAft>
              <a:buSzPts val="1800"/>
              <a:buChar char="-"/>
            </a:pPr>
            <a:r>
              <a:rPr lang="cs"/>
              <a:t>o emočně chladné jedince bez zájmu o dítě</a:t>
            </a:r>
            <a:endParaRPr/>
          </a:p>
          <a:p>
            <a:pPr indent="-342900" lvl="0" marL="457200" rtl="0" algn="l">
              <a:lnSpc>
                <a:spcPct val="150000"/>
              </a:lnSpc>
              <a:spcBef>
                <a:spcPts val="0"/>
              </a:spcBef>
              <a:spcAft>
                <a:spcPts val="0"/>
              </a:spcAft>
              <a:buSzPts val="1800"/>
              <a:buChar char="-"/>
            </a:pPr>
            <a:r>
              <a:rPr lang="cs"/>
              <a:t>děti bývají v těchto rodinách nejen citově, ale i komplexně deprivované, zanedbávané a někdy i týrané</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8"/>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Subdeprivace</a:t>
            </a:r>
            <a:endParaRPr/>
          </a:p>
        </p:txBody>
      </p:sp>
      <p:sp>
        <p:nvSpPr>
          <p:cNvPr id="148" name="Google Shape;148;p2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334327" lvl="0" marL="457200" rtl="0" algn="l">
              <a:lnSpc>
                <a:spcPct val="150000"/>
              </a:lnSpc>
              <a:spcBef>
                <a:spcPts val="0"/>
              </a:spcBef>
              <a:spcAft>
                <a:spcPts val="0"/>
              </a:spcAft>
              <a:buSzPct val="100000"/>
              <a:buChar char="-"/>
            </a:pPr>
            <a:r>
              <a:rPr lang="cs"/>
              <a:t>č</a:t>
            </a:r>
            <a:r>
              <a:rPr lang="cs"/>
              <a:t>etnost problémového chování stoupá i u jedinců, kteří žijí ve zdánlivě funkční a úplné rodině</a:t>
            </a:r>
            <a:endParaRPr/>
          </a:p>
          <a:p>
            <a:pPr indent="-334327" lvl="0" marL="457200" rtl="0" algn="l">
              <a:lnSpc>
                <a:spcPct val="150000"/>
              </a:lnSpc>
              <a:spcBef>
                <a:spcPts val="0"/>
              </a:spcBef>
              <a:spcAft>
                <a:spcPts val="0"/>
              </a:spcAft>
              <a:buSzPct val="100000"/>
              <a:buChar char="-"/>
            </a:pPr>
            <a:r>
              <a:rPr lang="cs"/>
              <a:t>rodina je sice úplná, funguje ovšem spíše na formálním základu a neposkytuje dítěti podnětné prostředí pro rozvoj jeho osobnosti</a:t>
            </a:r>
            <a:endParaRPr/>
          </a:p>
          <a:p>
            <a:pPr indent="-334327" lvl="0" marL="457200" rtl="0" algn="l">
              <a:lnSpc>
                <a:spcPct val="150000"/>
              </a:lnSpc>
              <a:spcBef>
                <a:spcPts val="0"/>
              </a:spcBef>
              <a:spcAft>
                <a:spcPts val="0"/>
              </a:spcAft>
              <a:buSzPct val="100000"/>
              <a:buChar char="-"/>
            </a:pPr>
            <a:r>
              <a:rPr lang="cs"/>
              <a:t>dítě postrádá jistotu citového přijetí ze strany rodičů, zároveň rodina není schopna poskytnout vymezení hodnot a norem chování, podle nichž by se dítě mohlo orientovat</a:t>
            </a:r>
            <a:endParaRPr/>
          </a:p>
          <a:p>
            <a:pPr indent="-334327" lvl="0" marL="457200" rtl="0" algn="l">
              <a:lnSpc>
                <a:spcPct val="150000"/>
              </a:lnSpc>
              <a:spcBef>
                <a:spcPts val="0"/>
              </a:spcBef>
              <a:spcAft>
                <a:spcPts val="0"/>
              </a:spcAft>
              <a:buSzPct val="100000"/>
              <a:buChar char="-"/>
            </a:pPr>
            <a:r>
              <a:rPr lang="cs"/>
              <a:t>pokud rodiče nemají mnoho času na své děti,  děti tráví spoustu času u počítače, nudí se, mají nedostatek životního smyslu a žádné cíle</a:t>
            </a:r>
            <a:endParaRPr/>
          </a:p>
          <a:p>
            <a:pPr indent="-334327" lvl="0" marL="457200" rtl="0" algn="l">
              <a:lnSpc>
                <a:spcPct val="150000"/>
              </a:lnSpc>
              <a:spcBef>
                <a:spcPts val="0"/>
              </a:spcBef>
              <a:spcAft>
                <a:spcPts val="0"/>
              </a:spcAft>
              <a:buSzPct val="100000"/>
              <a:buChar char="-"/>
            </a:pPr>
            <a:r>
              <a:rPr lang="cs"/>
              <a:t>dospívající si pak najde zábavu a vzrušení sám, které může někdy směřovat až k hranici trestného činu</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9"/>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Asociální skupiny vrstevníků</a:t>
            </a:r>
            <a:endParaRPr/>
          </a:p>
        </p:txBody>
      </p:sp>
      <p:sp>
        <p:nvSpPr>
          <p:cNvPr id="154" name="Google Shape;154;p2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n</a:t>
            </a:r>
            <a:r>
              <a:rPr lang="cs"/>
              <a:t>egativní vliv mohou mít i sociální skupiny, ve kterých se děti pohybují</a:t>
            </a:r>
            <a:endParaRPr/>
          </a:p>
          <a:p>
            <a:pPr indent="-342900" lvl="0" marL="457200" rtl="0" algn="l">
              <a:lnSpc>
                <a:spcPct val="150000"/>
              </a:lnSpc>
              <a:spcBef>
                <a:spcPts val="0"/>
              </a:spcBef>
              <a:spcAft>
                <a:spcPts val="0"/>
              </a:spcAft>
              <a:buSzPts val="1800"/>
              <a:buChar char="-"/>
            </a:pPr>
            <a:r>
              <a:rPr lang="cs"/>
              <a:t>nejčastěji jde o působení „party“</a:t>
            </a:r>
            <a:endParaRPr/>
          </a:p>
          <a:p>
            <a:pPr indent="-342900" lvl="0" marL="457200" rtl="0" algn="l">
              <a:lnSpc>
                <a:spcPct val="150000"/>
              </a:lnSpc>
              <a:spcBef>
                <a:spcPts val="0"/>
              </a:spcBef>
              <a:spcAft>
                <a:spcPts val="0"/>
              </a:spcAft>
              <a:buSzPts val="1800"/>
              <a:buChar char="-"/>
            </a:pPr>
            <a:r>
              <a:rPr lang="cs"/>
              <a:t>v období dospívání jedinec touží někam patřit, mít své místo ve vrstevnické skupině</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30"/>
          <p:cNvSpPr txBox="1"/>
          <p:nvPr>
            <p:ph type="title"/>
          </p:nvPr>
        </p:nvSpPr>
        <p:spPr>
          <a:xfrm>
            <a:off x="490250" y="526350"/>
            <a:ext cx="5604000" cy="40908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cs"/>
              <a:t>Rozdělení poruch chování</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31"/>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Rozdělení poruch chování v dětském věku</a:t>
            </a:r>
            <a:endParaRPr/>
          </a:p>
        </p:txBody>
      </p:sp>
      <p:sp>
        <p:nvSpPr>
          <p:cNvPr id="165" name="Google Shape;165;p3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cs"/>
              <a:t>Poruchy chování se dají rozdělit na dvě části</a:t>
            </a:r>
            <a:endParaRPr/>
          </a:p>
          <a:p>
            <a:pPr indent="-342900" lvl="0" marL="457200" rtl="0" algn="l">
              <a:spcBef>
                <a:spcPts val="1200"/>
              </a:spcBef>
              <a:spcAft>
                <a:spcPts val="0"/>
              </a:spcAft>
              <a:buSzPts val="1800"/>
              <a:buChar char="-"/>
            </a:pPr>
            <a:r>
              <a:rPr lang="cs"/>
              <a:t>neagresivní poruchy chování - krádeže, lhaní, útěky a toulání</a:t>
            </a:r>
            <a:endParaRPr/>
          </a:p>
          <a:p>
            <a:pPr indent="-342900" lvl="0" marL="457200" rtl="0" algn="l">
              <a:spcBef>
                <a:spcPts val="0"/>
              </a:spcBef>
              <a:spcAft>
                <a:spcPts val="0"/>
              </a:spcAft>
              <a:buSzPts val="1800"/>
              <a:buChar char="-"/>
            </a:pPr>
            <a:r>
              <a:rPr lang="cs"/>
              <a:t>agresivní poruchy chování</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cs"/>
              <a:t>Z medicínského hlediska se poruchy chování a emocí řadí do kategorie F90 – F98 mezinárodní klasifikace nemocí MKN z r. 1992</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14"/>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Prenatální období</a:t>
            </a:r>
            <a:endParaRPr/>
          </a:p>
        </p:txBody>
      </p:sp>
      <p:sp>
        <p:nvSpPr>
          <p:cNvPr id="65" name="Google Shape;65;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vyvíjí se vztah mezi matkou a vyvíjejícím se plodem</a:t>
            </a:r>
            <a:endParaRPr/>
          </a:p>
          <a:p>
            <a:pPr indent="-342900" lvl="0" marL="457200" rtl="0" algn="l">
              <a:lnSpc>
                <a:spcPct val="150000"/>
              </a:lnSpc>
              <a:spcBef>
                <a:spcPts val="0"/>
              </a:spcBef>
              <a:spcAft>
                <a:spcPts val="0"/>
              </a:spcAft>
              <a:buSzPts val="1800"/>
              <a:buChar char="-"/>
            </a:pPr>
            <a:r>
              <a:rPr lang="cs"/>
              <a:t>emocionální ladění matky je významné pro vývoj plodu</a:t>
            </a:r>
            <a:endParaRPr/>
          </a:p>
          <a:p>
            <a:pPr indent="-342900" lvl="0" marL="457200" rtl="0" algn="l">
              <a:lnSpc>
                <a:spcPct val="150000"/>
              </a:lnSpc>
              <a:spcBef>
                <a:spcPts val="0"/>
              </a:spcBef>
              <a:spcAft>
                <a:spcPts val="0"/>
              </a:spcAft>
              <a:buSzPts val="1800"/>
              <a:buChar char="-"/>
            </a:pPr>
            <a:r>
              <a:rPr lang="cs"/>
              <a:t>stres, deprese či jiné negativní emoce mohou </a:t>
            </a:r>
            <a:r>
              <a:rPr lang="cs"/>
              <a:t>zapříčinit</a:t>
            </a:r>
            <a:r>
              <a:rPr lang="cs"/>
              <a:t> nepříznivý psychický či fyzický vývoj dítěte</a:t>
            </a:r>
            <a:endParaRPr/>
          </a:p>
          <a:p>
            <a:pPr indent="-342900" lvl="0" marL="457200" rtl="0" algn="l">
              <a:lnSpc>
                <a:spcPct val="150000"/>
              </a:lnSpc>
              <a:spcBef>
                <a:spcPts val="0"/>
              </a:spcBef>
              <a:spcAft>
                <a:spcPts val="0"/>
              </a:spcAft>
              <a:buSzPts val="1800"/>
              <a:buChar char="-"/>
            </a:pPr>
            <a:r>
              <a:rPr lang="cs"/>
              <a:t>negativní vliv má i abúzus alkoholu, drog či násilí páchané na ženě během těhotenství</a:t>
            </a:r>
            <a:endParaRPr/>
          </a:p>
          <a:p>
            <a:pPr indent="-342900" lvl="0" marL="457200" rtl="0" algn="l">
              <a:lnSpc>
                <a:spcPct val="150000"/>
              </a:lnSpc>
              <a:spcBef>
                <a:spcPts val="0"/>
              </a:spcBef>
              <a:spcAft>
                <a:spcPts val="0"/>
              </a:spcAft>
              <a:buSzPts val="1800"/>
              <a:buChar char="-"/>
            </a:pPr>
            <a:r>
              <a:rPr lang="cs"/>
              <a:t>vědecky dokázáno, že v posledních měsících těhotenství plod vnímá své prostředí všemi smysly</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32"/>
          <p:cNvSpPr txBox="1"/>
          <p:nvPr>
            <p:ph type="title"/>
          </p:nvPr>
        </p:nvSpPr>
        <p:spPr>
          <a:xfrm>
            <a:off x="485875" y="1714500"/>
            <a:ext cx="8183700" cy="7857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cs"/>
              <a:t>Neagresivní poruchy chování</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33"/>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Krádeže</a:t>
            </a:r>
            <a:endParaRPr/>
          </a:p>
        </p:txBody>
      </p:sp>
      <p:sp>
        <p:nvSpPr>
          <p:cNvPr id="176" name="Google Shape;176;p3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lnSpcReduction="20000"/>
          </a:bodyPr>
          <a:lstStyle/>
          <a:p>
            <a:pPr indent="0" lvl="0" marL="0" rtl="0" algn="l">
              <a:lnSpc>
                <a:spcPct val="150000"/>
              </a:lnSpc>
              <a:spcBef>
                <a:spcPts val="0"/>
              </a:spcBef>
              <a:spcAft>
                <a:spcPts val="0"/>
              </a:spcAft>
              <a:buNone/>
            </a:pPr>
            <a:r>
              <a:rPr lang="cs"/>
              <a:t> = dítě je schopno chápat pojem vlastnictví věcí a akceptuje příslušnou normu chování</a:t>
            </a:r>
            <a:endParaRPr/>
          </a:p>
          <a:p>
            <a:pPr indent="-325755" lvl="0" marL="457200" rtl="0" algn="l">
              <a:lnSpc>
                <a:spcPct val="150000"/>
              </a:lnSpc>
              <a:spcBef>
                <a:spcPts val="1200"/>
              </a:spcBef>
              <a:spcAft>
                <a:spcPts val="0"/>
              </a:spcAft>
              <a:buSzPct val="100000"/>
              <a:buChar char="-"/>
            </a:pPr>
            <a:r>
              <a:rPr lang="cs"/>
              <a:t>důležité zaměřit se na to, zda je krádež plánovaná, předem promyšlená, jakým způsobem dítě krade, za jakým účelem a co ho k tomuto činu vedlo</a:t>
            </a:r>
            <a:endParaRPr/>
          </a:p>
          <a:p>
            <a:pPr indent="-325755" lvl="0" marL="457200" rtl="0" algn="l">
              <a:lnSpc>
                <a:spcPct val="150000"/>
              </a:lnSpc>
              <a:spcBef>
                <a:spcPts val="0"/>
              </a:spcBef>
              <a:spcAft>
                <a:spcPts val="0"/>
              </a:spcAft>
              <a:buSzPct val="100000"/>
              <a:buChar char="-"/>
            </a:pPr>
            <a:r>
              <a:rPr lang="cs"/>
              <a:t>ve školním věku je pro dítě významné být oblíbené a mít určité postavení v kolektivu</a:t>
            </a:r>
            <a:endParaRPr/>
          </a:p>
          <a:p>
            <a:pPr indent="-325755" lvl="0" marL="457200" rtl="0" algn="l">
              <a:lnSpc>
                <a:spcPct val="150000"/>
              </a:lnSpc>
              <a:spcBef>
                <a:spcPts val="0"/>
              </a:spcBef>
              <a:spcAft>
                <a:spcPts val="0"/>
              </a:spcAft>
              <a:buSzPct val="100000"/>
              <a:buChar char="-"/>
            </a:pPr>
            <a:r>
              <a:rPr lang="cs"/>
              <a:t>jestliže dítě v kolektivu vrstevníků zaujímá okrajovou roli, snaží si svou pozici vybudovat a to třeba i způsobem negativním, kdy zcizuje věci, finance a následně své spolužáky „hostí“</a:t>
            </a:r>
            <a:endParaRPr/>
          </a:p>
          <a:p>
            <a:pPr indent="-325755" lvl="0" marL="457200" rtl="0" algn="l">
              <a:lnSpc>
                <a:spcPct val="150000"/>
              </a:lnSpc>
              <a:spcBef>
                <a:spcPts val="0"/>
              </a:spcBef>
              <a:spcAft>
                <a:spcPts val="0"/>
              </a:spcAft>
              <a:buSzPct val="100000"/>
              <a:buChar char="-"/>
            </a:pPr>
            <a:r>
              <a:rPr lang="cs"/>
              <a:t>v některých vrstevnických skupinách mohou být krádeže vstupním rituálem nebo jsou nutné k udržení si své pozice</a:t>
            </a:r>
            <a:endParaRPr/>
          </a:p>
          <a:p>
            <a:pPr indent="-325755" lvl="0" marL="457200" rtl="0" algn="l">
              <a:lnSpc>
                <a:spcPct val="150000"/>
              </a:lnSpc>
              <a:spcBef>
                <a:spcPts val="0"/>
              </a:spcBef>
              <a:spcAft>
                <a:spcPts val="0"/>
              </a:spcAft>
              <a:buSzPct val="100000"/>
              <a:buChar char="-"/>
            </a:pPr>
            <a:r>
              <a:rPr lang="cs"/>
              <a:t>riziko- pokud dítě začne takový způsob chování považovat za běžný - pokud jej </a:t>
            </a:r>
            <a:r>
              <a:rPr lang="cs"/>
              <a:t>vrstevníci</a:t>
            </a:r>
            <a:r>
              <a:rPr lang="cs"/>
              <a:t> neodsuzuj -, stává se pro něj tento vzorec chování normou</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34"/>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Lhaní</a:t>
            </a:r>
            <a:endParaRPr/>
          </a:p>
        </p:txBody>
      </p:sp>
      <p:sp>
        <p:nvSpPr>
          <p:cNvPr id="182" name="Google Shape;182;p3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lnSpcReduction="20000"/>
          </a:bodyPr>
          <a:lstStyle/>
          <a:p>
            <a:pPr indent="0" lvl="0" marL="0" rtl="0" algn="l">
              <a:lnSpc>
                <a:spcPct val="150000"/>
              </a:lnSpc>
              <a:spcBef>
                <a:spcPts val="0"/>
              </a:spcBef>
              <a:spcAft>
                <a:spcPts val="0"/>
              </a:spcAft>
              <a:buNone/>
            </a:pPr>
            <a:r>
              <a:rPr lang="cs"/>
              <a:t>= </a:t>
            </a:r>
            <a:r>
              <a:rPr lang="cs"/>
              <a:t>obranný mechanismus, dítě hledá cestu,  jak se vyhnout konfliktu, získat výhodu, zaujmout ostatní nebo má nutkavý pocit říkat něco jiného, než co je pravdivé</a:t>
            </a:r>
            <a:endParaRPr/>
          </a:p>
          <a:p>
            <a:pPr indent="-325755" lvl="0" marL="457200" rtl="0" algn="l">
              <a:lnSpc>
                <a:spcPct val="150000"/>
              </a:lnSpc>
              <a:spcBef>
                <a:spcPts val="1200"/>
              </a:spcBef>
              <a:spcAft>
                <a:spcPts val="0"/>
              </a:spcAft>
              <a:buSzPct val="100000"/>
              <a:buChar char="-"/>
            </a:pPr>
            <a:r>
              <a:rPr lang="cs"/>
              <a:t>pravá lež je charakteristická úmyslem a vědomým sdělováním nepravdivostí, má za cíl, vyhnout se potížím nebo získat pro sebe nějakou výhodu</a:t>
            </a:r>
            <a:endParaRPr/>
          </a:p>
          <a:p>
            <a:pPr indent="-325755" lvl="0" marL="457200" rtl="0" algn="l">
              <a:lnSpc>
                <a:spcPct val="150000"/>
              </a:lnSpc>
              <a:spcBef>
                <a:spcPts val="0"/>
              </a:spcBef>
              <a:spcAft>
                <a:spcPts val="0"/>
              </a:spcAft>
              <a:buSzPct val="100000"/>
              <a:buChar char="-"/>
            </a:pPr>
            <a:r>
              <a:rPr lang="cs"/>
              <a:t>ve školním věku je  dítě již většinou schopno rozeznat, co je pravda, a je si vědomo, že lhát by se nemělo</a:t>
            </a:r>
            <a:endParaRPr/>
          </a:p>
          <a:p>
            <a:pPr indent="-325755" lvl="0" marL="457200" rtl="0" algn="l">
              <a:lnSpc>
                <a:spcPct val="150000"/>
              </a:lnSpc>
              <a:spcBef>
                <a:spcPts val="0"/>
              </a:spcBef>
              <a:spcAft>
                <a:spcPts val="0"/>
              </a:spcAft>
              <a:buSzPct val="100000"/>
              <a:buChar char="-"/>
            </a:pPr>
            <a:r>
              <a:rPr lang="cs"/>
              <a:t>při vyhodnocování lží je důležité zmapovat četnost lží, kterým osobám dítě lže, situace, kdy ke lžím došlo a čeho chtělo dítě lží dosáhnout</a:t>
            </a:r>
            <a:endParaRPr/>
          </a:p>
          <a:p>
            <a:pPr indent="-325755" lvl="0" marL="457200" rtl="0" algn="l">
              <a:lnSpc>
                <a:spcPct val="150000"/>
              </a:lnSpc>
              <a:spcBef>
                <a:spcPts val="0"/>
              </a:spcBef>
              <a:spcAft>
                <a:spcPts val="0"/>
              </a:spcAft>
              <a:buSzPct val="100000"/>
              <a:buChar char="-"/>
            </a:pPr>
            <a:r>
              <a:rPr lang="cs"/>
              <a:t>v některých případech chce dítě uniknout před reálným světem a uspokojuje si tak své potřeby = tzv. bájné lhaní</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35"/>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Útěky a toulání</a:t>
            </a:r>
            <a:endParaRPr/>
          </a:p>
        </p:txBody>
      </p:sp>
      <p:sp>
        <p:nvSpPr>
          <p:cNvPr id="188" name="Google Shape;188;p3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jsou náznakem, že dítě v rodinném kruhu, ve kterém žije, se necítí spokojeně a bezpečně a takové prostředí je pro něj nepřijatelné</a:t>
            </a:r>
            <a:endParaRPr/>
          </a:p>
          <a:p>
            <a:pPr indent="-342900" lvl="0" marL="457200" rtl="0" algn="l">
              <a:lnSpc>
                <a:spcPct val="150000"/>
              </a:lnSpc>
              <a:spcBef>
                <a:spcPts val="0"/>
              </a:spcBef>
              <a:spcAft>
                <a:spcPts val="0"/>
              </a:spcAft>
              <a:buSzPts val="1800"/>
              <a:buChar char="-"/>
            </a:pPr>
            <a:r>
              <a:rPr lang="cs"/>
              <a:t>signál, že funkce rodiny bude pravděpodobně narušena a rodina selhává</a:t>
            </a:r>
            <a:endParaRPr/>
          </a:p>
          <a:p>
            <a:pPr indent="-342900" lvl="0" marL="457200" rtl="0" algn="l">
              <a:lnSpc>
                <a:spcPct val="150000"/>
              </a:lnSpc>
              <a:spcBef>
                <a:spcPts val="0"/>
              </a:spcBef>
              <a:spcAft>
                <a:spcPts val="0"/>
              </a:spcAft>
              <a:buSzPts val="1800"/>
              <a:buChar char="-"/>
            </a:pPr>
            <a:r>
              <a:rPr lang="cs"/>
              <a:t>dítě může vnímat  velký tlak na svou osobu a není schopno situaci zvládnout vhodnějším způsobem</a:t>
            </a:r>
            <a:endParaRPr/>
          </a:p>
          <a:p>
            <a:pPr indent="-342900" lvl="0" marL="457200" rtl="0" algn="l">
              <a:lnSpc>
                <a:spcPct val="150000"/>
              </a:lnSpc>
              <a:spcBef>
                <a:spcPts val="0"/>
              </a:spcBef>
              <a:spcAft>
                <a:spcPts val="0"/>
              </a:spcAft>
              <a:buSzPts val="1800"/>
              <a:buChar char="-"/>
            </a:pPr>
            <a:r>
              <a:rPr lang="cs"/>
              <a:t>existuje několik forem útěků, které mají odlišný projev, ale i motiv</a:t>
            </a:r>
            <a:endParaRPr/>
          </a:p>
          <a:p>
            <a:pPr indent="-342900" lvl="0" marL="457200" rtl="0" algn="l">
              <a:lnSpc>
                <a:spcPct val="150000"/>
              </a:lnSpc>
              <a:spcBef>
                <a:spcPts val="0"/>
              </a:spcBef>
              <a:spcAft>
                <a:spcPts val="0"/>
              </a:spcAft>
              <a:buSzPts val="1800"/>
              <a:buChar char="-"/>
            </a:pPr>
            <a:r>
              <a:rPr lang="cs"/>
              <a:t>dvě formy útěku - zkratovité jednání a útěky připravované a plánované</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36"/>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Zkratovité útěky</a:t>
            </a:r>
            <a:endParaRPr/>
          </a:p>
        </p:txBody>
      </p:sp>
      <p:sp>
        <p:nvSpPr>
          <p:cNvPr id="194" name="Google Shape;194;p3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182" lvl="0" marL="457200" rtl="0" algn="l">
              <a:lnSpc>
                <a:spcPct val="150000"/>
              </a:lnSpc>
              <a:spcBef>
                <a:spcPts val="0"/>
              </a:spcBef>
              <a:spcAft>
                <a:spcPts val="0"/>
              </a:spcAft>
              <a:buSzPts val="1395"/>
              <a:buChar char="-"/>
            </a:pPr>
            <a:r>
              <a:rPr lang="cs" sz="1395"/>
              <a:t>důvodem může být strach z trestu, zvláště fyzického</a:t>
            </a:r>
            <a:endParaRPr sz="1395"/>
          </a:p>
          <a:p>
            <a:pPr indent="-317182" lvl="0" marL="457200" rtl="0" algn="l">
              <a:lnSpc>
                <a:spcPct val="150000"/>
              </a:lnSpc>
              <a:spcBef>
                <a:spcPts val="0"/>
              </a:spcBef>
              <a:spcAft>
                <a:spcPts val="0"/>
              </a:spcAft>
              <a:buSzPts val="1395"/>
              <a:buChar char="-"/>
            </a:pPr>
            <a:r>
              <a:rPr lang="cs" sz="1395"/>
              <a:t>častěji se jedná o útěk před pocitem ponížení, zahanbení, které by dítě mohlo zažít při konfrontaci s rodiči</a:t>
            </a:r>
            <a:endParaRPr sz="1395"/>
          </a:p>
          <a:p>
            <a:pPr indent="-317182" lvl="0" marL="457200" rtl="0" algn="l">
              <a:lnSpc>
                <a:spcPct val="150000"/>
              </a:lnSpc>
              <a:spcBef>
                <a:spcPts val="0"/>
              </a:spcBef>
              <a:spcAft>
                <a:spcPts val="0"/>
              </a:spcAft>
              <a:buSzPts val="1395"/>
              <a:buChar char="-"/>
            </a:pPr>
            <a:r>
              <a:rPr lang="cs" sz="1395"/>
              <a:t>útěk jako vzdor vůči rodičům, kdy se dítě domnívá, jak se rodičům pomstí tím, že se budou obávat o osud svého dítěte</a:t>
            </a:r>
            <a:endParaRPr sz="1395"/>
          </a:p>
          <a:p>
            <a:pPr indent="-317182" lvl="0" marL="457200" rtl="0" algn="l">
              <a:lnSpc>
                <a:spcPct val="150000"/>
              </a:lnSpc>
              <a:spcBef>
                <a:spcPts val="0"/>
              </a:spcBef>
              <a:spcAft>
                <a:spcPts val="0"/>
              </a:spcAft>
              <a:buSzPts val="1395"/>
              <a:buChar char="-"/>
            </a:pPr>
            <a:r>
              <a:rPr lang="cs" sz="1395"/>
              <a:t>společným znakem je impulzivita a zkratovité rozhodnutí, dítě v těchto případech neplánuje a nedomýšlí</a:t>
            </a:r>
            <a:endParaRPr sz="1395"/>
          </a:p>
          <a:p>
            <a:pPr indent="-317182" lvl="0" marL="457200" rtl="0" algn="l">
              <a:lnSpc>
                <a:spcPct val="150000"/>
              </a:lnSpc>
              <a:spcBef>
                <a:spcPts val="0"/>
              </a:spcBef>
              <a:spcAft>
                <a:spcPts val="0"/>
              </a:spcAft>
              <a:buSzPts val="1395"/>
              <a:buChar char="-"/>
            </a:pPr>
            <a:r>
              <a:rPr lang="cs" sz="1395"/>
              <a:t>většinou se dítě pohybuje v blízkosti svého bydliště, hledá podporu u kamarádů, známých či příbuzných</a:t>
            </a:r>
            <a:endParaRPr sz="1395"/>
          </a:p>
          <a:p>
            <a:pPr indent="-317182" lvl="0" marL="457200" rtl="0" algn="l">
              <a:lnSpc>
                <a:spcPct val="150000"/>
              </a:lnSpc>
              <a:spcBef>
                <a:spcPts val="0"/>
              </a:spcBef>
              <a:spcAft>
                <a:spcPts val="0"/>
              </a:spcAft>
              <a:buSzPts val="1395"/>
              <a:buChar char="-"/>
            </a:pPr>
            <a:r>
              <a:rPr lang="cs" sz="1395"/>
              <a:t>při impulzivním útěku se dítě většinou chce vrátit domů, ale obává se trestu nebo trestajícího</a:t>
            </a:r>
            <a:endParaRPr sz="1395"/>
          </a:p>
          <a:p>
            <a:pPr indent="-317182" lvl="0" marL="457200" rtl="0" algn="l">
              <a:lnSpc>
                <a:spcPct val="150000"/>
              </a:lnSpc>
              <a:spcBef>
                <a:spcPts val="0"/>
              </a:spcBef>
              <a:spcAft>
                <a:spcPts val="0"/>
              </a:spcAft>
              <a:buSzPts val="1395"/>
              <a:buChar char="-"/>
            </a:pPr>
            <a:r>
              <a:rPr lang="cs" sz="1395"/>
              <a:t>často je takový útěk reakcí na nezvládnutou situaci, např. špatná známka, ztráta drahé věci apod.</a:t>
            </a:r>
            <a:endParaRPr sz="1395"/>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37"/>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Připravované a plánované útěky</a:t>
            </a:r>
            <a:endParaRPr/>
          </a:p>
        </p:txBody>
      </p:sp>
      <p:sp>
        <p:nvSpPr>
          <p:cNvPr id="200" name="Google Shape;200;p3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334327" lvl="0" marL="457200" rtl="0" algn="l">
              <a:lnSpc>
                <a:spcPct val="150000"/>
              </a:lnSpc>
              <a:spcBef>
                <a:spcPts val="0"/>
              </a:spcBef>
              <a:spcAft>
                <a:spcPts val="0"/>
              </a:spcAft>
              <a:buSzPct val="100000"/>
              <a:buChar char="-"/>
            </a:pPr>
            <a:r>
              <a:rPr lang="cs"/>
              <a:t>závažnější forma, dítě neutíká bez rozmyslu a ani bez cíle, dopředu ví, kde bude hledat pomoc</a:t>
            </a:r>
            <a:endParaRPr/>
          </a:p>
          <a:p>
            <a:pPr indent="-334327" lvl="0" marL="457200" rtl="0" algn="l">
              <a:lnSpc>
                <a:spcPct val="150000"/>
              </a:lnSpc>
              <a:spcBef>
                <a:spcPts val="0"/>
              </a:spcBef>
              <a:spcAft>
                <a:spcPts val="0"/>
              </a:spcAft>
              <a:buSzPct val="100000"/>
              <a:buChar char="-"/>
            </a:pPr>
            <a:r>
              <a:rPr lang="cs"/>
              <a:t>vybírá si osoby, u nichž očekává přijetí a pochopení</a:t>
            </a:r>
            <a:endParaRPr/>
          </a:p>
          <a:p>
            <a:pPr indent="-334327" lvl="0" marL="457200" rtl="0" algn="l">
              <a:lnSpc>
                <a:spcPct val="150000"/>
              </a:lnSpc>
              <a:spcBef>
                <a:spcPts val="0"/>
              </a:spcBef>
              <a:spcAft>
                <a:spcPts val="0"/>
              </a:spcAft>
              <a:buSzPct val="100000"/>
              <a:buChar char="-"/>
            </a:pPr>
            <a:r>
              <a:rPr lang="cs"/>
              <a:t>většinou se jedná o útěky po rozvodu rodičů, dítě často vyhledává druhého z rodičů s domněnkou, že by se u něj mělo lépe</a:t>
            </a:r>
            <a:endParaRPr/>
          </a:p>
          <a:p>
            <a:pPr indent="-334327" lvl="0" marL="457200" rtl="0" algn="l">
              <a:lnSpc>
                <a:spcPct val="150000"/>
              </a:lnSpc>
              <a:spcBef>
                <a:spcPts val="0"/>
              </a:spcBef>
              <a:spcAft>
                <a:spcPts val="0"/>
              </a:spcAft>
              <a:buSzPct val="100000"/>
              <a:buChar char="-"/>
            </a:pPr>
            <a:r>
              <a:rPr lang="cs"/>
              <a:t>další záměrem útěků může být hledání něčeho dobrodružného, většinou se jedná o útěk, kdy je dítě ve společnosti dalších jedinců, obvykle skupinku tvoří dvě až tři děti</a:t>
            </a:r>
            <a:endParaRPr/>
          </a:p>
          <a:p>
            <a:pPr indent="-334327" lvl="0" marL="457200" rtl="0" algn="l">
              <a:lnSpc>
                <a:spcPct val="150000"/>
              </a:lnSpc>
              <a:spcBef>
                <a:spcPts val="0"/>
              </a:spcBef>
              <a:spcAft>
                <a:spcPts val="0"/>
              </a:spcAft>
              <a:buSzPct val="100000"/>
              <a:buChar char="-"/>
            </a:pPr>
            <a:r>
              <a:rPr lang="cs"/>
              <a:t>motivem bývá chuť po dobrodružství, zažít něco nového a mimořádného</a:t>
            </a:r>
            <a:endParaRPr/>
          </a:p>
          <a:p>
            <a:pPr indent="-334327" lvl="0" marL="457200" rtl="0" algn="l">
              <a:lnSpc>
                <a:spcPct val="150000"/>
              </a:lnSpc>
              <a:spcBef>
                <a:spcPts val="0"/>
              </a:spcBef>
              <a:spcAft>
                <a:spcPts val="0"/>
              </a:spcAft>
              <a:buSzPct val="100000"/>
              <a:buChar char="-"/>
            </a:pPr>
            <a:r>
              <a:rPr lang="cs"/>
              <a:t>pro takové útěky je typické jejich naplánování a příprava</a:t>
            </a:r>
            <a:endParaRPr/>
          </a:p>
          <a:p>
            <a:pPr indent="-334327" lvl="0" marL="457200" rtl="0" algn="l">
              <a:lnSpc>
                <a:spcPct val="150000"/>
              </a:lnSpc>
              <a:spcBef>
                <a:spcPts val="0"/>
              </a:spcBef>
              <a:spcAft>
                <a:spcPts val="0"/>
              </a:spcAft>
              <a:buSzPct val="100000"/>
              <a:buChar char="-"/>
            </a:pPr>
            <a:r>
              <a:rPr lang="cs"/>
              <a:t>objevuje se nejčastěji u dětí s nařízenou ústavní péčí</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38"/>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Chronické útěky</a:t>
            </a:r>
            <a:endParaRPr/>
          </a:p>
        </p:txBody>
      </p:sp>
      <p:sp>
        <p:nvSpPr>
          <p:cNvPr id="206" name="Google Shape;206;p3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bývají plánované a připravované, často vyplývají z dlouhodobých problémů</a:t>
            </a:r>
            <a:endParaRPr/>
          </a:p>
          <a:p>
            <a:pPr indent="-342900" lvl="0" marL="457200" rtl="0" algn="l">
              <a:lnSpc>
                <a:spcPct val="150000"/>
              </a:lnSpc>
              <a:spcBef>
                <a:spcPts val="0"/>
              </a:spcBef>
              <a:spcAft>
                <a:spcPts val="0"/>
              </a:spcAft>
              <a:buSzPts val="1800"/>
              <a:buChar char="-"/>
            </a:pPr>
            <a:r>
              <a:rPr lang="cs"/>
              <a:t>dítě má většinou určitou osobu nebo cíl, kam utíká a obvykle se nechce vrátit</a:t>
            </a:r>
            <a:endParaRPr/>
          </a:p>
          <a:p>
            <a:pPr indent="-342900" lvl="0" marL="457200" rtl="0" algn="l">
              <a:lnSpc>
                <a:spcPct val="150000"/>
              </a:lnSpc>
              <a:spcBef>
                <a:spcPts val="0"/>
              </a:spcBef>
              <a:spcAft>
                <a:spcPts val="0"/>
              </a:spcAft>
              <a:buSzPts val="1800"/>
              <a:buChar char="-"/>
            </a:pPr>
            <a:r>
              <a:rPr lang="cs"/>
              <a:t>častější u dětí z narušených a nefunkčních rodin, které neposkytují žádné podnětné zázemí, a dítě je v takové rodině využíváno či týráno</a:t>
            </a:r>
            <a:endParaRPr/>
          </a:p>
          <a:p>
            <a:pPr indent="-342900" lvl="0" marL="457200" rtl="0" algn="l">
              <a:lnSpc>
                <a:spcPct val="150000"/>
              </a:lnSpc>
              <a:spcBef>
                <a:spcPts val="0"/>
              </a:spcBef>
              <a:spcAft>
                <a:spcPts val="0"/>
              </a:spcAft>
              <a:buSzPts val="1800"/>
              <a:buChar char="-"/>
            </a:pPr>
            <a:r>
              <a:rPr lang="cs"/>
              <a:t>děti, které pobývají v ústavních zařízeních (dětské domovy, diagnostické a výchovné ústavy), utíkají z důvodu pocitu omezení a nesvobody nebo se jedná o reakci na odtržení z prostředí, které dítě chápe jako zázemí, kam se touží vrátit</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39"/>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Toulání</a:t>
            </a:r>
            <a:endParaRPr/>
          </a:p>
        </p:txBody>
      </p:sp>
      <p:sp>
        <p:nvSpPr>
          <p:cNvPr id="212" name="Google Shape;212;p3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dlouhodobé opuštění domova, které většinou navazuje na útěk</a:t>
            </a:r>
            <a:endParaRPr/>
          </a:p>
          <a:p>
            <a:pPr indent="-342900" lvl="0" marL="457200" rtl="0" algn="l">
              <a:lnSpc>
                <a:spcPct val="150000"/>
              </a:lnSpc>
              <a:spcBef>
                <a:spcPts val="0"/>
              </a:spcBef>
              <a:spcAft>
                <a:spcPts val="0"/>
              </a:spcAft>
              <a:buSzPts val="1800"/>
              <a:buChar char="-"/>
            </a:pPr>
            <a:r>
              <a:rPr lang="cs"/>
              <a:t>jedinec bývá bez dostatečné citové vazby k lidem ve svém okolí</a:t>
            </a:r>
            <a:endParaRPr/>
          </a:p>
          <a:p>
            <a:pPr indent="-342900" lvl="0" marL="457200" rtl="0" algn="l">
              <a:lnSpc>
                <a:spcPct val="150000"/>
              </a:lnSpc>
              <a:spcBef>
                <a:spcPts val="0"/>
              </a:spcBef>
              <a:spcAft>
                <a:spcPts val="0"/>
              </a:spcAft>
              <a:buSzPts val="1800"/>
              <a:buChar char="-"/>
            </a:pPr>
            <a:r>
              <a:rPr lang="cs"/>
              <a:t>rodinné zázemí je dysfunkční a dítěti na něm nezáleží nebo ho odmítá</a:t>
            </a:r>
            <a:endParaRPr/>
          </a:p>
          <a:p>
            <a:pPr indent="-342900" lvl="0" marL="457200" rtl="0" algn="l">
              <a:lnSpc>
                <a:spcPct val="150000"/>
              </a:lnSpc>
              <a:spcBef>
                <a:spcPts val="0"/>
              </a:spcBef>
              <a:spcAft>
                <a:spcPts val="0"/>
              </a:spcAft>
              <a:buSzPts val="1800"/>
              <a:buChar char="-"/>
            </a:pPr>
            <a:r>
              <a:rPr lang="cs"/>
              <a:t>u toulajících dětí je riziko vzniku dalších sociálně patologických jevů, jako je např. prostituce, zneužívání psychotropních látek, krádeže apod.</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sp>
        <p:nvSpPr>
          <p:cNvPr id="217" name="Google Shape;217;p40"/>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Záškoláctví</a:t>
            </a:r>
            <a:endParaRPr/>
          </a:p>
        </p:txBody>
      </p:sp>
      <p:sp>
        <p:nvSpPr>
          <p:cNvPr id="218" name="Google Shape;218;p4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77500"/>
          </a:bodyPr>
          <a:lstStyle/>
          <a:p>
            <a:pPr indent="0" lvl="0" marL="0" rtl="0" algn="l">
              <a:lnSpc>
                <a:spcPct val="150000"/>
              </a:lnSpc>
              <a:spcBef>
                <a:spcPts val="0"/>
              </a:spcBef>
              <a:spcAft>
                <a:spcPts val="0"/>
              </a:spcAft>
              <a:buNone/>
            </a:pPr>
            <a:r>
              <a:rPr lang="cs"/>
              <a:t>= </a:t>
            </a:r>
            <a:r>
              <a:rPr lang="cs"/>
              <a:t>úmyslné zanedbávání školní docházky, žák se bez vědomí rodičů z vlastní vůle vyhýbá školnímu vyučování</a:t>
            </a:r>
            <a:endParaRPr/>
          </a:p>
          <a:p>
            <a:pPr indent="-317182" lvl="0" marL="457200" rtl="0" algn="l">
              <a:lnSpc>
                <a:spcPct val="150000"/>
              </a:lnSpc>
              <a:spcBef>
                <a:spcPts val="1200"/>
              </a:spcBef>
              <a:spcAft>
                <a:spcPts val="0"/>
              </a:spcAft>
              <a:buSzPct val="100000"/>
              <a:buChar char="-"/>
            </a:pPr>
            <a:r>
              <a:rPr lang="cs"/>
              <a:t>vnímáno jako asociální porucha u dětí</a:t>
            </a:r>
            <a:endParaRPr/>
          </a:p>
          <a:p>
            <a:pPr indent="-317182" lvl="0" marL="457200" rtl="0" algn="l">
              <a:lnSpc>
                <a:spcPct val="150000"/>
              </a:lnSpc>
              <a:spcBef>
                <a:spcPts val="0"/>
              </a:spcBef>
              <a:spcAft>
                <a:spcPts val="0"/>
              </a:spcAft>
              <a:buSzPct val="100000"/>
              <a:buChar char="-"/>
            </a:pPr>
            <a:r>
              <a:rPr lang="cs"/>
              <a:t>o záškoláctví hovoříme tehdy, pokud nejsou zameškané hodiny řádně omluveny lékařem či rodičem</a:t>
            </a:r>
            <a:endParaRPr/>
          </a:p>
          <a:p>
            <a:pPr indent="-317182" lvl="0" marL="457200" rtl="0" algn="l">
              <a:lnSpc>
                <a:spcPct val="150000"/>
              </a:lnSpc>
              <a:spcBef>
                <a:spcPts val="0"/>
              </a:spcBef>
              <a:spcAft>
                <a:spcPts val="0"/>
              </a:spcAft>
              <a:buSzPct val="100000"/>
              <a:buChar char="-"/>
            </a:pPr>
            <a:r>
              <a:rPr lang="cs"/>
              <a:t>takové chování můžeme pozorovat u dětí školně neúspěšných, nebo naopak u dětí nadprůměrně inteligentních, které se ve škole nudí</a:t>
            </a:r>
            <a:endParaRPr/>
          </a:p>
          <a:p>
            <a:pPr indent="-317182" lvl="0" marL="457200" rtl="0" algn="l">
              <a:lnSpc>
                <a:spcPct val="150000"/>
              </a:lnSpc>
              <a:spcBef>
                <a:spcPts val="0"/>
              </a:spcBef>
              <a:spcAft>
                <a:spcPts val="0"/>
              </a:spcAft>
              <a:buSzPct val="100000"/>
              <a:buChar char="-"/>
            </a:pPr>
            <a:r>
              <a:rPr lang="cs"/>
              <a:t>často dítě uniká ze strachu ze spolužáků - v případě šikanování, to  může vyústit až ke školní fobii</a:t>
            </a:r>
            <a:endParaRPr/>
          </a:p>
          <a:p>
            <a:pPr indent="-317182" lvl="0" marL="457200" rtl="0" algn="l">
              <a:lnSpc>
                <a:spcPct val="150000"/>
              </a:lnSpc>
              <a:spcBef>
                <a:spcPts val="0"/>
              </a:spcBef>
              <a:spcAft>
                <a:spcPts val="0"/>
              </a:spcAft>
              <a:buSzPct val="100000"/>
              <a:buChar char="-"/>
            </a:pPr>
            <a:r>
              <a:rPr lang="cs"/>
              <a:t>začíná již v prvních ročnících povinné školní docházky, postupně se absence prohlubují</a:t>
            </a:r>
            <a:endParaRPr/>
          </a:p>
          <a:p>
            <a:pPr indent="-317182" lvl="0" marL="457200" rtl="0" algn="l">
              <a:lnSpc>
                <a:spcPct val="150000"/>
              </a:lnSpc>
              <a:spcBef>
                <a:spcPts val="0"/>
              </a:spcBef>
              <a:spcAft>
                <a:spcPts val="0"/>
              </a:spcAft>
              <a:buSzPct val="100000"/>
              <a:buChar char="-"/>
            </a:pPr>
            <a:r>
              <a:rPr lang="cs"/>
              <a:t>výraznější výskyt můžeme pozorovat v období prepuberty a puberty, kdy se počet neomluvených a zameškaných hodin zvyšuje</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41"/>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Impulzivní</a:t>
            </a:r>
            <a:r>
              <a:rPr lang="cs"/>
              <a:t> záškoláctví</a:t>
            </a:r>
            <a:endParaRPr/>
          </a:p>
        </p:txBody>
      </p:sp>
      <p:sp>
        <p:nvSpPr>
          <p:cNvPr id="224" name="Google Shape;224;p4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dítě předem neplánuje, že nepůjde do školy</a:t>
            </a:r>
            <a:endParaRPr/>
          </a:p>
          <a:p>
            <a:pPr indent="-342900" lvl="0" marL="457200" rtl="0" algn="l">
              <a:lnSpc>
                <a:spcPct val="150000"/>
              </a:lnSpc>
              <a:spcBef>
                <a:spcPts val="0"/>
              </a:spcBef>
              <a:spcAft>
                <a:spcPts val="0"/>
              </a:spcAft>
              <a:buSzPts val="1800"/>
              <a:buChar char="-"/>
            </a:pPr>
            <a:r>
              <a:rPr lang="cs"/>
              <a:t>reaguje náhle, nepromyšleně nebo odejde v průběhu vyučování</a:t>
            </a:r>
            <a:endParaRPr/>
          </a:p>
          <a:p>
            <a:pPr indent="-342900" lvl="0" marL="457200" rtl="0" algn="l">
              <a:lnSpc>
                <a:spcPct val="150000"/>
              </a:lnSpc>
              <a:spcBef>
                <a:spcPts val="0"/>
              </a:spcBef>
              <a:spcAft>
                <a:spcPts val="0"/>
              </a:spcAft>
              <a:buSzPts val="1800"/>
              <a:buChar char="-"/>
            </a:pPr>
            <a:r>
              <a:rPr lang="cs"/>
              <a:t>nechá ovlivnit jiným spolužákem či kamarádem</a:t>
            </a:r>
            <a:endParaRPr/>
          </a:p>
          <a:p>
            <a:pPr indent="-342900" lvl="0" marL="457200" rtl="0" algn="l">
              <a:lnSpc>
                <a:spcPct val="150000"/>
              </a:lnSpc>
              <a:spcBef>
                <a:spcPts val="0"/>
              </a:spcBef>
              <a:spcAft>
                <a:spcPts val="0"/>
              </a:spcAft>
              <a:buSzPts val="1800"/>
              <a:buChar char="-"/>
            </a:pPr>
            <a:r>
              <a:rPr lang="cs"/>
              <a:t>i impulzivně vzniklé záškoláctví trvá několik dnů, než rodiče zjistí, že dítě nechodí do škol</a:t>
            </a:r>
            <a:endParaRPr/>
          </a:p>
          <a:p>
            <a:pPr indent="-342900" lvl="0" marL="457200" rtl="0" algn="l">
              <a:lnSpc>
                <a:spcPct val="150000"/>
              </a:lnSpc>
              <a:spcBef>
                <a:spcPts val="0"/>
              </a:spcBef>
              <a:spcAft>
                <a:spcPts val="0"/>
              </a:spcAft>
              <a:buSzPts val="1800"/>
              <a:buChar char="-"/>
            </a:pPr>
            <a:r>
              <a:rPr lang="cs"/>
              <a:t>dítě pokračuje v chození za školu ze strachu z následků, protože neví, jak vzniklou situaci vyřešit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15"/>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Novorozenecké období</a:t>
            </a:r>
            <a:endParaRPr/>
          </a:p>
        </p:txBody>
      </p:sp>
      <p:sp>
        <p:nvSpPr>
          <p:cNvPr id="71" name="Google Shape;71;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342900" lvl="0" marL="457200" rtl="0" algn="l">
              <a:lnSpc>
                <a:spcPct val="150000"/>
              </a:lnSpc>
              <a:spcBef>
                <a:spcPts val="0"/>
              </a:spcBef>
              <a:spcAft>
                <a:spcPts val="0"/>
              </a:spcAft>
              <a:buSzPts val="1800"/>
              <a:buChar char="-"/>
            </a:pPr>
            <a:r>
              <a:rPr lang="cs"/>
              <a:t>doba adaptace na nové prostředí, které je odlišné od prenatálního života</a:t>
            </a:r>
            <a:endParaRPr/>
          </a:p>
          <a:p>
            <a:pPr indent="-342900" lvl="0" marL="457200" rtl="0" algn="l">
              <a:lnSpc>
                <a:spcPct val="150000"/>
              </a:lnSpc>
              <a:spcBef>
                <a:spcPts val="0"/>
              </a:spcBef>
              <a:spcAft>
                <a:spcPts val="0"/>
              </a:spcAft>
              <a:buSzPts val="1800"/>
              <a:buChar char="-"/>
            </a:pPr>
            <a:r>
              <a:rPr lang="cs"/>
              <a:t>komplikace při porodu mohou často signalizovat pozdější vývojové poruchy, poruchy soustředění s hyperaktivitou (ADHD), dětskou mozkovou obrnu nebo také mentální retardací</a:t>
            </a:r>
            <a:endParaRPr/>
          </a:p>
          <a:p>
            <a:pPr indent="-342900" lvl="0" marL="457200" rtl="0" algn="l">
              <a:lnSpc>
                <a:spcPct val="150000"/>
              </a:lnSpc>
              <a:spcBef>
                <a:spcPts val="0"/>
              </a:spcBef>
              <a:spcAft>
                <a:spcPts val="0"/>
              </a:spcAft>
              <a:buSzPts val="1800"/>
              <a:buChar char="-"/>
            </a:pPr>
            <a:r>
              <a:rPr lang="cs"/>
              <a:t>v prvních dnech si novorozenec fixuje lidský obličej, je schopen rozlišit tón lidského hlasu</a:t>
            </a:r>
            <a:endParaRPr/>
          </a:p>
          <a:p>
            <a:pPr indent="-342900" lvl="0" marL="457200" rtl="0" algn="l">
              <a:lnSpc>
                <a:spcPct val="150000"/>
              </a:lnSpc>
              <a:spcBef>
                <a:spcPts val="0"/>
              </a:spcBef>
              <a:spcAft>
                <a:spcPts val="0"/>
              </a:spcAft>
              <a:buSzPts val="1800"/>
              <a:buChar char="-"/>
            </a:pPr>
            <a:r>
              <a:rPr lang="cs"/>
              <a:t>pro dítě je velmi významné kojení, při kterém dochází k pohledu z očí do očí, čímž dochází k interakci, která přirozeně utváří emoční a sociální vztah mezi matkou a dítětem</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42"/>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Účelové, plánované záškoláctví</a:t>
            </a:r>
            <a:endParaRPr/>
          </a:p>
        </p:txBody>
      </p:sp>
      <p:sp>
        <p:nvSpPr>
          <p:cNvPr id="230" name="Google Shape;230;p4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dítě předem plánuje odchod ze školy</a:t>
            </a:r>
            <a:endParaRPr/>
          </a:p>
          <a:p>
            <a:pPr indent="-342900" lvl="0" marL="457200" rtl="0" algn="l">
              <a:lnSpc>
                <a:spcPct val="150000"/>
              </a:lnSpc>
              <a:spcBef>
                <a:spcPts val="0"/>
              </a:spcBef>
              <a:spcAft>
                <a:spcPts val="0"/>
              </a:spcAft>
              <a:buSzPts val="1800"/>
              <a:buChar char="-"/>
            </a:pPr>
            <a:r>
              <a:rPr lang="cs"/>
              <a:t>vzdaluje se pod nejrůznějšími záminkami v době, kdy očekává zkoušení nebo kdy má mít neoblíbený předmět nebo neoblíbeného učitele</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43"/>
          <p:cNvSpPr txBox="1"/>
          <p:nvPr>
            <p:ph type="title"/>
          </p:nvPr>
        </p:nvSpPr>
        <p:spPr>
          <a:xfrm>
            <a:off x="485875" y="1714500"/>
            <a:ext cx="8183700" cy="7857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cs"/>
              <a:t>Agresivní poruchy chování</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44"/>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Agresivní chování</a:t>
            </a:r>
            <a:endParaRPr/>
          </a:p>
        </p:txBody>
      </p:sp>
      <p:sp>
        <p:nvSpPr>
          <p:cNvPr id="241" name="Google Shape;241;p4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77500" lnSpcReduction="10000"/>
          </a:bodyPr>
          <a:lstStyle/>
          <a:p>
            <a:pPr indent="0" lvl="0" marL="0" rtl="0" algn="l">
              <a:lnSpc>
                <a:spcPct val="150000"/>
              </a:lnSpc>
              <a:spcBef>
                <a:spcPts val="0"/>
              </a:spcBef>
              <a:spcAft>
                <a:spcPts val="0"/>
              </a:spcAft>
              <a:buNone/>
            </a:pPr>
            <a:r>
              <a:rPr lang="cs"/>
              <a:t>= chování kdy jedinec vědomě a se záměrem ubližuje, omezuje svobodu a poškozuje jiné osoby nebo věci</a:t>
            </a:r>
            <a:endParaRPr/>
          </a:p>
          <a:p>
            <a:pPr indent="-317182" lvl="0" marL="457200" rtl="0" algn="l">
              <a:lnSpc>
                <a:spcPct val="150000"/>
              </a:lnSpc>
              <a:spcBef>
                <a:spcPts val="1200"/>
              </a:spcBef>
              <a:spcAft>
                <a:spcPts val="0"/>
              </a:spcAft>
              <a:buSzPct val="100000"/>
              <a:buChar char="-"/>
            </a:pPr>
            <a:r>
              <a:rPr lang="cs"/>
              <a:t>agrese může být namířena i proti vlastní osobě - sebepoškozování, sebetrýznění, až v sebevražedný čin</a:t>
            </a:r>
            <a:endParaRPr/>
          </a:p>
          <a:p>
            <a:pPr indent="-317182" lvl="0" marL="457200" rtl="0" algn="l">
              <a:lnSpc>
                <a:spcPct val="150000"/>
              </a:lnSpc>
              <a:spcBef>
                <a:spcPts val="0"/>
              </a:spcBef>
              <a:spcAft>
                <a:spcPts val="0"/>
              </a:spcAft>
              <a:buSzPct val="100000"/>
              <a:buChar char="-"/>
            </a:pPr>
            <a:r>
              <a:rPr lang="cs"/>
              <a:t>nejvýznamnější rizikový faktor - nevhodné prostředí, v němž dítě vyrůstá</a:t>
            </a:r>
            <a:endParaRPr/>
          </a:p>
          <a:p>
            <a:pPr indent="-317182" lvl="0" marL="457200" rtl="0" algn="l">
              <a:lnSpc>
                <a:spcPct val="150000"/>
              </a:lnSpc>
              <a:spcBef>
                <a:spcPts val="0"/>
              </a:spcBef>
              <a:spcAft>
                <a:spcPts val="0"/>
              </a:spcAft>
              <a:buSzPct val="100000"/>
              <a:buChar char="-"/>
            </a:pPr>
            <a:r>
              <a:rPr lang="cs"/>
              <a:t>další faktory -  genetickém vybavení - agresivní rodiče někdy mívají agresivní potomky </a:t>
            </a:r>
            <a:endParaRPr/>
          </a:p>
          <a:p>
            <a:pPr indent="-317182" lvl="0" marL="457200" rtl="0" algn="l">
              <a:lnSpc>
                <a:spcPct val="150000"/>
              </a:lnSpc>
              <a:spcBef>
                <a:spcPts val="0"/>
              </a:spcBef>
              <a:spcAft>
                <a:spcPts val="0"/>
              </a:spcAft>
              <a:buSzPct val="100000"/>
              <a:buChar char="-"/>
            </a:pPr>
            <a:r>
              <a:rPr lang="cs"/>
              <a:t>intenzita i forma agresivního chování jsou většinou osvojené v průběhu života - ovlivnitelné výchovou a  prostředím,  ve kterém  se dítě pohybuje</a:t>
            </a:r>
            <a:endParaRPr/>
          </a:p>
          <a:p>
            <a:pPr indent="-317182" lvl="0" marL="457200" rtl="0" algn="l">
              <a:lnSpc>
                <a:spcPct val="150000"/>
              </a:lnSpc>
              <a:spcBef>
                <a:spcPts val="0"/>
              </a:spcBef>
              <a:spcAft>
                <a:spcPts val="0"/>
              </a:spcAft>
              <a:buSzPct val="100000"/>
              <a:buChar char="-"/>
            </a:pPr>
            <a:r>
              <a:rPr lang="cs"/>
              <a:t>výchova může eliminovat sklony k agresivitě a přeměnit ji v užitečnou energii, která může být využita například ke sportovní aktivitě</a:t>
            </a:r>
            <a:endParaRPr/>
          </a:p>
          <a:p>
            <a:pPr indent="-317182" lvl="0" marL="457200" rtl="0" algn="l">
              <a:lnSpc>
                <a:spcPct val="150000"/>
              </a:lnSpc>
              <a:spcBef>
                <a:spcPts val="0"/>
              </a:spcBef>
              <a:spcAft>
                <a:spcPts val="0"/>
              </a:spcAft>
              <a:buSzPct val="100000"/>
              <a:buChar char="-"/>
            </a:pPr>
            <a:r>
              <a:rPr lang="cs"/>
              <a:t>pocit vzteku je běžný projev pro každého jedince, ale je důležité, aby se dítě naučilo své projevy vyjadřovat v souladu s normami a pravidly dané společnosti</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45"/>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Šikana</a:t>
            </a:r>
            <a:endParaRPr/>
          </a:p>
        </p:txBody>
      </p:sp>
      <p:sp>
        <p:nvSpPr>
          <p:cNvPr id="247" name="Google Shape;247;p4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334327" lvl="0" marL="457200" rtl="0" algn="l">
              <a:lnSpc>
                <a:spcPct val="150000"/>
              </a:lnSpc>
              <a:spcBef>
                <a:spcPts val="0"/>
              </a:spcBef>
              <a:spcAft>
                <a:spcPts val="0"/>
              </a:spcAft>
              <a:buSzPct val="100000"/>
              <a:buChar char="-"/>
            </a:pPr>
            <a:r>
              <a:rPr lang="cs"/>
              <a:t>objevuje se stále častěji a u mladších dětí</a:t>
            </a:r>
            <a:endParaRPr/>
          </a:p>
          <a:p>
            <a:pPr indent="-334327" lvl="0" marL="457200" rtl="0" algn="l">
              <a:lnSpc>
                <a:spcPct val="150000"/>
              </a:lnSpc>
              <a:spcBef>
                <a:spcPts val="0"/>
              </a:spcBef>
              <a:spcAft>
                <a:spcPts val="0"/>
              </a:spcAft>
              <a:buSzPct val="100000"/>
              <a:buChar char="-"/>
            </a:pPr>
            <a:r>
              <a:rPr lang="cs"/>
              <a:t>násilné nebo ponižující chování jednotlivce nebo skupiny vůči jednotlivci, který je slabší, s nízkým sebevědomím nebo má nějaký handicap</a:t>
            </a:r>
            <a:endParaRPr/>
          </a:p>
          <a:p>
            <a:pPr indent="-334327" lvl="0" marL="457200" rtl="0" algn="l">
              <a:lnSpc>
                <a:spcPct val="150000"/>
              </a:lnSpc>
              <a:spcBef>
                <a:spcPts val="0"/>
              </a:spcBef>
              <a:spcAft>
                <a:spcPts val="0"/>
              </a:spcAft>
              <a:buSzPct val="100000"/>
              <a:buChar char="-"/>
            </a:pPr>
            <a:r>
              <a:rPr lang="cs"/>
              <a:t>oběť šikany se proti tomuto tlaku neumí dostatečně bránit a uniknout z této situace je pro ni velice obtížné</a:t>
            </a:r>
            <a:endParaRPr/>
          </a:p>
          <a:p>
            <a:pPr indent="-334327" lvl="0" marL="457200" rtl="0" algn="l">
              <a:lnSpc>
                <a:spcPct val="150000"/>
              </a:lnSpc>
              <a:spcBef>
                <a:spcPts val="0"/>
              </a:spcBef>
              <a:spcAft>
                <a:spcPts val="0"/>
              </a:spcAft>
              <a:buSzPct val="100000"/>
              <a:buChar char="-"/>
            </a:pPr>
            <a:r>
              <a:rPr lang="cs"/>
              <a:t>skoro v každém třídním kolektivu se vyskytuje dítě, které je něčím odlišné (vzhledem, původem, sociálně znevýhodněné atd.) a v horších případech i pedagogové přistupují k těmto dětem jako k neoblíbeným</a:t>
            </a:r>
            <a:endParaRPr/>
          </a:p>
          <a:p>
            <a:pPr indent="0" lvl="0" marL="0" rtl="0" algn="l">
              <a:spcBef>
                <a:spcPts val="1200"/>
              </a:spcBef>
              <a:spcAft>
                <a:spcPts val="1200"/>
              </a:spcAft>
              <a:buNone/>
            </a:pPr>
            <a:r>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46"/>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Šikana</a:t>
            </a:r>
            <a:endParaRPr/>
          </a:p>
        </p:txBody>
      </p:sp>
      <p:sp>
        <p:nvSpPr>
          <p:cNvPr id="253" name="Google Shape;253;p4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10000"/>
          </a:bodyPr>
          <a:lstStyle/>
          <a:p>
            <a:pPr indent="-334327" lvl="0" marL="457200" rtl="0" algn="l">
              <a:lnSpc>
                <a:spcPct val="150000"/>
              </a:lnSpc>
              <a:spcBef>
                <a:spcPts val="0"/>
              </a:spcBef>
              <a:spcAft>
                <a:spcPts val="0"/>
              </a:spcAft>
              <a:buSzPct val="100000"/>
              <a:buChar char="-"/>
            </a:pPr>
            <a:r>
              <a:rPr lang="cs"/>
              <a:t>p</a:t>
            </a:r>
            <a:r>
              <a:rPr lang="cs"/>
              <a:t>řevážně bývají agresory chlapci, kteří jsou fyzicky zdatní, silní a potřebují neustále dokazovat svou převahu  nad ostatními</a:t>
            </a:r>
            <a:endParaRPr/>
          </a:p>
          <a:p>
            <a:pPr indent="-334327" lvl="0" marL="457200" rtl="0" algn="l">
              <a:lnSpc>
                <a:spcPct val="150000"/>
              </a:lnSpc>
              <a:spcBef>
                <a:spcPts val="0"/>
              </a:spcBef>
              <a:spcAft>
                <a:spcPts val="0"/>
              </a:spcAft>
              <a:buSzPct val="100000"/>
              <a:buChar char="-"/>
            </a:pPr>
            <a:r>
              <a:rPr lang="cs"/>
              <a:t>za své chování se šikanující necítí být odpovědný</a:t>
            </a:r>
            <a:endParaRPr/>
          </a:p>
          <a:p>
            <a:pPr indent="-334327" lvl="0" marL="457200" rtl="0" algn="l">
              <a:lnSpc>
                <a:spcPct val="150000"/>
              </a:lnSpc>
              <a:spcBef>
                <a:spcPts val="0"/>
              </a:spcBef>
              <a:spcAft>
                <a:spcPts val="0"/>
              </a:spcAft>
              <a:buSzPct val="100000"/>
              <a:buChar char="-"/>
            </a:pPr>
            <a:r>
              <a:rPr lang="cs"/>
              <a:t>jedná se většinou o podprůměrného žáka, který mohl být v minulosti sám obětí šikany</a:t>
            </a:r>
            <a:endParaRPr/>
          </a:p>
          <a:p>
            <a:pPr indent="-334327" lvl="0" marL="457200" rtl="0" algn="l">
              <a:lnSpc>
                <a:spcPct val="150000"/>
              </a:lnSpc>
              <a:spcBef>
                <a:spcPts val="0"/>
              </a:spcBef>
              <a:spcAft>
                <a:spcPts val="0"/>
              </a:spcAft>
              <a:buSzPct val="100000"/>
              <a:buChar char="-"/>
            </a:pPr>
            <a:r>
              <a:rPr lang="cs"/>
              <a:t>v rodině agresora bývají často využívány fyzické tresty a jsou tudíž vnímány jako běžné vzorce chování</a:t>
            </a:r>
            <a:endParaRPr/>
          </a:p>
          <a:p>
            <a:pPr indent="-334327" lvl="0" marL="457200" rtl="0" algn="l">
              <a:lnSpc>
                <a:spcPct val="150000"/>
              </a:lnSpc>
              <a:spcBef>
                <a:spcPts val="0"/>
              </a:spcBef>
              <a:spcAft>
                <a:spcPts val="0"/>
              </a:spcAft>
              <a:buSzPct val="100000"/>
              <a:buChar char="-"/>
            </a:pPr>
            <a:r>
              <a:rPr lang="cs"/>
              <a:t>v takové rodině není výjimečné, že dítě je citově odmítáno rodiči</a:t>
            </a:r>
            <a:endParaRPr/>
          </a:p>
          <a:p>
            <a:pPr indent="-334327" lvl="0" marL="457200" rtl="0" algn="l">
              <a:lnSpc>
                <a:spcPct val="150000"/>
              </a:lnSpc>
              <a:spcBef>
                <a:spcPts val="0"/>
              </a:spcBef>
              <a:spcAft>
                <a:spcPts val="0"/>
              </a:spcAft>
              <a:buSzPct val="100000"/>
              <a:buChar char="-"/>
            </a:pPr>
            <a:r>
              <a:rPr lang="cs"/>
              <a:t>děti, které mají sklony k tomuto závadovému chování, se často už v útlém věku chovaly neadekvátně k dětem, dospělým nebo i ke zvířatům</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47"/>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Šikana</a:t>
            </a:r>
            <a:endParaRPr/>
          </a:p>
        </p:txBody>
      </p:sp>
      <p:sp>
        <p:nvSpPr>
          <p:cNvPr id="259" name="Google Shape;259;p4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může mít podobu fyzického násilí, psychického ponižování, vydírání nebo ničení majetku oběti</a:t>
            </a:r>
            <a:endParaRPr/>
          </a:p>
          <a:p>
            <a:pPr indent="-342900" lvl="0" marL="457200" rtl="0" algn="l">
              <a:lnSpc>
                <a:spcPct val="150000"/>
              </a:lnSpc>
              <a:spcBef>
                <a:spcPts val="0"/>
              </a:spcBef>
              <a:spcAft>
                <a:spcPts val="0"/>
              </a:spcAft>
              <a:buSzPts val="1800"/>
              <a:buChar char="-"/>
            </a:pPr>
            <a:r>
              <a:rPr lang="cs"/>
              <a:t>prvními signály, že by dítě mohlo být obětí šikany, je náhlé zhoršení prospěchu, nesoustředěnost, roztěkanost, zvýšené prožívání úzkosti, sociální izolovanost, dítě vyžaduje od rodičů větší finanční obnosy, mohou se objevit somatické obtíže</a:t>
            </a:r>
            <a:endParaRPr/>
          </a:p>
          <a:p>
            <a:pPr indent="-342900" lvl="0" marL="457200" rtl="0" algn="l">
              <a:lnSpc>
                <a:spcPct val="150000"/>
              </a:lnSpc>
              <a:spcBef>
                <a:spcPts val="0"/>
              </a:spcBef>
              <a:spcAft>
                <a:spcPts val="0"/>
              </a:spcAft>
              <a:buSzPts val="1800"/>
              <a:buChar char="-"/>
            </a:pPr>
            <a:r>
              <a:rPr lang="cs"/>
              <a:t>u šikanovaných dětí se může vyskytnout zvýšená agresivita vůči sourozencům či rodičům</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3" name="Shape 263"/>
        <p:cNvGrpSpPr/>
        <p:nvPr/>
      </p:nvGrpSpPr>
      <p:grpSpPr>
        <a:xfrm>
          <a:off x="0" y="0"/>
          <a:ext cx="0" cy="0"/>
          <a:chOff x="0" y="0"/>
          <a:chExt cx="0" cy="0"/>
        </a:xfrm>
      </p:grpSpPr>
      <p:sp>
        <p:nvSpPr>
          <p:cNvPr id="264" name="Google Shape;264;p48"/>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Sebepoškozování</a:t>
            </a:r>
            <a:endParaRPr/>
          </a:p>
        </p:txBody>
      </p:sp>
      <p:sp>
        <p:nvSpPr>
          <p:cNvPr id="265" name="Google Shape;265;p4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10000"/>
          </a:bodyPr>
          <a:lstStyle/>
          <a:p>
            <a:pPr indent="-334327" lvl="0" marL="457200" rtl="0" algn="l">
              <a:lnSpc>
                <a:spcPct val="150000"/>
              </a:lnSpc>
              <a:spcBef>
                <a:spcPts val="0"/>
              </a:spcBef>
              <a:spcAft>
                <a:spcPts val="0"/>
              </a:spcAft>
              <a:buSzPct val="100000"/>
              <a:buChar char="-"/>
            </a:pPr>
            <a:r>
              <a:rPr lang="cs"/>
              <a:t>obvykle jím trpí mladí lidé starší 11 let a vyskytuje se častěji u dívek</a:t>
            </a:r>
            <a:endParaRPr/>
          </a:p>
          <a:p>
            <a:pPr indent="-334327" lvl="0" marL="457200" rtl="0" algn="l">
              <a:lnSpc>
                <a:spcPct val="150000"/>
              </a:lnSpc>
              <a:spcBef>
                <a:spcPts val="0"/>
              </a:spcBef>
              <a:spcAft>
                <a:spcPts val="0"/>
              </a:spcAft>
              <a:buSzPct val="100000"/>
              <a:buChar char="-"/>
            </a:pPr>
            <a:r>
              <a:rPr lang="cs"/>
              <a:t>nejčastěji spojován s vědomým, záměrným, často opakovaným sebezraňováním bez vědomé suicidální motivace, v němž dochází k narušení tělesné integrity</a:t>
            </a:r>
            <a:endParaRPr/>
          </a:p>
          <a:p>
            <a:pPr indent="-334327" lvl="0" marL="457200" rtl="0" algn="l">
              <a:lnSpc>
                <a:spcPct val="150000"/>
              </a:lnSpc>
              <a:spcBef>
                <a:spcPts val="0"/>
              </a:spcBef>
              <a:spcAft>
                <a:spcPts val="0"/>
              </a:spcAft>
              <a:buSzPct val="100000"/>
              <a:buChar char="-"/>
            </a:pPr>
            <a:r>
              <a:rPr lang="cs"/>
              <a:t>nejčastěji jde o řezná poranění kůže, zápěstí, předloktí, škrábance i vyřezávání znaků do kůže</a:t>
            </a:r>
            <a:endParaRPr/>
          </a:p>
          <a:p>
            <a:pPr indent="-334327" lvl="0" marL="457200" rtl="0" algn="l">
              <a:lnSpc>
                <a:spcPct val="150000"/>
              </a:lnSpc>
              <a:spcBef>
                <a:spcPts val="0"/>
              </a:spcBef>
              <a:spcAft>
                <a:spcPts val="0"/>
              </a:spcAft>
              <a:buSzPct val="100000"/>
              <a:buChar char="-"/>
            </a:pPr>
            <a:r>
              <a:rPr lang="cs"/>
              <a:t>k sebepoškození bývají používány ostré předměty, např. žiletka, sklo, špendlík apod. </a:t>
            </a:r>
            <a:endParaRPr/>
          </a:p>
          <a:p>
            <a:pPr indent="-334327" lvl="0" marL="457200" rtl="0" algn="l">
              <a:lnSpc>
                <a:spcPct val="150000"/>
              </a:lnSpc>
              <a:spcBef>
                <a:spcPts val="0"/>
              </a:spcBef>
              <a:spcAft>
                <a:spcPts val="0"/>
              </a:spcAft>
              <a:buSzPct val="100000"/>
              <a:buChar char="-"/>
            </a:pPr>
            <a:r>
              <a:rPr lang="cs"/>
              <a:t>další formou sebepoškození je popálení např. cigaretou nebo zapalovačem</a:t>
            </a:r>
            <a:endParaRPr/>
          </a:p>
          <a:p>
            <a:pPr indent="-334327" lvl="0" marL="457200" rtl="0" algn="l">
              <a:lnSpc>
                <a:spcPct val="150000"/>
              </a:lnSpc>
              <a:spcBef>
                <a:spcPts val="0"/>
              </a:spcBef>
              <a:spcAft>
                <a:spcPts val="0"/>
              </a:spcAft>
              <a:buSzPct val="100000"/>
              <a:buChar char="-"/>
            </a:pPr>
            <a:r>
              <a:rPr lang="cs"/>
              <a:t>nejčastěji uváděným motivem bývá pocit vzteku na sebe samého, úleva od napětí, někdy též přání zemřít</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49"/>
          <p:cNvSpPr txBox="1"/>
          <p:nvPr>
            <p:ph type="title"/>
          </p:nvPr>
        </p:nvSpPr>
        <p:spPr>
          <a:xfrm>
            <a:off x="485875" y="1714500"/>
            <a:ext cx="8183700" cy="7857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cs"/>
              <a:t>Závislosti na návykovách látkách</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4" name="Shape 274"/>
        <p:cNvGrpSpPr/>
        <p:nvPr/>
      </p:nvGrpSpPr>
      <p:grpSpPr>
        <a:xfrm>
          <a:off x="0" y="0"/>
          <a:ext cx="0" cy="0"/>
          <a:chOff x="0" y="0"/>
          <a:chExt cx="0" cy="0"/>
        </a:xfrm>
      </p:grpSpPr>
      <p:sp>
        <p:nvSpPr>
          <p:cNvPr id="275" name="Google Shape;275;p50"/>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Alkohol</a:t>
            </a:r>
            <a:endParaRPr/>
          </a:p>
        </p:txBody>
      </p:sp>
      <p:sp>
        <p:nvSpPr>
          <p:cNvPr id="276" name="Google Shape;276;p5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nejrozšířenější a tolerovanou drogou u nás</a:t>
            </a:r>
            <a:endParaRPr/>
          </a:p>
          <a:p>
            <a:pPr indent="-342900" lvl="0" marL="457200" rtl="0" algn="l">
              <a:lnSpc>
                <a:spcPct val="150000"/>
              </a:lnSpc>
              <a:spcBef>
                <a:spcPts val="0"/>
              </a:spcBef>
              <a:spcAft>
                <a:spcPts val="0"/>
              </a:spcAft>
              <a:buSzPts val="1800"/>
              <a:buChar char="-"/>
            </a:pPr>
            <a:r>
              <a:rPr lang="cs"/>
              <a:t>dítě se s ním může setkat již od útlého dětství</a:t>
            </a:r>
            <a:endParaRPr/>
          </a:p>
          <a:p>
            <a:pPr indent="-342900" lvl="0" marL="457200" rtl="0" algn="l">
              <a:lnSpc>
                <a:spcPct val="150000"/>
              </a:lnSpc>
              <a:spcBef>
                <a:spcPts val="0"/>
              </a:spcBef>
              <a:spcAft>
                <a:spcPts val="0"/>
              </a:spcAft>
              <a:buSzPts val="1800"/>
              <a:buChar char="-"/>
            </a:pPr>
            <a:r>
              <a:rPr lang="cs"/>
              <a:t>rodiče mívají doma často zásoby alkoholu a děti jej tak mají k dispozici</a:t>
            </a:r>
            <a:endParaRPr/>
          </a:p>
          <a:p>
            <a:pPr indent="-342900" lvl="0" marL="457200" rtl="0" algn="l">
              <a:lnSpc>
                <a:spcPct val="150000"/>
              </a:lnSpc>
              <a:spcBef>
                <a:spcPts val="0"/>
              </a:spcBef>
              <a:spcAft>
                <a:spcPts val="0"/>
              </a:spcAft>
              <a:buSzPts val="1800"/>
              <a:buChar char="-"/>
            </a:pPr>
            <a:r>
              <a:rPr lang="cs"/>
              <a:t>pokud se rodič staví k alkoholu jako k něčemu negativnímu a nepopíjí před dítětem, dítě tento postoj přejímá</a:t>
            </a:r>
            <a:endParaRPr/>
          </a:p>
          <a:p>
            <a:pPr indent="-342900" lvl="0" marL="457200" rtl="0" algn="l">
              <a:lnSpc>
                <a:spcPct val="150000"/>
              </a:lnSpc>
              <a:spcBef>
                <a:spcPts val="0"/>
              </a:spcBef>
              <a:spcAft>
                <a:spcPts val="0"/>
              </a:spcAft>
              <a:buSzPts val="1800"/>
              <a:buChar char="-"/>
            </a:pPr>
            <a:r>
              <a:rPr lang="cs"/>
              <a:t>ženám závislým na alkoholu se rodí děti s fetálním alkoholovým syndromem (FAS) - nižší porodní váhou, fyzickými deformacemi, sníženým IQ a mentálních schopností, vadami srdce, ledvin a plic</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0" name="Shape 280"/>
        <p:cNvGrpSpPr/>
        <p:nvPr/>
      </p:nvGrpSpPr>
      <p:grpSpPr>
        <a:xfrm>
          <a:off x="0" y="0"/>
          <a:ext cx="0" cy="0"/>
          <a:chOff x="0" y="0"/>
          <a:chExt cx="0" cy="0"/>
        </a:xfrm>
      </p:grpSpPr>
      <p:sp>
        <p:nvSpPr>
          <p:cNvPr id="281" name="Google Shape;281;p51"/>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Alkohol</a:t>
            </a:r>
            <a:endParaRPr/>
          </a:p>
        </p:txBody>
      </p:sp>
      <p:sp>
        <p:nvSpPr>
          <p:cNvPr id="282" name="Google Shape;282;p51"/>
          <p:cNvSpPr txBox="1"/>
          <p:nvPr>
            <p:ph idx="1" type="body"/>
          </p:nvPr>
        </p:nvSpPr>
        <p:spPr>
          <a:xfrm>
            <a:off x="311700" y="1152475"/>
            <a:ext cx="8520600" cy="3600600"/>
          </a:xfrm>
          <a:prstGeom prst="rect">
            <a:avLst/>
          </a:prstGeom>
        </p:spPr>
        <p:txBody>
          <a:bodyPr anchorCtr="0" anchor="t" bIns="91425" lIns="91425" spcFirstLastPara="1" rIns="91425" wrap="square" tIns="91425">
            <a:normAutofit fontScale="92500"/>
          </a:bodyPr>
          <a:lstStyle/>
          <a:p>
            <a:pPr indent="-334327" lvl="0" marL="457200" rtl="0" algn="l">
              <a:lnSpc>
                <a:spcPct val="150000"/>
              </a:lnSpc>
              <a:spcBef>
                <a:spcPts val="0"/>
              </a:spcBef>
              <a:spcAft>
                <a:spcPts val="0"/>
              </a:spcAft>
              <a:buSzPct val="100000"/>
              <a:buChar char="-"/>
            </a:pPr>
            <a:r>
              <a:rPr lang="cs"/>
              <a:t>p</a:t>
            </a:r>
            <a:r>
              <a:rPr lang="cs"/>
              <a:t>rvní zkušenost s alkoholem mívají děti nezřídka již ve 12 letech, jde převážně o chlapce</a:t>
            </a:r>
            <a:endParaRPr/>
          </a:p>
          <a:p>
            <a:pPr indent="-334327" lvl="0" marL="457200" rtl="0" algn="l">
              <a:lnSpc>
                <a:spcPct val="150000"/>
              </a:lnSpc>
              <a:spcBef>
                <a:spcPts val="0"/>
              </a:spcBef>
              <a:spcAft>
                <a:spcPts val="0"/>
              </a:spcAft>
              <a:buSzPct val="100000"/>
              <a:buChar char="-"/>
            </a:pPr>
            <a:r>
              <a:rPr lang="cs"/>
              <a:t>první příznaky po požití alkoholu jsou zarudlé oči, zhoršená motorika, ospalost, alkohol v dechu, špatná výslovnost, fyzická nebo slovní agrese</a:t>
            </a:r>
            <a:endParaRPr/>
          </a:p>
          <a:p>
            <a:pPr indent="-334327" lvl="0" marL="457200" rtl="0" algn="l">
              <a:lnSpc>
                <a:spcPct val="150000"/>
              </a:lnSpc>
              <a:spcBef>
                <a:spcPts val="0"/>
              </a:spcBef>
              <a:spcAft>
                <a:spcPts val="0"/>
              </a:spcAft>
              <a:buSzPct val="100000"/>
              <a:buChar char="-"/>
            </a:pPr>
            <a:r>
              <a:rPr lang="cs"/>
              <a:t>opilost u dětí a mladistvých může nastat i po menší dávce alkoholu</a:t>
            </a:r>
            <a:endParaRPr/>
          </a:p>
          <a:p>
            <a:pPr indent="-334327" lvl="0" marL="457200" rtl="0" algn="l">
              <a:lnSpc>
                <a:spcPct val="150000"/>
              </a:lnSpc>
              <a:spcBef>
                <a:spcPts val="0"/>
              </a:spcBef>
              <a:spcAft>
                <a:spcPts val="0"/>
              </a:spcAft>
              <a:buSzPct val="100000"/>
              <a:buChar char="-"/>
            </a:pPr>
            <a:r>
              <a:rPr lang="cs"/>
              <a:t>po požití alkoholu nastává ztráta zábran, schopnosti se bránit a v důsledku toho se zvyšuje riziko úrazů, násilné trestné činnosti či sexuálního zneužití</a:t>
            </a:r>
            <a:endParaRPr/>
          </a:p>
          <a:p>
            <a:pPr indent="-334327" lvl="0" marL="457200" rtl="0" algn="l">
              <a:lnSpc>
                <a:spcPct val="150000"/>
              </a:lnSpc>
              <a:spcBef>
                <a:spcPts val="0"/>
              </a:spcBef>
              <a:spcAft>
                <a:spcPts val="0"/>
              </a:spcAft>
              <a:buSzPct val="100000"/>
              <a:buChar char="-"/>
            </a:pPr>
            <a:r>
              <a:rPr lang="cs"/>
              <a:t>mladiství někdy zkouší experimentovat s běžnými léky či psychofarmaky v kombinaci s alkoholem, v důsledku toho se mohou dostavit dramatické vedlejší účinky, které mohou končit až smrtí, pakliže nedojde ke včasnému zásahu lékařské péče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6"/>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Kojenecké období</a:t>
            </a:r>
            <a:endParaRPr/>
          </a:p>
        </p:txBody>
      </p:sp>
      <p:sp>
        <p:nvSpPr>
          <p:cNvPr id="77" name="Google Shape;77;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charakteristický prudký rozvoj všech fyzických i mentálních funkcí</a:t>
            </a:r>
            <a:endParaRPr/>
          </a:p>
          <a:p>
            <a:pPr indent="-342900" lvl="0" marL="457200" rtl="0" algn="l">
              <a:lnSpc>
                <a:spcPct val="150000"/>
              </a:lnSpc>
              <a:spcBef>
                <a:spcPts val="0"/>
              </a:spcBef>
              <a:spcAft>
                <a:spcPts val="0"/>
              </a:spcAft>
              <a:buSzPts val="1800"/>
              <a:buChar char="-"/>
            </a:pPr>
            <a:r>
              <a:rPr lang="cs"/>
              <a:t>během druhého měsíce se objevují první úsměvy = významné pro socializaci dítěte, rodič přirozeně úsměv opětuje, s dítětem rozmlouvá a tím mu poskytuje pozitivní stimulaci</a:t>
            </a:r>
            <a:endParaRPr/>
          </a:p>
          <a:p>
            <a:pPr indent="-342900" lvl="0" marL="457200" rtl="0" algn="l">
              <a:lnSpc>
                <a:spcPct val="150000"/>
              </a:lnSpc>
              <a:spcBef>
                <a:spcPts val="0"/>
              </a:spcBef>
              <a:spcAft>
                <a:spcPts val="0"/>
              </a:spcAft>
              <a:buSzPts val="1800"/>
              <a:buChar char="-"/>
            </a:pPr>
            <a:r>
              <a:rPr lang="cs"/>
              <a:t>mezi šestým až devátým měsícem probíhá vysoký rozvoj emocionality (ostražitost vůči cizím osobám, strach z opuštění matkou)</a:t>
            </a:r>
            <a:endParaRPr/>
          </a:p>
          <a:p>
            <a:pPr indent="-342900" lvl="0" marL="457200" rtl="0" algn="l">
              <a:lnSpc>
                <a:spcPct val="150000"/>
              </a:lnSpc>
              <a:spcBef>
                <a:spcPts val="0"/>
              </a:spcBef>
              <a:spcAft>
                <a:spcPts val="0"/>
              </a:spcAft>
              <a:buSzPts val="1800"/>
              <a:buChar char="-"/>
            </a:pPr>
            <a:r>
              <a:rPr lang="cs"/>
              <a:t>díky vzpřímenému postoji a prvním krokům proniká dítě do věcného prostoru a prvními slovy do sociálního prostředí</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id="287" name="Google Shape;287;p52"/>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Psychotropní látky</a:t>
            </a:r>
            <a:endParaRPr/>
          </a:p>
        </p:txBody>
      </p:sp>
      <p:sp>
        <p:nvSpPr>
          <p:cNvPr id="288" name="Google Shape;288;p5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10000"/>
          </a:bodyPr>
          <a:lstStyle/>
          <a:p>
            <a:pPr indent="-334327" lvl="0" marL="457200" rtl="0" algn="l">
              <a:lnSpc>
                <a:spcPct val="150000"/>
              </a:lnSpc>
              <a:spcBef>
                <a:spcPts val="0"/>
              </a:spcBef>
              <a:spcAft>
                <a:spcPts val="0"/>
              </a:spcAft>
              <a:buSzPct val="100000"/>
              <a:buChar char="-"/>
            </a:pPr>
            <a:r>
              <a:rPr lang="cs"/>
              <a:t>d</a:t>
            </a:r>
            <a:r>
              <a:rPr lang="cs"/>
              <a:t>ěti a dospívající, kteří jsou frustrovaní, někdy zjišťují, že nepříjemné situace či pocity lze upravit účinkem psychotropních látek</a:t>
            </a:r>
            <a:endParaRPr/>
          </a:p>
          <a:p>
            <a:pPr indent="-334327" lvl="0" marL="457200" rtl="0" algn="l">
              <a:lnSpc>
                <a:spcPct val="150000"/>
              </a:lnSpc>
              <a:spcBef>
                <a:spcPts val="0"/>
              </a:spcBef>
              <a:spcAft>
                <a:spcPts val="0"/>
              </a:spcAft>
              <a:buSzPct val="100000"/>
              <a:buChar char="-"/>
            </a:pPr>
            <a:r>
              <a:rPr lang="cs"/>
              <a:t>především děti a mladiství, kteří mají duševní poruchy či poruchy chování</a:t>
            </a:r>
            <a:endParaRPr/>
          </a:p>
          <a:p>
            <a:pPr indent="-334327" lvl="0" marL="457200" rtl="0" algn="l">
              <a:lnSpc>
                <a:spcPct val="150000"/>
              </a:lnSpc>
              <a:spcBef>
                <a:spcPts val="0"/>
              </a:spcBef>
              <a:spcAft>
                <a:spcPts val="0"/>
              </a:spcAft>
              <a:buSzPct val="100000"/>
              <a:buChar char="-"/>
            </a:pPr>
            <a:r>
              <a:rPr lang="cs"/>
              <a:t>pravděpodobnost závislosti zvyšuje také malá schopnost zvládat stres, nízké sebevědomí a podprůměrná inteligence</a:t>
            </a:r>
            <a:endParaRPr/>
          </a:p>
          <a:p>
            <a:pPr indent="-334327" lvl="0" marL="457200" rtl="0" algn="l">
              <a:lnSpc>
                <a:spcPct val="150000"/>
              </a:lnSpc>
              <a:spcBef>
                <a:spcPts val="0"/>
              </a:spcBef>
              <a:spcAft>
                <a:spcPts val="0"/>
              </a:spcAft>
              <a:buSzPct val="100000"/>
              <a:buChar char="-"/>
            </a:pPr>
            <a:r>
              <a:rPr lang="cs"/>
              <a:t>pro mnohé děti je velmi náročné odmítnout psychotropní látku, může to být z obavy z odmítnutí „party“ nebo např. neumí jedinec rozpoznat sociálně patologické jevy</a:t>
            </a:r>
            <a:endParaRPr/>
          </a:p>
          <a:p>
            <a:pPr indent="-334327" lvl="0" marL="457200" rtl="0" algn="l">
              <a:lnSpc>
                <a:spcPct val="150000"/>
              </a:lnSpc>
              <a:spcBef>
                <a:spcPts val="0"/>
              </a:spcBef>
              <a:spcAft>
                <a:spcPts val="0"/>
              </a:spcAft>
              <a:buSzPct val="100000"/>
              <a:buChar char="-"/>
            </a:pPr>
            <a:r>
              <a:rPr lang="cs"/>
              <a:t>mezi ohroženou mládež nepatří jen děti z dysfunkčních rodin, ale i děti z rodin, které jsou ve výchově velmi benevolentní</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2" name="Shape 292"/>
        <p:cNvGrpSpPr/>
        <p:nvPr/>
      </p:nvGrpSpPr>
      <p:grpSpPr>
        <a:xfrm>
          <a:off x="0" y="0"/>
          <a:ext cx="0" cy="0"/>
          <a:chOff x="0" y="0"/>
          <a:chExt cx="0" cy="0"/>
        </a:xfrm>
      </p:grpSpPr>
      <p:sp>
        <p:nvSpPr>
          <p:cNvPr id="293" name="Google Shape;293;p53"/>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Psychotropní látky</a:t>
            </a:r>
            <a:endParaRPr/>
          </a:p>
        </p:txBody>
      </p:sp>
      <p:sp>
        <p:nvSpPr>
          <p:cNvPr id="294" name="Google Shape;294;p5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můžeme pozorovat změny, které mohou přicházet náhle i pozvolna</a:t>
            </a:r>
            <a:endParaRPr/>
          </a:p>
          <a:p>
            <a:pPr indent="-342900" lvl="0" marL="457200" rtl="0" algn="l">
              <a:lnSpc>
                <a:spcPct val="150000"/>
              </a:lnSpc>
              <a:spcBef>
                <a:spcPts val="0"/>
              </a:spcBef>
              <a:spcAft>
                <a:spcPts val="0"/>
              </a:spcAft>
              <a:buSzPts val="1800"/>
              <a:buChar char="-"/>
            </a:pPr>
            <a:r>
              <a:rPr lang="cs"/>
              <a:t>můžeme vidět změny v chování, snižuje se zájem o koníčky a o okolní dění vůbec</a:t>
            </a:r>
            <a:endParaRPr/>
          </a:p>
          <a:p>
            <a:pPr indent="-342900" lvl="0" marL="457200" rtl="0" algn="l">
              <a:lnSpc>
                <a:spcPct val="150000"/>
              </a:lnSpc>
              <a:spcBef>
                <a:spcPts val="0"/>
              </a:spcBef>
              <a:spcAft>
                <a:spcPts val="0"/>
              </a:spcAft>
              <a:buSzPts val="1800"/>
              <a:buChar char="-"/>
            </a:pPr>
            <a:r>
              <a:rPr lang="cs"/>
              <a:t>pokud v rodině fungovaly dobré vztahy, začínají se postupně rozpadat, dítě si je s rodiči vzdálenější, častější jsou změny nálad nebo podrážděnost</a:t>
            </a:r>
            <a:endParaRPr/>
          </a:p>
          <a:p>
            <a:pPr indent="-342900" lvl="0" marL="457200" rtl="0" algn="l">
              <a:lnSpc>
                <a:spcPct val="150000"/>
              </a:lnSpc>
              <a:spcBef>
                <a:spcPts val="0"/>
              </a:spcBef>
              <a:spcAft>
                <a:spcPts val="0"/>
              </a:spcAft>
              <a:buSzPts val="1800"/>
              <a:buChar char="-"/>
            </a:pPr>
            <a:r>
              <a:rPr lang="cs"/>
              <a:t>děti začínají ztrácet dosavadní kamarády a nahrazují je pochybnými známými</a:t>
            </a:r>
            <a:endParaRPr/>
          </a:p>
          <a:p>
            <a:pPr indent="-342900" lvl="0" marL="457200" rtl="0" algn="l">
              <a:lnSpc>
                <a:spcPct val="150000"/>
              </a:lnSpc>
              <a:spcBef>
                <a:spcPts val="0"/>
              </a:spcBef>
              <a:spcAft>
                <a:spcPts val="0"/>
              </a:spcAft>
              <a:buSzPts val="1800"/>
              <a:buChar char="-"/>
            </a:pPr>
            <a:r>
              <a:rPr lang="cs"/>
              <a:t>snižuje se smysl pro zodpovědnost, odkládají povinnosti a přestávají chodit do školy -  zhoršení prospěchu</a:t>
            </a:r>
            <a:endParaRPr/>
          </a:p>
          <a:p>
            <a:pPr indent="-342900" lvl="0" marL="457200" rtl="0" algn="l">
              <a:lnSpc>
                <a:spcPct val="150000"/>
              </a:lnSpc>
              <a:spcBef>
                <a:spcPts val="0"/>
              </a:spcBef>
              <a:spcAft>
                <a:spcPts val="0"/>
              </a:spcAft>
              <a:buSzPts val="1800"/>
              <a:buChar char="-"/>
            </a:pPr>
            <a:r>
              <a:rPr lang="cs"/>
              <a:t>nápadná změna v oblékání a zhoršení hygienických návyků</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8" name="Shape 298"/>
        <p:cNvGrpSpPr/>
        <p:nvPr/>
      </p:nvGrpSpPr>
      <p:grpSpPr>
        <a:xfrm>
          <a:off x="0" y="0"/>
          <a:ext cx="0" cy="0"/>
          <a:chOff x="0" y="0"/>
          <a:chExt cx="0" cy="0"/>
        </a:xfrm>
      </p:grpSpPr>
      <p:sp>
        <p:nvSpPr>
          <p:cNvPr id="299" name="Google Shape;299;p54"/>
          <p:cNvSpPr txBox="1"/>
          <p:nvPr>
            <p:ph type="title"/>
          </p:nvPr>
        </p:nvSpPr>
        <p:spPr>
          <a:xfrm>
            <a:off x="490250" y="526350"/>
            <a:ext cx="5604000" cy="40908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cs"/>
              <a:t>Terapie poruch chování</a:t>
            </a:r>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p55"/>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Terapie</a:t>
            </a:r>
            <a:endParaRPr/>
          </a:p>
        </p:txBody>
      </p:sp>
      <p:sp>
        <p:nvSpPr>
          <p:cNvPr id="305" name="Google Shape;305;p5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potřeba vynaložit úsilí expertů z různých oborů, kteří se budou snažit zmírnit nebo odstranit problémy</a:t>
            </a:r>
            <a:endParaRPr/>
          </a:p>
          <a:p>
            <a:pPr indent="-342900" lvl="0" marL="457200" rtl="0" algn="l">
              <a:lnSpc>
                <a:spcPct val="150000"/>
              </a:lnSpc>
              <a:spcBef>
                <a:spcPts val="0"/>
              </a:spcBef>
              <a:spcAft>
                <a:spcPts val="0"/>
              </a:spcAft>
              <a:buSzPts val="1800"/>
              <a:buChar char="-"/>
            </a:pPr>
            <a:r>
              <a:rPr lang="cs"/>
              <a:t>pokud je dítě v péči psychiatra, může užívat medikamenty – antipsychotika, která z části redukují agresivitu, ale to neřeší problém a není možné dítě medikovat stále</a:t>
            </a:r>
            <a:endParaRPr/>
          </a:p>
          <a:p>
            <a:pPr indent="-342900" lvl="0" marL="457200" rtl="0" algn="l">
              <a:lnSpc>
                <a:spcPct val="150000"/>
              </a:lnSpc>
              <a:spcBef>
                <a:spcPts val="0"/>
              </a:spcBef>
              <a:spcAft>
                <a:spcPts val="0"/>
              </a:spcAft>
              <a:buSzPts val="1800"/>
              <a:buChar char="-"/>
            </a:pPr>
            <a:r>
              <a:rPr lang="cs"/>
              <a:t>léky je potřeba kombinovat s terapií (individuální, rodinná, skupinová, socioterapie aj.)</a:t>
            </a:r>
            <a:endParaRPr/>
          </a:p>
          <a:p>
            <a:pPr indent="-342900" lvl="0" marL="457200" rtl="0" algn="l">
              <a:lnSpc>
                <a:spcPct val="150000"/>
              </a:lnSpc>
              <a:spcBef>
                <a:spcPts val="0"/>
              </a:spcBef>
              <a:spcAft>
                <a:spcPts val="0"/>
              </a:spcAft>
              <a:buSzPts val="1800"/>
              <a:buChar char="-"/>
            </a:pPr>
            <a:r>
              <a:rPr lang="cs"/>
              <a:t>někdy jsou nutná opatření ve formě ochranné nebo ústavní výchovy, i když je dítě odebráno z rodiny, většinou závadové, jedná se stále  o  preventivní péči</a:t>
            </a:r>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sp>
        <p:nvSpPr>
          <p:cNvPr id="310" name="Google Shape;310;p56"/>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Etopedická péče</a:t>
            </a:r>
            <a:endParaRPr/>
          </a:p>
        </p:txBody>
      </p:sp>
      <p:sp>
        <p:nvSpPr>
          <p:cNvPr id="311" name="Google Shape;311;p5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10000"/>
          </a:bodyPr>
          <a:lstStyle/>
          <a:p>
            <a:pPr indent="-334327" lvl="0" marL="457200" rtl="0" algn="l">
              <a:lnSpc>
                <a:spcPct val="150000"/>
              </a:lnSpc>
              <a:spcBef>
                <a:spcPts val="0"/>
              </a:spcBef>
              <a:spcAft>
                <a:spcPts val="0"/>
              </a:spcAft>
              <a:buSzPct val="100000"/>
              <a:buChar char="-"/>
            </a:pPr>
            <a:r>
              <a:rPr lang="cs"/>
              <a:t>zajišťována ve speciálně školských zařízeních pro výkon ústavní a ochranné výchovy nebo preventivní péče</a:t>
            </a:r>
            <a:endParaRPr/>
          </a:p>
          <a:p>
            <a:pPr indent="-334327" lvl="0" marL="457200" rtl="0" algn="l">
              <a:lnSpc>
                <a:spcPct val="150000"/>
              </a:lnSpc>
              <a:spcBef>
                <a:spcPts val="0"/>
              </a:spcBef>
              <a:spcAft>
                <a:spcPts val="0"/>
              </a:spcAft>
              <a:buSzPct val="100000"/>
              <a:buChar char="-"/>
            </a:pPr>
            <a:r>
              <a:rPr lang="cs"/>
              <a:t>převýchovný proces sociálně ohrožených dětí se sociálně patologickými jevy či s poruchami chování, je vykonáván v diagnostických ústavech, výchovných ústavech, dětských domovech se školou a střediscích výchovné péče, v nichž působí speciální pedagogové, etopedičtí pracovníci, odborní vychovatelé</a:t>
            </a:r>
            <a:endParaRPr/>
          </a:p>
          <a:p>
            <a:pPr indent="-334327" lvl="0" marL="457200" rtl="0" algn="l">
              <a:lnSpc>
                <a:spcPct val="150000"/>
              </a:lnSpc>
              <a:spcBef>
                <a:spcPts val="0"/>
              </a:spcBef>
              <a:spcAft>
                <a:spcPts val="0"/>
              </a:spcAft>
              <a:buSzPct val="100000"/>
              <a:buChar char="-"/>
            </a:pPr>
            <a:r>
              <a:rPr lang="cs"/>
              <a:t>spolupráce s psychology, psychiatry, s kurátory pro mládež a dalšími institucemi, které se zabývají sociálně patologickými jevy</a:t>
            </a:r>
            <a:endParaRPr/>
          </a:p>
          <a:p>
            <a:pPr indent="-334327" lvl="0" marL="457200" rtl="0" algn="l">
              <a:lnSpc>
                <a:spcPct val="150000"/>
              </a:lnSpc>
              <a:spcBef>
                <a:spcPts val="0"/>
              </a:spcBef>
              <a:spcAft>
                <a:spcPts val="0"/>
              </a:spcAft>
              <a:buSzPct val="100000"/>
              <a:buChar char="-"/>
            </a:pPr>
            <a:r>
              <a:rPr lang="cs"/>
              <a:t>děti a dospívající jsou do těchto zařízení umisťovány dle věku, pohlaví a stupně narušení</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17"/>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Batolecí období</a:t>
            </a:r>
            <a:endParaRPr/>
          </a:p>
        </p:txBody>
      </p:sp>
      <p:sp>
        <p:nvSpPr>
          <p:cNvPr id="83" name="Google Shape;83;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rozvíjí se hybnost, sociální vztahy a řeč</a:t>
            </a:r>
            <a:endParaRPr/>
          </a:p>
          <a:p>
            <a:pPr indent="-342900" lvl="0" marL="457200" rtl="0" algn="l">
              <a:lnSpc>
                <a:spcPct val="150000"/>
              </a:lnSpc>
              <a:spcBef>
                <a:spcPts val="0"/>
              </a:spcBef>
              <a:spcAft>
                <a:spcPts val="0"/>
              </a:spcAft>
              <a:buSzPts val="1800"/>
              <a:buChar char="-"/>
            </a:pPr>
            <a:r>
              <a:rPr lang="cs"/>
              <a:t>okolo patnácti měsíců </a:t>
            </a:r>
            <a:r>
              <a:rPr lang="cs"/>
              <a:t>začínají</a:t>
            </a:r>
            <a:r>
              <a:rPr lang="cs"/>
              <a:t> hygienické návykům</a:t>
            </a:r>
            <a:endParaRPr/>
          </a:p>
          <a:p>
            <a:pPr indent="-342900" lvl="0" marL="457200" rtl="0" algn="l">
              <a:lnSpc>
                <a:spcPct val="150000"/>
              </a:lnSpc>
              <a:spcBef>
                <a:spcPts val="0"/>
              </a:spcBef>
              <a:spcAft>
                <a:spcPts val="0"/>
              </a:spcAft>
              <a:buSzPts val="1800"/>
              <a:buChar char="-"/>
            </a:pPr>
            <a:r>
              <a:rPr lang="cs"/>
              <a:t>konec druhého až  celý třetí rok života  nazýváme obdobím vzdoru - dítě si utváří vlastní identitu, chce si vyzkoušet vše „samo“</a:t>
            </a:r>
            <a:endParaRPr/>
          </a:p>
          <a:p>
            <a:pPr indent="-342900" lvl="0" marL="457200" rtl="0" algn="l">
              <a:lnSpc>
                <a:spcPct val="150000"/>
              </a:lnSpc>
              <a:spcBef>
                <a:spcPts val="0"/>
              </a:spcBef>
              <a:spcAft>
                <a:spcPts val="0"/>
              </a:spcAft>
              <a:buSzPts val="1800"/>
              <a:buChar char="-"/>
            </a:pPr>
            <a:r>
              <a:rPr lang="cs"/>
              <a:t>období vzdoru = důležitý a do budoucna silně určující </a:t>
            </a:r>
            <a:r>
              <a:rPr lang="cs"/>
              <a:t>most k</a:t>
            </a:r>
            <a:r>
              <a:rPr lang="cs"/>
              <a:t> samostatnosti, je vhodné batolatům vycházet vstříc a dopřávat jim možnost volby, zároveň dítě potřebuje důsledně vymezovat hranice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8"/>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Předškolní věk</a:t>
            </a:r>
            <a:endParaRPr/>
          </a:p>
        </p:txBody>
      </p:sp>
      <p:sp>
        <p:nvSpPr>
          <p:cNvPr id="89" name="Google Shape;89;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dítě navštěvuje mateřskou školu, která je pro ně velmi významná,  učí se navazovat sociální vztahy, vyjadřovat své potřeby, přání nebo pocity a řešit konflikty</a:t>
            </a:r>
            <a:endParaRPr/>
          </a:p>
          <a:p>
            <a:pPr indent="-342900" lvl="0" marL="457200" rtl="0" algn="l">
              <a:lnSpc>
                <a:spcPct val="150000"/>
              </a:lnSpc>
              <a:spcBef>
                <a:spcPts val="0"/>
              </a:spcBef>
              <a:spcAft>
                <a:spcPts val="0"/>
              </a:spcAft>
              <a:buSzPts val="1800"/>
              <a:buChar char="-"/>
            </a:pPr>
            <a:r>
              <a:rPr lang="cs"/>
              <a:t>dítě tak překračuje hranice svého rodinného prostředí a dětský kolektiv má pro ně vzrůstající přitažlivost</a:t>
            </a:r>
            <a:endParaRPr/>
          </a:p>
          <a:p>
            <a:pPr indent="-342900" lvl="0" marL="457200" rtl="0" algn="l">
              <a:lnSpc>
                <a:spcPct val="150000"/>
              </a:lnSpc>
              <a:spcBef>
                <a:spcPts val="0"/>
              </a:spcBef>
              <a:spcAft>
                <a:spcPts val="0"/>
              </a:spcAft>
              <a:buSzPts val="1800"/>
              <a:buChar char="-"/>
            </a:pPr>
            <a:r>
              <a:rPr lang="cs"/>
              <a:t>dochází  k zdokonalování psychických funkcí</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9"/>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Mladší školní věk</a:t>
            </a:r>
            <a:endParaRPr/>
          </a:p>
        </p:txBody>
      </p:sp>
      <p:sp>
        <p:nvSpPr>
          <p:cNvPr id="95" name="Google Shape;95;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zhruba první dva roky školní docházky bývá charakterizováno jako období „přechodné“, mohou nadále přetrvávat znaky předškolního věku, např. živá fantazie, hravost, a některé funkce se nadále rozvíjejí – vnímání, paměť, soustředění</a:t>
            </a:r>
            <a:endParaRPr/>
          </a:p>
          <a:p>
            <a:pPr indent="-342900" lvl="0" marL="457200" rtl="0" algn="l">
              <a:lnSpc>
                <a:spcPct val="150000"/>
              </a:lnSpc>
              <a:spcBef>
                <a:spcPts val="0"/>
              </a:spcBef>
              <a:spcAft>
                <a:spcPts val="0"/>
              </a:spcAft>
              <a:buSzPts val="1800"/>
              <a:buChar char="-"/>
            </a:pPr>
            <a:r>
              <a:rPr lang="cs"/>
              <a:t>pro některé děti je náročná adaptace na školní prostředí, z toho důvodu mohou nezvládat výukové či sociální požadavky, které jsou na ně kladené</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20"/>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Střední školní věk</a:t>
            </a:r>
            <a:endParaRPr/>
          </a:p>
        </p:txBody>
      </p:sp>
      <p:sp>
        <p:nvSpPr>
          <p:cNvPr id="101" name="Google Shape;101;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obdobím vyrovnanosti a upevňování si předchozích vývojových zkušeností</a:t>
            </a:r>
            <a:endParaRPr/>
          </a:p>
          <a:p>
            <a:pPr indent="-342900" lvl="0" marL="457200" rtl="0" algn="l">
              <a:lnSpc>
                <a:spcPct val="150000"/>
              </a:lnSpc>
              <a:spcBef>
                <a:spcPts val="0"/>
              </a:spcBef>
              <a:spcAft>
                <a:spcPts val="0"/>
              </a:spcAft>
              <a:buSzPts val="1800"/>
              <a:buChar char="-"/>
            </a:pPr>
            <a:r>
              <a:rPr lang="cs"/>
              <a:t>začíná se zvyšovat zájem o rodinné vztahy a prostředí, ve kterém vyrůstá</a:t>
            </a:r>
            <a:endParaRPr/>
          </a:p>
          <a:p>
            <a:pPr indent="-342900" lvl="0" marL="457200" rtl="0" algn="l">
              <a:lnSpc>
                <a:spcPct val="150000"/>
              </a:lnSpc>
              <a:spcBef>
                <a:spcPts val="0"/>
              </a:spcBef>
              <a:spcAft>
                <a:spcPts val="0"/>
              </a:spcAft>
              <a:buSzPts val="1800"/>
              <a:buChar char="-"/>
            </a:pPr>
            <a:r>
              <a:rPr lang="cs"/>
              <a:t>děti velice citlivě reagují na konflikty v rodině, těžce snáší rozchod rodičů a obtížně přijímají nové partnery rodičů</a:t>
            </a:r>
            <a:endParaRPr/>
          </a:p>
          <a:p>
            <a:pPr indent="-342900" lvl="0" marL="457200" rtl="0" algn="l">
              <a:lnSpc>
                <a:spcPct val="150000"/>
              </a:lnSpc>
              <a:spcBef>
                <a:spcPts val="0"/>
              </a:spcBef>
              <a:spcAft>
                <a:spcPts val="0"/>
              </a:spcAft>
              <a:buSzPts val="1800"/>
              <a:buChar char="-"/>
            </a:pPr>
            <a:r>
              <a:rPr lang="cs"/>
              <a:t>dítě potřebuje  pociťovat, že je skupinou uznáváno a má v ní svoji pozici</a:t>
            </a:r>
            <a:endParaRPr/>
          </a:p>
          <a:p>
            <a:pPr indent="-342900" lvl="0" marL="457200" rtl="0" algn="l">
              <a:lnSpc>
                <a:spcPct val="150000"/>
              </a:lnSpc>
              <a:spcBef>
                <a:spcPts val="0"/>
              </a:spcBef>
              <a:spcAft>
                <a:spcPts val="0"/>
              </a:spcAft>
              <a:buSzPts val="1800"/>
              <a:buChar char="-"/>
            </a:pPr>
            <a:r>
              <a:rPr lang="cs"/>
              <a:t>nejrizikovějším obdobím pro vznik rizikového chování</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21"/>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Starší školní věk</a:t>
            </a:r>
            <a:endParaRPr/>
          </a:p>
        </p:txBody>
      </p:sp>
      <p:sp>
        <p:nvSpPr>
          <p:cNvPr id="107" name="Google Shape;107;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334327" lvl="0" marL="457200" rtl="0" algn="l">
              <a:lnSpc>
                <a:spcPct val="150000"/>
              </a:lnSpc>
              <a:spcBef>
                <a:spcPts val="0"/>
              </a:spcBef>
              <a:spcAft>
                <a:spcPts val="0"/>
              </a:spcAft>
              <a:buSzPct val="100000"/>
              <a:buChar char="-"/>
            </a:pPr>
            <a:r>
              <a:rPr lang="cs"/>
              <a:t>doba celé řady dramatických změn, kladoucích značné nároky jak na pubescenta samého, tak na jeho okolí</a:t>
            </a:r>
            <a:endParaRPr/>
          </a:p>
          <a:p>
            <a:pPr indent="-334327" lvl="0" marL="457200" rtl="0" algn="l">
              <a:lnSpc>
                <a:spcPct val="150000"/>
              </a:lnSpc>
              <a:spcBef>
                <a:spcPts val="0"/>
              </a:spcBef>
              <a:spcAft>
                <a:spcPts val="0"/>
              </a:spcAft>
              <a:buSzPct val="100000"/>
              <a:buChar char="-"/>
            </a:pPr>
            <a:r>
              <a:rPr lang="cs"/>
              <a:t>tělesné proměny mají velký význam na sebehodnocení</a:t>
            </a:r>
            <a:endParaRPr/>
          </a:p>
          <a:p>
            <a:pPr indent="-334327" lvl="0" marL="457200" rtl="0" algn="l">
              <a:lnSpc>
                <a:spcPct val="150000"/>
              </a:lnSpc>
              <a:spcBef>
                <a:spcPts val="0"/>
              </a:spcBef>
              <a:spcAft>
                <a:spcPts val="0"/>
              </a:spcAft>
              <a:buSzPct val="100000"/>
              <a:buChar char="-"/>
            </a:pPr>
            <a:r>
              <a:rPr lang="cs"/>
              <a:t>objevují se výrazné změny nálady, a to i na drobné podněty</a:t>
            </a:r>
            <a:endParaRPr/>
          </a:p>
          <a:p>
            <a:pPr indent="-334327" lvl="0" marL="457200" rtl="0" algn="l">
              <a:lnSpc>
                <a:spcPct val="150000"/>
              </a:lnSpc>
              <a:spcBef>
                <a:spcPts val="0"/>
              </a:spcBef>
              <a:spcAft>
                <a:spcPts val="0"/>
              </a:spcAft>
              <a:buSzPct val="100000"/>
              <a:buChar char="-"/>
            </a:pPr>
            <a:r>
              <a:rPr lang="cs"/>
              <a:t>dospívajícího velmi ovlivňují vrstevníci, kterým přikládá značnou důležitost a nechává se jimi ovlivnit</a:t>
            </a:r>
            <a:endParaRPr/>
          </a:p>
          <a:p>
            <a:pPr indent="-334327" lvl="0" marL="457200" rtl="0" algn="l">
              <a:lnSpc>
                <a:spcPct val="150000"/>
              </a:lnSpc>
              <a:spcBef>
                <a:spcPts val="0"/>
              </a:spcBef>
              <a:spcAft>
                <a:spcPts val="0"/>
              </a:spcAft>
              <a:buSzPct val="100000"/>
              <a:buChar char="-"/>
            </a:pPr>
            <a:r>
              <a:rPr lang="cs"/>
              <a:t>období puberty je nejvíce rizikové v inklinování k závadovým skupinám</a:t>
            </a:r>
            <a:endParaRPr/>
          </a:p>
          <a:p>
            <a:pPr indent="-334327" lvl="0" marL="457200" rtl="0" algn="l">
              <a:lnSpc>
                <a:spcPct val="150000"/>
              </a:lnSpc>
              <a:spcBef>
                <a:spcPts val="0"/>
              </a:spcBef>
              <a:spcAft>
                <a:spcPts val="0"/>
              </a:spcAft>
              <a:buSzPct val="100000"/>
              <a:buChar char="-"/>
            </a:pPr>
            <a:r>
              <a:rPr lang="cs"/>
              <a:t>problém s respektováním autorit</a:t>
            </a:r>
            <a:endParaRPr/>
          </a:p>
          <a:p>
            <a:pPr indent="-334327" lvl="0" marL="457200" rtl="0" algn="l">
              <a:lnSpc>
                <a:spcPct val="150000"/>
              </a:lnSpc>
              <a:spcBef>
                <a:spcPts val="0"/>
              </a:spcBef>
              <a:spcAft>
                <a:spcPts val="0"/>
              </a:spcAft>
              <a:buSzPct val="100000"/>
              <a:buChar char="-"/>
            </a:pPr>
            <a:r>
              <a:rPr lang="cs"/>
              <a:t>komunikace mezi rodiči a potomkem problematická pro obě strany</a:t>
            </a:r>
            <a:endParaRPr/>
          </a:p>
          <a:p>
            <a:pPr indent="-334327" lvl="0" marL="457200" rtl="0" algn="l">
              <a:lnSpc>
                <a:spcPct val="150000"/>
              </a:lnSpc>
              <a:spcBef>
                <a:spcPts val="0"/>
              </a:spcBef>
              <a:spcAft>
                <a:spcPts val="0"/>
              </a:spcAft>
              <a:buSzPct val="100000"/>
              <a:buChar char="-"/>
            </a:pPr>
            <a:r>
              <a:rPr lang="cs"/>
              <a:t>rodiče by se měli vyzbrojit velkou mírou trpělivosti a pochopení</a:t>
            </a:r>
            <a:endParaRPr/>
          </a:p>
        </p:txBody>
      </p:sp>
    </p:spTree>
  </p:cSld>
  <p:clrMapOvr>
    <a:masterClrMapping/>
  </p:clrMapOvr>
</p:sld>
</file>

<file path=ppt/theme/theme1.xml><?xml version="1.0" encoding="utf-8"?>
<a:theme xmlns:a="http://schemas.openxmlformats.org/drawingml/2006/main" xmlns:r="http://schemas.openxmlformats.org/officeDocument/2006/relationships" name="Plum">
  <a:themeElements>
    <a:clrScheme name="Plum">
      <a:dk1>
        <a:srgbClr val="611BB8"/>
      </a:dk1>
      <a:lt1>
        <a:srgbClr val="FFFFFF"/>
      </a:lt1>
      <a:dk2>
        <a:srgbClr val="000000"/>
      </a:dk2>
      <a:lt2>
        <a:srgbClr val="7F7F7F"/>
      </a:lt2>
      <a:accent1>
        <a:srgbClr val="333333"/>
      </a:accent1>
      <a:accent2>
        <a:srgbClr val="5E2B97"/>
      </a:accent2>
      <a:accent3>
        <a:srgbClr val="7E57C2"/>
      </a:accent3>
      <a:accent4>
        <a:srgbClr val="C77025"/>
      </a:accent4>
      <a:accent5>
        <a:srgbClr val="009688"/>
      </a:accent5>
      <a:accent6>
        <a:srgbClr val="FFD600"/>
      </a:accent6>
      <a:hlink>
        <a:srgbClr val="009688"/>
      </a:hlink>
      <a:folHlink>
        <a:srgbClr val="00968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