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9" r:id="rId3"/>
    <p:sldId id="324" r:id="rId4"/>
    <p:sldId id="367" r:id="rId5"/>
    <p:sldId id="340" r:id="rId6"/>
    <p:sldId id="348" r:id="rId7"/>
    <p:sldId id="368" r:id="rId8"/>
    <p:sldId id="257" r:id="rId9"/>
    <p:sldId id="616" r:id="rId10"/>
    <p:sldId id="617" r:id="rId11"/>
    <p:sldId id="258" r:id="rId12"/>
    <p:sldId id="259" r:id="rId13"/>
    <p:sldId id="260" r:id="rId14"/>
    <p:sldId id="361"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623" r:id="rId33"/>
    <p:sldId id="278" r:id="rId34"/>
    <p:sldId id="279" r:id="rId35"/>
    <p:sldId id="280" r:id="rId36"/>
    <p:sldId id="281" r:id="rId37"/>
    <p:sldId id="282" r:id="rId38"/>
    <p:sldId id="283" r:id="rId39"/>
    <p:sldId id="284" r:id="rId40"/>
    <p:sldId id="285" r:id="rId41"/>
    <p:sldId id="286" r:id="rId42"/>
    <p:sldId id="287" r:id="rId43"/>
    <p:sldId id="288" r:id="rId44"/>
    <p:sldId id="618" r:id="rId45"/>
    <p:sldId id="289" r:id="rId46"/>
    <p:sldId id="290" r:id="rId47"/>
    <p:sldId id="619" r:id="rId48"/>
    <p:sldId id="621" r:id="rId49"/>
    <p:sldId id="620" r:id="rId50"/>
    <p:sldId id="291" r:id="rId51"/>
    <p:sldId id="622" r:id="rId52"/>
    <p:sldId id="292" r:id="rId53"/>
    <p:sldId id="293" r:id="rId54"/>
    <p:sldId id="294" r:id="rId55"/>
    <p:sldId id="624" r:id="rId56"/>
    <p:sldId id="625" r:id="rId57"/>
    <p:sldId id="626" r:id="rId58"/>
    <p:sldId id="295" r:id="rId59"/>
    <p:sldId id="296" r:id="rId60"/>
    <p:sldId id="628" r:id="rId61"/>
    <p:sldId id="629" r:id="rId62"/>
    <p:sldId id="627" r:id="rId63"/>
    <p:sldId id="297" r:id="rId64"/>
    <p:sldId id="298" r:id="rId65"/>
    <p:sldId id="299" r:id="rId66"/>
    <p:sldId id="300" r:id="rId67"/>
    <p:sldId id="301" r:id="rId68"/>
    <p:sldId id="302" r:id="rId6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59" d="100"/>
          <a:sy n="59" d="100"/>
        </p:scale>
        <p:origin x="80" y="664"/>
      </p:cViewPr>
      <p:guideLst/>
    </p:cSldViewPr>
  </p:slideViewPr>
  <p:notesTextViewPr>
    <p:cViewPr>
      <p:scale>
        <a:sx n="1" d="1"/>
        <a:sy n="1" d="1"/>
      </p:scale>
      <p:origin x="0" y="0"/>
    </p:cViewPr>
  </p:notesTextViewPr>
  <p:sorterViewPr>
    <p:cViewPr>
      <p:scale>
        <a:sx n="100" d="100"/>
        <a:sy n="100" d="100"/>
      </p:scale>
      <p:origin x="0" y="-34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A4804-FC58-4259-80FF-97AC212A380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cs-CZ"/>
        </a:p>
      </dgm:t>
    </dgm:pt>
    <dgm:pt modelId="{727029DB-0638-4A85-9F3C-F3E80436D466}" type="pres">
      <dgm:prSet presAssocID="{99FA4804-FC58-4259-80FF-97AC212A3800}" presName="Name0" presStyleCnt="0">
        <dgm:presLayoutVars>
          <dgm:dir/>
          <dgm:resizeHandles val="exact"/>
        </dgm:presLayoutVars>
      </dgm:prSet>
      <dgm:spPr/>
    </dgm:pt>
  </dgm:ptLst>
  <dgm:cxnLst>
    <dgm:cxn modelId="{AD7E757B-B975-42BE-B79A-FDC562582A8C}" type="presOf" srcId="{99FA4804-FC58-4259-80FF-97AC212A3800}" destId="{727029DB-0638-4A85-9F3C-F3E80436D46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1B4551-3AC2-4B35-906B-A4A602130B1C}" type="doc">
      <dgm:prSet loTypeId="urn:microsoft.com/office/officeart/2005/8/layout/venn1" loCatId="relationship" qsTypeId="urn:microsoft.com/office/officeart/2005/8/quickstyle/simple1" qsCatId="simple" csTypeId="urn:microsoft.com/office/officeart/2005/8/colors/accent1_2" csCatId="accent1" phldr="1"/>
      <dgm:spPr/>
    </dgm:pt>
    <dgm:pt modelId="{12CFAB32-21D1-450C-BB5A-C79E7DB74D4F}">
      <dgm:prSet phldrT="[Text]" custT="1"/>
      <dgm:spPr/>
      <dgm:t>
        <a:bodyPr/>
        <a:lstStyle/>
        <a:p>
          <a:r>
            <a:rPr lang="cs-CZ" sz="2000" b="1" dirty="0"/>
            <a:t>Podpora</a:t>
          </a:r>
        </a:p>
        <a:p>
          <a:r>
            <a:rPr lang="cs-CZ" sz="1600" dirty="0"/>
            <a:t>Podpora rozhodování ve prospěch zdraví = </a:t>
          </a:r>
          <a:r>
            <a:rPr lang="cs-CZ" sz="1600" b="1" dirty="0">
              <a:solidFill>
                <a:srgbClr val="FF0000"/>
              </a:solidFill>
            </a:rPr>
            <a:t>zvyšování zdravotní gramotnosti</a:t>
          </a:r>
          <a:r>
            <a:rPr lang="cs-CZ" sz="1600" dirty="0">
              <a:solidFill>
                <a:srgbClr val="FF0000"/>
              </a:solidFill>
            </a:rPr>
            <a:t>, </a:t>
          </a:r>
        </a:p>
        <a:p>
          <a:r>
            <a:rPr lang="cs-CZ" sz="1600" dirty="0"/>
            <a:t>↓rizik životního stylu: kampaně, osvětové akce, intervenční programy</a:t>
          </a:r>
        </a:p>
      </dgm:t>
    </dgm:pt>
    <dgm:pt modelId="{B98F7FAF-6CA7-4955-AD60-ADD6E02D30AD}" type="parTrans" cxnId="{6161466E-5787-4701-8EB1-B03CA3363EC5}">
      <dgm:prSet/>
      <dgm:spPr/>
      <dgm:t>
        <a:bodyPr/>
        <a:lstStyle/>
        <a:p>
          <a:endParaRPr lang="cs-CZ"/>
        </a:p>
      </dgm:t>
    </dgm:pt>
    <dgm:pt modelId="{708767BD-BA3D-4C3D-9D94-AE91D8B586EE}" type="sibTrans" cxnId="{6161466E-5787-4701-8EB1-B03CA3363EC5}">
      <dgm:prSet/>
      <dgm:spPr/>
      <dgm:t>
        <a:bodyPr/>
        <a:lstStyle/>
        <a:p>
          <a:endParaRPr lang="cs-CZ"/>
        </a:p>
      </dgm:t>
    </dgm:pt>
    <dgm:pt modelId="{65E004C0-C871-4975-97BA-0F3AD5F847C6}">
      <dgm:prSet phldrT="[Text]" custT="1"/>
      <dgm:spPr/>
      <dgm:t>
        <a:bodyPr/>
        <a:lstStyle/>
        <a:p>
          <a:r>
            <a:rPr lang="cs-CZ" sz="1600" b="1" dirty="0"/>
            <a:t>Prevence a připravenost</a:t>
          </a:r>
        </a:p>
        <a:p>
          <a:r>
            <a:rPr lang="cs-CZ" sz="1600" b="1" dirty="0">
              <a:solidFill>
                <a:srgbClr val="FF0000"/>
              </a:solidFill>
            </a:rPr>
            <a:t>Předcházet nemocem/událostem</a:t>
          </a:r>
          <a:r>
            <a:rPr lang="cs-CZ" sz="1600" dirty="0"/>
            <a:t>: vakcinace, </a:t>
          </a:r>
          <a:r>
            <a:rPr lang="cs-CZ" sz="1600" dirty="0" err="1"/>
            <a:t>screening</a:t>
          </a:r>
          <a:r>
            <a:rPr lang="cs-CZ" sz="1600" dirty="0"/>
            <a:t>, </a:t>
          </a:r>
          <a:r>
            <a:rPr lang="cs-CZ" sz="1600" b="1" dirty="0">
              <a:solidFill>
                <a:srgbClr val="FF0000"/>
              </a:solidFill>
            </a:rPr>
            <a:t>monitoring </a:t>
          </a:r>
          <a:r>
            <a:rPr lang="cs-CZ" sz="1600" dirty="0" err="1"/>
            <a:t>surveillance</a:t>
          </a:r>
          <a:r>
            <a:rPr lang="cs-CZ" sz="1600" dirty="0"/>
            <a:t>, </a:t>
          </a:r>
          <a:r>
            <a:rPr lang="cs-CZ" sz="1600" b="0" dirty="0">
              <a:solidFill>
                <a:schemeClr val="tx1"/>
              </a:solidFill>
            </a:rPr>
            <a:t>(</a:t>
          </a:r>
          <a:r>
            <a:rPr lang="cs-CZ" sz="1600" dirty="0"/>
            <a:t>HBSC, EHES, COSI, pylový monitoring, tabák,</a:t>
          </a:r>
        </a:p>
        <a:p>
          <a:r>
            <a:rPr lang="cs-CZ" sz="1600" dirty="0"/>
            <a:t>alkohol),..</a:t>
          </a:r>
        </a:p>
      </dgm:t>
    </dgm:pt>
    <dgm:pt modelId="{427A792A-BC10-4346-A38E-BD8A27EB2969}" type="parTrans" cxnId="{10B5E919-D367-4D20-8092-C40A41877F53}">
      <dgm:prSet/>
      <dgm:spPr/>
      <dgm:t>
        <a:bodyPr/>
        <a:lstStyle/>
        <a:p>
          <a:endParaRPr lang="cs-CZ"/>
        </a:p>
      </dgm:t>
    </dgm:pt>
    <dgm:pt modelId="{6C6204F0-7BFF-4DE9-91E8-7D2299D5101F}" type="sibTrans" cxnId="{10B5E919-D367-4D20-8092-C40A41877F53}">
      <dgm:prSet/>
      <dgm:spPr/>
      <dgm:t>
        <a:bodyPr/>
        <a:lstStyle/>
        <a:p>
          <a:endParaRPr lang="cs-CZ"/>
        </a:p>
      </dgm:t>
    </dgm:pt>
    <dgm:pt modelId="{889A325A-2507-4A2A-B156-F3C9568BFC58}">
      <dgm:prSet phldrT="[Text]" custT="1"/>
      <dgm:spPr/>
      <dgm:t>
        <a:bodyPr/>
        <a:lstStyle/>
        <a:p>
          <a:r>
            <a:rPr lang="cs-CZ" sz="2000" b="1" dirty="0"/>
            <a:t>Ochrana</a:t>
          </a:r>
        </a:p>
        <a:p>
          <a:r>
            <a:rPr lang="cs-CZ" sz="1500" dirty="0"/>
            <a:t>kontrola infekčních nemocí</a:t>
          </a:r>
        </a:p>
        <a:p>
          <a:r>
            <a:rPr lang="cs-CZ" sz="1500" dirty="0"/>
            <a:t> řízení environmentálních rizik</a:t>
          </a:r>
        </a:p>
        <a:p>
          <a:r>
            <a:rPr lang="cs-CZ" sz="1500" dirty="0"/>
            <a:t>zdravého pracovního prostředí</a:t>
          </a:r>
        </a:p>
      </dgm:t>
    </dgm:pt>
    <dgm:pt modelId="{3AA0645B-641B-4B5C-83CC-D44768614542}" type="parTrans" cxnId="{1A474AC0-7DF0-42D6-817D-7F133DB601DE}">
      <dgm:prSet/>
      <dgm:spPr/>
      <dgm:t>
        <a:bodyPr/>
        <a:lstStyle/>
        <a:p>
          <a:endParaRPr lang="cs-CZ"/>
        </a:p>
      </dgm:t>
    </dgm:pt>
    <dgm:pt modelId="{BDF5CB8D-561F-4948-A4EE-CF2A28590F83}" type="sibTrans" cxnId="{1A474AC0-7DF0-42D6-817D-7F133DB601DE}">
      <dgm:prSet/>
      <dgm:spPr/>
      <dgm:t>
        <a:bodyPr/>
        <a:lstStyle/>
        <a:p>
          <a:endParaRPr lang="cs-CZ"/>
        </a:p>
      </dgm:t>
    </dgm:pt>
    <dgm:pt modelId="{D9F247DF-7BC8-4D26-9286-78CB0F820D3A}" type="pres">
      <dgm:prSet presAssocID="{101B4551-3AC2-4B35-906B-A4A602130B1C}" presName="compositeShape" presStyleCnt="0">
        <dgm:presLayoutVars>
          <dgm:chMax val="7"/>
          <dgm:dir/>
          <dgm:resizeHandles val="exact"/>
        </dgm:presLayoutVars>
      </dgm:prSet>
      <dgm:spPr/>
    </dgm:pt>
    <dgm:pt modelId="{62D1B269-586A-4401-886B-50E6BF5BBAB9}" type="pres">
      <dgm:prSet presAssocID="{12CFAB32-21D1-450C-BB5A-C79E7DB74D4F}" presName="circ1" presStyleLbl="vennNode1" presStyleIdx="0" presStyleCnt="3"/>
      <dgm:spPr/>
    </dgm:pt>
    <dgm:pt modelId="{B3A5BE70-F45C-48CC-BB0B-151899B2FDBC}" type="pres">
      <dgm:prSet presAssocID="{12CFAB32-21D1-450C-BB5A-C79E7DB74D4F}" presName="circ1Tx" presStyleLbl="revTx" presStyleIdx="0" presStyleCnt="0">
        <dgm:presLayoutVars>
          <dgm:chMax val="0"/>
          <dgm:chPref val="0"/>
          <dgm:bulletEnabled val="1"/>
        </dgm:presLayoutVars>
      </dgm:prSet>
      <dgm:spPr/>
    </dgm:pt>
    <dgm:pt modelId="{C24F62E2-ED68-47FB-99AA-C842A9E9A4BE}" type="pres">
      <dgm:prSet presAssocID="{65E004C0-C871-4975-97BA-0F3AD5F847C6}" presName="circ2" presStyleLbl="vennNode1" presStyleIdx="1" presStyleCnt="3" custLinFactNeighborX="7369" custLinFactNeighborY="1981"/>
      <dgm:spPr/>
    </dgm:pt>
    <dgm:pt modelId="{BC832DFB-365B-4B12-8F03-55C084CDD4E2}" type="pres">
      <dgm:prSet presAssocID="{65E004C0-C871-4975-97BA-0F3AD5F847C6}" presName="circ2Tx" presStyleLbl="revTx" presStyleIdx="0" presStyleCnt="0">
        <dgm:presLayoutVars>
          <dgm:chMax val="0"/>
          <dgm:chPref val="0"/>
          <dgm:bulletEnabled val="1"/>
        </dgm:presLayoutVars>
      </dgm:prSet>
      <dgm:spPr/>
    </dgm:pt>
    <dgm:pt modelId="{ABCAC880-39AA-40D2-A917-590CDA49D09E}" type="pres">
      <dgm:prSet presAssocID="{889A325A-2507-4A2A-B156-F3C9568BFC58}" presName="circ3" presStyleLbl="vennNode1" presStyleIdx="2" presStyleCnt="3" custLinFactNeighborX="-957" custLinFactNeighborY="7823"/>
      <dgm:spPr/>
    </dgm:pt>
    <dgm:pt modelId="{90753E53-36E2-40E9-ADDC-59BCBA5D9078}" type="pres">
      <dgm:prSet presAssocID="{889A325A-2507-4A2A-B156-F3C9568BFC58}" presName="circ3Tx" presStyleLbl="revTx" presStyleIdx="0" presStyleCnt="0">
        <dgm:presLayoutVars>
          <dgm:chMax val="0"/>
          <dgm:chPref val="0"/>
          <dgm:bulletEnabled val="1"/>
        </dgm:presLayoutVars>
      </dgm:prSet>
      <dgm:spPr/>
    </dgm:pt>
  </dgm:ptLst>
  <dgm:cxnLst>
    <dgm:cxn modelId="{10B5E919-D367-4D20-8092-C40A41877F53}" srcId="{101B4551-3AC2-4B35-906B-A4A602130B1C}" destId="{65E004C0-C871-4975-97BA-0F3AD5F847C6}" srcOrd="1" destOrd="0" parTransId="{427A792A-BC10-4346-A38E-BD8A27EB2969}" sibTransId="{6C6204F0-7BFF-4DE9-91E8-7D2299D5101F}"/>
    <dgm:cxn modelId="{7A92AF24-3EA2-43B9-8C4B-C972D5413E77}" type="presOf" srcId="{12CFAB32-21D1-450C-BB5A-C79E7DB74D4F}" destId="{B3A5BE70-F45C-48CC-BB0B-151899B2FDBC}" srcOrd="1" destOrd="0" presId="urn:microsoft.com/office/officeart/2005/8/layout/venn1"/>
    <dgm:cxn modelId="{8525D229-A4E0-4791-86EE-D0FEB9FB1DC5}" type="presOf" srcId="{65E004C0-C871-4975-97BA-0F3AD5F847C6}" destId="{C24F62E2-ED68-47FB-99AA-C842A9E9A4BE}" srcOrd="0" destOrd="0" presId="urn:microsoft.com/office/officeart/2005/8/layout/venn1"/>
    <dgm:cxn modelId="{62C00337-5DF6-4622-9749-802524A62426}" type="presOf" srcId="{101B4551-3AC2-4B35-906B-A4A602130B1C}" destId="{D9F247DF-7BC8-4D26-9286-78CB0F820D3A}" srcOrd="0" destOrd="0" presId="urn:microsoft.com/office/officeart/2005/8/layout/venn1"/>
    <dgm:cxn modelId="{6161466E-5787-4701-8EB1-B03CA3363EC5}" srcId="{101B4551-3AC2-4B35-906B-A4A602130B1C}" destId="{12CFAB32-21D1-450C-BB5A-C79E7DB74D4F}" srcOrd="0" destOrd="0" parTransId="{B98F7FAF-6CA7-4955-AD60-ADD6E02D30AD}" sibTransId="{708767BD-BA3D-4C3D-9D94-AE91D8B586EE}"/>
    <dgm:cxn modelId="{1A474AC0-7DF0-42D6-817D-7F133DB601DE}" srcId="{101B4551-3AC2-4B35-906B-A4A602130B1C}" destId="{889A325A-2507-4A2A-B156-F3C9568BFC58}" srcOrd="2" destOrd="0" parTransId="{3AA0645B-641B-4B5C-83CC-D44768614542}" sibTransId="{BDF5CB8D-561F-4948-A4EE-CF2A28590F83}"/>
    <dgm:cxn modelId="{A028AFE1-3520-4868-891E-1B0D2C702FF1}" type="presOf" srcId="{12CFAB32-21D1-450C-BB5A-C79E7DB74D4F}" destId="{62D1B269-586A-4401-886B-50E6BF5BBAB9}" srcOrd="0" destOrd="0" presId="urn:microsoft.com/office/officeart/2005/8/layout/venn1"/>
    <dgm:cxn modelId="{F57C51E8-40AF-4F43-ADDE-73F209170F5C}" type="presOf" srcId="{889A325A-2507-4A2A-B156-F3C9568BFC58}" destId="{90753E53-36E2-40E9-ADDC-59BCBA5D9078}" srcOrd="1" destOrd="0" presId="urn:microsoft.com/office/officeart/2005/8/layout/venn1"/>
    <dgm:cxn modelId="{300A13F3-2BDD-4ED4-9608-2443B830BC9F}" type="presOf" srcId="{65E004C0-C871-4975-97BA-0F3AD5F847C6}" destId="{BC832DFB-365B-4B12-8F03-55C084CDD4E2}" srcOrd="1" destOrd="0" presId="urn:microsoft.com/office/officeart/2005/8/layout/venn1"/>
    <dgm:cxn modelId="{BDF5AAF5-1C1B-4B9B-9BB6-837144496E31}" type="presOf" srcId="{889A325A-2507-4A2A-B156-F3C9568BFC58}" destId="{ABCAC880-39AA-40D2-A917-590CDA49D09E}" srcOrd="0" destOrd="0" presId="urn:microsoft.com/office/officeart/2005/8/layout/venn1"/>
    <dgm:cxn modelId="{04CFB46E-48D8-4E6C-A99D-53DEDC193AF2}" type="presParOf" srcId="{D9F247DF-7BC8-4D26-9286-78CB0F820D3A}" destId="{62D1B269-586A-4401-886B-50E6BF5BBAB9}" srcOrd="0" destOrd="0" presId="urn:microsoft.com/office/officeart/2005/8/layout/venn1"/>
    <dgm:cxn modelId="{9F060CB9-E7B8-4039-BB4A-341C14A2E664}" type="presParOf" srcId="{D9F247DF-7BC8-4D26-9286-78CB0F820D3A}" destId="{B3A5BE70-F45C-48CC-BB0B-151899B2FDBC}" srcOrd="1" destOrd="0" presId="urn:microsoft.com/office/officeart/2005/8/layout/venn1"/>
    <dgm:cxn modelId="{2A213DDB-8059-4A77-A055-B90BE0B2EE4E}" type="presParOf" srcId="{D9F247DF-7BC8-4D26-9286-78CB0F820D3A}" destId="{C24F62E2-ED68-47FB-99AA-C842A9E9A4BE}" srcOrd="2" destOrd="0" presId="urn:microsoft.com/office/officeart/2005/8/layout/venn1"/>
    <dgm:cxn modelId="{6B649625-D9AC-481F-87CF-BB575BB965B5}" type="presParOf" srcId="{D9F247DF-7BC8-4D26-9286-78CB0F820D3A}" destId="{BC832DFB-365B-4B12-8F03-55C084CDD4E2}" srcOrd="3" destOrd="0" presId="urn:microsoft.com/office/officeart/2005/8/layout/venn1"/>
    <dgm:cxn modelId="{65C7AC73-DF56-4193-9213-5B86C607CDFA}" type="presParOf" srcId="{D9F247DF-7BC8-4D26-9286-78CB0F820D3A}" destId="{ABCAC880-39AA-40D2-A917-590CDA49D09E}" srcOrd="4" destOrd="0" presId="urn:microsoft.com/office/officeart/2005/8/layout/venn1"/>
    <dgm:cxn modelId="{20583715-9DF4-4D7E-98FF-6CBD312CE8A0}" type="presParOf" srcId="{D9F247DF-7BC8-4D26-9286-78CB0F820D3A}" destId="{90753E53-36E2-40E9-ADDC-59BCBA5D907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1B269-586A-4401-886B-50E6BF5BBAB9}">
      <dsp:nvSpPr>
        <dsp:cNvPr id="0" name=""/>
        <dsp:cNvSpPr/>
      </dsp:nvSpPr>
      <dsp:spPr>
        <a:xfrm>
          <a:off x="2571389" y="155657"/>
          <a:ext cx="3220493" cy="322049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cs-CZ" sz="2000" b="1" kern="1200" dirty="0"/>
            <a:t>Podpora</a:t>
          </a:r>
        </a:p>
        <a:p>
          <a:pPr marL="0" lvl="0" indent="0" algn="ctr" defTabSz="889000">
            <a:lnSpc>
              <a:spcPct val="90000"/>
            </a:lnSpc>
            <a:spcBef>
              <a:spcPct val="0"/>
            </a:spcBef>
            <a:spcAft>
              <a:spcPct val="35000"/>
            </a:spcAft>
            <a:buNone/>
          </a:pPr>
          <a:r>
            <a:rPr lang="cs-CZ" sz="1600" kern="1200" dirty="0"/>
            <a:t>Podpora rozhodování ve prospěch zdraví = </a:t>
          </a:r>
          <a:r>
            <a:rPr lang="cs-CZ" sz="1600" b="1" kern="1200" dirty="0">
              <a:solidFill>
                <a:srgbClr val="FF0000"/>
              </a:solidFill>
            </a:rPr>
            <a:t>zvyšování zdravotní gramotnosti</a:t>
          </a:r>
          <a:r>
            <a:rPr lang="cs-CZ" sz="1600" kern="1200" dirty="0">
              <a:solidFill>
                <a:srgbClr val="FF0000"/>
              </a:solidFill>
            </a:rPr>
            <a:t>, </a:t>
          </a:r>
        </a:p>
        <a:p>
          <a:pPr marL="0" lvl="0" indent="0" algn="ctr" defTabSz="889000">
            <a:lnSpc>
              <a:spcPct val="90000"/>
            </a:lnSpc>
            <a:spcBef>
              <a:spcPct val="0"/>
            </a:spcBef>
            <a:spcAft>
              <a:spcPct val="35000"/>
            </a:spcAft>
            <a:buNone/>
          </a:pPr>
          <a:r>
            <a:rPr lang="cs-CZ" sz="1600" kern="1200" dirty="0"/>
            <a:t>↓rizik životního stylu: kampaně, osvětové akce, intervenční programy</a:t>
          </a:r>
        </a:p>
      </dsp:txBody>
      <dsp:txXfrm>
        <a:off x="3000788" y="719243"/>
        <a:ext cx="2361695" cy="1449221"/>
      </dsp:txXfrm>
    </dsp:sp>
    <dsp:sp modelId="{C24F62E2-ED68-47FB-99AA-C842A9E9A4BE}">
      <dsp:nvSpPr>
        <dsp:cNvPr id="0" name=""/>
        <dsp:cNvSpPr/>
      </dsp:nvSpPr>
      <dsp:spPr>
        <a:xfrm>
          <a:off x="3970768" y="2232263"/>
          <a:ext cx="3220493" cy="322049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cs-CZ" sz="1600" b="1" kern="1200" dirty="0"/>
            <a:t>Prevence a připravenost</a:t>
          </a:r>
        </a:p>
        <a:p>
          <a:pPr marL="0" lvl="0" indent="0" algn="ctr" defTabSz="711200">
            <a:lnSpc>
              <a:spcPct val="90000"/>
            </a:lnSpc>
            <a:spcBef>
              <a:spcPct val="0"/>
            </a:spcBef>
            <a:spcAft>
              <a:spcPct val="35000"/>
            </a:spcAft>
            <a:buNone/>
          </a:pPr>
          <a:r>
            <a:rPr lang="cs-CZ" sz="1600" b="1" kern="1200" dirty="0">
              <a:solidFill>
                <a:srgbClr val="FF0000"/>
              </a:solidFill>
            </a:rPr>
            <a:t>Předcházet nemocem/událostem</a:t>
          </a:r>
          <a:r>
            <a:rPr lang="cs-CZ" sz="1600" kern="1200" dirty="0"/>
            <a:t>: vakcinace, </a:t>
          </a:r>
          <a:r>
            <a:rPr lang="cs-CZ" sz="1600" kern="1200" dirty="0" err="1"/>
            <a:t>screening</a:t>
          </a:r>
          <a:r>
            <a:rPr lang="cs-CZ" sz="1600" kern="1200" dirty="0"/>
            <a:t>, </a:t>
          </a:r>
          <a:r>
            <a:rPr lang="cs-CZ" sz="1600" b="1" kern="1200" dirty="0">
              <a:solidFill>
                <a:srgbClr val="FF0000"/>
              </a:solidFill>
            </a:rPr>
            <a:t>monitoring </a:t>
          </a:r>
          <a:r>
            <a:rPr lang="cs-CZ" sz="1600" kern="1200" dirty="0" err="1"/>
            <a:t>surveillance</a:t>
          </a:r>
          <a:r>
            <a:rPr lang="cs-CZ" sz="1600" kern="1200" dirty="0"/>
            <a:t>, </a:t>
          </a:r>
          <a:r>
            <a:rPr lang="cs-CZ" sz="1600" b="0" kern="1200" dirty="0">
              <a:solidFill>
                <a:schemeClr val="tx1"/>
              </a:solidFill>
            </a:rPr>
            <a:t>(</a:t>
          </a:r>
          <a:r>
            <a:rPr lang="cs-CZ" sz="1600" kern="1200" dirty="0"/>
            <a:t>HBSC, EHES, COSI, pylový monitoring, tabák,</a:t>
          </a:r>
        </a:p>
        <a:p>
          <a:pPr marL="0" lvl="0" indent="0" algn="ctr" defTabSz="711200">
            <a:lnSpc>
              <a:spcPct val="90000"/>
            </a:lnSpc>
            <a:spcBef>
              <a:spcPct val="0"/>
            </a:spcBef>
            <a:spcAft>
              <a:spcPct val="35000"/>
            </a:spcAft>
            <a:buNone/>
          </a:pPr>
          <a:r>
            <a:rPr lang="cs-CZ" sz="1600" kern="1200" dirty="0"/>
            <a:t>alkohol),..</a:t>
          </a:r>
        </a:p>
      </dsp:txBody>
      <dsp:txXfrm>
        <a:off x="4955703" y="3064224"/>
        <a:ext cx="1932295" cy="1771271"/>
      </dsp:txXfrm>
    </dsp:sp>
    <dsp:sp modelId="{ABCAC880-39AA-40D2-A917-590CDA49D09E}">
      <dsp:nvSpPr>
        <dsp:cNvPr id="0" name=""/>
        <dsp:cNvSpPr/>
      </dsp:nvSpPr>
      <dsp:spPr>
        <a:xfrm>
          <a:off x="1378507" y="2324122"/>
          <a:ext cx="3220493" cy="322049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cs-CZ" sz="2000" b="1" kern="1200" dirty="0"/>
            <a:t>Ochrana</a:t>
          </a:r>
        </a:p>
        <a:p>
          <a:pPr marL="0" lvl="0" indent="0" algn="ctr" defTabSz="889000">
            <a:lnSpc>
              <a:spcPct val="90000"/>
            </a:lnSpc>
            <a:spcBef>
              <a:spcPct val="0"/>
            </a:spcBef>
            <a:spcAft>
              <a:spcPct val="35000"/>
            </a:spcAft>
            <a:buNone/>
          </a:pPr>
          <a:r>
            <a:rPr lang="cs-CZ" sz="1500" kern="1200" dirty="0"/>
            <a:t>kontrola infekčních nemocí</a:t>
          </a:r>
        </a:p>
        <a:p>
          <a:pPr marL="0" lvl="0" indent="0" algn="ctr" defTabSz="889000">
            <a:lnSpc>
              <a:spcPct val="90000"/>
            </a:lnSpc>
            <a:spcBef>
              <a:spcPct val="0"/>
            </a:spcBef>
            <a:spcAft>
              <a:spcPct val="35000"/>
            </a:spcAft>
            <a:buNone/>
          </a:pPr>
          <a:r>
            <a:rPr lang="cs-CZ" sz="1500" kern="1200" dirty="0"/>
            <a:t> řízení environmentálních rizik</a:t>
          </a:r>
        </a:p>
        <a:p>
          <a:pPr marL="0" lvl="0" indent="0" algn="ctr" defTabSz="889000">
            <a:lnSpc>
              <a:spcPct val="90000"/>
            </a:lnSpc>
            <a:spcBef>
              <a:spcPct val="0"/>
            </a:spcBef>
            <a:spcAft>
              <a:spcPct val="35000"/>
            </a:spcAft>
            <a:buNone/>
          </a:pPr>
          <a:r>
            <a:rPr lang="cs-CZ" sz="1500" kern="1200" dirty="0"/>
            <a:t>zdravého pracovního prostředí</a:t>
          </a:r>
        </a:p>
      </dsp:txBody>
      <dsp:txXfrm>
        <a:off x="1681770" y="3156083"/>
        <a:ext cx="1932295" cy="17712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11A54A-B7B7-F364-788D-FE331D8C98B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3C48127-56BC-49B6-C9DA-FD9442A97C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BFDA825-DE04-7A01-7CDC-DC4751AB9231}"/>
              </a:ext>
            </a:extLst>
          </p:cNvPr>
          <p:cNvSpPr>
            <a:spLocks noGrp="1"/>
          </p:cNvSpPr>
          <p:nvPr>
            <p:ph type="dt" sz="half" idx="10"/>
          </p:nvPr>
        </p:nvSpPr>
        <p:spPr/>
        <p:txBody>
          <a:bodyPr/>
          <a:lstStyle/>
          <a:p>
            <a:fld id="{267EC3D9-1016-44D5-A162-3EF993E0CC7A}" type="datetimeFigureOut">
              <a:rPr lang="cs-CZ" smtClean="0"/>
              <a:t>12.02.2026</a:t>
            </a:fld>
            <a:endParaRPr lang="cs-CZ"/>
          </a:p>
        </p:txBody>
      </p:sp>
      <p:sp>
        <p:nvSpPr>
          <p:cNvPr id="5" name="Zástupný symbol pro zápatí 4">
            <a:extLst>
              <a:ext uri="{FF2B5EF4-FFF2-40B4-BE49-F238E27FC236}">
                <a16:creationId xmlns:a16="http://schemas.microsoft.com/office/drawing/2014/main" id="{9F5E02BA-7698-1E23-C5EF-8FC78C9D44E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B2BABC0-D85F-791C-9AB2-06C6D59B40B8}"/>
              </a:ext>
            </a:extLst>
          </p:cNvPr>
          <p:cNvSpPr>
            <a:spLocks noGrp="1"/>
          </p:cNvSpPr>
          <p:nvPr>
            <p:ph type="sldNum" sz="quarter" idx="12"/>
          </p:nvPr>
        </p:nvSpPr>
        <p:spPr/>
        <p:txBody>
          <a:bodyPr/>
          <a:lstStyle/>
          <a:p>
            <a:fld id="{F1631C05-79D7-4B48-A5D7-C11DD029284A}" type="slidenum">
              <a:rPr lang="cs-CZ" smtClean="0"/>
              <a:t>‹#›</a:t>
            </a:fld>
            <a:endParaRPr lang="cs-CZ"/>
          </a:p>
        </p:txBody>
      </p:sp>
    </p:spTree>
    <p:extLst>
      <p:ext uri="{BB962C8B-B14F-4D97-AF65-F5344CB8AC3E}">
        <p14:creationId xmlns:p14="http://schemas.microsoft.com/office/powerpoint/2010/main" val="320380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94EC25-A50B-14E3-B697-C94710EE1B3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2CEEB74-C26D-313F-338E-A78471D4222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3A854CD-0950-BFBE-45EB-B30DF7C12C5E}"/>
              </a:ext>
            </a:extLst>
          </p:cNvPr>
          <p:cNvSpPr>
            <a:spLocks noGrp="1"/>
          </p:cNvSpPr>
          <p:nvPr>
            <p:ph type="dt" sz="half" idx="10"/>
          </p:nvPr>
        </p:nvSpPr>
        <p:spPr/>
        <p:txBody>
          <a:bodyPr/>
          <a:lstStyle/>
          <a:p>
            <a:fld id="{267EC3D9-1016-44D5-A162-3EF993E0CC7A}" type="datetimeFigureOut">
              <a:rPr lang="cs-CZ" smtClean="0"/>
              <a:t>12.02.2026</a:t>
            </a:fld>
            <a:endParaRPr lang="cs-CZ"/>
          </a:p>
        </p:txBody>
      </p:sp>
      <p:sp>
        <p:nvSpPr>
          <p:cNvPr id="5" name="Zástupný symbol pro zápatí 4">
            <a:extLst>
              <a:ext uri="{FF2B5EF4-FFF2-40B4-BE49-F238E27FC236}">
                <a16:creationId xmlns:a16="http://schemas.microsoft.com/office/drawing/2014/main" id="{E2271CC0-218B-6C98-800D-EF9E8E4D2C4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76DDFA7-35A4-B0DB-88EE-C077BB7BEE54}"/>
              </a:ext>
            </a:extLst>
          </p:cNvPr>
          <p:cNvSpPr>
            <a:spLocks noGrp="1"/>
          </p:cNvSpPr>
          <p:nvPr>
            <p:ph type="sldNum" sz="quarter" idx="12"/>
          </p:nvPr>
        </p:nvSpPr>
        <p:spPr/>
        <p:txBody>
          <a:bodyPr/>
          <a:lstStyle/>
          <a:p>
            <a:fld id="{F1631C05-79D7-4B48-A5D7-C11DD029284A}" type="slidenum">
              <a:rPr lang="cs-CZ" smtClean="0"/>
              <a:t>‹#›</a:t>
            </a:fld>
            <a:endParaRPr lang="cs-CZ"/>
          </a:p>
        </p:txBody>
      </p:sp>
    </p:spTree>
    <p:extLst>
      <p:ext uri="{BB962C8B-B14F-4D97-AF65-F5344CB8AC3E}">
        <p14:creationId xmlns:p14="http://schemas.microsoft.com/office/powerpoint/2010/main" val="2939068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CB0954F-ADA4-37CE-B4EF-DF5A92C75A8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D9CEAE4-25CD-14F1-67D7-9BA4285536EC}"/>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60F6774-E19A-A149-5CD4-A86CADB181B6}"/>
              </a:ext>
            </a:extLst>
          </p:cNvPr>
          <p:cNvSpPr>
            <a:spLocks noGrp="1"/>
          </p:cNvSpPr>
          <p:nvPr>
            <p:ph type="dt" sz="half" idx="10"/>
          </p:nvPr>
        </p:nvSpPr>
        <p:spPr/>
        <p:txBody>
          <a:bodyPr/>
          <a:lstStyle/>
          <a:p>
            <a:fld id="{267EC3D9-1016-44D5-A162-3EF993E0CC7A}" type="datetimeFigureOut">
              <a:rPr lang="cs-CZ" smtClean="0"/>
              <a:t>12.02.2026</a:t>
            </a:fld>
            <a:endParaRPr lang="cs-CZ"/>
          </a:p>
        </p:txBody>
      </p:sp>
      <p:sp>
        <p:nvSpPr>
          <p:cNvPr id="5" name="Zástupný symbol pro zápatí 4">
            <a:extLst>
              <a:ext uri="{FF2B5EF4-FFF2-40B4-BE49-F238E27FC236}">
                <a16:creationId xmlns:a16="http://schemas.microsoft.com/office/drawing/2014/main" id="{5309CD0F-DE76-136C-42ED-5D5D9E467B1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F223064-6EED-A0FF-8D69-F120C70310AE}"/>
              </a:ext>
            </a:extLst>
          </p:cNvPr>
          <p:cNvSpPr>
            <a:spLocks noGrp="1"/>
          </p:cNvSpPr>
          <p:nvPr>
            <p:ph type="sldNum" sz="quarter" idx="12"/>
          </p:nvPr>
        </p:nvSpPr>
        <p:spPr/>
        <p:txBody>
          <a:bodyPr/>
          <a:lstStyle/>
          <a:p>
            <a:fld id="{F1631C05-79D7-4B48-A5D7-C11DD029284A}" type="slidenum">
              <a:rPr lang="cs-CZ" smtClean="0"/>
              <a:t>‹#›</a:t>
            </a:fld>
            <a:endParaRPr lang="cs-CZ"/>
          </a:p>
        </p:txBody>
      </p:sp>
    </p:spTree>
    <p:extLst>
      <p:ext uri="{BB962C8B-B14F-4D97-AF65-F5344CB8AC3E}">
        <p14:creationId xmlns:p14="http://schemas.microsoft.com/office/powerpoint/2010/main" val="1839984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8C6B1F-EE48-BBA5-342A-B88969205F0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8F2C500-25D8-217D-6CF3-975F779DA19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D035C2F-4961-3A57-F0C0-296771A55C27}"/>
              </a:ext>
            </a:extLst>
          </p:cNvPr>
          <p:cNvSpPr>
            <a:spLocks noGrp="1"/>
          </p:cNvSpPr>
          <p:nvPr>
            <p:ph type="dt" sz="half" idx="10"/>
          </p:nvPr>
        </p:nvSpPr>
        <p:spPr/>
        <p:txBody>
          <a:bodyPr/>
          <a:lstStyle/>
          <a:p>
            <a:fld id="{267EC3D9-1016-44D5-A162-3EF993E0CC7A}" type="datetimeFigureOut">
              <a:rPr lang="cs-CZ" smtClean="0"/>
              <a:t>12.02.2026</a:t>
            </a:fld>
            <a:endParaRPr lang="cs-CZ"/>
          </a:p>
        </p:txBody>
      </p:sp>
      <p:sp>
        <p:nvSpPr>
          <p:cNvPr id="5" name="Zástupný symbol pro zápatí 4">
            <a:extLst>
              <a:ext uri="{FF2B5EF4-FFF2-40B4-BE49-F238E27FC236}">
                <a16:creationId xmlns:a16="http://schemas.microsoft.com/office/drawing/2014/main" id="{EFD1F36F-5D85-DFF4-5361-070B8B61D89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C5D863F-75C9-634E-74C9-EC22DBAFD2C0}"/>
              </a:ext>
            </a:extLst>
          </p:cNvPr>
          <p:cNvSpPr>
            <a:spLocks noGrp="1"/>
          </p:cNvSpPr>
          <p:nvPr>
            <p:ph type="sldNum" sz="quarter" idx="12"/>
          </p:nvPr>
        </p:nvSpPr>
        <p:spPr/>
        <p:txBody>
          <a:bodyPr/>
          <a:lstStyle/>
          <a:p>
            <a:fld id="{F1631C05-79D7-4B48-A5D7-C11DD029284A}" type="slidenum">
              <a:rPr lang="cs-CZ" smtClean="0"/>
              <a:t>‹#›</a:t>
            </a:fld>
            <a:endParaRPr lang="cs-CZ"/>
          </a:p>
        </p:txBody>
      </p:sp>
    </p:spTree>
    <p:extLst>
      <p:ext uri="{BB962C8B-B14F-4D97-AF65-F5344CB8AC3E}">
        <p14:creationId xmlns:p14="http://schemas.microsoft.com/office/powerpoint/2010/main" val="247080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297B59-4A93-25BB-8AE3-483669D4D29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7AB5552-2D38-DD2E-5789-DD78561718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23DC5F4-81D6-BC87-B642-CE6A8E556F8B}"/>
              </a:ext>
            </a:extLst>
          </p:cNvPr>
          <p:cNvSpPr>
            <a:spLocks noGrp="1"/>
          </p:cNvSpPr>
          <p:nvPr>
            <p:ph type="dt" sz="half" idx="10"/>
          </p:nvPr>
        </p:nvSpPr>
        <p:spPr/>
        <p:txBody>
          <a:bodyPr/>
          <a:lstStyle/>
          <a:p>
            <a:fld id="{267EC3D9-1016-44D5-A162-3EF993E0CC7A}" type="datetimeFigureOut">
              <a:rPr lang="cs-CZ" smtClean="0"/>
              <a:t>12.02.2026</a:t>
            </a:fld>
            <a:endParaRPr lang="cs-CZ"/>
          </a:p>
        </p:txBody>
      </p:sp>
      <p:sp>
        <p:nvSpPr>
          <p:cNvPr id="5" name="Zástupný symbol pro zápatí 4">
            <a:extLst>
              <a:ext uri="{FF2B5EF4-FFF2-40B4-BE49-F238E27FC236}">
                <a16:creationId xmlns:a16="http://schemas.microsoft.com/office/drawing/2014/main" id="{D0943CDB-E42C-7B4B-BEF5-BADEB7F1A63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189B947-A8C9-E8C6-B77F-9BDD3D0D748E}"/>
              </a:ext>
            </a:extLst>
          </p:cNvPr>
          <p:cNvSpPr>
            <a:spLocks noGrp="1"/>
          </p:cNvSpPr>
          <p:nvPr>
            <p:ph type="sldNum" sz="quarter" idx="12"/>
          </p:nvPr>
        </p:nvSpPr>
        <p:spPr/>
        <p:txBody>
          <a:bodyPr/>
          <a:lstStyle/>
          <a:p>
            <a:fld id="{F1631C05-79D7-4B48-A5D7-C11DD029284A}" type="slidenum">
              <a:rPr lang="cs-CZ" smtClean="0"/>
              <a:t>‹#›</a:t>
            </a:fld>
            <a:endParaRPr lang="cs-CZ"/>
          </a:p>
        </p:txBody>
      </p:sp>
    </p:spTree>
    <p:extLst>
      <p:ext uri="{BB962C8B-B14F-4D97-AF65-F5344CB8AC3E}">
        <p14:creationId xmlns:p14="http://schemas.microsoft.com/office/powerpoint/2010/main" val="193221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8DD65E-1D03-DF8C-74C5-F9DFE41A6D5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93925F5-5D16-FC12-5F1F-736D3C77FF1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97A3D88-CE66-0223-9C9A-932230510CC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98964F7-3DFC-02EB-2DBB-130E49FB94E7}"/>
              </a:ext>
            </a:extLst>
          </p:cNvPr>
          <p:cNvSpPr>
            <a:spLocks noGrp="1"/>
          </p:cNvSpPr>
          <p:nvPr>
            <p:ph type="dt" sz="half" idx="10"/>
          </p:nvPr>
        </p:nvSpPr>
        <p:spPr/>
        <p:txBody>
          <a:bodyPr/>
          <a:lstStyle/>
          <a:p>
            <a:fld id="{267EC3D9-1016-44D5-A162-3EF993E0CC7A}" type="datetimeFigureOut">
              <a:rPr lang="cs-CZ" smtClean="0"/>
              <a:t>12.02.2026</a:t>
            </a:fld>
            <a:endParaRPr lang="cs-CZ"/>
          </a:p>
        </p:txBody>
      </p:sp>
      <p:sp>
        <p:nvSpPr>
          <p:cNvPr id="6" name="Zástupný symbol pro zápatí 5">
            <a:extLst>
              <a:ext uri="{FF2B5EF4-FFF2-40B4-BE49-F238E27FC236}">
                <a16:creationId xmlns:a16="http://schemas.microsoft.com/office/drawing/2014/main" id="{9564DA7B-0119-3D54-CD5C-A8542A39B4C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F7B56B9-8C53-C439-BC96-C82C8B5BF0B5}"/>
              </a:ext>
            </a:extLst>
          </p:cNvPr>
          <p:cNvSpPr>
            <a:spLocks noGrp="1"/>
          </p:cNvSpPr>
          <p:nvPr>
            <p:ph type="sldNum" sz="quarter" idx="12"/>
          </p:nvPr>
        </p:nvSpPr>
        <p:spPr/>
        <p:txBody>
          <a:bodyPr/>
          <a:lstStyle/>
          <a:p>
            <a:fld id="{F1631C05-79D7-4B48-A5D7-C11DD029284A}" type="slidenum">
              <a:rPr lang="cs-CZ" smtClean="0"/>
              <a:t>‹#›</a:t>
            </a:fld>
            <a:endParaRPr lang="cs-CZ"/>
          </a:p>
        </p:txBody>
      </p:sp>
    </p:spTree>
    <p:extLst>
      <p:ext uri="{BB962C8B-B14F-4D97-AF65-F5344CB8AC3E}">
        <p14:creationId xmlns:p14="http://schemas.microsoft.com/office/powerpoint/2010/main" val="21779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A0D402-2A68-62CC-A654-5B2921FEF827}"/>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02FD30B4-4CA3-E204-55EB-88FECD99A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0064186-E8FA-9C3E-9FB8-3EAE0578F01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6BA44FA-ADA7-3B80-615D-561404FD6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66B7F57-2037-686E-3FD5-FAB0D96F7AC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3EBD34D-1EEC-4E95-22EB-27297705FFCF}"/>
              </a:ext>
            </a:extLst>
          </p:cNvPr>
          <p:cNvSpPr>
            <a:spLocks noGrp="1"/>
          </p:cNvSpPr>
          <p:nvPr>
            <p:ph type="dt" sz="half" idx="10"/>
          </p:nvPr>
        </p:nvSpPr>
        <p:spPr/>
        <p:txBody>
          <a:bodyPr/>
          <a:lstStyle/>
          <a:p>
            <a:fld id="{267EC3D9-1016-44D5-A162-3EF993E0CC7A}" type="datetimeFigureOut">
              <a:rPr lang="cs-CZ" smtClean="0"/>
              <a:t>12.02.2026</a:t>
            </a:fld>
            <a:endParaRPr lang="cs-CZ"/>
          </a:p>
        </p:txBody>
      </p:sp>
      <p:sp>
        <p:nvSpPr>
          <p:cNvPr id="8" name="Zástupný symbol pro zápatí 7">
            <a:extLst>
              <a:ext uri="{FF2B5EF4-FFF2-40B4-BE49-F238E27FC236}">
                <a16:creationId xmlns:a16="http://schemas.microsoft.com/office/drawing/2014/main" id="{2C8EFFCE-04F5-79DC-CC1F-3653D9B807D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569D916-EF98-8289-8179-E5F97C45BF4F}"/>
              </a:ext>
            </a:extLst>
          </p:cNvPr>
          <p:cNvSpPr>
            <a:spLocks noGrp="1"/>
          </p:cNvSpPr>
          <p:nvPr>
            <p:ph type="sldNum" sz="quarter" idx="12"/>
          </p:nvPr>
        </p:nvSpPr>
        <p:spPr/>
        <p:txBody>
          <a:bodyPr/>
          <a:lstStyle/>
          <a:p>
            <a:fld id="{F1631C05-79D7-4B48-A5D7-C11DD029284A}" type="slidenum">
              <a:rPr lang="cs-CZ" smtClean="0"/>
              <a:t>‹#›</a:t>
            </a:fld>
            <a:endParaRPr lang="cs-CZ"/>
          </a:p>
        </p:txBody>
      </p:sp>
    </p:spTree>
    <p:extLst>
      <p:ext uri="{BB962C8B-B14F-4D97-AF65-F5344CB8AC3E}">
        <p14:creationId xmlns:p14="http://schemas.microsoft.com/office/powerpoint/2010/main" val="251873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ABA93C-F77D-6666-3A18-8A6D8ABEA9C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A219EC8-A489-D6CD-C34E-C6C536F0A6F4}"/>
              </a:ext>
            </a:extLst>
          </p:cNvPr>
          <p:cNvSpPr>
            <a:spLocks noGrp="1"/>
          </p:cNvSpPr>
          <p:nvPr>
            <p:ph type="dt" sz="half" idx="10"/>
          </p:nvPr>
        </p:nvSpPr>
        <p:spPr/>
        <p:txBody>
          <a:bodyPr/>
          <a:lstStyle/>
          <a:p>
            <a:fld id="{267EC3D9-1016-44D5-A162-3EF993E0CC7A}" type="datetimeFigureOut">
              <a:rPr lang="cs-CZ" smtClean="0"/>
              <a:t>12.02.2026</a:t>
            </a:fld>
            <a:endParaRPr lang="cs-CZ"/>
          </a:p>
        </p:txBody>
      </p:sp>
      <p:sp>
        <p:nvSpPr>
          <p:cNvPr id="4" name="Zástupný symbol pro zápatí 3">
            <a:extLst>
              <a:ext uri="{FF2B5EF4-FFF2-40B4-BE49-F238E27FC236}">
                <a16:creationId xmlns:a16="http://schemas.microsoft.com/office/drawing/2014/main" id="{2A85A1CD-C326-AB15-7F74-75A196EFCD7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6DFF98A-4017-E226-DEE4-AF712D7BDF83}"/>
              </a:ext>
            </a:extLst>
          </p:cNvPr>
          <p:cNvSpPr>
            <a:spLocks noGrp="1"/>
          </p:cNvSpPr>
          <p:nvPr>
            <p:ph type="sldNum" sz="quarter" idx="12"/>
          </p:nvPr>
        </p:nvSpPr>
        <p:spPr/>
        <p:txBody>
          <a:bodyPr/>
          <a:lstStyle/>
          <a:p>
            <a:fld id="{F1631C05-79D7-4B48-A5D7-C11DD029284A}" type="slidenum">
              <a:rPr lang="cs-CZ" smtClean="0"/>
              <a:t>‹#›</a:t>
            </a:fld>
            <a:endParaRPr lang="cs-CZ"/>
          </a:p>
        </p:txBody>
      </p:sp>
    </p:spTree>
    <p:extLst>
      <p:ext uri="{BB962C8B-B14F-4D97-AF65-F5344CB8AC3E}">
        <p14:creationId xmlns:p14="http://schemas.microsoft.com/office/powerpoint/2010/main" val="4107851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498B6CF-891E-3D26-1F10-32BB94BC60B5}"/>
              </a:ext>
            </a:extLst>
          </p:cNvPr>
          <p:cNvSpPr>
            <a:spLocks noGrp="1"/>
          </p:cNvSpPr>
          <p:nvPr>
            <p:ph type="dt" sz="half" idx="10"/>
          </p:nvPr>
        </p:nvSpPr>
        <p:spPr/>
        <p:txBody>
          <a:bodyPr/>
          <a:lstStyle/>
          <a:p>
            <a:fld id="{267EC3D9-1016-44D5-A162-3EF993E0CC7A}" type="datetimeFigureOut">
              <a:rPr lang="cs-CZ" smtClean="0"/>
              <a:t>12.02.2026</a:t>
            </a:fld>
            <a:endParaRPr lang="cs-CZ"/>
          </a:p>
        </p:txBody>
      </p:sp>
      <p:sp>
        <p:nvSpPr>
          <p:cNvPr id="3" name="Zástupný symbol pro zápatí 2">
            <a:extLst>
              <a:ext uri="{FF2B5EF4-FFF2-40B4-BE49-F238E27FC236}">
                <a16:creationId xmlns:a16="http://schemas.microsoft.com/office/drawing/2014/main" id="{77DCEA9C-62A0-A61D-2B90-A5FB05A1800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884EFCB-1A82-8FA9-2D13-005236A994DC}"/>
              </a:ext>
            </a:extLst>
          </p:cNvPr>
          <p:cNvSpPr>
            <a:spLocks noGrp="1"/>
          </p:cNvSpPr>
          <p:nvPr>
            <p:ph type="sldNum" sz="quarter" idx="12"/>
          </p:nvPr>
        </p:nvSpPr>
        <p:spPr/>
        <p:txBody>
          <a:bodyPr/>
          <a:lstStyle/>
          <a:p>
            <a:fld id="{F1631C05-79D7-4B48-A5D7-C11DD029284A}" type="slidenum">
              <a:rPr lang="cs-CZ" smtClean="0"/>
              <a:t>‹#›</a:t>
            </a:fld>
            <a:endParaRPr lang="cs-CZ"/>
          </a:p>
        </p:txBody>
      </p:sp>
    </p:spTree>
    <p:extLst>
      <p:ext uri="{BB962C8B-B14F-4D97-AF65-F5344CB8AC3E}">
        <p14:creationId xmlns:p14="http://schemas.microsoft.com/office/powerpoint/2010/main" val="195061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9A0224-797D-DE9B-9E75-AE25104451C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8BE9DFE-DF6A-13E0-065E-BC7C0AAC7C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249D4371-9A49-D3BD-EB28-607751A6B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549A1AD-19A1-988B-7D34-202A2278B640}"/>
              </a:ext>
            </a:extLst>
          </p:cNvPr>
          <p:cNvSpPr>
            <a:spLocks noGrp="1"/>
          </p:cNvSpPr>
          <p:nvPr>
            <p:ph type="dt" sz="half" idx="10"/>
          </p:nvPr>
        </p:nvSpPr>
        <p:spPr/>
        <p:txBody>
          <a:bodyPr/>
          <a:lstStyle/>
          <a:p>
            <a:fld id="{267EC3D9-1016-44D5-A162-3EF993E0CC7A}" type="datetimeFigureOut">
              <a:rPr lang="cs-CZ" smtClean="0"/>
              <a:t>12.02.2026</a:t>
            </a:fld>
            <a:endParaRPr lang="cs-CZ"/>
          </a:p>
        </p:txBody>
      </p:sp>
      <p:sp>
        <p:nvSpPr>
          <p:cNvPr id="6" name="Zástupný symbol pro zápatí 5">
            <a:extLst>
              <a:ext uri="{FF2B5EF4-FFF2-40B4-BE49-F238E27FC236}">
                <a16:creationId xmlns:a16="http://schemas.microsoft.com/office/drawing/2014/main" id="{D9F74431-1AA0-51FA-6D88-22DFE2EB60B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11C7CBD-62AB-5BEF-4D4A-2AEE367D30C1}"/>
              </a:ext>
            </a:extLst>
          </p:cNvPr>
          <p:cNvSpPr>
            <a:spLocks noGrp="1"/>
          </p:cNvSpPr>
          <p:nvPr>
            <p:ph type="sldNum" sz="quarter" idx="12"/>
          </p:nvPr>
        </p:nvSpPr>
        <p:spPr/>
        <p:txBody>
          <a:bodyPr/>
          <a:lstStyle/>
          <a:p>
            <a:fld id="{F1631C05-79D7-4B48-A5D7-C11DD029284A}" type="slidenum">
              <a:rPr lang="cs-CZ" smtClean="0"/>
              <a:t>‹#›</a:t>
            </a:fld>
            <a:endParaRPr lang="cs-CZ"/>
          </a:p>
        </p:txBody>
      </p:sp>
    </p:spTree>
    <p:extLst>
      <p:ext uri="{BB962C8B-B14F-4D97-AF65-F5344CB8AC3E}">
        <p14:creationId xmlns:p14="http://schemas.microsoft.com/office/powerpoint/2010/main" val="335683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897F05-5539-F082-7C5C-BAB4C380EB5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F0DDA19-F8E6-2538-03A8-92F98C1F59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F7774001-42A2-072E-CEA1-9BCA43353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6C5CFC5-B3CC-C012-25C9-8BCE4028AF55}"/>
              </a:ext>
            </a:extLst>
          </p:cNvPr>
          <p:cNvSpPr>
            <a:spLocks noGrp="1"/>
          </p:cNvSpPr>
          <p:nvPr>
            <p:ph type="dt" sz="half" idx="10"/>
          </p:nvPr>
        </p:nvSpPr>
        <p:spPr/>
        <p:txBody>
          <a:bodyPr/>
          <a:lstStyle/>
          <a:p>
            <a:fld id="{267EC3D9-1016-44D5-A162-3EF993E0CC7A}" type="datetimeFigureOut">
              <a:rPr lang="cs-CZ" smtClean="0"/>
              <a:t>12.02.2026</a:t>
            </a:fld>
            <a:endParaRPr lang="cs-CZ"/>
          </a:p>
        </p:txBody>
      </p:sp>
      <p:sp>
        <p:nvSpPr>
          <p:cNvPr id="6" name="Zástupný symbol pro zápatí 5">
            <a:extLst>
              <a:ext uri="{FF2B5EF4-FFF2-40B4-BE49-F238E27FC236}">
                <a16:creationId xmlns:a16="http://schemas.microsoft.com/office/drawing/2014/main" id="{19B41927-2573-73F8-C89D-EA60A247E42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9578442-4BCF-594D-745B-C878FD8412DC}"/>
              </a:ext>
            </a:extLst>
          </p:cNvPr>
          <p:cNvSpPr>
            <a:spLocks noGrp="1"/>
          </p:cNvSpPr>
          <p:nvPr>
            <p:ph type="sldNum" sz="quarter" idx="12"/>
          </p:nvPr>
        </p:nvSpPr>
        <p:spPr/>
        <p:txBody>
          <a:bodyPr/>
          <a:lstStyle/>
          <a:p>
            <a:fld id="{F1631C05-79D7-4B48-A5D7-C11DD029284A}" type="slidenum">
              <a:rPr lang="cs-CZ" smtClean="0"/>
              <a:t>‹#›</a:t>
            </a:fld>
            <a:endParaRPr lang="cs-CZ"/>
          </a:p>
        </p:txBody>
      </p:sp>
    </p:spTree>
    <p:extLst>
      <p:ext uri="{BB962C8B-B14F-4D97-AF65-F5344CB8AC3E}">
        <p14:creationId xmlns:p14="http://schemas.microsoft.com/office/powerpoint/2010/main" val="3059672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4324368-93DE-BC0B-A8F3-E1E86F0B64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852B33E-0899-CE7E-DD62-9FC3C5AC3E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18EB2B6-C81C-EE44-E00C-121EFE3BB9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7EC3D9-1016-44D5-A162-3EF993E0CC7A}" type="datetimeFigureOut">
              <a:rPr lang="cs-CZ" smtClean="0"/>
              <a:t>12.02.2026</a:t>
            </a:fld>
            <a:endParaRPr lang="cs-CZ"/>
          </a:p>
        </p:txBody>
      </p:sp>
      <p:sp>
        <p:nvSpPr>
          <p:cNvPr id="5" name="Zástupný symbol pro zápatí 4">
            <a:extLst>
              <a:ext uri="{FF2B5EF4-FFF2-40B4-BE49-F238E27FC236}">
                <a16:creationId xmlns:a16="http://schemas.microsoft.com/office/drawing/2014/main" id="{62AE2A08-F977-C3B6-75F5-5C962E73F7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F2659CB1-288B-D006-E048-6A8991BE74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631C05-79D7-4B48-A5D7-C11DD029284A}" type="slidenum">
              <a:rPr lang="cs-CZ" smtClean="0"/>
              <a:t>‹#›</a:t>
            </a:fld>
            <a:endParaRPr lang="cs-CZ"/>
          </a:p>
        </p:txBody>
      </p:sp>
    </p:spTree>
    <p:extLst>
      <p:ext uri="{BB962C8B-B14F-4D97-AF65-F5344CB8AC3E}">
        <p14:creationId xmlns:p14="http://schemas.microsoft.com/office/powerpoint/2010/main" val="3203939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s.vszdrav.cz/auth/do/vsz/podklady/ochrana_verejneho_zdravi.qwarp?prejit=17105" TargetMode="External"/><Relationship Id="rId2" Type="http://schemas.openxmlformats.org/officeDocument/2006/relationships/hyperlink" Target="https://is.vszdrav.cz/auth/do/vsz/podklady/ochrana_verejneho_zdravi.qwarp?prejit=17097" TargetMode="Externa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hyperlink" Target="https://is.vszdrav.cz/auth/do/vsz/podklady/ochrana_verejneho_zdravi.qwarp?prejit=17115"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20.xml.rels><?xml version="1.0" encoding="UTF-8" standalone="yes"?>
<Relationships xmlns="http://schemas.openxmlformats.org/package/2006/relationships"><Relationship Id="rId2" Type="http://schemas.openxmlformats.org/officeDocument/2006/relationships/hyperlink" Target="http://www.uzis.cz/"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s.wikipedia.org/wiki/Evropsk%C3%A1_komise" TargetMode="External"/><Relationship Id="rId2" Type="http://schemas.openxmlformats.org/officeDocument/2006/relationships/hyperlink" Target="http://cs.wikipedia.org/wiki/Evropsk%C3%A1_unie" TargetMode="External"/><Relationship Id="rId1" Type="http://schemas.openxmlformats.org/officeDocument/2006/relationships/slideLayout" Target="../slideLayouts/slideLayout2.xml"/><Relationship Id="rId6" Type="http://schemas.openxmlformats.org/officeDocument/2006/relationships/hyperlink" Target="http://eur-lex.europa.eu/LexUriServ/LexUriServ.do?uri=DD:15:06:32002R0178:CS:PDF" TargetMode="External"/><Relationship Id="rId5" Type="http://schemas.openxmlformats.org/officeDocument/2006/relationships/hyperlink" Target="http://cs.wikipedia.org/wiki/Evropsk%C3%A9_sdru%C5%BEen%C3%AD_voln%C3%A9ho_obchodu" TargetMode="External"/><Relationship Id="rId4" Type="http://schemas.openxmlformats.org/officeDocument/2006/relationships/hyperlink" Target="http://cs.wikipedia.org/wiki/Evropsk%C3%BD_%C3%BA%C5%99ad_pro_bezpe%C4%8Dnost_potravin"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xml"/><Relationship Id="rId7" Type="http://schemas.openxmlformats.org/officeDocument/2006/relationships/image" Target="../media/image2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m/search?client=firefox-b-e&amp;channel=entpr&amp;q=quarantena%2Fquarantina&amp;mstk=AUtExfDL99NdhRaEsRimC3k3dpbq6AkW7I8UPKZRszfsUinsLIawUvNRmGRKsOrG3JoL86JKXNWagqLylRGXWLZlKxyMxYmMAMXjWs7DOETMXQ_R0zjIPAiVfags41S4lUxoyXM&amp;csui=3&amp;ved=2ahUKEwjV78flidSSAxVOS_EDHVK6FGoQgK4QegQIARAC" TargetMode="External"/><Relationship Id="rId2" Type="http://schemas.openxmlformats.org/officeDocument/2006/relationships/hyperlink" Target="https://www.google.com/search?client=firefox-b-e&amp;channel=entpr&amp;q=quaranta&amp;mstk=AUtExfDL99NdhRaEsRimC3k3dpbq6AkW7I8UPKZRszfsUinsLIawUvNRmGRKsOrG3JoL86JKXNWagqLylRGXWLZlKxyMxYmMAMXjWs7DOETMXQ_R0zjIPAiVfags41S4lUxoyXM&amp;csui=3&amp;ved=2ahUKEwjV78flidSSAxVOS_EDHVK6FGoQgK4QegQIARAB" TargetMode="External"/><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hyperlink" Target="https://www.google.com/search?client=firefox-b-e&amp;channel=entpr&amp;q=quarantaine&amp;mstk=AUtExfDL99NdhRaEsRimC3k3dpbq6AkW7I8UPKZRszfsUinsLIawUvNRmGRKsOrG3JoL86JKXNWagqLylRGXWLZlKxyMxYmMAMXjWs7DOETMXQ_R0zjIPAiVfags41S4lUxoyXM&amp;csui=3&amp;ved=2ahUKEwjV78flidSSAxVOS_EDHVK6FGoQgK4QegQIARAD"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cs.wikipedia.org/wiki/Z%C3%A1kon_(pr%C3%A1vo)" TargetMode="External"/><Relationship Id="rId3" Type="http://schemas.openxmlformats.org/officeDocument/2006/relationships/hyperlink" Target="http://iuridictum.pecina.cz/w/Vyhl%C3%A1%C5%A1ka" TargetMode="External"/><Relationship Id="rId7" Type="http://schemas.openxmlformats.org/officeDocument/2006/relationships/hyperlink" Target="http://cs.wikipedia.org/wiki/Pr%C3%A1vn%C3%AD_norma" TargetMode="External"/><Relationship Id="rId2" Type="http://schemas.openxmlformats.org/officeDocument/2006/relationships/hyperlink" Target="http://iuridictum.pecina.cz/w/Vl%C3%A1dn%C3%AD_na%C5%99%C3%ADzen%C3%AD" TargetMode="External"/><Relationship Id="rId1" Type="http://schemas.openxmlformats.org/officeDocument/2006/relationships/slideLayout" Target="../slideLayouts/slideLayout2.xml"/><Relationship Id="rId6" Type="http://schemas.openxmlformats.org/officeDocument/2006/relationships/hyperlink" Target="http://cs.wikipedia.org/wiki/Pr%C3%A1vn%C3%AD_p%C5%99edpis" TargetMode="External"/><Relationship Id="rId5" Type="http://schemas.openxmlformats.org/officeDocument/2006/relationships/hyperlink" Target="http://iuridictum.pecina.cz/w/Ministerstvo" TargetMode="External"/><Relationship Id="rId4" Type="http://schemas.openxmlformats.org/officeDocument/2006/relationships/hyperlink" Target="http://iuridictum.pecina.cz/w/%C3%9Ast%C5%99edn%C3%AD_spr%C3%A1vn%C3%AD_%C3%BA%C5%99a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lf.osu.cz/studijniobory/?specializaceid=3014"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nzip.cz/clanek/215-ockovaci-kalendar-pro-deti"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mzp.cz/cz/posuzovani_vlivu_zameru_zivotni_prostredi_eia"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who.int/" TargetMode="External"/><Relationship Id="rId3" Type="http://schemas.openxmlformats.org/officeDocument/2006/relationships/diagramLayout" Target="../diagrams/layout2.xml"/><Relationship Id="rId7" Type="http://schemas.openxmlformats.org/officeDocument/2006/relationships/hyperlink" Target="http://www.szu/"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s://www.paho.org/en"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cs.wikipedia.org/wiki/Hasi&#269;sk&#253;_z&#225;chrann&#253;_sbor_&#268;esk&#233;_republiky"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svscr.cz/" TargetMode="External"/><Relationship Id="rId2" Type="http://schemas.openxmlformats.org/officeDocument/2006/relationships/hyperlink" Target="http://www.szpi.gov.cz/" TargetMode="External"/><Relationship Id="rId1" Type="http://schemas.openxmlformats.org/officeDocument/2006/relationships/slideLayout" Target="../slideLayouts/slideLayout2.xml"/><Relationship Id="rId4" Type="http://schemas.openxmlformats.org/officeDocument/2006/relationships/hyperlink" Target="http://www.mzcr.cz/Legislativa/obsah/ochrana-verejneho-zdravi_1789_11.htm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5652A2-3D98-A687-7A0C-D1EC88A16DF0}"/>
              </a:ext>
            </a:extLst>
          </p:cNvPr>
          <p:cNvSpPr>
            <a:spLocks noGrp="1"/>
          </p:cNvSpPr>
          <p:nvPr>
            <p:ph type="ctrTitle"/>
          </p:nvPr>
        </p:nvSpPr>
        <p:spPr/>
        <p:txBody>
          <a:bodyPr/>
          <a:lstStyle/>
          <a:p>
            <a:r>
              <a:rPr lang="cs-CZ" dirty="0"/>
              <a:t>Ochrana veřejného zdraví</a:t>
            </a:r>
          </a:p>
        </p:txBody>
      </p:sp>
      <p:sp>
        <p:nvSpPr>
          <p:cNvPr id="3" name="Podnadpis 2">
            <a:extLst>
              <a:ext uri="{FF2B5EF4-FFF2-40B4-BE49-F238E27FC236}">
                <a16:creationId xmlns:a16="http://schemas.microsoft.com/office/drawing/2014/main" id="{814C7512-A8F3-E866-5815-788FE930F493}"/>
              </a:ext>
            </a:extLst>
          </p:cNvPr>
          <p:cNvSpPr>
            <a:spLocks noGrp="1"/>
          </p:cNvSpPr>
          <p:nvPr>
            <p:ph type="subTitle" idx="1"/>
          </p:nvPr>
        </p:nvSpPr>
        <p:spPr/>
        <p:txBody>
          <a:bodyPr/>
          <a:lstStyle/>
          <a:p>
            <a:r>
              <a:rPr lang="cs-CZ" dirty="0"/>
              <a:t>Marie Nejedlá</a:t>
            </a:r>
          </a:p>
        </p:txBody>
      </p:sp>
    </p:spTree>
    <p:extLst>
      <p:ext uri="{BB962C8B-B14F-4D97-AF65-F5344CB8AC3E}">
        <p14:creationId xmlns:p14="http://schemas.microsoft.com/office/powerpoint/2010/main" val="3227279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5281F037-E3E5-9732-29BB-9DB7A3080516}"/>
              </a:ext>
            </a:extLst>
          </p:cNvPr>
          <p:cNvSpPr>
            <a:spLocks noGrp="1"/>
          </p:cNvSpPr>
          <p:nvPr>
            <p:ph type="title"/>
          </p:nvPr>
        </p:nvSpPr>
        <p:spPr/>
        <p:txBody>
          <a:bodyPr/>
          <a:lstStyle/>
          <a:p>
            <a:r>
              <a:rPr lang="cs-CZ" b="1" dirty="0" err="1"/>
              <a:t>Regimen</a:t>
            </a:r>
            <a:r>
              <a:rPr lang="cs-CZ" b="1" dirty="0"/>
              <a:t> </a:t>
            </a:r>
            <a:r>
              <a:rPr lang="cs-CZ" b="1" dirty="0" err="1"/>
              <a:t>sanitatis</a:t>
            </a:r>
            <a:endParaRPr lang="cs-CZ" b="1" dirty="0"/>
          </a:p>
        </p:txBody>
      </p:sp>
      <p:sp>
        <p:nvSpPr>
          <p:cNvPr id="6" name="Zástupný obsah 5">
            <a:extLst>
              <a:ext uri="{FF2B5EF4-FFF2-40B4-BE49-F238E27FC236}">
                <a16:creationId xmlns:a16="http://schemas.microsoft.com/office/drawing/2014/main" id="{E9D7C636-AC4C-8BB8-9AD6-DAEECCC51F41}"/>
              </a:ext>
            </a:extLst>
          </p:cNvPr>
          <p:cNvSpPr>
            <a:spLocks noGrp="1"/>
          </p:cNvSpPr>
          <p:nvPr>
            <p:ph idx="1"/>
          </p:nvPr>
        </p:nvSpPr>
        <p:spPr>
          <a:xfrm>
            <a:off x="838200" y="1825625"/>
            <a:ext cx="11353800" cy="4351338"/>
          </a:xfrm>
        </p:spPr>
        <p:txBody>
          <a:bodyPr>
            <a:normAutofit/>
          </a:bodyPr>
          <a:lstStyle/>
          <a:p>
            <a:r>
              <a:rPr lang="cs-CZ" dirty="0"/>
              <a:t>Také je třeba poznamenat, že silné víno v nadměrném množství, ještě více jakákoli soustavná opilost, působí četná poškození. </a:t>
            </a:r>
          </a:p>
          <a:p>
            <a:r>
              <a:rPr lang="cs-CZ" dirty="0"/>
              <a:t>Porušuje totiž složení jater, a snižováním přirozeného tepla způsobuje šedivění a také naplňuje hlavu šťávami, které narušují všechny duševní pochody; navozuje mozkové a nervové choroby, jako třas, mrtvici, epilepsii, paralýzu, křeče, ischias, podagru, inkontinenci a náhlou smrt.</a:t>
            </a:r>
          </a:p>
          <a:p>
            <a:pPr marL="2743200" lvl="6" indent="0">
              <a:buNone/>
            </a:pPr>
            <a:r>
              <a:rPr lang="cs-CZ" sz="2400" dirty="0"/>
              <a:t>Mistr Zikmund </a:t>
            </a:r>
            <a:r>
              <a:rPr lang="cs-CZ" sz="2400" dirty="0" err="1"/>
              <a:t>Albík</a:t>
            </a:r>
            <a:r>
              <a:rPr lang="cs-CZ" sz="2400" dirty="0"/>
              <a:t> z Uničova (1360-1426)</a:t>
            </a:r>
            <a:r>
              <a:rPr lang="cs-CZ" sz="2400" i="1" dirty="0"/>
              <a:t> </a:t>
            </a:r>
            <a:r>
              <a:rPr lang="cs-CZ" sz="2400" dirty="0"/>
              <a:t>, dvorní lékař Václava IV a Zikmunda Lucemburského</a:t>
            </a:r>
            <a:endParaRPr lang="cs-CZ" sz="2400" i="1" dirty="0"/>
          </a:p>
          <a:p>
            <a:pPr marL="2743200" lvl="6" indent="0">
              <a:buNone/>
            </a:pPr>
            <a:r>
              <a:rPr lang="cs-CZ" sz="2400" i="1" dirty="0"/>
              <a:t>Sex res non </a:t>
            </a:r>
            <a:r>
              <a:rPr lang="cs-CZ" sz="2400" i="1" dirty="0" err="1"/>
              <a:t>naturales</a:t>
            </a:r>
            <a:r>
              <a:rPr lang="cs-CZ" sz="2400" i="1" dirty="0"/>
              <a:t> (O šesti věcech, které nejsou člověku vrozené- o vzduchu, o jídle a pití, o cvičení a pohybu, o spánku, o některých chorobách).</a:t>
            </a:r>
          </a:p>
          <a:p>
            <a:pPr lvl="6"/>
            <a:endParaRPr lang="cs-CZ" sz="2400" i="1" dirty="0"/>
          </a:p>
        </p:txBody>
      </p:sp>
      <p:sp>
        <p:nvSpPr>
          <p:cNvPr id="7" name="TextovéPole 6">
            <a:extLst>
              <a:ext uri="{FF2B5EF4-FFF2-40B4-BE49-F238E27FC236}">
                <a16:creationId xmlns:a16="http://schemas.microsoft.com/office/drawing/2014/main" id="{A13A006E-2A0C-B7EF-1244-561F1598329F}"/>
              </a:ext>
            </a:extLst>
          </p:cNvPr>
          <p:cNvSpPr txBox="1"/>
          <p:nvPr/>
        </p:nvSpPr>
        <p:spPr>
          <a:xfrm>
            <a:off x="3662116" y="6488668"/>
            <a:ext cx="9416375" cy="369332"/>
          </a:xfrm>
          <a:prstGeom prst="rect">
            <a:avLst/>
          </a:prstGeom>
          <a:noFill/>
        </p:spPr>
        <p:txBody>
          <a:bodyPr wrap="square" rtlCol="0">
            <a:spAutoFit/>
          </a:bodyPr>
          <a:lstStyle/>
          <a:p>
            <a:r>
              <a:rPr lang="cs-CZ" dirty="0"/>
              <a:t>Říhová Milada, Dvorní lékař posledních Lucemburků, Karolinum 1999, ISBN 80-7184-876-X</a:t>
            </a:r>
          </a:p>
        </p:txBody>
      </p:sp>
      <p:pic>
        <p:nvPicPr>
          <p:cNvPr id="3" name="Obrázek 2">
            <a:extLst>
              <a:ext uri="{FF2B5EF4-FFF2-40B4-BE49-F238E27FC236}">
                <a16:creationId xmlns:a16="http://schemas.microsoft.com/office/drawing/2014/main" id="{52153ABF-20E3-4863-8AC7-00AB8AD66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599" y="4335236"/>
            <a:ext cx="1601955" cy="2522764"/>
          </a:xfrm>
          <a:prstGeom prst="rect">
            <a:avLst/>
          </a:prstGeom>
        </p:spPr>
      </p:pic>
      <p:sp>
        <p:nvSpPr>
          <p:cNvPr id="4" name="Obdélník 3">
            <a:extLst>
              <a:ext uri="{FF2B5EF4-FFF2-40B4-BE49-F238E27FC236}">
                <a16:creationId xmlns:a16="http://schemas.microsoft.com/office/drawing/2014/main" id="{0BE3CFF3-9D30-4895-AAE5-9AFF935FAEB2}"/>
              </a:ext>
            </a:extLst>
          </p:cNvPr>
          <p:cNvSpPr/>
          <p:nvPr/>
        </p:nvSpPr>
        <p:spPr>
          <a:xfrm rot="16200000">
            <a:off x="31174" y="5349707"/>
            <a:ext cx="2345530" cy="430887"/>
          </a:xfrm>
          <a:prstGeom prst="rect">
            <a:avLst/>
          </a:prstGeom>
        </p:spPr>
        <p:txBody>
          <a:bodyPr wrap="square">
            <a:spAutoFit/>
          </a:bodyPr>
          <a:lstStyle/>
          <a:p>
            <a:r>
              <a:rPr lang="cs-CZ" sz="1100" dirty="0"/>
              <a:t>https://cs.wikipedia.org/wiki/Alb%C3%ADk_z_Uni%C4%8Dova</a:t>
            </a:r>
          </a:p>
        </p:txBody>
      </p:sp>
    </p:spTree>
    <p:extLst>
      <p:ext uri="{BB962C8B-B14F-4D97-AF65-F5344CB8AC3E}">
        <p14:creationId xmlns:p14="http://schemas.microsoft.com/office/powerpoint/2010/main" val="60491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P spid="7"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2A24A5-0868-EBCE-C1A5-BE3C751B9632}"/>
              </a:ext>
            </a:extLst>
          </p:cNvPr>
          <p:cNvSpPr>
            <a:spLocks noGrp="1"/>
          </p:cNvSpPr>
          <p:nvPr>
            <p:ph type="title"/>
          </p:nvPr>
        </p:nvSpPr>
        <p:spPr/>
        <p:txBody>
          <a:bodyPr/>
          <a:lstStyle/>
          <a:p>
            <a:r>
              <a:rPr lang="cs-CZ" dirty="0"/>
              <a:t>Lisabonská smlouva</a:t>
            </a:r>
          </a:p>
        </p:txBody>
      </p:sp>
      <p:sp>
        <p:nvSpPr>
          <p:cNvPr id="3" name="Zástupný obsah 2">
            <a:extLst>
              <a:ext uri="{FF2B5EF4-FFF2-40B4-BE49-F238E27FC236}">
                <a16:creationId xmlns:a16="http://schemas.microsoft.com/office/drawing/2014/main" id="{EB7D59EB-7082-32B5-6F65-8B6139DBA3A6}"/>
              </a:ext>
            </a:extLst>
          </p:cNvPr>
          <p:cNvSpPr>
            <a:spLocks noGrp="1"/>
          </p:cNvSpPr>
          <p:nvPr>
            <p:ph idx="1"/>
          </p:nvPr>
        </p:nvSpPr>
        <p:spPr>
          <a:xfrm>
            <a:off x="838200" y="1825624"/>
            <a:ext cx="10515600" cy="5032375"/>
          </a:xfrm>
        </p:spPr>
        <p:txBody>
          <a:bodyPr>
            <a:normAutofit fontScale="92500" lnSpcReduction="10000"/>
          </a:bodyPr>
          <a:lstStyle/>
          <a:p>
            <a:pPr marL="0" indent="0">
              <a:buNone/>
            </a:pPr>
            <a:endParaRPr lang="cs-CZ" dirty="0"/>
          </a:p>
          <a:p>
            <a:r>
              <a:rPr lang="cs-CZ" b="1" dirty="0"/>
              <a:t>Lisabonská smlouva</a:t>
            </a:r>
            <a:r>
              <a:rPr lang="cs-CZ" dirty="0"/>
              <a:t> HLAVA XIV </a:t>
            </a:r>
            <a:r>
              <a:rPr lang="cs-CZ" b="1" dirty="0"/>
              <a:t>VEŘEJNÉ ZDRAVÍ</a:t>
            </a:r>
            <a:r>
              <a:rPr lang="cs-CZ" dirty="0"/>
              <a:t> </a:t>
            </a:r>
            <a:r>
              <a:rPr lang="cs-CZ" i="1" dirty="0"/>
              <a:t>Článek 168</a:t>
            </a:r>
            <a:endParaRPr lang="cs-CZ" dirty="0"/>
          </a:p>
          <a:p>
            <a:r>
              <a:rPr lang="cs-CZ" dirty="0"/>
              <a:t>Při vymezení a provádění všech politik a činností Unie je zajištěn vysoký stupeň ochrany lidského zdraví. </a:t>
            </a:r>
          </a:p>
          <a:p>
            <a:r>
              <a:rPr lang="cs-CZ" dirty="0"/>
              <a:t>Činnost Unie doplňuje politiku členských států a je zaměřena na zlepšování veřejného zdraví, předcházení lidským nemocem a odstraňování příčin ohrožení tělesného a duševního zdraví. </a:t>
            </a:r>
          </a:p>
          <a:p>
            <a:r>
              <a:rPr lang="cs-CZ" dirty="0"/>
              <a:t>Tato činnost zahrnuje </a:t>
            </a:r>
          </a:p>
          <a:p>
            <a:pPr lvl="1"/>
            <a:r>
              <a:rPr lang="cs-CZ" b="1" dirty="0"/>
              <a:t>boj proti nejzávažnějším chorobám </a:t>
            </a:r>
            <a:r>
              <a:rPr lang="cs-CZ" dirty="0"/>
              <a:t>podporou </a:t>
            </a:r>
            <a:r>
              <a:rPr lang="cs-CZ" b="1" dirty="0"/>
              <a:t>výzkumu</a:t>
            </a:r>
            <a:r>
              <a:rPr lang="cs-CZ" dirty="0"/>
              <a:t> jejich </a:t>
            </a:r>
            <a:r>
              <a:rPr lang="cs-CZ" b="1" dirty="0"/>
              <a:t>příčin, přenosu a jejich předcházení</a:t>
            </a:r>
            <a:r>
              <a:rPr lang="cs-CZ" dirty="0"/>
              <a:t>, jakož i </a:t>
            </a:r>
          </a:p>
          <a:p>
            <a:pPr lvl="1"/>
            <a:r>
              <a:rPr lang="cs-CZ" dirty="0"/>
              <a:t>z</a:t>
            </a:r>
            <a:r>
              <a:rPr lang="cs-CZ" b="1" dirty="0"/>
              <a:t>dravotnické informace a zdravotní výchovu a </a:t>
            </a:r>
          </a:p>
          <a:p>
            <a:pPr lvl="1"/>
            <a:r>
              <a:rPr lang="cs-CZ" b="1" dirty="0"/>
              <a:t>sledování vážných přeshraničních zdravotních hrozeb, včasné varování </a:t>
            </a:r>
            <a:r>
              <a:rPr lang="cs-CZ" dirty="0"/>
              <a:t>před nimi a boj proti nim.</a:t>
            </a:r>
          </a:p>
          <a:p>
            <a:endParaRPr lang="cs-CZ" dirty="0"/>
          </a:p>
        </p:txBody>
      </p:sp>
      <p:pic>
        <p:nvPicPr>
          <p:cNvPr id="5" name="Obrázek 4">
            <a:extLst>
              <a:ext uri="{FF2B5EF4-FFF2-40B4-BE49-F238E27FC236}">
                <a16:creationId xmlns:a16="http://schemas.microsoft.com/office/drawing/2014/main" id="{282F725A-B3AB-4E89-B731-C794F6E93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7225" y="93943"/>
            <a:ext cx="1800225" cy="2543175"/>
          </a:xfrm>
          <a:prstGeom prst="rect">
            <a:avLst/>
          </a:prstGeom>
        </p:spPr>
      </p:pic>
    </p:spTree>
    <p:extLst>
      <p:ext uri="{BB962C8B-B14F-4D97-AF65-F5344CB8AC3E}">
        <p14:creationId xmlns:p14="http://schemas.microsoft.com/office/powerpoint/2010/main" val="1228754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6CEAF0-535B-AE5B-0BC3-022B1400F3BA}"/>
              </a:ext>
            </a:extLst>
          </p:cNvPr>
          <p:cNvSpPr>
            <a:spLocks noGrp="1"/>
          </p:cNvSpPr>
          <p:nvPr>
            <p:ph type="title"/>
          </p:nvPr>
        </p:nvSpPr>
        <p:spPr/>
        <p:txBody>
          <a:bodyPr/>
          <a:lstStyle/>
          <a:p>
            <a:r>
              <a:rPr lang="cs-CZ" dirty="0"/>
              <a:t>Ochrana veřejného zdraví v ČR</a:t>
            </a:r>
          </a:p>
        </p:txBody>
      </p:sp>
      <p:sp>
        <p:nvSpPr>
          <p:cNvPr id="3" name="Zástupný obsah 2">
            <a:extLst>
              <a:ext uri="{FF2B5EF4-FFF2-40B4-BE49-F238E27FC236}">
                <a16:creationId xmlns:a16="http://schemas.microsoft.com/office/drawing/2014/main" id="{D4926386-9297-7D39-7B6B-C36B25104657}"/>
              </a:ext>
            </a:extLst>
          </p:cNvPr>
          <p:cNvSpPr>
            <a:spLocks noGrp="1"/>
          </p:cNvSpPr>
          <p:nvPr>
            <p:ph idx="1"/>
          </p:nvPr>
        </p:nvSpPr>
        <p:spPr>
          <a:xfrm>
            <a:off x="-1" y="2136297"/>
            <a:ext cx="10770499" cy="4615200"/>
          </a:xfrm>
        </p:spPr>
        <p:txBody>
          <a:bodyPr>
            <a:normAutofit/>
          </a:bodyPr>
          <a:lstStyle/>
          <a:p>
            <a:pPr marL="0" indent="0">
              <a:buNone/>
            </a:pPr>
            <a:r>
              <a:rPr lang="cs-CZ" b="1" dirty="0"/>
              <a:t>Listina základních práv a svobod</a:t>
            </a:r>
            <a:r>
              <a:rPr lang="cs-CZ" dirty="0"/>
              <a:t> </a:t>
            </a:r>
          </a:p>
          <a:p>
            <a:r>
              <a:rPr lang="cs-CZ" dirty="0"/>
              <a:t>Listina základních práv a svobod je součástí ústavního pořádku České republiky. </a:t>
            </a:r>
          </a:p>
          <a:p>
            <a:r>
              <a:rPr lang="cs-CZ" dirty="0"/>
              <a:t>Práv zakotvených v Listině se zpravidla může domáhat každý, jen některá práva a svobody jsou vázané na státní občanství. </a:t>
            </a:r>
          </a:p>
          <a:p>
            <a:r>
              <a:rPr lang="cs-CZ" dirty="0"/>
              <a:t>Obsah listiny vychází z principů právního státu. </a:t>
            </a:r>
          </a:p>
          <a:p>
            <a:r>
              <a:rPr lang="cs-CZ" dirty="0"/>
              <a:t>Článek 31 Listiny zaručuje každému právo na ochranu zdraví, když říká: </a:t>
            </a:r>
          </a:p>
          <a:p>
            <a:r>
              <a:rPr lang="cs-CZ" b="1" dirty="0"/>
              <a:t>Každý má právo na ochranu zdraví a občané mají na základě veřejného pojištění právo na bezplatnou zdravotní péči a zdravotní pomůcky za podmínek, které stanoví zákon.</a:t>
            </a:r>
            <a:endParaRPr lang="cs-CZ" dirty="0"/>
          </a:p>
          <a:p>
            <a:endParaRPr lang="cs-CZ" dirty="0"/>
          </a:p>
        </p:txBody>
      </p:sp>
      <p:pic>
        <p:nvPicPr>
          <p:cNvPr id="5" name="Obrázek 4">
            <a:extLst>
              <a:ext uri="{FF2B5EF4-FFF2-40B4-BE49-F238E27FC236}">
                <a16:creationId xmlns:a16="http://schemas.microsoft.com/office/drawing/2014/main" id="{5003BF2E-C4E4-4585-9A17-318F6984B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1300" y="0"/>
            <a:ext cx="1790700" cy="2552700"/>
          </a:xfrm>
          <a:prstGeom prst="rect">
            <a:avLst/>
          </a:prstGeom>
        </p:spPr>
      </p:pic>
    </p:spTree>
    <p:extLst>
      <p:ext uri="{BB962C8B-B14F-4D97-AF65-F5344CB8AC3E}">
        <p14:creationId xmlns:p14="http://schemas.microsoft.com/office/powerpoint/2010/main" val="3244849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198C08-4323-1450-90F3-569FA6A50FC4}"/>
              </a:ext>
            </a:extLst>
          </p:cNvPr>
          <p:cNvSpPr>
            <a:spLocks noGrp="1"/>
          </p:cNvSpPr>
          <p:nvPr>
            <p:ph type="title"/>
          </p:nvPr>
        </p:nvSpPr>
        <p:spPr/>
        <p:txBody>
          <a:bodyPr>
            <a:normAutofit fontScale="90000"/>
          </a:bodyPr>
          <a:lstStyle/>
          <a:p>
            <a:r>
              <a:rPr lang="cs-CZ" b="1" dirty="0"/>
              <a:t>Zákon č. 258/2000 Sb., o ochraně veřejného zdraví a o změně některých souvisejících zákonů</a:t>
            </a:r>
            <a:endParaRPr lang="cs-CZ" dirty="0"/>
          </a:p>
        </p:txBody>
      </p:sp>
      <p:sp>
        <p:nvSpPr>
          <p:cNvPr id="3" name="Zástupný obsah 2">
            <a:extLst>
              <a:ext uri="{FF2B5EF4-FFF2-40B4-BE49-F238E27FC236}">
                <a16:creationId xmlns:a16="http://schemas.microsoft.com/office/drawing/2014/main" id="{4E58313E-3369-79EF-8ACD-F0437F65BE81}"/>
              </a:ext>
            </a:extLst>
          </p:cNvPr>
          <p:cNvSpPr>
            <a:spLocks noGrp="1"/>
          </p:cNvSpPr>
          <p:nvPr>
            <p:ph idx="1"/>
          </p:nvPr>
        </p:nvSpPr>
        <p:spPr>
          <a:xfrm>
            <a:off x="87085" y="1825624"/>
            <a:ext cx="12453257" cy="5032375"/>
          </a:xfrm>
        </p:spPr>
        <p:txBody>
          <a:bodyPr>
            <a:normAutofit fontScale="70000" lnSpcReduction="20000"/>
          </a:bodyPr>
          <a:lstStyle/>
          <a:p>
            <a:r>
              <a:rPr lang="cs-CZ" dirty="0"/>
              <a:t>Ochrana veřejného zdraví je definována v</a:t>
            </a:r>
            <a:r>
              <a:rPr lang="cs-CZ" b="1" dirty="0"/>
              <a:t> zákoně č. 258/2000 Sb., o ochraně veřejného zdraví a o změně některých souvisejících zákonů (dále jen „zákon č. 258/2000 Sb.“). </a:t>
            </a:r>
          </a:p>
          <a:p>
            <a:r>
              <a:rPr lang="cs-CZ" b="1" dirty="0"/>
              <a:t>Zákon č. 167/2023 Sb</a:t>
            </a:r>
            <a:r>
              <a:rPr lang="cs-CZ" dirty="0"/>
              <a:t>. je novela, která s účinností od 1. července 2023 (s dílčími ustanoveními od 1. ledna 2024) zásadně mění zákon č. 258/2000 Sb., o ochraně veřejného zdraví</a:t>
            </a:r>
          </a:p>
          <a:p>
            <a:r>
              <a:rPr lang="cs-CZ" dirty="0"/>
              <a:t>Upravuje povinnosti subjektů v oblasti ochrany zdraví při práci, hygienické požadavky, hlášení nemocí a kompetence orgánů hygienické služby</a:t>
            </a:r>
            <a:endParaRPr lang="cs-CZ" b="1" dirty="0"/>
          </a:p>
          <a:p>
            <a:r>
              <a:rPr lang="cs-CZ" dirty="0"/>
              <a:t>HLAVA I ZÁKLADNÍ USTANOVENÍ § 2 Vymezení základních pojmů</a:t>
            </a:r>
          </a:p>
          <a:p>
            <a:pPr marL="0" indent="0">
              <a:buNone/>
            </a:pPr>
            <a:endParaRPr lang="cs-CZ" dirty="0"/>
          </a:p>
          <a:p>
            <a:pPr marL="0" indent="0">
              <a:buNone/>
            </a:pPr>
            <a:r>
              <a:rPr lang="cs-CZ" b="1" dirty="0"/>
              <a:t>Veřejným zdravím</a:t>
            </a:r>
            <a:r>
              <a:rPr lang="cs-CZ" dirty="0"/>
              <a:t> je zdravotní stav obyvatelstva a jeho skupin. Tento zdravotní stav je určován souhrnem přírodních, životních a pracovních podmínek a způsobem života.</a:t>
            </a:r>
          </a:p>
          <a:p>
            <a:pPr marL="0" indent="0">
              <a:buNone/>
            </a:pPr>
            <a:endParaRPr lang="cs-CZ" dirty="0"/>
          </a:p>
          <a:p>
            <a:pPr marL="0" indent="0">
              <a:buNone/>
            </a:pPr>
            <a:r>
              <a:rPr lang="cs-CZ" b="1" dirty="0"/>
              <a:t>Ochrana a podpora veřejného zdraví</a:t>
            </a:r>
            <a:r>
              <a:rPr lang="cs-CZ" dirty="0"/>
              <a:t> je souhrn činností a opatření k vytváření a ochraně zdravých životních a pracovních podmínek a zabránění šíření infekčních a hromadně se vyskytujících onemocnění, ohrožení zdraví v souvislosti s vykonávanou prací, vzniku nemocí souvisejících s prací a jiných významných poruch zdraví a dozoru nad jejich zachováním. </a:t>
            </a:r>
          </a:p>
          <a:p>
            <a:pPr marL="0" indent="0">
              <a:buNone/>
            </a:pPr>
            <a:r>
              <a:rPr lang="cs-CZ" b="1" dirty="0"/>
              <a:t>Ohrožením veřejného zdraví </a:t>
            </a:r>
            <a:r>
              <a:rPr lang="cs-CZ" dirty="0"/>
              <a:t>je stav, při kterém jsou obyvatelstvo nebo jeho skupiny vystaveny nebezpečí, z něhož míra zátěže rizikovými faktory přírodních, životních nebo pracovních podmínek překračuje obecně přijatelnou úroveň a představuje významné riziko poškození zdraví.</a:t>
            </a:r>
          </a:p>
          <a:p>
            <a:endParaRPr lang="cs-CZ" dirty="0"/>
          </a:p>
        </p:txBody>
      </p:sp>
    </p:spTree>
    <p:extLst>
      <p:ext uri="{BB962C8B-B14F-4D97-AF65-F5344CB8AC3E}">
        <p14:creationId xmlns:p14="http://schemas.microsoft.com/office/powerpoint/2010/main" val="2652890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372532"/>
            <a:ext cx="12192000" cy="6485467"/>
          </a:xfrm>
        </p:spPr>
        <p:txBody>
          <a:bodyPr>
            <a:normAutofit fontScale="92500" lnSpcReduction="20000"/>
          </a:bodyPr>
          <a:lstStyle/>
          <a:p>
            <a:r>
              <a:rPr lang="cs-CZ" dirty="0"/>
              <a:t>Zákon č. 167/2023 Sb. je novela, která s účinností od 1. července 2023 (s dílčími ustanoveními od 1. ledna 2024) zásadně mění zákon č. 258/2000 Sb., o ochraně veřejného zdraví</a:t>
            </a:r>
          </a:p>
          <a:p>
            <a:pPr lvl="1"/>
            <a:r>
              <a:rPr lang="cs-CZ" dirty="0"/>
              <a:t>Práva  a povinnosti osob a výkon státní správy v ochraně veřejného zdraví</a:t>
            </a:r>
          </a:p>
          <a:p>
            <a:pPr lvl="1"/>
            <a:r>
              <a:rPr lang="cs-CZ" dirty="0"/>
              <a:t>Péče o životní  a pracovní podmínky, např. </a:t>
            </a:r>
          </a:p>
          <a:p>
            <a:pPr lvl="2"/>
            <a:r>
              <a:rPr lang="cs-CZ" dirty="0"/>
              <a:t>Hygienické požadavky na vodu, podmínky dodávky pitné vody,  </a:t>
            </a:r>
          </a:p>
          <a:p>
            <a:pPr lvl="2"/>
            <a:r>
              <a:rPr lang="cs-CZ" dirty="0"/>
              <a:t>Výrobky a materiály přicházející do přímého styku s pitnou užitkovou, teplou a surovou vodou, chemické látky a chemické směsi, úprava vody a vodárenské technologie</a:t>
            </a:r>
          </a:p>
          <a:p>
            <a:pPr lvl="2"/>
            <a:r>
              <a:rPr lang="cs-CZ" dirty="0"/>
              <a:t>Přírodní a umělá koupaliště a sauny, provozní řády</a:t>
            </a:r>
          </a:p>
          <a:p>
            <a:pPr lvl="2"/>
            <a:r>
              <a:rPr lang="cs-CZ" dirty="0"/>
              <a:t>Školy v přírodě, zotavovací akce, ubytovací služby, stravovací služby</a:t>
            </a:r>
          </a:p>
          <a:p>
            <a:pPr lvl="2"/>
            <a:r>
              <a:rPr lang="cs-CZ" dirty="0"/>
              <a:t>Předměty běžného užívání: materiály pro styl s potravinami, kosmetické přípravky, hračky, distributoři</a:t>
            </a:r>
          </a:p>
          <a:p>
            <a:pPr lvl="2"/>
            <a:r>
              <a:rPr lang="cs-CZ" dirty="0"/>
              <a:t>Ochrana před hlukem, vibracemi, neionizujícím zářením</a:t>
            </a:r>
          </a:p>
          <a:p>
            <a:pPr lvl="2"/>
            <a:r>
              <a:rPr lang="cs-CZ" dirty="0"/>
              <a:t>Ochrana zdraví při práci, kategorizace prací, rizikové práce, osobní hygiena zaměstnanců, </a:t>
            </a:r>
          </a:p>
          <a:p>
            <a:pPr lvl="2"/>
            <a:r>
              <a:rPr lang="cs-CZ" dirty="0"/>
              <a:t>Nakládání s nebezpečnými chemickými látkami a chemickými směsmi</a:t>
            </a:r>
          </a:p>
          <a:p>
            <a:pPr lvl="2"/>
            <a:r>
              <a:rPr lang="cs-CZ" dirty="0"/>
              <a:t>Odborná způsobilost</a:t>
            </a:r>
          </a:p>
          <a:p>
            <a:pPr lvl="1"/>
            <a:r>
              <a:rPr lang="cs-CZ" dirty="0"/>
              <a:t>Předcházení vzniku a šíření infekčních nemocí</a:t>
            </a:r>
          </a:p>
          <a:p>
            <a:pPr lvl="2"/>
            <a:r>
              <a:rPr lang="cs-CZ" dirty="0"/>
              <a:t>Očkování</a:t>
            </a:r>
          </a:p>
          <a:p>
            <a:pPr lvl="2"/>
            <a:r>
              <a:rPr lang="cs-CZ" dirty="0"/>
              <a:t>Opatření proti šíření infekčních nemocí</a:t>
            </a:r>
          </a:p>
          <a:p>
            <a:pPr lvl="2"/>
            <a:r>
              <a:rPr lang="cs-CZ" dirty="0"/>
              <a:t>Dezinfekce, dezinsekce, deratizace</a:t>
            </a:r>
          </a:p>
          <a:p>
            <a:pPr lvl="2"/>
            <a:r>
              <a:rPr lang="cs-CZ" dirty="0"/>
              <a:t>Hlášení infekčních onemocnění</a:t>
            </a:r>
          </a:p>
          <a:p>
            <a:pPr lvl="2"/>
            <a:r>
              <a:rPr lang="cs-CZ" dirty="0"/>
              <a:t>Opatření k šíření infekční nákazy, systém epidemiologické bdělosti</a:t>
            </a:r>
          </a:p>
          <a:p>
            <a:pPr lvl="2"/>
            <a:r>
              <a:rPr lang="cs-CZ" dirty="0"/>
              <a:t>Postup při poranění kontaminovaným předmětem………………………………………………………</a:t>
            </a:r>
          </a:p>
          <a:p>
            <a:pPr lvl="2"/>
            <a:endParaRPr lang="cs-CZ" dirty="0"/>
          </a:p>
        </p:txBody>
      </p:sp>
    </p:spTree>
    <p:extLst>
      <p:ext uri="{BB962C8B-B14F-4D97-AF65-F5344CB8AC3E}">
        <p14:creationId xmlns:p14="http://schemas.microsoft.com/office/powerpoint/2010/main" val="2944918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4A7759-358E-225D-C5B0-80309E60C9F4}"/>
              </a:ext>
            </a:extLst>
          </p:cNvPr>
          <p:cNvSpPr>
            <a:spLocks noGrp="1"/>
          </p:cNvSpPr>
          <p:nvPr>
            <p:ph type="title"/>
          </p:nvPr>
        </p:nvSpPr>
        <p:spPr/>
        <p:txBody>
          <a:bodyPr/>
          <a:lstStyle/>
          <a:p>
            <a:r>
              <a:rPr lang="cs-CZ" dirty="0"/>
              <a:t>2. Ochrana zdraví v EU</a:t>
            </a:r>
          </a:p>
        </p:txBody>
      </p:sp>
      <p:sp>
        <p:nvSpPr>
          <p:cNvPr id="3" name="Zástupný obsah 2">
            <a:extLst>
              <a:ext uri="{FF2B5EF4-FFF2-40B4-BE49-F238E27FC236}">
                <a16:creationId xmlns:a16="http://schemas.microsoft.com/office/drawing/2014/main" id="{0D0361FF-04DF-FB1E-4717-78EFE5B1C7BC}"/>
              </a:ext>
            </a:extLst>
          </p:cNvPr>
          <p:cNvSpPr>
            <a:spLocks noGrp="1"/>
          </p:cNvSpPr>
          <p:nvPr>
            <p:ph sz="half" idx="1"/>
          </p:nvPr>
        </p:nvSpPr>
        <p:spPr>
          <a:xfrm>
            <a:off x="0" y="1825625"/>
            <a:ext cx="6019800" cy="4351338"/>
          </a:xfrm>
        </p:spPr>
        <p:txBody>
          <a:bodyPr/>
          <a:lstStyle/>
          <a:p>
            <a:pPr marL="0" indent="0">
              <a:buNone/>
            </a:pPr>
            <a:br>
              <a:rPr lang="cs-CZ" b="1" dirty="0">
                <a:hlinkClick r:id="rId2"/>
              </a:rPr>
            </a:br>
            <a:endParaRPr lang="cs-CZ" b="1" dirty="0">
              <a:hlinkClick r:id="rId2"/>
            </a:endParaRPr>
          </a:p>
          <a:p>
            <a:r>
              <a:rPr lang="cs-CZ" b="1" dirty="0">
                <a:hlinkClick r:id="rId2"/>
              </a:rPr>
              <a:t>2.1 Evropská unie a zdravotnictví</a:t>
            </a:r>
          </a:p>
          <a:p>
            <a:r>
              <a:rPr lang="cs-CZ" b="1" dirty="0">
                <a:hlinkClick r:id="rId3"/>
              </a:rPr>
              <a:t>2.2 Programy ochrany a podpory zdraví v EU</a:t>
            </a:r>
          </a:p>
          <a:p>
            <a:r>
              <a:rPr lang="cs-CZ" b="1" dirty="0">
                <a:hlinkClick r:id="rId4"/>
              </a:rPr>
              <a:t>2.3 Systémy rychlého varování EU</a:t>
            </a:r>
          </a:p>
          <a:p>
            <a:endParaRPr lang="cs-CZ" dirty="0"/>
          </a:p>
        </p:txBody>
      </p:sp>
      <p:pic>
        <p:nvPicPr>
          <p:cNvPr id="10" name="Zástupný symbol pro obsah 9">
            <a:extLst>
              <a:ext uri="{FF2B5EF4-FFF2-40B4-BE49-F238E27FC236}">
                <a16:creationId xmlns:a16="http://schemas.microsoft.com/office/drawing/2014/main" id="{1714BD4C-5B90-4FDE-83D9-704DBB5186EB}"/>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172199" y="1393958"/>
            <a:ext cx="5769429" cy="5098917"/>
          </a:xfrm>
        </p:spPr>
      </p:pic>
    </p:spTree>
    <p:extLst>
      <p:ext uri="{BB962C8B-B14F-4D97-AF65-F5344CB8AC3E}">
        <p14:creationId xmlns:p14="http://schemas.microsoft.com/office/powerpoint/2010/main" val="215013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3BB798-2416-134C-864C-330E3DF5766A}"/>
              </a:ext>
            </a:extLst>
          </p:cNvPr>
          <p:cNvSpPr>
            <a:spLocks noGrp="1"/>
          </p:cNvSpPr>
          <p:nvPr>
            <p:ph type="title"/>
          </p:nvPr>
        </p:nvSpPr>
        <p:spPr/>
        <p:txBody>
          <a:bodyPr/>
          <a:lstStyle/>
          <a:p>
            <a:r>
              <a:rPr lang="cs-CZ" b="1" dirty="0"/>
              <a:t>2.1 Evropská unie a zdravotnictví</a:t>
            </a:r>
            <a:endParaRPr lang="cs-CZ" dirty="0"/>
          </a:p>
        </p:txBody>
      </p:sp>
      <p:sp>
        <p:nvSpPr>
          <p:cNvPr id="3" name="Zástupný obsah 2">
            <a:extLst>
              <a:ext uri="{FF2B5EF4-FFF2-40B4-BE49-F238E27FC236}">
                <a16:creationId xmlns:a16="http://schemas.microsoft.com/office/drawing/2014/main" id="{4B877922-91FF-77DF-D57B-2B6094839061}"/>
              </a:ext>
            </a:extLst>
          </p:cNvPr>
          <p:cNvSpPr>
            <a:spLocks noGrp="1"/>
          </p:cNvSpPr>
          <p:nvPr>
            <p:ph idx="1"/>
          </p:nvPr>
        </p:nvSpPr>
        <p:spPr>
          <a:xfrm>
            <a:off x="0" y="2086429"/>
            <a:ext cx="12192000" cy="4351338"/>
          </a:xfrm>
        </p:spPr>
        <p:txBody>
          <a:bodyPr>
            <a:normAutofit/>
          </a:bodyPr>
          <a:lstStyle/>
          <a:p>
            <a:pPr marL="0" indent="0">
              <a:buNone/>
            </a:pPr>
            <a:r>
              <a:rPr lang="cs-CZ" dirty="0"/>
              <a:t>Zdravotnictví patří mezi tzv. doplňkové politiky EU. </a:t>
            </a:r>
          </a:p>
          <a:p>
            <a:pPr marL="0" indent="0">
              <a:buNone/>
            </a:pPr>
            <a:r>
              <a:rPr lang="cs-CZ" dirty="0"/>
              <a:t>Organizace a poskytování zdravotních služeb a lékařské péče patří plně do kompetence členských států, </a:t>
            </a:r>
            <a:r>
              <a:rPr lang="cs-CZ" b="1" dirty="0"/>
              <a:t>role EU </a:t>
            </a:r>
            <a:r>
              <a:rPr lang="cs-CZ" dirty="0"/>
              <a:t>se zaměřuje na </a:t>
            </a:r>
            <a:r>
              <a:rPr lang="cs-CZ" b="1" dirty="0"/>
              <a:t>zlepšování ochrany veřejného zdraví, prevenci nemocí a užívání návykových látek </a:t>
            </a:r>
            <a:r>
              <a:rPr lang="cs-CZ" dirty="0"/>
              <a:t>(drogy, alkohol, tabák apod.).</a:t>
            </a:r>
          </a:p>
          <a:p>
            <a:pPr marL="0" indent="0">
              <a:buNone/>
            </a:pPr>
            <a:endParaRPr lang="cs-CZ" dirty="0"/>
          </a:p>
          <a:p>
            <a:pPr marL="0" indent="0">
              <a:buNone/>
            </a:pPr>
            <a:r>
              <a:rPr lang="cs-CZ" dirty="0"/>
              <a:t>Na zdravotní politiku v EU mají vliv některá rozhodnutí Evropského soudního dvora. </a:t>
            </a:r>
          </a:p>
          <a:p>
            <a:pPr marL="0" indent="0">
              <a:buNone/>
            </a:pPr>
            <a:r>
              <a:rPr lang="cs-CZ" dirty="0"/>
              <a:t>Podle nich musí být zajištění zdravotních služeb členskými státy v souladu s komunitárním právem a </a:t>
            </a:r>
            <a:r>
              <a:rPr lang="cs-CZ" b="1" dirty="0"/>
              <a:t>čtyřmi svobodami </a:t>
            </a:r>
            <a:r>
              <a:rPr lang="cs-CZ" dirty="0"/>
              <a:t>vnitřního trhu - tedy </a:t>
            </a:r>
          </a:p>
          <a:p>
            <a:pPr marL="0" indent="0">
              <a:buNone/>
            </a:pPr>
            <a:r>
              <a:rPr lang="cs-CZ" b="1" dirty="0"/>
              <a:t>svobodou pohybu zboží, služeb, osob a kapitálu.</a:t>
            </a:r>
          </a:p>
          <a:p>
            <a:endParaRPr lang="cs-CZ" dirty="0"/>
          </a:p>
        </p:txBody>
      </p:sp>
      <p:pic>
        <p:nvPicPr>
          <p:cNvPr id="5" name="Obrázek 4">
            <a:extLst>
              <a:ext uri="{FF2B5EF4-FFF2-40B4-BE49-F238E27FC236}">
                <a16:creationId xmlns:a16="http://schemas.microsoft.com/office/drawing/2014/main" id="{EE363B4B-3F0F-40D8-A023-13E6D66E9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0970" y="343354"/>
            <a:ext cx="2619375" cy="1743075"/>
          </a:xfrm>
          <a:prstGeom prst="rect">
            <a:avLst/>
          </a:prstGeom>
        </p:spPr>
      </p:pic>
    </p:spTree>
    <p:extLst>
      <p:ext uri="{BB962C8B-B14F-4D97-AF65-F5344CB8AC3E}">
        <p14:creationId xmlns:p14="http://schemas.microsoft.com/office/powerpoint/2010/main" val="3334399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C91E7E-7E25-3BE5-1534-9572329C41C7}"/>
              </a:ext>
            </a:extLst>
          </p:cNvPr>
          <p:cNvSpPr>
            <a:spLocks noGrp="1"/>
          </p:cNvSpPr>
          <p:nvPr>
            <p:ph type="title"/>
          </p:nvPr>
        </p:nvSpPr>
        <p:spPr>
          <a:xfrm>
            <a:off x="105196" y="365125"/>
            <a:ext cx="12086804" cy="1325563"/>
          </a:xfrm>
        </p:spPr>
        <p:txBody>
          <a:bodyPr>
            <a:normAutofit fontScale="90000"/>
          </a:bodyPr>
          <a:lstStyle/>
          <a:p>
            <a:r>
              <a:rPr lang="cs-CZ" dirty="0"/>
              <a:t>Evropská komise dělí </a:t>
            </a:r>
            <a:br>
              <a:rPr lang="cs-CZ" dirty="0"/>
            </a:br>
            <a:r>
              <a:rPr lang="cs-CZ" dirty="0"/>
              <a:t>zdravotní politiku na 4 oblasti</a:t>
            </a:r>
            <a:br>
              <a:rPr lang="cs-CZ" dirty="0"/>
            </a:br>
            <a:endParaRPr lang="cs-CZ" dirty="0"/>
          </a:p>
        </p:txBody>
      </p:sp>
      <p:sp>
        <p:nvSpPr>
          <p:cNvPr id="3" name="Zástupný obsah 2">
            <a:extLst>
              <a:ext uri="{FF2B5EF4-FFF2-40B4-BE49-F238E27FC236}">
                <a16:creationId xmlns:a16="http://schemas.microsoft.com/office/drawing/2014/main" id="{0F215A58-B732-CC47-ED70-6D2A39CC2371}"/>
              </a:ext>
            </a:extLst>
          </p:cNvPr>
          <p:cNvSpPr>
            <a:spLocks noGrp="1"/>
          </p:cNvSpPr>
          <p:nvPr>
            <p:ph idx="1"/>
          </p:nvPr>
        </p:nvSpPr>
        <p:spPr>
          <a:xfrm>
            <a:off x="838200" y="1513210"/>
            <a:ext cx="10515600" cy="5344789"/>
          </a:xfrm>
        </p:spPr>
        <p:txBody>
          <a:bodyPr>
            <a:normAutofit fontScale="55000" lnSpcReduction="20000"/>
          </a:bodyPr>
          <a:lstStyle/>
          <a:p>
            <a:r>
              <a:rPr lang="cs-CZ" dirty="0"/>
              <a:t>Evropská strategie zdraví</a:t>
            </a:r>
          </a:p>
          <a:p>
            <a:r>
              <a:rPr lang="cs-CZ" dirty="0"/>
              <a:t>Zdravotní rizika</a:t>
            </a:r>
          </a:p>
          <a:p>
            <a:r>
              <a:rPr lang="cs-CZ" dirty="0"/>
              <a:t>Zdravotní činitelé - životní styl</a:t>
            </a:r>
          </a:p>
          <a:p>
            <a:r>
              <a:rPr lang="cs-CZ" dirty="0"/>
              <a:t>Zdravotní činitelé - životní prostředí</a:t>
            </a:r>
          </a:p>
          <a:p>
            <a:pPr marL="0" indent="0">
              <a:buNone/>
            </a:pPr>
            <a:endParaRPr lang="cs-CZ" dirty="0"/>
          </a:p>
          <a:p>
            <a:r>
              <a:rPr lang="cs-CZ" dirty="0"/>
              <a:t>hlavní principy zdravotní politiky EU </a:t>
            </a:r>
          </a:p>
          <a:p>
            <a:pPr lvl="1"/>
            <a:r>
              <a:rPr lang="cs-CZ" dirty="0"/>
              <a:t>vztah zdraví a ekonomické prosperity, </a:t>
            </a:r>
          </a:p>
          <a:p>
            <a:pPr lvl="1"/>
            <a:r>
              <a:rPr lang="cs-CZ" dirty="0"/>
              <a:t>integrace zdraví do ostatních politik (např. regionální politika, životní prostředí) a </a:t>
            </a:r>
          </a:p>
          <a:p>
            <a:pPr lvl="1"/>
            <a:r>
              <a:rPr lang="cs-CZ" dirty="0"/>
              <a:t>posílení vlivu EU v celosvětovém měřítku. </a:t>
            </a:r>
          </a:p>
          <a:p>
            <a:r>
              <a:rPr lang="cs-CZ" dirty="0"/>
              <a:t>3 strategické cíle v oblasti zdraví </a:t>
            </a:r>
          </a:p>
          <a:p>
            <a:pPr lvl="1"/>
            <a:r>
              <a:rPr lang="cs-CZ" dirty="0"/>
              <a:t>podporu dobrého zdravotního stavu ve stárnoucí Evropě, </a:t>
            </a:r>
          </a:p>
          <a:p>
            <a:pPr lvl="1"/>
            <a:r>
              <a:rPr lang="cs-CZ" dirty="0"/>
              <a:t>ochranu občanů před zdravotními hrozbami (epidemie, bioterorismus) a</a:t>
            </a:r>
          </a:p>
          <a:p>
            <a:pPr lvl="1"/>
            <a:r>
              <a:rPr lang="cs-CZ" dirty="0"/>
              <a:t> podporu dynamických zdravotních systémů a nových technologií.</a:t>
            </a:r>
          </a:p>
          <a:p>
            <a:pPr lvl="1"/>
            <a:endParaRPr lang="cs-CZ" dirty="0"/>
          </a:p>
          <a:p>
            <a:r>
              <a:rPr lang="cs-CZ" b="1" dirty="0">
                <a:solidFill>
                  <a:srgbClr val="FF0000"/>
                </a:solidFill>
              </a:rPr>
              <a:t>priorita</a:t>
            </a:r>
            <a:r>
              <a:rPr lang="cs-CZ" dirty="0"/>
              <a:t> </a:t>
            </a:r>
            <a:r>
              <a:rPr lang="cs-CZ" b="1" dirty="0"/>
              <a:t>přenosné choroby </a:t>
            </a:r>
            <a:r>
              <a:rPr lang="cs-CZ" dirty="0"/>
              <a:t>jako součást úsilí o soudržnost zdravotní politiky v celé Evropě. V této souvislosti je nutné klást důraz na užší spolupráci a větší flexibilitu, které jsou potřebné pro identifikaci a sledování chorob, pro využívání pokročilejší diagnostiky, účinnější léčbu, pro </a:t>
            </a:r>
            <a:r>
              <a:rPr lang="cs-CZ" b="1" dirty="0"/>
              <a:t>využívání nových očkovacích látek </a:t>
            </a:r>
            <a:r>
              <a:rPr lang="cs-CZ" dirty="0"/>
              <a:t>a pro zavádění zdravotní politiky, která bude slibnější v oblasti prevence a šíření infekcí.</a:t>
            </a:r>
          </a:p>
          <a:p>
            <a:r>
              <a:rPr lang="cs-CZ" dirty="0"/>
              <a:t> V současné době je třeba se vážně zabývat </a:t>
            </a:r>
            <a:r>
              <a:rPr lang="cs-CZ" b="1" dirty="0"/>
              <a:t>antimikrobiální rezistencí a hrozbami infekčních chorob přenášených zvířaty</a:t>
            </a:r>
            <a:r>
              <a:rPr lang="cs-CZ" dirty="0"/>
              <a:t>. Evropská unie se ve spolupráci s členskými státy snaží o ochranu a podporu zdraví obyvatel Unie.</a:t>
            </a:r>
          </a:p>
          <a:p>
            <a:pPr marL="0" indent="0">
              <a:buNone/>
            </a:pPr>
            <a:endParaRPr lang="cs-CZ" dirty="0"/>
          </a:p>
          <a:p>
            <a:pPr marL="0" indent="0">
              <a:buNone/>
            </a:pPr>
            <a:endParaRPr lang="cs-CZ" dirty="0"/>
          </a:p>
        </p:txBody>
      </p:sp>
      <p:pic>
        <p:nvPicPr>
          <p:cNvPr id="5" name="Obrázek 4">
            <a:extLst>
              <a:ext uri="{FF2B5EF4-FFF2-40B4-BE49-F238E27FC236}">
                <a16:creationId xmlns:a16="http://schemas.microsoft.com/office/drawing/2014/main" id="{FB016AD4-17E4-4E7B-80CD-3DF0365B1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8000" y="365902"/>
            <a:ext cx="4332371" cy="2882996"/>
          </a:xfrm>
          <a:prstGeom prst="rect">
            <a:avLst/>
          </a:prstGeom>
        </p:spPr>
      </p:pic>
    </p:spTree>
    <p:extLst>
      <p:ext uri="{BB962C8B-B14F-4D97-AF65-F5344CB8AC3E}">
        <p14:creationId xmlns:p14="http://schemas.microsoft.com/office/powerpoint/2010/main" val="853126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3BD8E0-848E-424E-2E2A-3EA85863255E}"/>
              </a:ext>
            </a:extLst>
          </p:cNvPr>
          <p:cNvSpPr>
            <a:spLocks noGrp="1"/>
          </p:cNvSpPr>
          <p:nvPr>
            <p:ph type="title"/>
          </p:nvPr>
        </p:nvSpPr>
        <p:spPr/>
        <p:txBody>
          <a:bodyPr/>
          <a:lstStyle/>
          <a:p>
            <a:r>
              <a:rPr lang="pl-PL" b="1" dirty="0"/>
              <a:t>2.2 Programy ochrany a podpory zdraví v EU</a:t>
            </a:r>
            <a:endParaRPr lang="cs-CZ" dirty="0"/>
          </a:p>
        </p:txBody>
      </p:sp>
      <p:sp>
        <p:nvSpPr>
          <p:cNvPr id="3" name="Zástupný obsah 2">
            <a:extLst>
              <a:ext uri="{FF2B5EF4-FFF2-40B4-BE49-F238E27FC236}">
                <a16:creationId xmlns:a16="http://schemas.microsoft.com/office/drawing/2014/main" id="{ED7658B7-57E8-FFF1-D0EE-9ED005848441}"/>
              </a:ext>
            </a:extLst>
          </p:cNvPr>
          <p:cNvSpPr>
            <a:spLocks noGrp="1"/>
          </p:cNvSpPr>
          <p:nvPr>
            <p:ph idx="1"/>
          </p:nvPr>
        </p:nvSpPr>
        <p:spPr/>
        <p:txBody>
          <a:bodyPr/>
          <a:lstStyle/>
          <a:p>
            <a:pPr marL="0" indent="0">
              <a:buNone/>
            </a:pPr>
            <a:r>
              <a:rPr lang="cs-CZ" dirty="0"/>
              <a:t>Zdraví 2030</a:t>
            </a:r>
          </a:p>
          <a:p>
            <a:endParaRPr lang="cs-CZ" dirty="0"/>
          </a:p>
          <a:p>
            <a:r>
              <a:rPr lang="cs-CZ" dirty="0"/>
              <a:t>zlepšit ochranu zdraví občanů </a:t>
            </a:r>
          </a:p>
          <a:p>
            <a:r>
              <a:rPr lang="cs-CZ" dirty="0"/>
              <a:t>propagace zdravého životního stylu</a:t>
            </a:r>
          </a:p>
          <a:p>
            <a:r>
              <a:rPr lang="cs-CZ" dirty="0"/>
              <a:t>podpora zdraví, snižovat rozdíly v péči o zdraví</a:t>
            </a:r>
          </a:p>
          <a:p>
            <a:r>
              <a:rPr lang="cs-CZ" dirty="0"/>
              <a:t>vytvořit a šířit informace a povědomí v oblasti zdraví, úzce spolupracovat se zúčastněnými stranami</a:t>
            </a:r>
          </a:p>
          <a:p>
            <a:endParaRPr lang="cs-CZ" dirty="0"/>
          </a:p>
        </p:txBody>
      </p:sp>
      <p:pic>
        <p:nvPicPr>
          <p:cNvPr id="5" name="Obrázek 4">
            <a:extLst>
              <a:ext uri="{FF2B5EF4-FFF2-40B4-BE49-F238E27FC236}">
                <a16:creationId xmlns:a16="http://schemas.microsoft.com/office/drawing/2014/main" id="{C856E34E-E012-42B9-BDC8-B548AFBDA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5918" y="1520428"/>
            <a:ext cx="4126082" cy="2310606"/>
          </a:xfrm>
          <a:prstGeom prst="rect">
            <a:avLst/>
          </a:prstGeom>
        </p:spPr>
      </p:pic>
    </p:spTree>
    <p:extLst>
      <p:ext uri="{BB962C8B-B14F-4D97-AF65-F5344CB8AC3E}">
        <p14:creationId xmlns:p14="http://schemas.microsoft.com/office/powerpoint/2010/main" val="804015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0A7CFA-2F2A-33DD-A972-381DA04026CE}"/>
              </a:ext>
            </a:extLst>
          </p:cNvPr>
          <p:cNvSpPr>
            <a:spLocks noGrp="1"/>
          </p:cNvSpPr>
          <p:nvPr>
            <p:ph type="title"/>
          </p:nvPr>
        </p:nvSpPr>
        <p:spPr/>
        <p:txBody>
          <a:bodyPr/>
          <a:lstStyle/>
          <a:p>
            <a:r>
              <a:rPr lang="cs-CZ" b="1" dirty="0"/>
              <a:t>2.3 Systémy rychlého varování</a:t>
            </a:r>
          </a:p>
        </p:txBody>
      </p:sp>
      <p:sp>
        <p:nvSpPr>
          <p:cNvPr id="3" name="Zástupný obsah 2">
            <a:extLst>
              <a:ext uri="{FF2B5EF4-FFF2-40B4-BE49-F238E27FC236}">
                <a16:creationId xmlns:a16="http://schemas.microsoft.com/office/drawing/2014/main" id="{B21BA994-65D2-031D-8674-324422C38093}"/>
              </a:ext>
            </a:extLst>
          </p:cNvPr>
          <p:cNvSpPr>
            <a:spLocks noGrp="1"/>
          </p:cNvSpPr>
          <p:nvPr>
            <p:ph idx="1"/>
          </p:nvPr>
        </p:nvSpPr>
        <p:spPr/>
        <p:txBody>
          <a:bodyPr/>
          <a:lstStyle/>
          <a:p>
            <a:r>
              <a:rPr lang="cs-CZ" b="1" dirty="0" err="1"/>
              <a:t>TESSy</a:t>
            </a:r>
            <a:r>
              <a:rPr lang="cs-CZ" dirty="0"/>
              <a:t> </a:t>
            </a:r>
            <a:r>
              <a:rPr lang="cs-CZ" dirty="0" err="1"/>
              <a:t>The</a:t>
            </a:r>
            <a:r>
              <a:rPr lang="cs-CZ" dirty="0"/>
              <a:t> </a:t>
            </a:r>
            <a:r>
              <a:rPr lang="cs-CZ" dirty="0" err="1"/>
              <a:t>European</a:t>
            </a:r>
            <a:r>
              <a:rPr lang="cs-CZ" dirty="0"/>
              <a:t> </a:t>
            </a:r>
            <a:r>
              <a:rPr lang="cs-CZ" dirty="0" err="1"/>
              <a:t>Surveillance</a:t>
            </a:r>
            <a:r>
              <a:rPr lang="cs-CZ" dirty="0"/>
              <a:t> </a:t>
            </a:r>
            <a:r>
              <a:rPr lang="cs-CZ" dirty="0" err="1"/>
              <a:t>System</a:t>
            </a:r>
            <a:r>
              <a:rPr lang="cs-CZ" dirty="0"/>
              <a:t> (</a:t>
            </a:r>
            <a:r>
              <a:rPr lang="cs-CZ" dirty="0" err="1"/>
              <a:t>TESSy</a:t>
            </a:r>
            <a:r>
              <a:rPr lang="cs-CZ" dirty="0"/>
              <a:t>) Informační systém ECDC</a:t>
            </a:r>
          </a:p>
          <a:p>
            <a:r>
              <a:rPr lang="cs-CZ" b="1" dirty="0"/>
              <a:t>RAPEX</a:t>
            </a:r>
            <a:r>
              <a:rPr lang="cs-CZ" dirty="0"/>
              <a:t> - systém rychlého varování o nebezpečných spotřebitelských výrobcích nepotravinářského charakteru bezpečnost spotřebitelů v EU (Rapid </a:t>
            </a:r>
            <a:r>
              <a:rPr lang="cs-CZ" dirty="0" err="1"/>
              <a:t>Alert</a:t>
            </a:r>
            <a:r>
              <a:rPr lang="cs-CZ" dirty="0"/>
              <a:t> </a:t>
            </a:r>
            <a:r>
              <a:rPr lang="cs-CZ" dirty="0" err="1"/>
              <a:t>System</a:t>
            </a:r>
            <a:r>
              <a:rPr lang="cs-CZ" dirty="0"/>
              <a:t> </a:t>
            </a:r>
            <a:r>
              <a:rPr lang="cs-CZ" dirty="0" err="1"/>
              <a:t>for</a:t>
            </a:r>
            <a:r>
              <a:rPr lang="cs-CZ" dirty="0"/>
              <a:t> Non-Food </a:t>
            </a:r>
            <a:r>
              <a:rPr lang="cs-CZ" dirty="0" err="1"/>
              <a:t>Products</a:t>
            </a:r>
            <a:r>
              <a:rPr lang="cs-CZ" dirty="0"/>
              <a:t>)</a:t>
            </a:r>
          </a:p>
          <a:p>
            <a:r>
              <a:rPr lang="cs-CZ" dirty="0"/>
              <a:t> </a:t>
            </a:r>
            <a:r>
              <a:rPr lang="cs-CZ" b="1" dirty="0"/>
              <a:t>RASFF</a:t>
            </a:r>
            <a:r>
              <a:rPr lang="cs-CZ" dirty="0"/>
              <a:t> - systém rychlého varování pro potraviny a krmiva (Rapid </a:t>
            </a:r>
            <a:r>
              <a:rPr lang="cs-CZ" dirty="0" err="1"/>
              <a:t>Alert</a:t>
            </a:r>
            <a:r>
              <a:rPr lang="cs-CZ" dirty="0"/>
              <a:t> </a:t>
            </a:r>
            <a:r>
              <a:rPr lang="cs-CZ" dirty="0" err="1"/>
              <a:t>System</a:t>
            </a:r>
            <a:r>
              <a:rPr lang="cs-CZ" dirty="0"/>
              <a:t> </a:t>
            </a:r>
            <a:r>
              <a:rPr lang="cs-CZ" dirty="0" err="1"/>
              <a:t>for</a:t>
            </a:r>
            <a:r>
              <a:rPr lang="cs-CZ" dirty="0"/>
              <a:t> Food and </a:t>
            </a:r>
            <a:r>
              <a:rPr lang="cs-CZ" dirty="0" err="1"/>
              <a:t>Feed</a:t>
            </a:r>
            <a:r>
              <a:rPr lang="cs-CZ" dirty="0"/>
              <a:t>)</a:t>
            </a:r>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188537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992640-B43E-45C1-97D8-3713B60AE3DB}"/>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F8FF834E-56FC-46B8-8D5F-21707ACAC36A}"/>
              </a:ext>
            </a:extLst>
          </p:cNvPr>
          <p:cNvSpPr>
            <a:spLocks noGrp="1"/>
          </p:cNvSpPr>
          <p:nvPr>
            <p:ph idx="1"/>
          </p:nvPr>
        </p:nvSpPr>
        <p:spPr>
          <a:xfrm>
            <a:off x="0" y="0"/>
            <a:ext cx="12192000" cy="6857999"/>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ctr">
              <a:buNone/>
            </a:pPr>
            <a:r>
              <a:rPr lang="cs-CZ" sz="6000" dirty="0"/>
              <a:t>Kde vzniká zdraví?</a:t>
            </a:r>
          </a:p>
          <a:p>
            <a:pPr marL="0" indent="0" algn="ctr">
              <a:buNone/>
            </a:pPr>
            <a:r>
              <a:rPr lang="cs-CZ" sz="6000" dirty="0" err="1"/>
              <a:t>Where</a:t>
            </a:r>
            <a:r>
              <a:rPr lang="cs-CZ" sz="6000" dirty="0"/>
              <a:t> </a:t>
            </a:r>
            <a:r>
              <a:rPr lang="cs-CZ" sz="6000" dirty="0" err="1"/>
              <a:t>health</a:t>
            </a:r>
            <a:r>
              <a:rPr lang="cs-CZ" sz="6000" dirty="0"/>
              <a:t> </a:t>
            </a:r>
            <a:r>
              <a:rPr lang="cs-CZ" sz="6000" dirty="0" err="1"/>
              <a:t>arises</a:t>
            </a:r>
            <a:r>
              <a:rPr lang="cs-CZ" sz="6000" dirty="0"/>
              <a:t>?</a:t>
            </a:r>
          </a:p>
          <a:p>
            <a:pPr marL="0" indent="0">
              <a:buNone/>
            </a:pPr>
            <a:endParaRPr lang="cs-CZ" sz="6000" dirty="0"/>
          </a:p>
          <a:p>
            <a:pPr marL="0" indent="0" algn="ctr">
              <a:buNone/>
            </a:pPr>
            <a:endParaRPr lang="cs-CZ" sz="6000" dirty="0"/>
          </a:p>
        </p:txBody>
      </p:sp>
      <p:pic>
        <p:nvPicPr>
          <p:cNvPr id="5" name="Grafický objekt 4" descr="Beruška">
            <a:extLst>
              <a:ext uri="{FF2B5EF4-FFF2-40B4-BE49-F238E27FC236}">
                <a16:creationId xmlns:a16="http://schemas.microsoft.com/office/drawing/2014/main" id="{C5E6A974-7255-44A0-A90B-085DE319B4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36439">
            <a:off x="5592535" y="3389515"/>
            <a:ext cx="611779" cy="611779"/>
          </a:xfrm>
          <a:prstGeom prst="rect">
            <a:avLst/>
          </a:prstGeom>
        </p:spPr>
      </p:pic>
      <p:pic>
        <p:nvPicPr>
          <p:cNvPr id="7" name="Grafický objekt 6" descr="Motýl">
            <a:extLst>
              <a:ext uri="{FF2B5EF4-FFF2-40B4-BE49-F238E27FC236}">
                <a16:creationId xmlns:a16="http://schemas.microsoft.com/office/drawing/2014/main" id="{CA0BD973-9097-4C31-8D3D-07C137E3ED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630949">
            <a:off x="3572950" y="2766618"/>
            <a:ext cx="955221" cy="955221"/>
          </a:xfrm>
          <a:prstGeom prst="rect">
            <a:avLst/>
          </a:prstGeom>
        </p:spPr>
      </p:pic>
      <p:pic>
        <p:nvPicPr>
          <p:cNvPr id="9" name="Grafický objekt 8" descr="Gauč">
            <a:extLst>
              <a:ext uri="{FF2B5EF4-FFF2-40B4-BE49-F238E27FC236}">
                <a16:creationId xmlns:a16="http://schemas.microsoft.com/office/drawing/2014/main" id="{A2C9AEBB-3231-4526-A859-9BF88F67EF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94197" y="4212771"/>
            <a:ext cx="914400" cy="914400"/>
          </a:xfrm>
          <a:prstGeom prst="rect">
            <a:avLst/>
          </a:prstGeom>
        </p:spPr>
      </p:pic>
      <p:pic>
        <p:nvPicPr>
          <p:cNvPr id="11" name="Grafický objekt 10" descr="Dům">
            <a:extLst>
              <a:ext uri="{FF2B5EF4-FFF2-40B4-BE49-F238E27FC236}">
                <a16:creationId xmlns:a16="http://schemas.microsoft.com/office/drawing/2014/main" id="{70E8A867-2C10-4F72-A800-771752A66F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35464" y="4279242"/>
            <a:ext cx="1049111" cy="1049111"/>
          </a:xfrm>
          <a:prstGeom prst="rect">
            <a:avLst/>
          </a:prstGeom>
        </p:spPr>
      </p:pic>
      <p:pic>
        <p:nvPicPr>
          <p:cNvPr id="13" name="Grafický objekt 12" descr="Lampa">
            <a:extLst>
              <a:ext uri="{FF2B5EF4-FFF2-40B4-BE49-F238E27FC236}">
                <a16:creationId xmlns:a16="http://schemas.microsoft.com/office/drawing/2014/main" id="{B9D961CF-2123-48C8-A766-0F797EF5B28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69779" y="4001294"/>
            <a:ext cx="914400" cy="914400"/>
          </a:xfrm>
          <a:prstGeom prst="rect">
            <a:avLst/>
          </a:prstGeom>
        </p:spPr>
      </p:pic>
      <p:pic>
        <p:nvPicPr>
          <p:cNvPr id="15" name="Grafický objekt 14" descr="Recyklace">
            <a:extLst>
              <a:ext uri="{FF2B5EF4-FFF2-40B4-BE49-F238E27FC236}">
                <a16:creationId xmlns:a16="http://schemas.microsoft.com/office/drawing/2014/main" id="{511D74D2-F5C0-4706-8792-E1BFB3CE3D2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00355" y="4779468"/>
            <a:ext cx="410936" cy="410936"/>
          </a:xfrm>
          <a:prstGeom prst="rect">
            <a:avLst/>
          </a:prstGeom>
        </p:spPr>
      </p:pic>
      <p:pic>
        <p:nvPicPr>
          <p:cNvPr id="17" name="Grafický objekt 16" descr="Plot">
            <a:extLst>
              <a:ext uri="{FF2B5EF4-FFF2-40B4-BE49-F238E27FC236}">
                <a16:creationId xmlns:a16="http://schemas.microsoft.com/office/drawing/2014/main" id="{25330E2D-2F33-41B9-A8F3-2A5F18FF44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006906" y="4713511"/>
            <a:ext cx="653143" cy="653143"/>
          </a:xfrm>
          <a:prstGeom prst="rect">
            <a:avLst/>
          </a:prstGeom>
        </p:spPr>
      </p:pic>
      <p:pic>
        <p:nvPicPr>
          <p:cNvPr id="19" name="Grafický objekt 18" descr="Město">
            <a:extLst>
              <a:ext uri="{FF2B5EF4-FFF2-40B4-BE49-F238E27FC236}">
                <a16:creationId xmlns:a16="http://schemas.microsoft.com/office/drawing/2014/main" id="{1584F497-F2AE-4051-9953-843A2A3D6BA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825718" y="2094140"/>
            <a:ext cx="1654629" cy="1654629"/>
          </a:xfrm>
          <a:prstGeom prst="rect">
            <a:avLst/>
          </a:prstGeom>
        </p:spPr>
      </p:pic>
      <p:pic>
        <p:nvPicPr>
          <p:cNvPr id="21" name="Grafický objekt 20" descr="Scéna na kopci">
            <a:extLst>
              <a:ext uri="{FF2B5EF4-FFF2-40B4-BE49-F238E27FC236}">
                <a16:creationId xmlns:a16="http://schemas.microsoft.com/office/drawing/2014/main" id="{73663F9F-FB86-4D0E-A461-BBBFC715B96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8545" y="4591519"/>
            <a:ext cx="1814306" cy="1814306"/>
          </a:xfrm>
          <a:prstGeom prst="rect">
            <a:avLst/>
          </a:prstGeom>
        </p:spPr>
      </p:pic>
      <p:pic>
        <p:nvPicPr>
          <p:cNvPr id="23" name="Grafický objekt 22" descr="Rodina se dvěma dětmi">
            <a:extLst>
              <a:ext uri="{FF2B5EF4-FFF2-40B4-BE49-F238E27FC236}">
                <a16:creationId xmlns:a16="http://schemas.microsoft.com/office/drawing/2014/main" id="{60290A2F-4CB0-4C17-BD57-1241DA55847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875517" y="5508171"/>
            <a:ext cx="1305969" cy="1305969"/>
          </a:xfrm>
          <a:prstGeom prst="rect">
            <a:avLst/>
          </a:prstGeom>
        </p:spPr>
      </p:pic>
      <p:pic>
        <p:nvPicPr>
          <p:cNvPr id="25" name="Grafický objekt 24" descr="Osoba, jíst">
            <a:extLst>
              <a:ext uri="{FF2B5EF4-FFF2-40B4-BE49-F238E27FC236}">
                <a16:creationId xmlns:a16="http://schemas.microsoft.com/office/drawing/2014/main" id="{F6D01973-7589-4459-8A6B-FB306531CC4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407490" y="5655126"/>
            <a:ext cx="914400" cy="914400"/>
          </a:xfrm>
          <a:prstGeom prst="rect">
            <a:avLst/>
          </a:prstGeom>
        </p:spPr>
      </p:pic>
      <p:pic>
        <p:nvPicPr>
          <p:cNvPr id="26" name="Grafický objekt 25" descr="Motýl">
            <a:extLst>
              <a:ext uri="{FF2B5EF4-FFF2-40B4-BE49-F238E27FC236}">
                <a16:creationId xmlns:a16="http://schemas.microsoft.com/office/drawing/2014/main" id="{61A7E6DB-FB5E-4A22-B75E-0047BF365E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73561">
            <a:off x="1211075" y="2266916"/>
            <a:ext cx="872219" cy="872219"/>
          </a:xfrm>
          <a:prstGeom prst="rect">
            <a:avLst/>
          </a:prstGeom>
        </p:spPr>
      </p:pic>
      <p:pic>
        <p:nvPicPr>
          <p:cNvPr id="27" name="Grafický objekt 26" descr="Motýl">
            <a:extLst>
              <a:ext uri="{FF2B5EF4-FFF2-40B4-BE49-F238E27FC236}">
                <a16:creationId xmlns:a16="http://schemas.microsoft.com/office/drawing/2014/main" id="{A621C640-06FF-47F8-94ED-D67FDA3AF5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28026">
            <a:off x="2402342" y="5634716"/>
            <a:ext cx="955221" cy="955221"/>
          </a:xfrm>
          <a:prstGeom prst="rect">
            <a:avLst/>
          </a:prstGeom>
        </p:spPr>
      </p:pic>
      <p:pic>
        <p:nvPicPr>
          <p:cNvPr id="28" name="Grafický objekt 27" descr="Motýl">
            <a:extLst>
              <a:ext uri="{FF2B5EF4-FFF2-40B4-BE49-F238E27FC236}">
                <a16:creationId xmlns:a16="http://schemas.microsoft.com/office/drawing/2014/main" id="{AA651560-0E9E-401B-A331-3264743CC7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372039">
            <a:off x="6359592" y="4361474"/>
            <a:ext cx="955221" cy="955221"/>
          </a:xfrm>
          <a:prstGeom prst="rect">
            <a:avLst/>
          </a:prstGeom>
        </p:spPr>
      </p:pic>
      <p:pic>
        <p:nvPicPr>
          <p:cNvPr id="29" name="Grafický objekt 28" descr="Motýl">
            <a:extLst>
              <a:ext uri="{FF2B5EF4-FFF2-40B4-BE49-F238E27FC236}">
                <a16:creationId xmlns:a16="http://schemas.microsoft.com/office/drawing/2014/main" id="{3161851E-A0EF-4535-913A-EFF60225FC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016579">
            <a:off x="7973786" y="2106386"/>
            <a:ext cx="955221" cy="955221"/>
          </a:xfrm>
          <a:prstGeom prst="rect">
            <a:avLst/>
          </a:prstGeom>
        </p:spPr>
      </p:pic>
      <p:pic>
        <p:nvPicPr>
          <p:cNvPr id="33" name="Grafický objekt 32" descr="Včela">
            <a:extLst>
              <a:ext uri="{FF2B5EF4-FFF2-40B4-BE49-F238E27FC236}">
                <a16:creationId xmlns:a16="http://schemas.microsoft.com/office/drawing/2014/main" id="{3A973C76-33A5-4F9F-A5FD-7595F051902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rot="19191142">
            <a:off x="10449323" y="4418280"/>
            <a:ext cx="622921" cy="622921"/>
          </a:xfrm>
          <a:prstGeom prst="rect">
            <a:avLst/>
          </a:prstGeom>
        </p:spPr>
      </p:pic>
      <p:pic>
        <p:nvPicPr>
          <p:cNvPr id="34" name="Grafický objekt 33" descr="Rodina se dvěma dětmi">
            <a:extLst>
              <a:ext uri="{FF2B5EF4-FFF2-40B4-BE49-F238E27FC236}">
                <a16:creationId xmlns:a16="http://schemas.microsoft.com/office/drawing/2014/main" id="{D7F5E5E7-2D89-47EA-8389-6B05032CD70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67407" y="3479925"/>
            <a:ext cx="914400" cy="914400"/>
          </a:xfrm>
          <a:prstGeom prst="rect">
            <a:avLst/>
          </a:prstGeom>
        </p:spPr>
      </p:pic>
      <p:pic>
        <p:nvPicPr>
          <p:cNvPr id="35" name="Grafický objekt 34" descr="Dům">
            <a:extLst>
              <a:ext uri="{FF2B5EF4-FFF2-40B4-BE49-F238E27FC236}">
                <a16:creationId xmlns:a16="http://schemas.microsoft.com/office/drawing/2014/main" id="{07173E24-0E90-41D4-B19C-753A80326A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85404" y="5612947"/>
            <a:ext cx="1163013" cy="1163013"/>
          </a:xfrm>
          <a:prstGeom prst="rect">
            <a:avLst/>
          </a:prstGeom>
        </p:spPr>
      </p:pic>
      <p:pic>
        <p:nvPicPr>
          <p:cNvPr id="37" name="Grafický objekt 36" descr="Scéna s horami">
            <a:extLst>
              <a:ext uri="{FF2B5EF4-FFF2-40B4-BE49-F238E27FC236}">
                <a16:creationId xmlns:a16="http://schemas.microsoft.com/office/drawing/2014/main" id="{EBCB74FD-C5FE-4432-A663-FB74A2AA158A}"/>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129792" y="5243581"/>
            <a:ext cx="1533322" cy="1533322"/>
          </a:xfrm>
          <a:prstGeom prst="rect">
            <a:avLst/>
          </a:prstGeom>
        </p:spPr>
      </p:pic>
    </p:spTree>
    <p:extLst>
      <p:ext uri="{BB962C8B-B14F-4D97-AF65-F5344CB8AC3E}">
        <p14:creationId xmlns:p14="http://schemas.microsoft.com/office/powerpoint/2010/main" val="3732837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C3FE74-588B-3A70-B14D-3A6CB401CC31}"/>
              </a:ext>
            </a:extLst>
          </p:cNvPr>
          <p:cNvSpPr>
            <a:spLocks noGrp="1"/>
          </p:cNvSpPr>
          <p:nvPr>
            <p:ph type="title"/>
          </p:nvPr>
        </p:nvSpPr>
        <p:spPr/>
        <p:txBody>
          <a:bodyPr/>
          <a:lstStyle/>
          <a:p>
            <a:r>
              <a:rPr lang="cs-CZ" b="1" dirty="0" err="1"/>
              <a:t>TESSy</a:t>
            </a:r>
            <a:r>
              <a:rPr lang="cs-CZ" b="1" dirty="0"/>
              <a:t> </a:t>
            </a:r>
            <a:r>
              <a:rPr lang="cs-CZ" b="1" dirty="0" err="1"/>
              <a:t>The</a:t>
            </a:r>
            <a:r>
              <a:rPr lang="cs-CZ" b="1" dirty="0"/>
              <a:t> </a:t>
            </a:r>
            <a:r>
              <a:rPr lang="cs-CZ" b="1" dirty="0" err="1"/>
              <a:t>European</a:t>
            </a:r>
            <a:r>
              <a:rPr lang="cs-CZ" b="1" dirty="0"/>
              <a:t> </a:t>
            </a:r>
            <a:r>
              <a:rPr lang="cs-CZ" b="1" dirty="0" err="1"/>
              <a:t>Surveillance</a:t>
            </a:r>
            <a:r>
              <a:rPr lang="cs-CZ" b="1" dirty="0"/>
              <a:t> </a:t>
            </a:r>
            <a:r>
              <a:rPr lang="cs-CZ" b="1" dirty="0" err="1"/>
              <a:t>System</a:t>
            </a:r>
            <a:r>
              <a:rPr lang="cs-CZ" b="1" dirty="0"/>
              <a:t> (</a:t>
            </a:r>
            <a:r>
              <a:rPr lang="cs-CZ" b="1" dirty="0" err="1"/>
              <a:t>TESSy</a:t>
            </a:r>
            <a:r>
              <a:rPr lang="cs-CZ" b="1" dirty="0"/>
              <a:t>) Informační systém ECDC</a:t>
            </a:r>
            <a:endParaRPr lang="cs-CZ" dirty="0"/>
          </a:p>
        </p:txBody>
      </p:sp>
      <p:sp>
        <p:nvSpPr>
          <p:cNvPr id="3" name="Zástupný obsah 2">
            <a:extLst>
              <a:ext uri="{FF2B5EF4-FFF2-40B4-BE49-F238E27FC236}">
                <a16:creationId xmlns:a16="http://schemas.microsoft.com/office/drawing/2014/main" id="{1DF28A38-07DE-6D68-F6BC-455516F9D9E8}"/>
              </a:ext>
            </a:extLst>
          </p:cNvPr>
          <p:cNvSpPr>
            <a:spLocks noGrp="1"/>
          </p:cNvSpPr>
          <p:nvPr>
            <p:ph idx="1"/>
          </p:nvPr>
        </p:nvSpPr>
        <p:spPr>
          <a:xfrm>
            <a:off x="0" y="1825624"/>
            <a:ext cx="11968120" cy="5032375"/>
          </a:xfrm>
        </p:spPr>
        <p:txBody>
          <a:bodyPr>
            <a:normAutofit fontScale="55000" lnSpcReduction="20000"/>
          </a:bodyPr>
          <a:lstStyle/>
          <a:p>
            <a:r>
              <a:rPr lang="cs-CZ" b="1" dirty="0" err="1"/>
              <a:t>ESSy</a:t>
            </a:r>
            <a:r>
              <a:rPr lang="cs-CZ" b="1" dirty="0"/>
              <a:t> </a:t>
            </a:r>
            <a:r>
              <a:rPr lang="cs-CZ" b="1" dirty="0" err="1"/>
              <a:t>The</a:t>
            </a:r>
            <a:r>
              <a:rPr lang="cs-CZ" b="1" dirty="0"/>
              <a:t> </a:t>
            </a:r>
            <a:r>
              <a:rPr lang="cs-CZ" b="1" dirty="0" err="1"/>
              <a:t>European</a:t>
            </a:r>
            <a:r>
              <a:rPr lang="cs-CZ" b="1" dirty="0"/>
              <a:t> </a:t>
            </a:r>
            <a:r>
              <a:rPr lang="cs-CZ" b="1" dirty="0" err="1"/>
              <a:t>Surveillance</a:t>
            </a:r>
            <a:r>
              <a:rPr lang="cs-CZ" b="1" dirty="0"/>
              <a:t> </a:t>
            </a:r>
            <a:r>
              <a:rPr lang="cs-CZ" b="1" dirty="0" err="1"/>
              <a:t>System</a:t>
            </a:r>
            <a:r>
              <a:rPr lang="cs-CZ" b="1" dirty="0"/>
              <a:t> (</a:t>
            </a:r>
            <a:r>
              <a:rPr lang="cs-CZ" b="1" dirty="0" err="1"/>
              <a:t>TESSy</a:t>
            </a:r>
            <a:r>
              <a:rPr lang="cs-CZ" b="1" dirty="0"/>
              <a:t>) Informační systém ECDC</a:t>
            </a:r>
            <a:r>
              <a:rPr lang="cs-CZ" dirty="0"/>
              <a:t> je systém sběru, evidence, analýzy a předávání informací o </a:t>
            </a:r>
            <a:r>
              <a:rPr lang="cs-CZ" b="1" dirty="0"/>
              <a:t>infekčních chorobách </a:t>
            </a:r>
            <a:r>
              <a:rPr lang="cs-CZ" dirty="0"/>
              <a:t>v rámci EU. Hrozby, které se objevují v oblasti infekčních onemocnění, vyhodnocuje Evropské středisko pro prevenci a kontrolu nemocí ve Stockholmu - ECDC </a:t>
            </a:r>
            <a:r>
              <a:rPr lang="cs-CZ" dirty="0" err="1"/>
              <a:t>European</a:t>
            </a:r>
            <a:r>
              <a:rPr lang="cs-CZ" dirty="0"/>
              <a:t> Centre </a:t>
            </a:r>
            <a:r>
              <a:rPr lang="cs-CZ" dirty="0" err="1"/>
              <a:t>for</a:t>
            </a:r>
            <a:r>
              <a:rPr lang="cs-CZ" dirty="0"/>
              <a:t> </a:t>
            </a:r>
            <a:r>
              <a:rPr lang="cs-CZ" dirty="0" err="1"/>
              <a:t>Disease</a:t>
            </a:r>
            <a:r>
              <a:rPr lang="cs-CZ" dirty="0"/>
              <a:t> </a:t>
            </a:r>
            <a:r>
              <a:rPr lang="cs-CZ" dirty="0" err="1"/>
              <a:t>Prevention</a:t>
            </a:r>
            <a:r>
              <a:rPr lang="cs-CZ" dirty="0"/>
              <a:t> and </a:t>
            </a:r>
            <a:r>
              <a:rPr lang="cs-CZ" dirty="0" err="1"/>
              <a:t>Control</a:t>
            </a:r>
            <a:r>
              <a:rPr lang="cs-CZ" dirty="0"/>
              <a:t>.</a:t>
            </a:r>
          </a:p>
          <a:p>
            <a:pPr marL="0" indent="0">
              <a:buNone/>
            </a:pPr>
            <a:endParaRPr lang="cs-CZ" dirty="0"/>
          </a:p>
          <a:p>
            <a:r>
              <a:rPr lang="cs-CZ" dirty="0"/>
              <a:t>EU díky němu může rychleji reagovat v případě nouzových situací. Středisko shromažďuje a předává poznatky o stávajících a nových pandemických hrozbách a zajišťuje společně se svými protějšky v jednotlivých členských státech celoevropský systém monitorování </a:t>
            </a:r>
            <a:r>
              <a:rPr lang="cs-CZ" dirty="0" err="1"/>
              <a:t>TESSy</a:t>
            </a:r>
            <a:r>
              <a:rPr lang="cs-CZ" dirty="0"/>
              <a:t> (</a:t>
            </a:r>
            <a:r>
              <a:rPr lang="cs-CZ" dirty="0" err="1"/>
              <a:t>surveillance</a:t>
            </a:r>
            <a:r>
              <a:rPr lang="cs-CZ" dirty="0"/>
              <a:t> chorob). Tento systém byl úspěšně použit při propuknutí SARS, pandemie chřipky typu A (H1N1) a dalších nakažlivých chorob.</a:t>
            </a:r>
          </a:p>
          <a:p>
            <a:r>
              <a:rPr lang="cs-CZ" dirty="0"/>
              <a:t>K úspěšné realizaci </a:t>
            </a:r>
            <a:r>
              <a:rPr lang="cs-CZ" dirty="0" err="1"/>
              <a:t>surveillance</a:t>
            </a:r>
            <a:r>
              <a:rPr lang="cs-CZ" dirty="0"/>
              <a:t> v rámci EU přispívá i činnost </a:t>
            </a:r>
            <a:r>
              <a:rPr lang="cs-CZ" b="1" dirty="0"/>
              <a:t>Národních referenčních laboratoří </a:t>
            </a:r>
            <a:r>
              <a:rPr lang="cs-CZ" dirty="0"/>
              <a:t>pro vybrané nákazy, které sídlí v České republice ve Státním zdravotním ústavu.</a:t>
            </a:r>
          </a:p>
          <a:p>
            <a:pPr marL="0" indent="0">
              <a:buNone/>
            </a:pPr>
            <a:endParaRPr lang="cs-CZ" dirty="0"/>
          </a:p>
          <a:p>
            <a:r>
              <a:rPr lang="cs-CZ" dirty="0"/>
              <a:t>V ČR je sběr dat o infekčních chorobách zajištěn pomocí systému </a:t>
            </a:r>
            <a:r>
              <a:rPr lang="cs-CZ" b="1" dirty="0"/>
              <a:t>EPIDAT, který je součástí NZIS </a:t>
            </a:r>
            <a:r>
              <a:rPr lang="cs-CZ" dirty="0"/>
              <a:t>- Národního zdravotnického informačního systému. Sběr dat pro EPIDAT vychází z hlášení osob poskytujících péči podle „zákona č. 258/2000 Sb.“ a vyhlášky č. 306/2012 Sb., kterou se upravují podmínky předcházení vzniku a šíření infekčních onemocnění a hygienické požadavky na provoz zdravotnických zařízení a ústavů sociální péče.</a:t>
            </a:r>
          </a:p>
          <a:p>
            <a:pPr marL="0" indent="0">
              <a:buNone/>
            </a:pPr>
            <a:endParaRPr lang="cs-CZ" dirty="0"/>
          </a:p>
          <a:p>
            <a:r>
              <a:rPr lang="cs-CZ" dirty="0"/>
              <a:t>Hlášení jsou ze zdravotnických zařízení zasílána prostřednictvím  formulářů - červená hlášenka (osobní údaje a základní data), modrý list (list epidemiologického šetření) a zelená hlášenka (laboratorní vyšetření a kontakty).</a:t>
            </a:r>
          </a:p>
          <a:p>
            <a:pPr marL="0" indent="0">
              <a:buNone/>
            </a:pPr>
            <a:endParaRPr lang="cs-CZ" dirty="0"/>
          </a:p>
          <a:p>
            <a:r>
              <a:rPr lang="cs-CZ" dirty="0"/>
              <a:t>Data jsou průběžně sledována na Krajských hygienických stanicích, celostátně ve Státním zdravotním ústavu.</a:t>
            </a:r>
          </a:p>
          <a:p>
            <a:pPr marL="0" indent="0">
              <a:buNone/>
            </a:pPr>
            <a:endParaRPr lang="cs-CZ" dirty="0"/>
          </a:p>
          <a:p>
            <a:r>
              <a:rPr lang="cs-CZ" dirty="0"/>
              <a:t>Ročně je v dohodnuté struktuře základ databáze předáván do </a:t>
            </a:r>
            <a:r>
              <a:rPr lang="cs-CZ" b="1" dirty="0"/>
              <a:t>Ústavu zdravotnických informací a statistiky ČR </a:t>
            </a:r>
            <a:r>
              <a:rPr lang="cs-CZ" dirty="0"/>
              <a:t>(dále jen ÚZIS) a tím i do národního informačního zdravotnického systému. Výsledky analýz ÚZIS publikuje na svých stránkách </a:t>
            </a:r>
            <a:r>
              <a:rPr lang="cs-CZ" dirty="0">
                <a:hlinkClick r:id="rId2"/>
              </a:rPr>
              <a:t>www.uzis.cz</a:t>
            </a:r>
            <a:r>
              <a:rPr lang="cs-CZ" dirty="0"/>
              <a:t>. Data jsou též poskytována WHO.</a:t>
            </a:r>
          </a:p>
          <a:p>
            <a:pPr marL="0" indent="0">
              <a:buNone/>
            </a:pPr>
            <a:endParaRPr lang="cs-CZ" dirty="0"/>
          </a:p>
          <a:p>
            <a:endParaRPr lang="cs-CZ" dirty="0"/>
          </a:p>
        </p:txBody>
      </p:sp>
    </p:spTree>
    <p:extLst>
      <p:ext uri="{BB962C8B-B14F-4D97-AF65-F5344CB8AC3E}">
        <p14:creationId xmlns:p14="http://schemas.microsoft.com/office/powerpoint/2010/main" val="2830364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F35BC7-8BCE-0852-3CB5-A527C2EEC740}"/>
              </a:ext>
            </a:extLst>
          </p:cNvPr>
          <p:cNvSpPr>
            <a:spLocks noGrp="1"/>
          </p:cNvSpPr>
          <p:nvPr>
            <p:ph type="title"/>
          </p:nvPr>
        </p:nvSpPr>
        <p:spPr>
          <a:xfrm>
            <a:off x="89012" y="365125"/>
            <a:ext cx="12102988" cy="1325563"/>
          </a:xfrm>
        </p:spPr>
        <p:txBody>
          <a:bodyPr>
            <a:noAutofit/>
          </a:bodyPr>
          <a:lstStyle/>
          <a:p>
            <a:r>
              <a:rPr lang="cs-CZ" sz="3200" b="1" dirty="0"/>
              <a:t>RAPEX - systém rychlého varování o nebezpečných spotřebitelských výrobcích nepotravinářského charakteru bezpečnost spotřebitelů v EU (Rapid </a:t>
            </a:r>
            <a:r>
              <a:rPr lang="cs-CZ" sz="3200" b="1" dirty="0" err="1"/>
              <a:t>Alert</a:t>
            </a:r>
            <a:r>
              <a:rPr lang="cs-CZ" sz="3200" b="1" dirty="0"/>
              <a:t> </a:t>
            </a:r>
            <a:r>
              <a:rPr lang="cs-CZ" sz="3200" b="1" dirty="0" err="1"/>
              <a:t>System</a:t>
            </a:r>
            <a:r>
              <a:rPr lang="cs-CZ" sz="3200" b="1" dirty="0"/>
              <a:t> </a:t>
            </a:r>
            <a:r>
              <a:rPr lang="cs-CZ" sz="3200" b="1" dirty="0" err="1"/>
              <a:t>for</a:t>
            </a:r>
            <a:r>
              <a:rPr lang="cs-CZ" sz="3200" b="1" dirty="0"/>
              <a:t> Non-Food </a:t>
            </a:r>
            <a:r>
              <a:rPr lang="cs-CZ" sz="3200" b="1" dirty="0" err="1"/>
              <a:t>Products</a:t>
            </a:r>
            <a:r>
              <a:rPr lang="cs-CZ" sz="3200" b="1" dirty="0"/>
              <a:t>)</a:t>
            </a:r>
            <a:endParaRPr lang="cs-CZ" sz="3200" dirty="0"/>
          </a:p>
        </p:txBody>
      </p:sp>
      <p:pic>
        <p:nvPicPr>
          <p:cNvPr id="5" name="Obrázek 4">
            <a:extLst>
              <a:ext uri="{FF2B5EF4-FFF2-40B4-BE49-F238E27FC236}">
                <a16:creationId xmlns:a16="http://schemas.microsoft.com/office/drawing/2014/main" id="{3BA30398-186F-482A-8D7B-4606F5711E7F}"/>
              </a:ext>
            </a:extLst>
          </p:cNvPr>
          <p:cNvPicPr>
            <a:picLocks noChangeAspect="1"/>
          </p:cNvPicPr>
          <p:nvPr/>
        </p:nvPicPr>
        <p:blipFill rotWithShape="1">
          <a:blip r:embed="rId2">
            <a:extLst>
              <a:ext uri="{28A0092B-C50C-407E-A947-70E740481C1C}">
                <a14:useLocalDpi xmlns:a14="http://schemas.microsoft.com/office/drawing/2010/main" val="0"/>
              </a:ext>
            </a:extLst>
          </a:blip>
          <a:srcRect l="7585" r="8970"/>
          <a:stretch/>
        </p:blipFill>
        <p:spPr>
          <a:xfrm>
            <a:off x="10333529" y="4666730"/>
            <a:ext cx="1788340" cy="2143125"/>
          </a:xfrm>
          <a:prstGeom prst="rect">
            <a:avLst/>
          </a:prstGeom>
        </p:spPr>
      </p:pic>
      <p:pic>
        <p:nvPicPr>
          <p:cNvPr id="7" name="Obrázek 6">
            <a:extLst>
              <a:ext uri="{FF2B5EF4-FFF2-40B4-BE49-F238E27FC236}">
                <a16:creationId xmlns:a16="http://schemas.microsoft.com/office/drawing/2014/main" id="{61AD556D-707C-47D7-B086-BC8DC6A8C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66780"/>
            <a:ext cx="2619375" cy="1743075"/>
          </a:xfrm>
          <a:prstGeom prst="rect">
            <a:avLst/>
          </a:prstGeom>
        </p:spPr>
      </p:pic>
      <p:sp>
        <p:nvSpPr>
          <p:cNvPr id="3" name="Zástupný obsah 2">
            <a:extLst>
              <a:ext uri="{FF2B5EF4-FFF2-40B4-BE49-F238E27FC236}">
                <a16:creationId xmlns:a16="http://schemas.microsoft.com/office/drawing/2014/main" id="{894DFB63-7BAA-871E-E8B2-5837FF0CDF6F}"/>
              </a:ext>
            </a:extLst>
          </p:cNvPr>
          <p:cNvSpPr>
            <a:spLocks noGrp="1"/>
          </p:cNvSpPr>
          <p:nvPr>
            <p:ph idx="1"/>
          </p:nvPr>
        </p:nvSpPr>
        <p:spPr>
          <a:xfrm>
            <a:off x="0" y="1825624"/>
            <a:ext cx="12000488" cy="5032376"/>
          </a:xfrm>
        </p:spPr>
        <p:txBody>
          <a:bodyPr>
            <a:normAutofit fontScale="62500" lnSpcReduction="20000"/>
          </a:bodyPr>
          <a:lstStyle/>
          <a:p>
            <a:r>
              <a:rPr lang="cs-CZ" b="1" dirty="0"/>
              <a:t>RAPEX</a:t>
            </a:r>
            <a:r>
              <a:rPr lang="cs-CZ" dirty="0"/>
              <a:t> (</a:t>
            </a:r>
            <a:r>
              <a:rPr lang="cs-CZ" b="1" dirty="0"/>
              <a:t>Rapid </a:t>
            </a:r>
            <a:r>
              <a:rPr lang="cs-CZ" b="1" dirty="0" err="1"/>
              <a:t>Alert</a:t>
            </a:r>
            <a:r>
              <a:rPr lang="cs-CZ" b="1" dirty="0"/>
              <a:t> </a:t>
            </a:r>
            <a:r>
              <a:rPr lang="cs-CZ" b="1" dirty="0" err="1"/>
              <a:t>System</a:t>
            </a:r>
            <a:r>
              <a:rPr lang="cs-CZ" b="1" dirty="0"/>
              <a:t> </a:t>
            </a:r>
            <a:r>
              <a:rPr lang="cs-CZ" b="1" dirty="0" err="1"/>
              <a:t>for</a:t>
            </a:r>
            <a:r>
              <a:rPr lang="cs-CZ" b="1" dirty="0"/>
              <a:t> Non-Food </a:t>
            </a:r>
            <a:r>
              <a:rPr lang="cs-CZ" b="1" dirty="0" err="1"/>
              <a:t>Products</a:t>
            </a:r>
            <a:r>
              <a:rPr lang="cs-CZ" b="1" dirty="0"/>
              <a:t>)</a:t>
            </a:r>
            <a:r>
              <a:rPr lang="cs-CZ" dirty="0"/>
              <a:t> je rychlý výstražný informační systém EU o </a:t>
            </a:r>
            <a:r>
              <a:rPr lang="cs-CZ" b="1" dirty="0"/>
              <a:t>nebezpečných spotřebitelských výrobcích nepotravinářského charakteru</a:t>
            </a:r>
            <a:r>
              <a:rPr lang="cs-CZ" dirty="0"/>
              <a:t>. </a:t>
            </a:r>
          </a:p>
          <a:p>
            <a:r>
              <a:rPr lang="cs-CZ" dirty="0"/>
              <a:t>RAPEX zajišťuje rychlou výměnu informací mezi členskými státy a Komisí o opatřeních, která členské státy přijaly, aby zabránily, omezily nebo podmínily uvádění na trh nebo používání výrobků, jež mohou představovat zdravotní rizika pro spotřebitele. </a:t>
            </a:r>
          </a:p>
          <a:p>
            <a:r>
              <a:rPr lang="cs-CZ" dirty="0"/>
              <a:t>RAPEX byl založen na základě Směrnice Rady o všeobecné bezpečnosti výrobků (2001/95/ES). </a:t>
            </a:r>
          </a:p>
          <a:p>
            <a:r>
              <a:rPr lang="cs-CZ" dirty="0"/>
              <a:t>Systém slouží </a:t>
            </a:r>
            <a:r>
              <a:rPr lang="cs-CZ" b="1" dirty="0"/>
              <a:t>k oznamování přímého i nepřímého rizika ohrožení zdraví nebo bezpečnosti spotřebitelů</a:t>
            </a:r>
            <a:r>
              <a:rPr lang="cs-CZ" dirty="0"/>
              <a:t>, kteří by se s nebezpečnými výrobky dostali do styku. Součástí oznamování do systému RAPEX jsou vedle donucovacích opatření uložených příslušnými dozorovými orgány také dobrovolná opatření výrobců a distributorů.</a:t>
            </a:r>
          </a:p>
          <a:p>
            <a:pPr marL="0" indent="0">
              <a:buNone/>
            </a:pPr>
            <a:endParaRPr lang="cs-CZ" dirty="0"/>
          </a:p>
          <a:p>
            <a:r>
              <a:rPr lang="cs-CZ" dirty="0"/>
              <a:t>RAPEX je </a:t>
            </a:r>
            <a:r>
              <a:rPr lang="cs-CZ" b="1" dirty="0"/>
              <a:t>týdně aktualizovanou </a:t>
            </a:r>
            <a:r>
              <a:rPr lang="cs-CZ" dirty="0"/>
              <a:t>databází těchto oznámení, která mají původ jednak od výrobců nebo distributorů, kteří zjistili, že uvedli na trh nebezpečné výrobky a oznamují dobrovolně tuto skutečnost příslušnému národnímu orgánu, anebo se jedná o případy nebezpečných výrobků zjištěných národními orgány dozoru nad trhem.</a:t>
            </a:r>
          </a:p>
          <a:p>
            <a:pPr marL="0" indent="0">
              <a:buNone/>
            </a:pPr>
            <a:endParaRPr lang="cs-CZ" dirty="0"/>
          </a:p>
          <a:p>
            <a:r>
              <a:rPr lang="cs-CZ" dirty="0"/>
              <a:t>Nejčastěji jsou do systému hlášeny </a:t>
            </a:r>
            <a:r>
              <a:rPr lang="cs-CZ" b="1" dirty="0"/>
              <a:t>hračky a výrobky pro děti</a:t>
            </a:r>
            <a:r>
              <a:rPr lang="cs-CZ" dirty="0"/>
              <a:t>. Méně často pak elektrické výrobky, motorová vozidla, oděvy a kosmetika. Nejvíce hlášených výrobků do systému je původem z Číny.</a:t>
            </a:r>
          </a:p>
          <a:p>
            <a:pPr marL="0" indent="0">
              <a:buNone/>
            </a:pPr>
            <a:endParaRPr lang="cs-CZ" dirty="0"/>
          </a:p>
          <a:p>
            <a:r>
              <a:rPr lang="cs-CZ" dirty="0"/>
              <a:t>V České republice funguje systém od vstupu do EU a zodpovědné za něj je Ministerstvo průmyslu a obchodu.</a:t>
            </a:r>
          </a:p>
          <a:p>
            <a:endParaRPr lang="cs-CZ" dirty="0"/>
          </a:p>
        </p:txBody>
      </p:sp>
    </p:spTree>
    <p:extLst>
      <p:ext uri="{BB962C8B-B14F-4D97-AF65-F5344CB8AC3E}">
        <p14:creationId xmlns:p14="http://schemas.microsoft.com/office/powerpoint/2010/main" val="3081580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4F1A27-A370-997C-63E8-05C37095D3EF}"/>
              </a:ext>
            </a:extLst>
          </p:cNvPr>
          <p:cNvSpPr>
            <a:spLocks noGrp="1"/>
          </p:cNvSpPr>
          <p:nvPr>
            <p:ph type="title"/>
          </p:nvPr>
        </p:nvSpPr>
        <p:spPr>
          <a:xfrm>
            <a:off x="700636" y="437954"/>
            <a:ext cx="10515600" cy="1325563"/>
          </a:xfrm>
        </p:spPr>
        <p:txBody>
          <a:bodyPr>
            <a:normAutofit fontScale="90000"/>
          </a:bodyPr>
          <a:lstStyle/>
          <a:p>
            <a:r>
              <a:rPr lang="cs-CZ" sz="3600" b="1" dirty="0"/>
              <a:t>RASFF - systém rychlého varování pro potraviny a krmiva (Rapid </a:t>
            </a:r>
            <a:r>
              <a:rPr lang="cs-CZ" sz="3600" b="1" dirty="0" err="1"/>
              <a:t>Alert</a:t>
            </a:r>
            <a:r>
              <a:rPr lang="cs-CZ" sz="3600" b="1" dirty="0"/>
              <a:t> </a:t>
            </a:r>
            <a:r>
              <a:rPr lang="cs-CZ" sz="3600" b="1" dirty="0" err="1"/>
              <a:t>System</a:t>
            </a:r>
            <a:r>
              <a:rPr lang="cs-CZ" sz="3600" b="1" dirty="0"/>
              <a:t> </a:t>
            </a:r>
            <a:r>
              <a:rPr lang="cs-CZ" sz="3600" b="1" dirty="0" err="1"/>
              <a:t>for</a:t>
            </a:r>
            <a:r>
              <a:rPr lang="cs-CZ" sz="3600" b="1" dirty="0"/>
              <a:t> Food and </a:t>
            </a:r>
            <a:r>
              <a:rPr lang="cs-CZ" sz="3600" b="1" dirty="0" err="1"/>
              <a:t>Feed</a:t>
            </a:r>
            <a:r>
              <a:rPr lang="cs-CZ" sz="3600" b="1" dirty="0"/>
              <a:t>)</a:t>
            </a:r>
            <a:br>
              <a:rPr lang="cs-CZ" sz="3600" dirty="0"/>
            </a:br>
            <a:r>
              <a:rPr lang="cs-CZ" dirty="0"/>
              <a:t> </a:t>
            </a:r>
            <a:br>
              <a:rPr lang="cs-CZ" dirty="0"/>
            </a:br>
            <a:endParaRPr lang="cs-CZ" dirty="0"/>
          </a:p>
        </p:txBody>
      </p:sp>
      <p:sp>
        <p:nvSpPr>
          <p:cNvPr id="3" name="Zástupný obsah 2">
            <a:extLst>
              <a:ext uri="{FF2B5EF4-FFF2-40B4-BE49-F238E27FC236}">
                <a16:creationId xmlns:a16="http://schemas.microsoft.com/office/drawing/2014/main" id="{843D2EE0-A5B4-D747-E4BB-3F0DF4F2A5D7}"/>
              </a:ext>
            </a:extLst>
          </p:cNvPr>
          <p:cNvSpPr>
            <a:spLocks noGrp="1"/>
          </p:cNvSpPr>
          <p:nvPr>
            <p:ph idx="1"/>
          </p:nvPr>
        </p:nvSpPr>
        <p:spPr>
          <a:xfrm>
            <a:off x="121381" y="1391830"/>
            <a:ext cx="12070619" cy="5324559"/>
          </a:xfrm>
        </p:spPr>
        <p:txBody>
          <a:bodyPr>
            <a:normAutofit fontScale="62500" lnSpcReduction="20000"/>
          </a:bodyPr>
          <a:lstStyle/>
          <a:p>
            <a:r>
              <a:rPr lang="cs-CZ" b="1" dirty="0"/>
              <a:t>RASFF (Rapid </a:t>
            </a:r>
            <a:r>
              <a:rPr lang="cs-CZ" b="1" dirty="0" err="1"/>
              <a:t>Alert</a:t>
            </a:r>
            <a:r>
              <a:rPr lang="cs-CZ" b="1" dirty="0"/>
              <a:t> </a:t>
            </a:r>
            <a:r>
              <a:rPr lang="cs-CZ" b="1" dirty="0" err="1"/>
              <a:t>System</a:t>
            </a:r>
            <a:r>
              <a:rPr lang="cs-CZ" b="1" dirty="0"/>
              <a:t> </a:t>
            </a:r>
            <a:r>
              <a:rPr lang="cs-CZ" b="1" dirty="0" err="1"/>
              <a:t>for</a:t>
            </a:r>
            <a:r>
              <a:rPr lang="cs-CZ" b="1" dirty="0"/>
              <a:t> Food and </a:t>
            </a:r>
            <a:r>
              <a:rPr lang="cs-CZ" b="1" dirty="0" err="1"/>
              <a:t>Feed</a:t>
            </a:r>
            <a:r>
              <a:rPr lang="cs-CZ" b="1" dirty="0"/>
              <a:t>)</a:t>
            </a:r>
            <a:r>
              <a:rPr lang="cs-CZ" dirty="0"/>
              <a:t> je rychlý výstražný informační systém EU, který představuje síť členských států </a:t>
            </a:r>
            <a:r>
              <a:rPr lang="cs-CZ" dirty="0">
                <a:hlinkClick r:id="rId2" tooltip="Evropská_unie"/>
              </a:rPr>
              <a:t>EU</a:t>
            </a:r>
            <a:r>
              <a:rPr lang="cs-CZ" dirty="0"/>
              <a:t>, </a:t>
            </a:r>
            <a:r>
              <a:rPr lang="cs-CZ" dirty="0">
                <a:hlinkClick r:id="rId3" tooltip="Evropská_komise"/>
              </a:rPr>
              <a:t>Evropské komise</a:t>
            </a:r>
            <a:r>
              <a:rPr lang="cs-CZ" dirty="0"/>
              <a:t>, </a:t>
            </a:r>
            <a:r>
              <a:rPr lang="cs-CZ" dirty="0">
                <a:hlinkClick r:id="rId4" tooltip="Evropský_úřad_pro_bezpečnost_potravin"/>
              </a:rPr>
              <a:t>Evropského úřadu pro bezpečnost potravin</a:t>
            </a:r>
            <a:r>
              <a:rPr lang="cs-CZ" dirty="0"/>
              <a:t> a zemí </a:t>
            </a:r>
            <a:r>
              <a:rPr lang="cs-CZ" dirty="0">
                <a:hlinkClick r:id="rId5" tooltip="Evropské_sdružení_volného_obchodu"/>
              </a:rPr>
              <a:t>Evropského sdružení volného obchodu</a:t>
            </a:r>
            <a:r>
              <a:rPr lang="cs-CZ" dirty="0"/>
              <a:t>. </a:t>
            </a:r>
          </a:p>
          <a:p>
            <a:r>
              <a:rPr lang="cs-CZ" dirty="0"/>
              <a:t>Systém slouží k oznamování </a:t>
            </a:r>
            <a:r>
              <a:rPr lang="cs-CZ" b="1" dirty="0"/>
              <a:t>přímého nebo nepřímého rizika pro lidské zdraví pocházejícího z potraviny nebo krmiva</a:t>
            </a:r>
            <a:r>
              <a:rPr lang="cs-CZ" dirty="0"/>
              <a:t>. Umožňuje rychlé a účinné sdílení informací o nebezpečných potravinách nebo krmivech mezi členy systému: Evropskou komisí, členskými státy EU a EFTA (Island, Lichtenštejnsko a Norsko) a Evropským úřadem pro bezpečnost potravin (EFSA).</a:t>
            </a:r>
          </a:p>
          <a:p>
            <a:pPr marL="0" indent="0">
              <a:buNone/>
            </a:pPr>
            <a:endParaRPr lang="cs-CZ" dirty="0"/>
          </a:p>
          <a:p>
            <a:r>
              <a:rPr lang="cs-CZ" dirty="0"/>
              <a:t>Systém RASFF byl zřízen na základě článku 50 </a:t>
            </a:r>
            <a:r>
              <a:rPr lang="cs-CZ" dirty="0">
                <a:hlinkClick r:id="rId6" tooltip="LexUriServ.do?uri=DD:15:06:32002R0178:CS:PDF"/>
              </a:rPr>
              <a:t>Nařízení Evropského parlamentu a Rady (ES) č. 178/2002</a:t>
            </a:r>
            <a:r>
              <a:rPr lang="cs-CZ" dirty="0"/>
              <a:t>, kterým se stanoví obecné zásady a požadavky potravinového práva. Evropský úřad pro bezpečnost potravin (EFSA) byl zřízen v roce 2002 v návaznosti na řadu potravinových krizí koncem 90. let dvacátého století jako nezávislý zdroj odborného poradenství a informací o rizicích spojených s potravinovým řetězcem.</a:t>
            </a:r>
          </a:p>
          <a:p>
            <a:r>
              <a:rPr lang="cs-CZ" dirty="0"/>
              <a:t>Úřad EFSA byl vytvořen jako součást komplexního programu na zlepšení bezpečnosti potravin v EU, zajištění vysoké úrovně ochrany spotřebitelů a obnovení a zachování důvěry v dodávky potravin v EU.</a:t>
            </a:r>
          </a:p>
          <a:p>
            <a:pPr marL="0" indent="0">
              <a:buNone/>
            </a:pPr>
            <a:endParaRPr lang="cs-CZ" dirty="0"/>
          </a:p>
          <a:p>
            <a:r>
              <a:rPr lang="cs-CZ" dirty="0"/>
              <a:t>Evropský úřad pro bezpečnost potravin hraje klíčovou roli při posuzování rizik v oblasti bezpečnosti potravin a krmiv v Evropské unii. V těsné spolupráci s vnitrostátními orgány a po otevřených konzultacích se zúčastněnými stranami poskytuje EFSA nezávislé vědecké poradenství a srozumitelným způsobem sdílí informace o stávajících a nových rizicích.</a:t>
            </a:r>
          </a:p>
          <a:p>
            <a:pPr marL="0" indent="0">
              <a:buNone/>
            </a:pPr>
            <a:endParaRPr lang="cs-CZ" dirty="0"/>
          </a:p>
          <a:p>
            <a:r>
              <a:rPr lang="cs-CZ" dirty="0"/>
              <a:t>Ve všech členských státech a v Evropské komisi byla vytvořena </a:t>
            </a:r>
            <a:r>
              <a:rPr lang="cs-CZ" b="1" dirty="0">
                <a:solidFill>
                  <a:srgbClr val="FF0000"/>
                </a:solidFill>
              </a:rPr>
              <a:t>kontaktní místa</a:t>
            </a:r>
            <a:r>
              <a:rPr lang="cs-CZ" dirty="0"/>
              <a:t>, mezi nimiž probíhá výměna informací o nebezpečných potravinách nebo krmivech. V České republice byl zřízen jako kontaktní místo </a:t>
            </a:r>
            <a:r>
              <a:rPr lang="cs-CZ" b="1" dirty="0"/>
              <a:t>Úřad pro potraviny</a:t>
            </a:r>
            <a:r>
              <a:rPr lang="cs-CZ" dirty="0"/>
              <a:t>, který je součástí Ministerstva zemědělství ČR od roku 2005, a to v souladu s Koncepcí potravinářství v ČR pro období po vstupu ČR do EU (2004 - 2013).</a:t>
            </a:r>
          </a:p>
          <a:p>
            <a:endParaRPr lang="cs-CZ" dirty="0"/>
          </a:p>
        </p:txBody>
      </p:sp>
    </p:spTree>
    <p:extLst>
      <p:ext uri="{BB962C8B-B14F-4D97-AF65-F5344CB8AC3E}">
        <p14:creationId xmlns:p14="http://schemas.microsoft.com/office/powerpoint/2010/main" val="623373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E6A47D-3E83-9697-30BC-B64885CD5C2E}"/>
              </a:ext>
            </a:extLst>
          </p:cNvPr>
          <p:cNvSpPr>
            <a:spLocks noGrp="1"/>
          </p:cNvSpPr>
          <p:nvPr>
            <p:ph type="title"/>
          </p:nvPr>
        </p:nvSpPr>
        <p:spPr/>
        <p:txBody>
          <a:bodyPr/>
          <a:lstStyle/>
          <a:p>
            <a:r>
              <a:rPr lang="cs-CZ" b="1" dirty="0"/>
              <a:t>3 Ochrana veřejného zdraví v ČR</a:t>
            </a:r>
          </a:p>
        </p:txBody>
      </p:sp>
      <p:sp>
        <p:nvSpPr>
          <p:cNvPr id="3" name="Zástupný obsah 2">
            <a:extLst>
              <a:ext uri="{FF2B5EF4-FFF2-40B4-BE49-F238E27FC236}">
                <a16:creationId xmlns:a16="http://schemas.microsoft.com/office/drawing/2014/main" id="{0C72214B-5F04-88E5-8731-78D7941A0885}"/>
              </a:ext>
            </a:extLst>
          </p:cNvPr>
          <p:cNvSpPr>
            <a:spLocks noGrp="1"/>
          </p:cNvSpPr>
          <p:nvPr>
            <p:ph idx="1"/>
          </p:nvPr>
        </p:nvSpPr>
        <p:spPr/>
        <p:txBody>
          <a:bodyPr/>
          <a:lstStyle/>
          <a:p>
            <a:pPr marL="0" indent="0">
              <a:buNone/>
            </a:pPr>
            <a:br>
              <a:rPr lang="cs-CZ" b="1" dirty="0"/>
            </a:br>
            <a:r>
              <a:rPr lang="cs-CZ" dirty="0"/>
              <a:t>3.1 Hygienická služba a historický vývoj ochrany veřejného zdraví v</a:t>
            </a:r>
          </a:p>
          <a:p>
            <a:pPr marL="0" indent="0">
              <a:buNone/>
            </a:pPr>
            <a:r>
              <a:rPr lang="cs-CZ" dirty="0"/>
              <a:t> ČR</a:t>
            </a:r>
          </a:p>
          <a:p>
            <a:pPr marL="0" indent="0">
              <a:buNone/>
            </a:pPr>
            <a:r>
              <a:rPr lang="cs-CZ" dirty="0"/>
              <a:t>3.2 Současná právní úprava ochrany veřejného zdraví - „zákon č. 258/2000 Sb.“</a:t>
            </a:r>
          </a:p>
          <a:p>
            <a:pPr marL="0" indent="0">
              <a:buNone/>
            </a:pPr>
            <a:r>
              <a:rPr lang="cs-CZ" dirty="0"/>
              <a:t>3.3 Odborná terminologie v oblasti ochrany veřejného zdraví</a:t>
            </a:r>
          </a:p>
          <a:p>
            <a:pPr marL="0" indent="0">
              <a:buNone/>
            </a:pPr>
            <a:r>
              <a:rPr lang="cs-CZ" dirty="0"/>
              <a:t>3.4 Státní veterinární dozor</a:t>
            </a:r>
          </a:p>
          <a:p>
            <a:pPr marL="0" indent="0">
              <a:buNone/>
            </a:pPr>
            <a:r>
              <a:rPr lang="cs-CZ" dirty="0"/>
              <a:t>3.5 Související legislativa</a:t>
            </a:r>
          </a:p>
        </p:txBody>
      </p:sp>
      <p:pic>
        <p:nvPicPr>
          <p:cNvPr id="5" name="Obrázek 4">
            <a:extLst>
              <a:ext uri="{FF2B5EF4-FFF2-40B4-BE49-F238E27FC236}">
                <a16:creationId xmlns:a16="http://schemas.microsoft.com/office/drawing/2014/main" id="{2E19FC90-77BB-4F40-950E-E8A08EAF9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3371" y="4592351"/>
            <a:ext cx="3288846" cy="2265649"/>
          </a:xfrm>
          <a:prstGeom prst="rect">
            <a:avLst/>
          </a:prstGeom>
        </p:spPr>
      </p:pic>
    </p:spTree>
    <p:extLst>
      <p:ext uri="{BB962C8B-B14F-4D97-AF65-F5344CB8AC3E}">
        <p14:creationId xmlns:p14="http://schemas.microsoft.com/office/powerpoint/2010/main" val="1482492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D8008-263C-1FBC-4C3A-DA0BD710B3EB}"/>
              </a:ext>
            </a:extLst>
          </p:cNvPr>
          <p:cNvSpPr>
            <a:spLocks noGrp="1"/>
          </p:cNvSpPr>
          <p:nvPr>
            <p:ph type="title"/>
          </p:nvPr>
        </p:nvSpPr>
        <p:spPr/>
        <p:txBody>
          <a:bodyPr/>
          <a:lstStyle/>
          <a:p>
            <a:r>
              <a:rPr lang="cs-CZ" b="1" dirty="0"/>
              <a:t>3.1 Hygienická služba a historický vývoj ochrany veřejného zdraví v ČR</a:t>
            </a:r>
            <a:endParaRPr lang="cs-CZ" dirty="0"/>
          </a:p>
        </p:txBody>
      </p:sp>
      <p:pic>
        <p:nvPicPr>
          <p:cNvPr id="5" name="Obrázek 4">
            <a:extLst>
              <a:ext uri="{FF2B5EF4-FFF2-40B4-BE49-F238E27FC236}">
                <a16:creationId xmlns:a16="http://schemas.microsoft.com/office/drawing/2014/main" id="{BB1E6CF8-DBF2-453B-B696-B76B31DDF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185" y="4217243"/>
            <a:ext cx="4987901" cy="2595267"/>
          </a:xfrm>
          <a:prstGeom prst="rect">
            <a:avLst/>
          </a:prstGeom>
        </p:spPr>
      </p:pic>
      <p:sp>
        <p:nvSpPr>
          <p:cNvPr id="3" name="Zástupný obsah 2">
            <a:extLst>
              <a:ext uri="{FF2B5EF4-FFF2-40B4-BE49-F238E27FC236}">
                <a16:creationId xmlns:a16="http://schemas.microsoft.com/office/drawing/2014/main" id="{EBEF651C-F3F5-4C6A-5189-374E3462C029}"/>
              </a:ext>
            </a:extLst>
          </p:cNvPr>
          <p:cNvSpPr>
            <a:spLocks noGrp="1"/>
          </p:cNvSpPr>
          <p:nvPr>
            <p:ph idx="1"/>
          </p:nvPr>
        </p:nvSpPr>
        <p:spPr>
          <a:xfrm>
            <a:off x="190164" y="1825624"/>
            <a:ext cx="12077362" cy="4667251"/>
          </a:xfrm>
        </p:spPr>
        <p:txBody>
          <a:bodyPr>
            <a:normAutofit fontScale="62500" lnSpcReduction="20000"/>
          </a:bodyPr>
          <a:lstStyle/>
          <a:p>
            <a:r>
              <a:rPr lang="cs-CZ" dirty="0"/>
              <a:t>Hygienická služba vznikla před 60 lety, v roce 1952, na základě zákona č. 4/1952 Sb., o hygienické a protiepidemické péči. Vydáním tohoto zákona začal být budován systém hygienických stanic, který reflektoval tehdejší územní uspořádání členěné na okresy a kraje. </a:t>
            </a:r>
          </a:p>
          <a:p>
            <a:r>
              <a:rPr lang="cs-CZ" dirty="0"/>
              <a:t>Systém okresních a krajských hygienických stanic zůstal zachován i po územní reformě, která proběhla v roce 1960, a vydržel až do roku 2003.</a:t>
            </a:r>
          </a:p>
          <a:p>
            <a:endParaRPr lang="cs-CZ" dirty="0"/>
          </a:p>
          <a:p>
            <a:r>
              <a:rPr lang="cs-CZ" dirty="0"/>
              <a:t>Během krátké doby, zejména díky působení výrazných osobností, si hygienická služba získala ve společnosti značný respekt. Na tento zákon navázal zákon č. 20/1966 Sb., o péči o zdraví lidu, který znamenal potvrzení a další posílení úlohy hygienické služby v systému preventivního zdravotnictví. </a:t>
            </a:r>
          </a:p>
          <a:p>
            <a:r>
              <a:rPr lang="cs-CZ" dirty="0"/>
              <a:t>V současné době má hygienická služba, již jako orgán ochrany veřejného zdraví, legislativní oporu v „zákoně č. 258/2000 Sb.“. Od roku 2003 vyvíjí činnost v ČR v souladu s územně správním rozdělením 13 krajských hygienických stanic a Hygienická stanice hlavního města Prahy. Okresní hygienické stanice byly zrušeny.</a:t>
            </a:r>
          </a:p>
          <a:p>
            <a:pPr marL="0" indent="0">
              <a:buNone/>
            </a:pPr>
            <a:endParaRPr lang="cs-CZ" dirty="0"/>
          </a:p>
          <a:p>
            <a:r>
              <a:rPr lang="cs-CZ" dirty="0"/>
              <a:t>Působí jako preventivní složka zdravotnictví. To znamená, že jejím hlavním cílem je aktivně pracovat v zájmu vytváření a ochrany zdravých životních a pracovních podmínek našich spoluobčanů. </a:t>
            </a:r>
          </a:p>
          <a:p>
            <a:r>
              <a:rPr lang="cs-CZ" dirty="0"/>
              <a:t>Pole působnosti hygienické služby je velmi široké a zasahuje prakticky do všech oblastí lidské činnosti. </a:t>
            </a:r>
          </a:p>
          <a:p>
            <a:r>
              <a:rPr lang="cs-CZ" dirty="0"/>
              <a:t>Z této skutečnosti je odvozeno její organizační členění.</a:t>
            </a:r>
          </a:p>
          <a:p>
            <a:endParaRPr lang="cs-CZ" i="1" dirty="0"/>
          </a:p>
        </p:txBody>
      </p:sp>
    </p:spTree>
    <p:extLst>
      <p:ext uri="{BB962C8B-B14F-4D97-AF65-F5344CB8AC3E}">
        <p14:creationId xmlns:p14="http://schemas.microsoft.com/office/powerpoint/2010/main" val="3570425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6EBDAB-E61F-63B0-336C-4EC28EEA5ED9}"/>
              </a:ext>
            </a:extLst>
          </p:cNvPr>
          <p:cNvSpPr>
            <a:spLocks noGrp="1"/>
          </p:cNvSpPr>
          <p:nvPr>
            <p:ph type="title"/>
          </p:nvPr>
        </p:nvSpPr>
        <p:spPr/>
        <p:txBody>
          <a:bodyPr/>
          <a:lstStyle/>
          <a:p>
            <a:r>
              <a:rPr lang="cs-CZ" b="1" dirty="0"/>
              <a:t>Rozdělení hygienické služby</a:t>
            </a:r>
          </a:p>
        </p:txBody>
      </p:sp>
      <p:pic>
        <p:nvPicPr>
          <p:cNvPr id="7" name="Obrázek 6">
            <a:extLst>
              <a:ext uri="{FF2B5EF4-FFF2-40B4-BE49-F238E27FC236}">
                <a16:creationId xmlns:a16="http://schemas.microsoft.com/office/drawing/2014/main" id="{006201A8-2187-4BFF-B18F-F4FAE9B6D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964" y="2298138"/>
            <a:ext cx="2666036" cy="1492980"/>
          </a:xfrm>
          <a:prstGeom prst="rect">
            <a:avLst/>
          </a:prstGeom>
        </p:spPr>
      </p:pic>
      <p:sp>
        <p:nvSpPr>
          <p:cNvPr id="3" name="Zástupný obsah 2">
            <a:extLst>
              <a:ext uri="{FF2B5EF4-FFF2-40B4-BE49-F238E27FC236}">
                <a16:creationId xmlns:a16="http://schemas.microsoft.com/office/drawing/2014/main" id="{71809685-5297-F59F-E76B-842838B6657B}"/>
              </a:ext>
            </a:extLst>
          </p:cNvPr>
          <p:cNvSpPr>
            <a:spLocks noGrp="1"/>
          </p:cNvSpPr>
          <p:nvPr>
            <p:ph idx="1"/>
          </p:nvPr>
        </p:nvSpPr>
        <p:spPr>
          <a:xfrm>
            <a:off x="72827" y="1432290"/>
            <a:ext cx="11992397" cy="5425709"/>
          </a:xfrm>
        </p:spPr>
        <p:txBody>
          <a:bodyPr>
            <a:normAutofit fontScale="62500" lnSpcReduction="20000"/>
          </a:bodyPr>
          <a:lstStyle/>
          <a:p>
            <a:r>
              <a:rPr lang="cs-CZ" b="1" dirty="0"/>
              <a:t>Hygiena obecná a komunální</a:t>
            </a:r>
            <a:r>
              <a:rPr lang="cs-CZ" dirty="0"/>
              <a:t> provádí státní zdravotní dozor </a:t>
            </a:r>
            <a:r>
              <a:rPr lang="cs-CZ" b="1" dirty="0"/>
              <a:t>v objektech veřejného sektoru</a:t>
            </a:r>
            <a:r>
              <a:rPr lang="cs-CZ" dirty="0"/>
              <a:t>, </a:t>
            </a:r>
            <a:r>
              <a:rPr lang="cs-CZ" b="1" dirty="0"/>
              <a:t>službách </a:t>
            </a:r>
            <a:r>
              <a:rPr lang="cs-CZ" dirty="0"/>
              <a:t>pro obyvatelstvo, v </a:t>
            </a:r>
            <a:r>
              <a:rPr lang="cs-CZ" b="1" dirty="0"/>
              <a:t>ubytovacích a rekreačních </a:t>
            </a:r>
            <a:r>
              <a:rPr lang="cs-CZ" dirty="0"/>
              <a:t>zařízeních. Rozsáhlá je problematika </a:t>
            </a:r>
            <a:r>
              <a:rPr lang="cs-CZ" b="1" dirty="0"/>
              <a:t>hluku</a:t>
            </a:r>
            <a:r>
              <a:rPr lang="cs-CZ" dirty="0"/>
              <a:t> a </a:t>
            </a:r>
            <a:r>
              <a:rPr lang="cs-CZ" b="1" dirty="0"/>
              <a:t>ovzduší </a:t>
            </a:r>
            <a:r>
              <a:rPr lang="cs-CZ" dirty="0"/>
              <a:t>ve venkovním prostředí. Významnou pozici zaujímá kontrola kvality </a:t>
            </a:r>
            <a:r>
              <a:rPr lang="cs-CZ" b="1" dirty="0"/>
              <a:t>pitné vody </a:t>
            </a:r>
            <a:r>
              <a:rPr lang="cs-CZ" dirty="0"/>
              <a:t>jak z vodovodní sítě, tak z individuálních zdrojů. Od vzniku hygienické služby byl kladen veliký důraz na zajištění kvalitní pitné vody.</a:t>
            </a:r>
          </a:p>
          <a:p>
            <a:endParaRPr lang="cs-CZ" dirty="0"/>
          </a:p>
          <a:p>
            <a:r>
              <a:rPr lang="cs-CZ" b="1" dirty="0"/>
              <a:t>Hygiena výživy a předmětů běžného užívání</a:t>
            </a:r>
            <a:r>
              <a:rPr lang="cs-CZ" dirty="0"/>
              <a:t> provádí hygienický dozor především s ohledem na </a:t>
            </a:r>
            <a:r>
              <a:rPr lang="cs-CZ" b="1" dirty="0"/>
              <a:t>zdravotní nezávadnost potravin</a:t>
            </a:r>
            <a:r>
              <a:rPr lang="cs-CZ" dirty="0"/>
              <a:t> a na </a:t>
            </a:r>
            <a:r>
              <a:rPr lang="cs-CZ" b="1" dirty="0"/>
              <a:t>dodržování hygienických zásad ve stravovacích provozech </a:t>
            </a:r>
            <a:r>
              <a:rPr lang="cs-CZ" dirty="0"/>
              <a:t>ve veřejném sektoru i v závodním stravování. Úsilí je zaměřeno na prevenci onemocnění trávicího ústrojí. Významný podíl kontrolní činnosti připadá i na předměty určené pro styk s potravinami, kosmetické přípravky a výrobky určené pro děti do 3 let věku.</a:t>
            </a:r>
          </a:p>
          <a:p>
            <a:pPr marL="0" indent="0">
              <a:buNone/>
            </a:pPr>
            <a:r>
              <a:rPr lang="cs-CZ" dirty="0"/>
              <a:t> </a:t>
            </a:r>
          </a:p>
          <a:p>
            <a:r>
              <a:rPr lang="cs-CZ" b="1" dirty="0"/>
              <a:t>Hygiena dětí a mladistvých</a:t>
            </a:r>
            <a:r>
              <a:rPr lang="cs-CZ" dirty="0"/>
              <a:t> se v dozorové činnosti zaměřuje na </a:t>
            </a:r>
            <a:r>
              <a:rPr lang="cs-CZ" b="1" dirty="0"/>
              <a:t>předškolní a školní zařízení</a:t>
            </a:r>
            <a:r>
              <a:rPr lang="cs-CZ" dirty="0"/>
              <a:t>, včetně středních škol a učilišť, na školy v přírodě, </a:t>
            </a:r>
            <a:r>
              <a:rPr lang="cs-CZ" b="1" dirty="0"/>
              <a:t>letní tábory, rekreační a zotavovací zařízení pro děti a mládež</a:t>
            </a:r>
            <a:r>
              <a:rPr lang="cs-CZ" dirty="0"/>
              <a:t>. Velkou pozornost věnuje kvalitě stravování, a to jak po stránce zdravotní nezávadnosti konzumovaných jídel, tak i z hlediska jejich nutriční hodnoty.</a:t>
            </a:r>
          </a:p>
          <a:p>
            <a:endParaRPr lang="cs-CZ" dirty="0"/>
          </a:p>
          <a:p>
            <a:r>
              <a:rPr lang="cs-CZ" b="1" dirty="0"/>
              <a:t>Hygiena práce</a:t>
            </a:r>
            <a:r>
              <a:rPr lang="cs-CZ" dirty="0"/>
              <a:t> řeší komplexně problematiku hygienických podmínek na pracovištích, včetně hodnocení vlivu práce a pracovních podmínek na zdravotní stav pracovníků, a to na důlních i povrchových pracovištích. Významnou oblastí činnosti je šetření podmínek výkonu práce prováděné v souvislosti s procesem přiznávání nemocí z povolání.</a:t>
            </a:r>
          </a:p>
          <a:p>
            <a:pPr marL="0" indent="0">
              <a:buNone/>
            </a:pPr>
            <a:endParaRPr lang="cs-CZ" dirty="0"/>
          </a:p>
          <a:p>
            <a:r>
              <a:rPr lang="cs-CZ" b="1" dirty="0"/>
              <a:t>Epidemiologie</a:t>
            </a:r>
            <a:r>
              <a:rPr lang="cs-CZ" dirty="0"/>
              <a:t> zajišťuje hygienický dozor ve zdravotnických zařízeních a v oblasti prevence a represe infekčních onemocnění. Provádí také sledování a hodnocení rizikových faktorů neinfekčních onemocnění, zejména srdečně-cévních, nádorových a alergických onemocnění, a také drogových závislostí.</a:t>
            </a:r>
          </a:p>
          <a:p>
            <a:endParaRPr lang="cs-CZ" dirty="0"/>
          </a:p>
        </p:txBody>
      </p:sp>
      <p:pic>
        <p:nvPicPr>
          <p:cNvPr id="5" name="Obrázek 4">
            <a:extLst>
              <a:ext uri="{FF2B5EF4-FFF2-40B4-BE49-F238E27FC236}">
                <a16:creationId xmlns:a16="http://schemas.microsoft.com/office/drawing/2014/main" id="{FACA250E-2D7F-4922-B131-AB09DD0D3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2081" y="0"/>
            <a:ext cx="1809919" cy="1355692"/>
          </a:xfrm>
          <a:prstGeom prst="rect">
            <a:avLst/>
          </a:prstGeom>
        </p:spPr>
      </p:pic>
    </p:spTree>
    <p:extLst>
      <p:ext uri="{BB962C8B-B14F-4D97-AF65-F5344CB8AC3E}">
        <p14:creationId xmlns:p14="http://schemas.microsoft.com/office/powerpoint/2010/main" val="556342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9C71FD-0CF8-1567-EDCF-D2A8EEE32979}"/>
              </a:ext>
            </a:extLst>
          </p:cNvPr>
          <p:cNvSpPr>
            <a:spLocks noGrp="1"/>
          </p:cNvSpPr>
          <p:nvPr>
            <p:ph type="title"/>
          </p:nvPr>
        </p:nvSpPr>
        <p:spPr/>
        <p:txBody>
          <a:bodyPr/>
          <a:lstStyle/>
          <a:p>
            <a:r>
              <a:rPr lang="cs-CZ" b="1" dirty="0"/>
              <a:t>Laboratoře – Zdravotní ústavy</a:t>
            </a:r>
          </a:p>
        </p:txBody>
      </p:sp>
      <p:sp>
        <p:nvSpPr>
          <p:cNvPr id="3" name="Zástupný obsah 2">
            <a:extLst>
              <a:ext uri="{FF2B5EF4-FFF2-40B4-BE49-F238E27FC236}">
                <a16:creationId xmlns:a16="http://schemas.microsoft.com/office/drawing/2014/main" id="{E0E27998-0B84-4A23-6139-7BD6CF69C522}"/>
              </a:ext>
            </a:extLst>
          </p:cNvPr>
          <p:cNvSpPr>
            <a:spLocks noGrp="1"/>
          </p:cNvSpPr>
          <p:nvPr>
            <p:ph idx="1"/>
          </p:nvPr>
        </p:nvSpPr>
        <p:spPr>
          <a:xfrm>
            <a:off x="72828" y="1825624"/>
            <a:ext cx="11927660" cy="5032375"/>
          </a:xfrm>
        </p:spPr>
        <p:txBody>
          <a:bodyPr>
            <a:normAutofit/>
          </a:bodyPr>
          <a:lstStyle/>
          <a:p>
            <a:r>
              <a:rPr lang="cs-CZ" dirty="0"/>
              <a:t>V rámci hygienické služby působila až do roku 2003, kdy byla vyčleněna ve formě samostatných zdravotních ústavů, rovněž složka laboratorní, která účinně doplňovala a podporovala složku dozorovou. </a:t>
            </a:r>
          </a:p>
          <a:p>
            <a:r>
              <a:rPr lang="cs-CZ" dirty="0"/>
              <a:t>Prováděla v přímé vazbě na hygienický dozor nejrůznější chemické a mikrobiologické analýzy složek životního a pracovního prostředí (vody, ovzduší, zeminy, odpady), biologického materiálu (krev, moč, stolice), potravin a předmětů běžného užívání a měření fyzikálních škodlivin životního a pracovního prostředí (hluk, vibrace, osvětlení, prašnost). </a:t>
            </a:r>
          </a:p>
          <a:p>
            <a:r>
              <a:rPr lang="cs-CZ" dirty="0"/>
              <a:t>Nyní zdravotní ústavy poskytují orgánům ochrany veřejného zdraví obdobný laboratorní servis dodavatelsky - na základě zakázky.</a:t>
            </a:r>
          </a:p>
          <a:p>
            <a:pPr marL="0" indent="0">
              <a:buNone/>
            </a:pPr>
            <a:endParaRPr lang="cs-CZ" dirty="0"/>
          </a:p>
          <a:p>
            <a:endParaRPr lang="cs-CZ" dirty="0"/>
          </a:p>
        </p:txBody>
      </p:sp>
      <p:pic>
        <p:nvPicPr>
          <p:cNvPr id="5" name="Obrázek 4">
            <a:extLst>
              <a:ext uri="{FF2B5EF4-FFF2-40B4-BE49-F238E27FC236}">
                <a16:creationId xmlns:a16="http://schemas.microsoft.com/office/drawing/2014/main" id="{001ABA19-6201-4569-BFF3-CF44356F4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1040" y="5617030"/>
            <a:ext cx="3990960" cy="1240970"/>
          </a:xfrm>
          <a:prstGeom prst="rect">
            <a:avLst/>
          </a:prstGeom>
        </p:spPr>
      </p:pic>
    </p:spTree>
    <p:extLst>
      <p:ext uri="{BB962C8B-B14F-4D97-AF65-F5344CB8AC3E}">
        <p14:creationId xmlns:p14="http://schemas.microsoft.com/office/powerpoint/2010/main" val="3756983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B86FC8-AD22-11FC-8F14-72D494B1D034}"/>
              </a:ext>
            </a:extLst>
          </p:cNvPr>
          <p:cNvSpPr>
            <a:spLocks noGrp="1"/>
          </p:cNvSpPr>
          <p:nvPr>
            <p:ph type="title"/>
          </p:nvPr>
        </p:nvSpPr>
        <p:spPr>
          <a:xfrm>
            <a:off x="348342" y="0"/>
            <a:ext cx="10515600" cy="1325563"/>
          </a:xfrm>
        </p:spPr>
        <p:txBody>
          <a:bodyPr/>
          <a:lstStyle/>
          <a:p>
            <a:r>
              <a:rPr lang="cs-CZ" b="1" dirty="0"/>
              <a:t>Hygienický dozor</a:t>
            </a:r>
          </a:p>
        </p:txBody>
      </p:sp>
      <p:sp>
        <p:nvSpPr>
          <p:cNvPr id="3" name="Zástupný obsah 2">
            <a:extLst>
              <a:ext uri="{FF2B5EF4-FFF2-40B4-BE49-F238E27FC236}">
                <a16:creationId xmlns:a16="http://schemas.microsoft.com/office/drawing/2014/main" id="{5889BF2A-C418-4103-3091-CDEF77336554}"/>
              </a:ext>
            </a:extLst>
          </p:cNvPr>
          <p:cNvSpPr>
            <a:spLocks noGrp="1"/>
          </p:cNvSpPr>
          <p:nvPr>
            <p:ph idx="1"/>
          </p:nvPr>
        </p:nvSpPr>
        <p:spPr>
          <a:xfrm>
            <a:off x="97103" y="1295400"/>
            <a:ext cx="11984305" cy="5647565"/>
          </a:xfrm>
        </p:spPr>
        <p:txBody>
          <a:bodyPr>
            <a:normAutofit fontScale="77500" lnSpcReduction="20000"/>
          </a:bodyPr>
          <a:lstStyle/>
          <a:p>
            <a:r>
              <a:rPr lang="cs-CZ" dirty="0"/>
              <a:t>Odborným zaměřením hygienické služby je tedy zajistit plnění úkolů stanovených „zákonem č. 258/2000 Sb.“.</a:t>
            </a:r>
          </a:p>
          <a:p>
            <a:endParaRPr lang="cs-CZ" dirty="0"/>
          </a:p>
          <a:p>
            <a:r>
              <a:rPr lang="cs-CZ" dirty="0"/>
              <a:t>Hygienický dozor je rozdělen na </a:t>
            </a:r>
          </a:p>
          <a:p>
            <a:pPr lvl="1"/>
            <a:r>
              <a:rPr lang="cs-CZ" b="1" dirty="0"/>
              <a:t>dozor preventivní</a:t>
            </a:r>
            <a:r>
              <a:rPr lang="cs-CZ" dirty="0"/>
              <a:t>: cílem preventivního dozoru je předcházet vzniku faktorů, které mohou nepříznivě ovlivňovat zdravotní stav člověka. Děje se tak již ve fázi projektové dokumentace. </a:t>
            </a:r>
          </a:p>
          <a:p>
            <a:pPr lvl="1"/>
            <a:r>
              <a:rPr lang="cs-CZ" dirty="0"/>
              <a:t>Hygienická služba se vyjadřuje k územnímu plánování, k vlivu staveb na životní prostředí, k výstavbě, užívání a kolaudaci nejrůznějších staveb výrobního charakteru, občanské vybavenosti i zdravotnických zařízení, k zavádění nových technologických postupů a technologických zařízení, </a:t>
            </a:r>
          </a:p>
          <a:p>
            <a:pPr lvl="1"/>
            <a:r>
              <a:rPr lang="cs-CZ" dirty="0"/>
              <a:t>k výrobě a dovozu materiálů a předmětů přicházejících do přímého styku s vodou, s potravinami a s výrobky určenými dětem apod.</a:t>
            </a:r>
          </a:p>
          <a:p>
            <a:pPr lvl="1"/>
            <a:endParaRPr lang="cs-CZ" dirty="0"/>
          </a:p>
          <a:p>
            <a:pPr lvl="1"/>
            <a:r>
              <a:rPr lang="cs-CZ" b="1" dirty="0"/>
              <a:t>Státní zdravotní dozor </a:t>
            </a:r>
            <a:r>
              <a:rPr lang="cs-CZ" dirty="0"/>
              <a:t>(dříve nazývaný jako běžný): zaměřen na </a:t>
            </a:r>
            <a:r>
              <a:rPr lang="cs-CZ" b="1" dirty="0"/>
              <a:t>kontrolu</a:t>
            </a:r>
            <a:r>
              <a:rPr lang="cs-CZ" dirty="0"/>
              <a:t> dodržování stanovených hygienických podmínek </a:t>
            </a:r>
            <a:r>
              <a:rPr lang="cs-CZ" b="1" dirty="0"/>
              <a:t>v již vybudovaných zařízeních </a:t>
            </a:r>
            <a:r>
              <a:rPr lang="cs-CZ" dirty="0"/>
              <a:t>a při používání již zavedených látek a materiálů. </a:t>
            </a:r>
          </a:p>
          <a:p>
            <a:pPr lvl="1"/>
            <a:r>
              <a:rPr lang="cs-CZ" dirty="0"/>
              <a:t>Součástí je rovněž kontrola dodržování již schválených </a:t>
            </a:r>
            <a:r>
              <a:rPr lang="cs-CZ" b="1" dirty="0"/>
              <a:t>pracovních a výrobních postupů</a:t>
            </a:r>
            <a:r>
              <a:rPr lang="cs-CZ" dirty="0"/>
              <a:t>. Děje se tak v rámci hygienických prověrek prováděných přímo na místě samém. </a:t>
            </a:r>
          </a:p>
          <a:p>
            <a:pPr lvl="1"/>
            <a:r>
              <a:rPr lang="cs-CZ" dirty="0"/>
              <a:t>Úkolem je zjišťovat závady, iniciovat jejich odstranění formou správního řízení a kontrolovat plnění stanovených opatření. Ve zvláště závažných případech je hygienická služba oprávněna uložit </a:t>
            </a:r>
            <a:r>
              <a:rPr lang="cs-CZ" b="1" dirty="0"/>
              <a:t>finanční sankce</a:t>
            </a:r>
            <a:r>
              <a:rPr lang="cs-CZ" dirty="0"/>
              <a:t>. </a:t>
            </a:r>
          </a:p>
          <a:p>
            <a:pPr lvl="1"/>
            <a:r>
              <a:rPr lang="cs-CZ" dirty="0"/>
              <a:t>Významným prvkem běžného dozoru je vyšetřování kvality hygienických parametrů pomocí analýz a měření, což provádějí zdravotní ústavy. Objektivně zjištěné hodnoty škodlivin pak slouží k hodnocení míry rizika působícího na zdravotní stav člověka.</a:t>
            </a:r>
          </a:p>
          <a:p>
            <a:endParaRPr lang="cs-CZ" dirty="0"/>
          </a:p>
          <a:p>
            <a:endParaRPr lang="cs-CZ" dirty="0"/>
          </a:p>
        </p:txBody>
      </p:sp>
    </p:spTree>
    <p:extLst>
      <p:ext uri="{BB962C8B-B14F-4D97-AF65-F5344CB8AC3E}">
        <p14:creationId xmlns:p14="http://schemas.microsoft.com/office/powerpoint/2010/main" val="1497708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70E1D4-3338-8967-161E-03622AEE9131}"/>
              </a:ext>
            </a:extLst>
          </p:cNvPr>
          <p:cNvSpPr>
            <a:spLocks noGrp="1"/>
          </p:cNvSpPr>
          <p:nvPr>
            <p:ph type="title"/>
          </p:nvPr>
        </p:nvSpPr>
        <p:spPr/>
        <p:txBody>
          <a:bodyPr/>
          <a:lstStyle/>
          <a:p>
            <a:r>
              <a:rPr lang="cs-CZ" b="1" dirty="0"/>
              <a:t>3.2 Současná právní úprava ochrany veřejného zdraví - „zákon č. 258/2000 Sb.“</a:t>
            </a:r>
            <a:endParaRPr lang="cs-CZ" dirty="0"/>
          </a:p>
        </p:txBody>
      </p:sp>
      <p:sp>
        <p:nvSpPr>
          <p:cNvPr id="3" name="Zástupný obsah 2">
            <a:extLst>
              <a:ext uri="{FF2B5EF4-FFF2-40B4-BE49-F238E27FC236}">
                <a16:creationId xmlns:a16="http://schemas.microsoft.com/office/drawing/2014/main" id="{8C15F8BC-6B76-11AF-3C0A-5046BB66E0AB}"/>
              </a:ext>
            </a:extLst>
          </p:cNvPr>
          <p:cNvSpPr>
            <a:spLocks noGrp="1"/>
          </p:cNvSpPr>
          <p:nvPr>
            <p:ph idx="1"/>
          </p:nvPr>
        </p:nvSpPr>
        <p:spPr>
          <a:xfrm>
            <a:off x="307497" y="1825624"/>
            <a:ext cx="11790096" cy="5141617"/>
          </a:xfrm>
        </p:spPr>
        <p:txBody>
          <a:bodyPr>
            <a:normAutofit fontScale="62500" lnSpcReduction="20000"/>
          </a:bodyPr>
          <a:lstStyle/>
          <a:p>
            <a:r>
              <a:rPr lang="cs-CZ" dirty="0"/>
              <a:t>Parlament České republiky přijal dne 14. července roku 2000 zákon č. 258 Sb., o ochraně veřejného zdraví a o změně některých souvisejících zákonů, který nabyl platnosti 1. ledna 2001. Zákon byl uveřejněn ve Sbírce zákonů v částce 74/2000.</a:t>
            </a:r>
          </a:p>
          <a:p>
            <a:r>
              <a:rPr lang="cs-CZ" dirty="0"/>
              <a:t>Tento předpis nahradil dnes již v mnoha směrech překonaný zákon č. 20/1966 Sb., o péči o zdraví lidu, a vymezil práva a povinnosti fyzických a právnických osob v ochraně veřejného zdraví a působnosti a pravomoci soustavy orgánů ochrany veřejného zdraví ve státní správě ochrany veřejného zdraví. Protože jde o průřezový zákon, který zasahuje do řady oblastí života, muselo dojít ke změně některých souvisejících zákonů.</a:t>
            </a:r>
          </a:p>
          <a:p>
            <a:pPr marL="0" indent="0">
              <a:buNone/>
            </a:pPr>
            <a:endParaRPr lang="cs-CZ" dirty="0"/>
          </a:p>
          <a:p>
            <a:r>
              <a:rPr lang="cs-CZ" dirty="0"/>
              <a:t>Všechny stávající hygienické předpisy, stávající vyhlášky a normy byly dnem nabytí platnosti zákona (tj. 1.1.2001) zrušeny a nahrazeny novými vyhláškami, které blíže specifikují práva a povinnosti fyzických a právnických osob, uvedených v tomto zákoně. (Některé platily okamžitě od 1.1.2001, některé s půlročním až ročním odstupem).</a:t>
            </a:r>
          </a:p>
          <a:p>
            <a:pPr marL="0" indent="0">
              <a:buNone/>
            </a:pPr>
            <a:endParaRPr lang="cs-CZ" dirty="0"/>
          </a:p>
          <a:p>
            <a:r>
              <a:rPr lang="cs-CZ" dirty="0"/>
              <a:t>„Zákon č. 258/2000 Sb.“ sám upravil otázky zdravotní nezávadnosti vod, ochranu před hlukem a vibracemi a neionizujícím zářením. Přenesl pravomoci orgánů ochrany veřejného zdraví v úseku ochrany ovzduší a půdy na orgány složkové ochrany životního prostředí.</a:t>
            </a:r>
          </a:p>
          <a:p>
            <a:pPr marL="0" indent="0">
              <a:buNone/>
            </a:pPr>
            <a:endParaRPr lang="cs-CZ" dirty="0"/>
          </a:p>
          <a:p>
            <a:r>
              <a:rPr lang="cs-CZ" dirty="0"/>
              <a:t>Zákon o ochraně veřejného zdraví stanovuje rozsah veřejného zájmu v ochraně zdraví populace a jejích skupin (veřejného zdraví) a s tím související povinnosti osob. Pro výkon státní kontroly (státního zdravotního dozoru) vymezuje působnost a pravomoc orgánů ochrany veřejného zdraví.</a:t>
            </a:r>
          </a:p>
          <a:p>
            <a:endParaRPr lang="cs-CZ" dirty="0"/>
          </a:p>
        </p:txBody>
      </p:sp>
    </p:spTree>
    <p:extLst>
      <p:ext uri="{BB962C8B-B14F-4D97-AF65-F5344CB8AC3E}">
        <p14:creationId xmlns:p14="http://schemas.microsoft.com/office/powerpoint/2010/main" val="1691174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F3ABBD-F4A8-3025-A843-F75B13C453E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5BD9348-88C0-F7F1-A040-4D2B2EE03D8C}"/>
              </a:ext>
            </a:extLst>
          </p:cNvPr>
          <p:cNvSpPr>
            <a:spLocks noGrp="1"/>
          </p:cNvSpPr>
          <p:nvPr>
            <p:ph idx="1"/>
          </p:nvPr>
        </p:nvSpPr>
        <p:spPr>
          <a:xfrm>
            <a:off x="0" y="1825624"/>
            <a:ext cx="12344400" cy="5119461"/>
          </a:xfrm>
        </p:spPr>
        <p:txBody>
          <a:bodyPr>
            <a:normAutofit fontScale="70000" lnSpcReduction="20000"/>
          </a:bodyPr>
          <a:lstStyle/>
          <a:p>
            <a:r>
              <a:rPr lang="cs-CZ" dirty="0"/>
              <a:t>Zákon o ochraně veřejného zdraví stanovuje rozsah veřejného zájmu v ochraně zdraví populace a jejích skupin (veřejného zdraví) a s tím související povinnosti osob. Pro výkon státní kontroly (státního zdravotního dozoru) vymezuje působnost a pravomoc orgánů ochrany veřejného zdraví.</a:t>
            </a:r>
          </a:p>
          <a:p>
            <a:pPr marL="0" indent="0">
              <a:buNone/>
            </a:pPr>
            <a:endParaRPr lang="cs-CZ" dirty="0"/>
          </a:p>
          <a:p>
            <a:r>
              <a:rPr lang="cs-CZ" dirty="0"/>
              <a:t>Zákonem se zužuje dřívější rozsah hygienického schvalování návrhů na dovoz a výrobu výrobků před zahájením dovozu (výroby). Vychází se z toho, že specifické zákony podřadily některé dosud schvalované činnosti pod jiné režimy, například posuzování shody.</a:t>
            </a:r>
            <a:r>
              <a:rPr lang="cs-CZ" b="1" dirty="0"/>
              <a:t> </a:t>
            </a:r>
            <a:r>
              <a:rPr lang="cs-CZ" dirty="0"/>
              <a:t>V ostatních případech se individuální schvalování nahrazuje širší právní úpravou, tj. právními předpisy. Tím se odstraňují v oblasti zdravotnictví překážky volného oběhu výrobků a nadměrná byrokracie, která sama o sobě nemůže garantovat zdravotně nezávadné výrobky na trhu, neboť není dokladem o tom, co výrobce nebo dovozce skutečně na trh uvede. Toto východisko zákona je plně v souladu s právem Evropských společenství.</a:t>
            </a:r>
          </a:p>
          <a:p>
            <a:pPr marL="0" indent="0">
              <a:buNone/>
            </a:pPr>
            <a:endParaRPr lang="cs-CZ" dirty="0"/>
          </a:p>
          <a:p>
            <a:r>
              <a:rPr lang="cs-CZ" dirty="0"/>
              <a:t>Zákon a jeho prováděcí právní předpisy jsou v souladu s ústavním pořádkem České republiky a mezinárodními smlouvami, jimiž je Česká republika vázána.</a:t>
            </a:r>
          </a:p>
          <a:p>
            <a:r>
              <a:rPr lang="cs-CZ" dirty="0"/>
              <a:t>V jednotlivých oblastech právní úpravy byl připraven a je průběžně novelizován podle směrnic Evropské unie a je tedy kompatibilní s komunitárním právem.</a:t>
            </a:r>
          </a:p>
          <a:p>
            <a:pPr marL="0" indent="0">
              <a:buNone/>
            </a:pPr>
            <a:endParaRPr lang="cs-CZ" dirty="0"/>
          </a:p>
          <a:p>
            <a:r>
              <a:rPr lang="cs-CZ" dirty="0"/>
              <a:t>Ochrana veřejného zdraví je definována v</a:t>
            </a:r>
            <a:r>
              <a:rPr lang="cs-CZ" b="1" dirty="0"/>
              <a:t> „zákoně č. 258/2000 Sb.“ </a:t>
            </a:r>
            <a:r>
              <a:rPr lang="cs-CZ" dirty="0"/>
              <a:t>HLAVA I ZÁKLADNÍ USTANOVENÍ § 2 Vymezení základních pojmů</a:t>
            </a:r>
          </a:p>
          <a:p>
            <a:pPr marL="0" indent="0">
              <a:buNone/>
            </a:pPr>
            <a:endParaRPr lang="cs-CZ" dirty="0"/>
          </a:p>
          <a:p>
            <a:endParaRPr lang="cs-CZ" dirty="0"/>
          </a:p>
        </p:txBody>
      </p:sp>
    </p:spTree>
    <p:extLst>
      <p:ext uri="{BB962C8B-B14F-4D97-AF65-F5344CB8AC3E}">
        <p14:creationId xmlns:p14="http://schemas.microsoft.com/office/powerpoint/2010/main" val="392022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nvPr>
        </p:nvGraphicFramePr>
        <p:xfrm>
          <a:off x="1524000" y="1417639"/>
          <a:ext cx="9036496"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Zaoblený obdélník 17"/>
          <p:cNvSpPr/>
          <p:nvPr/>
        </p:nvSpPr>
        <p:spPr>
          <a:xfrm>
            <a:off x="3071814" y="1406525"/>
            <a:ext cx="1119187" cy="2230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dirty="0"/>
          </a:p>
        </p:txBody>
      </p:sp>
      <p:sp>
        <p:nvSpPr>
          <p:cNvPr id="51" name="Zaoblený obdélník 50"/>
          <p:cNvSpPr/>
          <p:nvPr/>
        </p:nvSpPr>
        <p:spPr>
          <a:xfrm>
            <a:off x="7602539" y="1423989"/>
            <a:ext cx="1120775" cy="2230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2" name="Zaoblený obdélník 51"/>
          <p:cNvSpPr/>
          <p:nvPr/>
        </p:nvSpPr>
        <p:spPr>
          <a:xfrm>
            <a:off x="9105900" y="1417639"/>
            <a:ext cx="1119188" cy="2230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5" name="Zaoblený obdélník 54"/>
          <p:cNvSpPr/>
          <p:nvPr/>
        </p:nvSpPr>
        <p:spPr>
          <a:xfrm>
            <a:off x="6110289" y="1430339"/>
            <a:ext cx="1120775" cy="2230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6" name="Zaoblený obdélník 55"/>
          <p:cNvSpPr/>
          <p:nvPr/>
        </p:nvSpPr>
        <p:spPr>
          <a:xfrm>
            <a:off x="4570414" y="1417639"/>
            <a:ext cx="1120775" cy="2230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7" name="Zaoblený obdélník 56"/>
          <p:cNvSpPr/>
          <p:nvPr/>
        </p:nvSpPr>
        <p:spPr>
          <a:xfrm>
            <a:off x="1652588" y="3975101"/>
            <a:ext cx="1109662" cy="236061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600" dirty="0">
              <a:solidFill>
                <a:schemeClr val="tx1"/>
              </a:solidFill>
            </a:endParaRPr>
          </a:p>
          <a:p>
            <a:pPr algn="ctr">
              <a:defRPr/>
            </a:pPr>
            <a:endParaRPr lang="cs-CZ" dirty="0"/>
          </a:p>
        </p:txBody>
      </p:sp>
      <p:sp>
        <p:nvSpPr>
          <p:cNvPr id="7171" name="TextovéPole 6"/>
          <p:cNvSpPr txBox="1">
            <a:spLocks noChangeArrowheads="1"/>
          </p:cNvSpPr>
          <p:nvPr/>
        </p:nvSpPr>
        <p:spPr bwMode="auto">
          <a:xfrm>
            <a:off x="3032126" y="3908426"/>
            <a:ext cx="7421563" cy="969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600" b="1"/>
              <a:t>Okamžitá záležitost, individuální zdraví</a:t>
            </a:r>
          </a:p>
          <a:p>
            <a:pPr>
              <a:spcBef>
                <a:spcPct val="0"/>
              </a:spcBef>
              <a:buFontTx/>
              <a:buNone/>
            </a:pPr>
            <a:r>
              <a:rPr lang="cs-CZ" altLang="cs-CZ" sz="1600"/>
              <a:t>Bylo možné nemoci/nehodě/úrazu zabránit?</a:t>
            </a:r>
          </a:p>
          <a:p>
            <a:pPr>
              <a:spcBef>
                <a:spcPct val="0"/>
              </a:spcBef>
              <a:buFontTx/>
              <a:buNone/>
            </a:pPr>
            <a:r>
              <a:rPr lang="cs-CZ" altLang="cs-CZ" sz="1600"/>
              <a:t>Bylo prostředí, ve kterém osoba žije bezpečné?</a:t>
            </a:r>
          </a:p>
          <a:p>
            <a:pPr>
              <a:spcBef>
                <a:spcPct val="0"/>
              </a:spcBef>
              <a:buFontTx/>
              <a:buNone/>
            </a:pPr>
            <a:endParaRPr lang="cs-CZ" altLang="cs-CZ" sz="900"/>
          </a:p>
        </p:txBody>
      </p:sp>
      <p:sp>
        <p:nvSpPr>
          <p:cNvPr id="7178" name="AutoShape 2" descr="Vektorová grafika běžící člověk piktogram ikona #116015738 | fotobanka  Fotky&amp;Foto"/>
          <p:cNvSpPr>
            <a:spLocks noChangeAspect="1" noChangeArrowheads="1"/>
          </p:cNvSpPr>
          <p:nvPr/>
        </p:nvSpPr>
        <p:spPr bwMode="auto">
          <a:xfrm>
            <a:off x="3287714" y="1116014"/>
            <a:ext cx="52387"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p>
        </p:txBody>
      </p:sp>
      <p:sp>
        <p:nvSpPr>
          <p:cNvPr id="7179" name="AutoShape 4" descr="Vektorová grafika běžící člověk piktogram ikona #116015738 | fotobanka  Fotky&amp;Foto"/>
          <p:cNvSpPr>
            <a:spLocks noChangeAspect="1" noChangeArrowheads="1"/>
          </p:cNvSpPr>
          <p:nvPr/>
        </p:nvSpPr>
        <p:spPr bwMode="auto">
          <a:xfrm>
            <a:off x="3440114" y="1268414"/>
            <a:ext cx="52387"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p>
        </p:txBody>
      </p:sp>
      <p:sp>
        <p:nvSpPr>
          <p:cNvPr id="13" name="TextovéPole 12"/>
          <p:cNvSpPr txBox="1"/>
          <p:nvPr/>
        </p:nvSpPr>
        <p:spPr>
          <a:xfrm>
            <a:off x="3071814" y="5091112"/>
            <a:ext cx="6415087" cy="830263"/>
          </a:xfrm>
          <a:prstGeom prst="rect">
            <a:avLst/>
          </a:prstGeom>
          <a:solidFill>
            <a:schemeClr val="accent1">
              <a:lumMod val="50000"/>
            </a:schemeClr>
          </a:solidFill>
          <a:ln>
            <a:solidFill>
              <a:schemeClr val="tx1"/>
            </a:solidFill>
          </a:ln>
        </p:spPr>
        <p:txBody>
          <a:bodyPr>
            <a:spAutoFit/>
          </a:bodyPr>
          <a:lstStyle/>
          <a:p>
            <a:pPr algn="ctr">
              <a:defRPr/>
            </a:pPr>
            <a:endParaRPr lang="cs-CZ" sz="1600" dirty="0"/>
          </a:p>
          <a:p>
            <a:pPr algn="ctr">
              <a:defRPr/>
            </a:pPr>
            <a:r>
              <a:rPr lang="cs-CZ" sz="1600" dirty="0">
                <a:solidFill>
                  <a:schemeClr val="bg1"/>
                </a:solidFill>
              </a:rPr>
              <a:t>Jak ochránit lidi před nemocemi a úrazy? </a:t>
            </a:r>
          </a:p>
          <a:p>
            <a:pPr algn="ctr">
              <a:defRPr/>
            </a:pPr>
            <a:endParaRPr lang="cs-CZ" sz="1600" dirty="0"/>
          </a:p>
        </p:txBody>
      </p:sp>
      <p:sp>
        <p:nvSpPr>
          <p:cNvPr id="15" name="Šipka doleva 14"/>
          <p:cNvSpPr/>
          <p:nvPr/>
        </p:nvSpPr>
        <p:spPr>
          <a:xfrm>
            <a:off x="2654300" y="5229226"/>
            <a:ext cx="400050" cy="504825"/>
          </a:xfrm>
          <a:prstGeom prst="lef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3" name="Šipka doleva 22"/>
          <p:cNvSpPr/>
          <p:nvPr/>
        </p:nvSpPr>
        <p:spPr>
          <a:xfrm rot="5400000">
            <a:off x="2098675" y="3660775"/>
            <a:ext cx="304800" cy="342900"/>
          </a:xfrm>
          <a:prstGeom prst="lef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TextovéPole 17"/>
          <p:cNvSpPr txBox="1">
            <a:spLocks noChangeArrowheads="1"/>
          </p:cNvSpPr>
          <p:nvPr/>
        </p:nvSpPr>
        <p:spPr bwMode="auto">
          <a:xfrm>
            <a:off x="7505700" y="3871913"/>
            <a:ext cx="280035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100"/>
              <a:t>Zdravotní ztráta z nemoci</a:t>
            </a:r>
          </a:p>
          <a:p>
            <a:pPr>
              <a:spcBef>
                <a:spcPct val="0"/>
              </a:spcBef>
              <a:buFontTx/>
              <a:buNone/>
            </a:pPr>
            <a:r>
              <a:rPr lang="cs-CZ" altLang="cs-CZ" sz="1100"/>
              <a:t>Přímé náklady: dg., léčba</a:t>
            </a:r>
          </a:p>
          <a:p>
            <a:pPr>
              <a:spcBef>
                <a:spcPct val="0"/>
              </a:spcBef>
              <a:buFontTx/>
              <a:buNone/>
            </a:pPr>
            <a:r>
              <a:rPr lang="cs-CZ" altLang="cs-CZ" sz="1100"/>
              <a:t>Nepřímé ztráty: PN/inv.d., 0 odvody na ZP a SP, 0 odvod ze zisku, ztráta výdělku, ztráta pracovní síly pro zaměstnavatele</a:t>
            </a:r>
            <a:endParaRPr lang="cs-CZ" altLang="cs-CZ" sz="1800"/>
          </a:p>
        </p:txBody>
      </p:sp>
      <p:sp>
        <p:nvSpPr>
          <p:cNvPr id="26" name="Šipka doleva 25"/>
          <p:cNvSpPr/>
          <p:nvPr/>
        </p:nvSpPr>
        <p:spPr>
          <a:xfrm rot="16200000">
            <a:off x="8066881" y="3653632"/>
            <a:ext cx="257175" cy="309563"/>
          </a:xfrm>
          <a:prstGeom prst="leftArrow">
            <a:avLst/>
          </a:prstGeom>
          <a:solidFill>
            <a:srgbClr val="002060"/>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7" name="Šipka doleva 26"/>
          <p:cNvSpPr/>
          <p:nvPr/>
        </p:nvSpPr>
        <p:spPr>
          <a:xfrm rot="16200000">
            <a:off x="9591898" y="3656474"/>
            <a:ext cx="269875" cy="288925"/>
          </a:xfrm>
          <a:prstGeom prst="leftArrow">
            <a:avLst/>
          </a:prstGeom>
          <a:solidFill>
            <a:srgbClr val="000066"/>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9" name="Měsíc 18"/>
          <p:cNvSpPr/>
          <p:nvPr/>
        </p:nvSpPr>
        <p:spPr>
          <a:xfrm rot="5400000">
            <a:off x="5537994" y="-3759993"/>
            <a:ext cx="1244600" cy="9015412"/>
          </a:xfrm>
          <a:prstGeom prst="moon">
            <a:avLst>
              <a:gd name="adj" fmla="val 875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183" name="TextovéPole 19"/>
          <p:cNvSpPr txBox="1">
            <a:spLocks noChangeArrowheads="1"/>
          </p:cNvSpPr>
          <p:nvPr/>
        </p:nvSpPr>
        <p:spPr bwMode="auto">
          <a:xfrm>
            <a:off x="2897188" y="106363"/>
            <a:ext cx="665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800" b="1" dirty="0">
                <a:solidFill>
                  <a:schemeClr val="bg1"/>
                </a:solidFill>
              </a:rPr>
              <a:t>Veřejné zdraví</a:t>
            </a:r>
          </a:p>
          <a:p>
            <a:pPr algn="ctr">
              <a:spcBef>
                <a:spcPct val="0"/>
              </a:spcBef>
              <a:buFontTx/>
              <a:buNone/>
            </a:pPr>
            <a:r>
              <a:rPr lang="cs-CZ" altLang="cs-CZ" sz="1800" dirty="0">
                <a:solidFill>
                  <a:schemeClr val="bg1"/>
                </a:solidFill>
              </a:rPr>
              <a:t>dlouhodobá podpora, ochrana, prevence všech</a:t>
            </a:r>
          </a:p>
          <a:p>
            <a:pPr algn="ctr">
              <a:spcBef>
                <a:spcPct val="0"/>
              </a:spcBef>
              <a:buFontTx/>
              <a:buNone/>
            </a:pPr>
            <a:r>
              <a:rPr lang="cs-CZ" altLang="cs-CZ" sz="1800" u="sng" dirty="0">
                <a:solidFill>
                  <a:schemeClr val="bg1"/>
                </a:solidFill>
              </a:rPr>
              <a:t>benefity pro celou populaci</a:t>
            </a:r>
          </a:p>
          <a:p>
            <a:pPr algn="ctr">
              <a:spcBef>
                <a:spcPct val="0"/>
              </a:spcBef>
              <a:buFontTx/>
              <a:buNone/>
            </a:pPr>
            <a:r>
              <a:rPr lang="cs-CZ" altLang="cs-CZ" sz="1800" dirty="0">
                <a:solidFill>
                  <a:schemeClr val="bg1"/>
                </a:solidFill>
              </a:rPr>
              <a:t>všechny rezorty, koordinuje zdravotnictví</a:t>
            </a:r>
          </a:p>
        </p:txBody>
      </p:sp>
      <p:sp>
        <p:nvSpPr>
          <p:cNvPr id="25" name="Šipka doleva 24"/>
          <p:cNvSpPr/>
          <p:nvPr/>
        </p:nvSpPr>
        <p:spPr>
          <a:xfrm rot="5400000">
            <a:off x="2162176" y="992188"/>
            <a:ext cx="366712" cy="436563"/>
          </a:xfrm>
          <a:prstGeom prst="lef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7197" name="Obrázek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9351" y="2760663"/>
            <a:ext cx="4810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Obrázek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43275" y="2836864"/>
            <a:ext cx="6365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Šipka doleva 46"/>
          <p:cNvSpPr/>
          <p:nvPr/>
        </p:nvSpPr>
        <p:spPr>
          <a:xfrm rot="16200000">
            <a:off x="3455988" y="1069975"/>
            <a:ext cx="411162" cy="503238"/>
          </a:xfrm>
          <a:prstGeom prst="lef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8" name="TextovéPole 27"/>
          <p:cNvSpPr txBox="1">
            <a:spLocks noChangeArrowheads="1"/>
          </p:cNvSpPr>
          <p:nvPr/>
        </p:nvSpPr>
        <p:spPr bwMode="auto">
          <a:xfrm>
            <a:off x="3182938" y="2081214"/>
            <a:ext cx="8636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600"/>
              <a:t>Nemoc</a:t>
            </a:r>
          </a:p>
          <a:p>
            <a:pPr algn="ctr">
              <a:spcBef>
                <a:spcPct val="0"/>
              </a:spcBef>
              <a:buFontTx/>
              <a:buNone/>
            </a:pPr>
            <a:r>
              <a:rPr lang="cs-CZ" altLang="cs-CZ" sz="1600"/>
              <a:t>Úraz</a:t>
            </a:r>
          </a:p>
          <a:p>
            <a:pPr algn="ctr">
              <a:spcBef>
                <a:spcPct val="0"/>
              </a:spcBef>
              <a:buFontTx/>
              <a:buNone/>
            </a:pPr>
            <a:endParaRPr lang="cs-CZ" altLang="cs-CZ" sz="1800"/>
          </a:p>
        </p:txBody>
      </p:sp>
      <p:sp>
        <p:nvSpPr>
          <p:cNvPr id="58" name="TextovéPole 57"/>
          <p:cNvSpPr txBox="1">
            <a:spLocks noChangeArrowheads="1"/>
          </p:cNvSpPr>
          <p:nvPr/>
        </p:nvSpPr>
        <p:spPr bwMode="auto">
          <a:xfrm>
            <a:off x="4668839" y="2100263"/>
            <a:ext cx="865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800"/>
              <a:t>Lékař</a:t>
            </a:r>
          </a:p>
          <a:p>
            <a:pPr algn="ctr">
              <a:spcBef>
                <a:spcPct val="0"/>
              </a:spcBef>
              <a:buFontTx/>
              <a:buNone/>
            </a:pPr>
            <a:endParaRPr lang="cs-CZ" altLang="cs-CZ" sz="1800"/>
          </a:p>
        </p:txBody>
      </p:sp>
      <p:sp>
        <p:nvSpPr>
          <p:cNvPr id="59" name="TextovéPole 58"/>
          <p:cNvSpPr txBox="1">
            <a:spLocks noChangeArrowheads="1"/>
          </p:cNvSpPr>
          <p:nvPr/>
        </p:nvSpPr>
        <p:spPr bwMode="auto">
          <a:xfrm>
            <a:off x="6070600" y="1630363"/>
            <a:ext cx="1227138"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800"/>
              <a:t>JAK se to stalo?</a:t>
            </a:r>
          </a:p>
          <a:p>
            <a:pPr algn="ctr">
              <a:spcBef>
                <a:spcPct val="0"/>
              </a:spcBef>
              <a:buFontTx/>
              <a:buNone/>
            </a:pPr>
            <a:r>
              <a:rPr lang="cs-CZ" altLang="cs-CZ" sz="1800"/>
              <a:t>PROČ se to stalo?</a:t>
            </a:r>
          </a:p>
          <a:p>
            <a:pPr algn="ctr">
              <a:spcBef>
                <a:spcPct val="0"/>
              </a:spcBef>
              <a:buFontTx/>
              <a:buNone/>
            </a:pPr>
            <a:r>
              <a:rPr lang="cs-CZ" altLang="cs-CZ" sz="4000"/>
              <a:t>?</a:t>
            </a:r>
          </a:p>
          <a:p>
            <a:pPr algn="ctr">
              <a:spcBef>
                <a:spcPct val="0"/>
              </a:spcBef>
              <a:buFontTx/>
              <a:buNone/>
            </a:pPr>
            <a:endParaRPr lang="cs-CZ" altLang="cs-CZ" sz="1800"/>
          </a:p>
        </p:txBody>
      </p:sp>
      <p:sp>
        <p:nvSpPr>
          <p:cNvPr id="62" name="TextovéPole 61"/>
          <p:cNvSpPr txBox="1">
            <a:spLocks noChangeArrowheads="1"/>
          </p:cNvSpPr>
          <p:nvPr/>
        </p:nvSpPr>
        <p:spPr bwMode="auto">
          <a:xfrm>
            <a:off x="1633539" y="4021138"/>
            <a:ext cx="11128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100" dirty="0">
                <a:solidFill>
                  <a:schemeClr val="bg1"/>
                </a:solidFill>
              </a:rPr>
              <a:t>Determinanty zdraví</a:t>
            </a:r>
          </a:p>
        </p:txBody>
      </p:sp>
      <p:sp>
        <p:nvSpPr>
          <p:cNvPr id="29" name="Šipka doprava 28"/>
          <p:cNvSpPr/>
          <p:nvPr/>
        </p:nvSpPr>
        <p:spPr>
          <a:xfrm>
            <a:off x="4191001" y="2349500"/>
            <a:ext cx="379413" cy="287338"/>
          </a:xfrm>
          <a:prstGeom prst="rightArrow">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solidFill>
                <a:srgbClr val="FFFF00"/>
              </a:solidFill>
            </a:endParaRPr>
          </a:p>
        </p:txBody>
      </p:sp>
      <p:sp>
        <p:nvSpPr>
          <p:cNvPr id="64" name="Šipka doprava 63"/>
          <p:cNvSpPr/>
          <p:nvPr/>
        </p:nvSpPr>
        <p:spPr>
          <a:xfrm>
            <a:off x="5715001" y="2363789"/>
            <a:ext cx="379413" cy="287337"/>
          </a:xfrm>
          <a:prstGeom prst="rightArrow">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5" name="Šipka doprava 64"/>
          <p:cNvSpPr/>
          <p:nvPr/>
        </p:nvSpPr>
        <p:spPr>
          <a:xfrm>
            <a:off x="8732838" y="2389189"/>
            <a:ext cx="381000" cy="288925"/>
          </a:xfrm>
          <a:prstGeom prst="rightArrow">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6" name="Šipka doprava 65"/>
          <p:cNvSpPr/>
          <p:nvPr/>
        </p:nvSpPr>
        <p:spPr>
          <a:xfrm>
            <a:off x="7232650" y="2373314"/>
            <a:ext cx="381000" cy="287337"/>
          </a:xfrm>
          <a:prstGeom prst="rightArrow">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 name="TextovéPole 2"/>
          <p:cNvSpPr txBox="1">
            <a:spLocks noChangeArrowheads="1"/>
          </p:cNvSpPr>
          <p:nvPr/>
        </p:nvSpPr>
        <p:spPr bwMode="auto">
          <a:xfrm>
            <a:off x="7659689" y="1447800"/>
            <a:ext cx="1006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100" b="1"/>
              <a:t>Diagnostika</a:t>
            </a:r>
          </a:p>
        </p:txBody>
      </p:sp>
      <p:sp>
        <p:nvSpPr>
          <p:cNvPr id="36" name="TextovéPole 35"/>
          <p:cNvSpPr txBox="1">
            <a:spLocks noChangeArrowheads="1"/>
          </p:cNvSpPr>
          <p:nvPr/>
        </p:nvSpPr>
        <p:spPr bwMode="auto">
          <a:xfrm>
            <a:off x="7658101" y="1600201"/>
            <a:ext cx="1006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000"/>
              <a:t>zrak?</a:t>
            </a:r>
          </a:p>
        </p:txBody>
      </p:sp>
      <p:sp>
        <p:nvSpPr>
          <p:cNvPr id="37" name="TextovéPole 36"/>
          <p:cNvSpPr txBox="1">
            <a:spLocks noChangeArrowheads="1"/>
          </p:cNvSpPr>
          <p:nvPr/>
        </p:nvSpPr>
        <p:spPr bwMode="auto">
          <a:xfrm>
            <a:off x="7693025" y="1774826"/>
            <a:ext cx="1004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000"/>
              <a:t>rovnováha?</a:t>
            </a:r>
          </a:p>
        </p:txBody>
      </p:sp>
      <p:sp>
        <p:nvSpPr>
          <p:cNvPr id="38" name="TextovéPole 37"/>
          <p:cNvSpPr txBox="1">
            <a:spLocks noChangeArrowheads="1"/>
          </p:cNvSpPr>
          <p:nvPr/>
        </p:nvSpPr>
        <p:spPr bwMode="auto">
          <a:xfrm>
            <a:off x="7561264" y="1955801"/>
            <a:ext cx="12080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000"/>
              <a:t>alkohol, drogy?</a:t>
            </a:r>
          </a:p>
        </p:txBody>
      </p:sp>
      <p:sp>
        <p:nvSpPr>
          <p:cNvPr id="39" name="TextovéPole 38"/>
          <p:cNvSpPr txBox="1">
            <a:spLocks noChangeArrowheads="1"/>
          </p:cNvSpPr>
          <p:nvPr/>
        </p:nvSpPr>
        <p:spPr bwMode="auto">
          <a:xfrm>
            <a:off x="7659689" y="2128838"/>
            <a:ext cx="10048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000"/>
              <a:t>výživa?</a:t>
            </a:r>
          </a:p>
        </p:txBody>
      </p:sp>
      <p:sp>
        <p:nvSpPr>
          <p:cNvPr id="40" name="TextovéPole 39"/>
          <p:cNvSpPr txBox="1">
            <a:spLocks noChangeArrowheads="1"/>
          </p:cNvSpPr>
          <p:nvPr/>
        </p:nvSpPr>
        <p:spPr bwMode="auto">
          <a:xfrm>
            <a:off x="7648575" y="2305051"/>
            <a:ext cx="1004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000"/>
              <a:t>prohlídky?</a:t>
            </a:r>
          </a:p>
        </p:txBody>
      </p:sp>
      <p:sp>
        <p:nvSpPr>
          <p:cNvPr id="41" name="TextovéPole 40"/>
          <p:cNvSpPr txBox="1">
            <a:spLocks noChangeArrowheads="1"/>
          </p:cNvSpPr>
          <p:nvPr/>
        </p:nvSpPr>
        <p:spPr bwMode="auto">
          <a:xfrm>
            <a:off x="7586663" y="2484439"/>
            <a:ext cx="1155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000"/>
              <a:t>fyzické, sociální</a:t>
            </a:r>
          </a:p>
          <a:p>
            <a:pPr algn="ctr">
              <a:spcBef>
                <a:spcPct val="0"/>
              </a:spcBef>
              <a:buFontTx/>
              <a:buNone/>
            </a:pPr>
            <a:r>
              <a:rPr lang="cs-CZ" altLang="cs-CZ" sz="1000"/>
              <a:t>a ekonomické</a:t>
            </a:r>
          </a:p>
          <a:p>
            <a:pPr algn="ctr">
              <a:spcBef>
                <a:spcPct val="0"/>
              </a:spcBef>
              <a:buFontTx/>
              <a:buNone/>
            </a:pPr>
            <a:r>
              <a:rPr lang="cs-CZ" altLang="cs-CZ" sz="1000"/>
              <a:t>prostředí?</a:t>
            </a:r>
          </a:p>
        </p:txBody>
      </p:sp>
      <p:sp>
        <p:nvSpPr>
          <p:cNvPr id="42" name="TextovéPole 41"/>
          <p:cNvSpPr txBox="1">
            <a:spLocks noChangeArrowheads="1"/>
          </p:cNvSpPr>
          <p:nvPr/>
        </p:nvSpPr>
        <p:spPr bwMode="auto">
          <a:xfrm>
            <a:off x="7608889" y="2974976"/>
            <a:ext cx="1157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000"/>
              <a:t>přístup ke</a:t>
            </a:r>
          </a:p>
          <a:p>
            <a:pPr algn="ctr">
              <a:spcBef>
                <a:spcPct val="0"/>
              </a:spcBef>
              <a:buFontTx/>
              <a:buNone/>
            </a:pPr>
            <a:r>
              <a:rPr lang="cs-CZ" altLang="cs-CZ" sz="1000"/>
              <a:t>zdravotním a </a:t>
            </a:r>
          </a:p>
          <a:p>
            <a:pPr algn="ctr">
              <a:spcBef>
                <a:spcPct val="0"/>
              </a:spcBef>
              <a:buFontTx/>
              <a:buNone/>
            </a:pPr>
            <a:r>
              <a:rPr lang="cs-CZ" altLang="cs-CZ" sz="1000"/>
              <a:t>sociálním</a:t>
            </a:r>
          </a:p>
          <a:p>
            <a:pPr algn="ctr">
              <a:spcBef>
                <a:spcPct val="0"/>
              </a:spcBef>
              <a:buFontTx/>
              <a:buNone/>
            </a:pPr>
            <a:r>
              <a:rPr lang="cs-CZ" altLang="cs-CZ" sz="1000"/>
              <a:t>službám?</a:t>
            </a:r>
          </a:p>
        </p:txBody>
      </p:sp>
      <p:sp>
        <p:nvSpPr>
          <p:cNvPr id="43" name="TextovéPole 42"/>
          <p:cNvSpPr txBox="1">
            <a:spLocks noChangeArrowheads="1"/>
          </p:cNvSpPr>
          <p:nvPr/>
        </p:nvSpPr>
        <p:spPr bwMode="auto">
          <a:xfrm>
            <a:off x="9163050" y="1436688"/>
            <a:ext cx="10048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100" b="1"/>
              <a:t>Léčba</a:t>
            </a:r>
          </a:p>
        </p:txBody>
      </p:sp>
      <p:sp>
        <p:nvSpPr>
          <p:cNvPr id="44" name="TextovéPole 43"/>
          <p:cNvSpPr txBox="1">
            <a:spLocks noChangeArrowheads="1"/>
          </p:cNvSpPr>
          <p:nvPr/>
        </p:nvSpPr>
        <p:spPr bwMode="auto">
          <a:xfrm>
            <a:off x="9163050" y="1603376"/>
            <a:ext cx="1004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000"/>
              <a:t>bolest fyzická a emoční, strádání, sociální stigmatizace</a:t>
            </a:r>
          </a:p>
        </p:txBody>
      </p:sp>
      <p:sp>
        <p:nvSpPr>
          <p:cNvPr id="45" name="TextovéPole 44"/>
          <p:cNvSpPr txBox="1">
            <a:spLocks noChangeArrowheads="1"/>
          </p:cNvSpPr>
          <p:nvPr/>
        </p:nvSpPr>
        <p:spPr bwMode="auto">
          <a:xfrm>
            <a:off x="9178925" y="2365376"/>
            <a:ext cx="1004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000"/>
              <a:t>nižší příjem</a:t>
            </a:r>
          </a:p>
        </p:txBody>
      </p:sp>
      <p:sp>
        <p:nvSpPr>
          <p:cNvPr id="46" name="TextovéPole 45"/>
          <p:cNvSpPr txBox="1">
            <a:spLocks noChangeArrowheads="1"/>
          </p:cNvSpPr>
          <p:nvPr/>
        </p:nvSpPr>
        <p:spPr bwMode="auto">
          <a:xfrm>
            <a:off x="9047164" y="2514601"/>
            <a:ext cx="1209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000"/>
              <a:t>duševní zdraví</a:t>
            </a:r>
          </a:p>
        </p:txBody>
      </p:sp>
      <p:sp>
        <p:nvSpPr>
          <p:cNvPr id="48" name="TextovéPole 47"/>
          <p:cNvSpPr txBox="1">
            <a:spLocks noChangeArrowheads="1"/>
          </p:cNvSpPr>
          <p:nvPr/>
        </p:nvSpPr>
        <p:spPr bwMode="auto">
          <a:xfrm>
            <a:off x="9045575" y="2654301"/>
            <a:ext cx="12080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000"/>
              <a:t>sociální vztahy</a:t>
            </a:r>
          </a:p>
        </p:txBody>
      </p:sp>
      <p:sp>
        <p:nvSpPr>
          <p:cNvPr id="49" name="TextovéPole 48"/>
          <p:cNvSpPr txBox="1">
            <a:spLocks noChangeArrowheads="1"/>
          </p:cNvSpPr>
          <p:nvPr/>
        </p:nvSpPr>
        <p:spPr bwMode="auto">
          <a:xfrm>
            <a:off x="9107488" y="2809875"/>
            <a:ext cx="11096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000"/>
              <a:t>absence/snížení produktivity práce</a:t>
            </a:r>
          </a:p>
        </p:txBody>
      </p:sp>
      <p:sp>
        <p:nvSpPr>
          <p:cNvPr id="53" name="TextovéPole 52"/>
          <p:cNvSpPr txBox="1">
            <a:spLocks noChangeArrowheads="1"/>
          </p:cNvSpPr>
          <p:nvPr/>
        </p:nvSpPr>
        <p:spPr bwMode="auto">
          <a:xfrm>
            <a:off x="1625600" y="4367214"/>
            <a:ext cx="11699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100" dirty="0">
                <a:solidFill>
                  <a:schemeClr val="bg1"/>
                </a:solidFill>
              </a:rPr>
              <a:t>Životní styl</a:t>
            </a:r>
          </a:p>
          <a:p>
            <a:pPr algn="ctr">
              <a:spcBef>
                <a:spcPct val="0"/>
              </a:spcBef>
              <a:buFontTx/>
              <a:buNone/>
            </a:pPr>
            <a:r>
              <a:rPr lang="cs-CZ" altLang="cs-CZ" sz="1100" dirty="0">
                <a:solidFill>
                  <a:schemeClr val="bg1"/>
                </a:solidFill>
              </a:rPr>
              <a:t>závislosti, výživa, pohyb</a:t>
            </a:r>
            <a:r>
              <a:rPr lang="cs-CZ" altLang="cs-CZ" sz="1100" dirty="0"/>
              <a:t>, </a:t>
            </a:r>
          </a:p>
        </p:txBody>
      </p:sp>
      <p:sp>
        <p:nvSpPr>
          <p:cNvPr id="54" name="TextovéPole 53"/>
          <p:cNvSpPr txBox="1">
            <a:spLocks noChangeArrowheads="1"/>
          </p:cNvSpPr>
          <p:nvPr/>
        </p:nvSpPr>
        <p:spPr bwMode="auto">
          <a:xfrm>
            <a:off x="1651000" y="5230813"/>
            <a:ext cx="11128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100" dirty="0">
                <a:solidFill>
                  <a:schemeClr val="bg1"/>
                </a:solidFill>
              </a:rPr>
              <a:t>Životní prostředí</a:t>
            </a:r>
          </a:p>
        </p:txBody>
      </p:sp>
      <p:sp>
        <p:nvSpPr>
          <p:cNvPr id="63" name="TextovéPole 62"/>
          <p:cNvSpPr txBox="1">
            <a:spLocks noChangeArrowheads="1"/>
          </p:cNvSpPr>
          <p:nvPr/>
        </p:nvSpPr>
        <p:spPr bwMode="auto">
          <a:xfrm>
            <a:off x="1665289" y="5565775"/>
            <a:ext cx="11128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100" dirty="0">
                <a:solidFill>
                  <a:schemeClr val="bg1"/>
                </a:solidFill>
              </a:rPr>
              <a:t>Vzdělání k rozhodování ve prospěch zdraví</a:t>
            </a:r>
          </a:p>
        </p:txBody>
      </p:sp>
      <p:sp>
        <p:nvSpPr>
          <p:cNvPr id="68" name="TextovéPole 67"/>
          <p:cNvSpPr txBox="1">
            <a:spLocks noChangeArrowheads="1"/>
          </p:cNvSpPr>
          <p:nvPr/>
        </p:nvSpPr>
        <p:spPr bwMode="auto">
          <a:xfrm>
            <a:off x="1628776" y="4884738"/>
            <a:ext cx="1171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100" dirty="0">
                <a:solidFill>
                  <a:schemeClr val="bg1"/>
                </a:solidFill>
              </a:rPr>
              <a:t>Očkování,</a:t>
            </a:r>
          </a:p>
          <a:p>
            <a:pPr algn="ctr">
              <a:spcBef>
                <a:spcPct val="0"/>
              </a:spcBef>
              <a:buFontTx/>
              <a:buNone/>
            </a:pPr>
            <a:r>
              <a:rPr lang="cs-CZ" altLang="cs-CZ" sz="1100" dirty="0">
                <a:solidFill>
                  <a:schemeClr val="bg1"/>
                </a:solidFill>
              </a:rPr>
              <a:t>prohlídky</a:t>
            </a:r>
          </a:p>
        </p:txBody>
      </p:sp>
      <p:sp>
        <p:nvSpPr>
          <p:cNvPr id="71" name="Zaoblený obdélník 70"/>
          <p:cNvSpPr/>
          <p:nvPr/>
        </p:nvSpPr>
        <p:spPr>
          <a:xfrm>
            <a:off x="1670051" y="1393825"/>
            <a:ext cx="1287463" cy="225425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2" name="TextovéPole 71"/>
          <p:cNvSpPr txBox="1">
            <a:spLocks noChangeArrowheads="1"/>
          </p:cNvSpPr>
          <p:nvPr/>
        </p:nvSpPr>
        <p:spPr bwMode="auto">
          <a:xfrm>
            <a:off x="1646238" y="1447801"/>
            <a:ext cx="1339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200" dirty="0">
                <a:solidFill>
                  <a:schemeClr val="bg1"/>
                </a:solidFill>
              </a:rPr>
              <a:t>Bezpečné prostředí</a:t>
            </a:r>
          </a:p>
        </p:txBody>
      </p:sp>
      <p:sp>
        <p:nvSpPr>
          <p:cNvPr id="73" name="TextovéPole 72"/>
          <p:cNvSpPr txBox="1">
            <a:spLocks noChangeArrowheads="1"/>
          </p:cNvSpPr>
          <p:nvPr/>
        </p:nvSpPr>
        <p:spPr bwMode="auto">
          <a:xfrm>
            <a:off x="1617663" y="1892301"/>
            <a:ext cx="1339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200" dirty="0">
                <a:solidFill>
                  <a:schemeClr val="bg1"/>
                </a:solidFill>
              </a:rPr>
              <a:t>Prodloužení zdravých roků života</a:t>
            </a:r>
          </a:p>
        </p:txBody>
      </p:sp>
      <p:sp>
        <p:nvSpPr>
          <p:cNvPr id="74" name="TextovéPole 73"/>
          <p:cNvSpPr txBox="1">
            <a:spLocks noChangeArrowheads="1"/>
          </p:cNvSpPr>
          <p:nvPr/>
        </p:nvSpPr>
        <p:spPr bwMode="auto">
          <a:xfrm>
            <a:off x="1627189" y="2509838"/>
            <a:ext cx="1341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200" dirty="0">
                <a:solidFill>
                  <a:schemeClr val="bg1"/>
                </a:solidFill>
              </a:rPr>
              <a:t>Odvrácení nebo oddálení nemoci</a:t>
            </a:r>
          </a:p>
        </p:txBody>
      </p:sp>
      <p:sp>
        <p:nvSpPr>
          <p:cNvPr id="75" name="TextovéPole 74"/>
          <p:cNvSpPr txBox="1">
            <a:spLocks noChangeArrowheads="1"/>
          </p:cNvSpPr>
          <p:nvPr/>
        </p:nvSpPr>
        <p:spPr bwMode="auto">
          <a:xfrm>
            <a:off x="1617663" y="2933701"/>
            <a:ext cx="1339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200" dirty="0">
                <a:solidFill>
                  <a:schemeClr val="bg1"/>
                </a:solidFill>
              </a:rPr>
              <a:t>Snížení ekonomických  ztrát z nemocí</a:t>
            </a:r>
          </a:p>
        </p:txBody>
      </p:sp>
      <p:sp>
        <p:nvSpPr>
          <p:cNvPr id="76" name="TextovéPole 75"/>
          <p:cNvSpPr txBox="1">
            <a:spLocks noChangeArrowheads="1"/>
          </p:cNvSpPr>
          <p:nvPr/>
        </p:nvSpPr>
        <p:spPr bwMode="auto">
          <a:xfrm>
            <a:off x="9094788" y="3262313"/>
            <a:ext cx="1109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000"/>
              <a:t>ztráta volného času</a:t>
            </a:r>
          </a:p>
        </p:txBody>
      </p:sp>
      <p:cxnSp>
        <p:nvCxnSpPr>
          <p:cNvPr id="6" name="Přímá spojnice 5">
            <a:extLst>
              <a:ext uri="{FF2B5EF4-FFF2-40B4-BE49-F238E27FC236}">
                <a16:creationId xmlns:a16="http://schemas.microsoft.com/office/drawing/2014/main" id="{76C19B9D-C589-905B-F420-9B1FD39AF91D}"/>
              </a:ext>
            </a:extLst>
          </p:cNvPr>
          <p:cNvCxnSpPr/>
          <p:nvPr/>
        </p:nvCxnSpPr>
        <p:spPr>
          <a:xfrm>
            <a:off x="3054350" y="4202545"/>
            <a:ext cx="4243388" cy="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509236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nodeType="withEffect">
                                  <p:stCondLst>
                                    <p:cond delay="0"/>
                                  </p:stCondLst>
                                  <p:childTnLst>
                                    <p:set>
                                      <p:cBhvr>
                                        <p:cTn id="16" dur="1" fill="hold">
                                          <p:stCondLst>
                                            <p:cond delay="0"/>
                                          </p:stCondLst>
                                        </p:cTn>
                                        <p:tgtEl>
                                          <p:spTgt spid="7198"/>
                                        </p:tgtEl>
                                        <p:attrNameLst>
                                          <p:attrName>style.visibility</p:attrName>
                                        </p:attrNameLst>
                                      </p:cBhvr>
                                      <p:to>
                                        <p:strVal val="visible"/>
                                      </p:to>
                                    </p:set>
                                    <p:anim calcmode="lin" valueType="num">
                                      <p:cBhvr>
                                        <p:cTn id="17" dur="500" fill="hold"/>
                                        <p:tgtEl>
                                          <p:spTgt spid="7198"/>
                                        </p:tgtEl>
                                        <p:attrNameLst>
                                          <p:attrName>ppt_w</p:attrName>
                                        </p:attrNameLst>
                                      </p:cBhvr>
                                      <p:tavLst>
                                        <p:tav tm="0">
                                          <p:val>
                                            <p:fltVal val="0"/>
                                          </p:val>
                                        </p:tav>
                                        <p:tav tm="100000">
                                          <p:val>
                                            <p:strVal val="#ppt_w"/>
                                          </p:val>
                                        </p:tav>
                                      </p:tavLst>
                                    </p:anim>
                                    <p:anim calcmode="lin" valueType="num">
                                      <p:cBhvr>
                                        <p:cTn id="18" dur="500" fill="hold"/>
                                        <p:tgtEl>
                                          <p:spTgt spid="7198"/>
                                        </p:tgtEl>
                                        <p:attrNameLst>
                                          <p:attrName>ppt_h</p:attrName>
                                        </p:attrNameLst>
                                      </p:cBhvr>
                                      <p:tavLst>
                                        <p:tav tm="0">
                                          <p:val>
                                            <p:fltVal val="0"/>
                                          </p:val>
                                        </p:tav>
                                        <p:tav tm="100000">
                                          <p:val>
                                            <p:strVal val="#ppt_h"/>
                                          </p:val>
                                        </p:tav>
                                      </p:tavLst>
                                    </p:anim>
                                    <p:animEffect transition="in" filter="fade">
                                      <p:cBhvr>
                                        <p:cTn id="19" dur="500"/>
                                        <p:tgtEl>
                                          <p:spTgt spid="719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Effect transition="in" filter="fade">
                                      <p:cBhvr>
                                        <p:cTn id="33" dur="500"/>
                                        <p:tgtEl>
                                          <p:spTgt spid="5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animEffect transition="in" filter="fade">
                                      <p:cBhvr>
                                        <p:cTn id="38" dur="500"/>
                                        <p:tgtEl>
                                          <p:spTgt spid="58"/>
                                        </p:tgtEl>
                                      </p:cBhvr>
                                    </p:animEffect>
                                  </p:childTnLst>
                                </p:cTn>
                              </p:par>
                              <p:par>
                                <p:cTn id="39" presetID="53" presetClass="entr" presetSubtype="16" fill="hold" nodeType="withEffect">
                                  <p:stCondLst>
                                    <p:cond delay="0"/>
                                  </p:stCondLst>
                                  <p:childTnLst>
                                    <p:set>
                                      <p:cBhvr>
                                        <p:cTn id="40" dur="1" fill="hold">
                                          <p:stCondLst>
                                            <p:cond delay="0"/>
                                          </p:stCondLst>
                                        </p:cTn>
                                        <p:tgtEl>
                                          <p:spTgt spid="7197"/>
                                        </p:tgtEl>
                                        <p:attrNameLst>
                                          <p:attrName>style.visibility</p:attrName>
                                        </p:attrNameLst>
                                      </p:cBhvr>
                                      <p:to>
                                        <p:strVal val="visible"/>
                                      </p:to>
                                    </p:set>
                                    <p:anim calcmode="lin" valueType="num">
                                      <p:cBhvr>
                                        <p:cTn id="41" dur="500" fill="hold"/>
                                        <p:tgtEl>
                                          <p:spTgt spid="7197"/>
                                        </p:tgtEl>
                                        <p:attrNameLst>
                                          <p:attrName>ppt_w</p:attrName>
                                        </p:attrNameLst>
                                      </p:cBhvr>
                                      <p:tavLst>
                                        <p:tav tm="0">
                                          <p:val>
                                            <p:fltVal val="0"/>
                                          </p:val>
                                        </p:tav>
                                        <p:tav tm="100000">
                                          <p:val>
                                            <p:strVal val="#ppt_w"/>
                                          </p:val>
                                        </p:tav>
                                      </p:tavLst>
                                    </p:anim>
                                    <p:anim calcmode="lin" valueType="num">
                                      <p:cBhvr>
                                        <p:cTn id="42" dur="500" fill="hold"/>
                                        <p:tgtEl>
                                          <p:spTgt spid="7197"/>
                                        </p:tgtEl>
                                        <p:attrNameLst>
                                          <p:attrName>ppt_h</p:attrName>
                                        </p:attrNameLst>
                                      </p:cBhvr>
                                      <p:tavLst>
                                        <p:tav tm="0">
                                          <p:val>
                                            <p:fltVal val="0"/>
                                          </p:val>
                                        </p:tav>
                                        <p:tav tm="100000">
                                          <p:val>
                                            <p:strVal val="#ppt_h"/>
                                          </p:val>
                                        </p:tav>
                                      </p:tavLst>
                                    </p:anim>
                                    <p:animEffect transition="in" filter="fade">
                                      <p:cBhvr>
                                        <p:cTn id="43" dur="500"/>
                                        <p:tgtEl>
                                          <p:spTgt spid="719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p:cTn id="48" dur="500" fill="hold"/>
                                        <p:tgtEl>
                                          <p:spTgt spid="64"/>
                                        </p:tgtEl>
                                        <p:attrNameLst>
                                          <p:attrName>ppt_w</p:attrName>
                                        </p:attrNameLst>
                                      </p:cBhvr>
                                      <p:tavLst>
                                        <p:tav tm="0">
                                          <p:val>
                                            <p:fltVal val="0"/>
                                          </p:val>
                                        </p:tav>
                                        <p:tav tm="100000">
                                          <p:val>
                                            <p:strVal val="#ppt_w"/>
                                          </p:val>
                                        </p:tav>
                                      </p:tavLst>
                                    </p:anim>
                                    <p:anim calcmode="lin" valueType="num">
                                      <p:cBhvr>
                                        <p:cTn id="49" dur="500" fill="hold"/>
                                        <p:tgtEl>
                                          <p:spTgt spid="64"/>
                                        </p:tgtEl>
                                        <p:attrNameLst>
                                          <p:attrName>ppt_h</p:attrName>
                                        </p:attrNameLst>
                                      </p:cBhvr>
                                      <p:tavLst>
                                        <p:tav tm="0">
                                          <p:val>
                                            <p:fltVal val="0"/>
                                          </p:val>
                                        </p:tav>
                                        <p:tav tm="100000">
                                          <p:val>
                                            <p:strVal val="#ppt_h"/>
                                          </p:val>
                                        </p:tav>
                                      </p:tavLst>
                                    </p:anim>
                                    <p:animEffect transition="in" filter="fade">
                                      <p:cBhvr>
                                        <p:cTn id="50" dur="500"/>
                                        <p:tgtEl>
                                          <p:spTgt spid="6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9"/>
                                        </p:tgtEl>
                                        <p:attrNameLst>
                                          <p:attrName>style.visibility</p:attrName>
                                        </p:attrNameLst>
                                      </p:cBhvr>
                                      <p:to>
                                        <p:strVal val="visible"/>
                                      </p:to>
                                    </p:set>
                                    <p:anim calcmode="lin" valueType="num">
                                      <p:cBhvr>
                                        <p:cTn id="60" dur="500" fill="hold"/>
                                        <p:tgtEl>
                                          <p:spTgt spid="59"/>
                                        </p:tgtEl>
                                        <p:attrNameLst>
                                          <p:attrName>ppt_w</p:attrName>
                                        </p:attrNameLst>
                                      </p:cBhvr>
                                      <p:tavLst>
                                        <p:tav tm="0">
                                          <p:val>
                                            <p:fltVal val="0"/>
                                          </p:val>
                                        </p:tav>
                                        <p:tav tm="100000">
                                          <p:val>
                                            <p:strVal val="#ppt_w"/>
                                          </p:val>
                                        </p:tav>
                                      </p:tavLst>
                                    </p:anim>
                                    <p:anim calcmode="lin" valueType="num">
                                      <p:cBhvr>
                                        <p:cTn id="61" dur="500" fill="hold"/>
                                        <p:tgtEl>
                                          <p:spTgt spid="59"/>
                                        </p:tgtEl>
                                        <p:attrNameLst>
                                          <p:attrName>ppt_h</p:attrName>
                                        </p:attrNameLst>
                                      </p:cBhvr>
                                      <p:tavLst>
                                        <p:tav tm="0">
                                          <p:val>
                                            <p:fltVal val="0"/>
                                          </p:val>
                                        </p:tav>
                                        <p:tav tm="100000">
                                          <p:val>
                                            <p:strVal val="#ppt_h"/>
                                          </p:val>
                                        </p:tav>
                                      </p:tavLst>
                                    </p:anim>
                                    <p:animEffect transition="in" filter="fade">
                                      <p:cBhvr>
                                        <p:cTn id="62" dur="500"/>
                                        <p:tgtEl>
                                          <p:spTgt spid="5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childTnLst>
                                </p:cTn>
                              </p:par>
                            </p:childTnLst>
                          </p:cTn>
                        </p:par>
                        <p:par>
                          <p:cTn id="82" fill="hold" nodeType="afterGroup">
                            <p:stCondLst>
                              <p:cond delay="500"/>
                            </p:stCondLst>
                            <p:childTnLst>
                              <p:par>
                                <p:cTn id="83" presetID="53" presetClass="entr" presetSubtype="16" fill="hold" grpId="0" nodeType="afterEffect">
                                  <p:stCondLst>
                                    <p:cond delay="700"/>
                                  </p:stCondLst>
                                  <p:childTnLst>
                                    <p:set>
                                      <p:cBhvr>
                                        <p:cTn id="84" dur="1" fill="hold">
                                          <p:stCondLst>
                                            <p:cond delay="0"/>
                                          </p:stCondLst>
                                        </p:cTn>
                                        <p:tgtEl>
                                          <p:spTgt spid="36"/>
                                        </p:tgtEl>
                                        <p:attrNameLst>
                                          <p:attrName>style.visibility</p:attrName>
                                        </p:attrNameLst>
                                      </p:cBhvr>
                                      <p:to>
                                        <p:strVal val="visible"/>
                                      </p:to>
                                    </p:set>
                                    <p:anim calcmode="lin" valueType="num">
                                      <p:cBhvr>
                                        <p:cTn id="85" dur="700" fill="hold"/>
                                        <p:tgtEl>
                                          <p:spTgt spid="36"/>
                                        </p:tgtEl>
                                        <p:attrNameLst>
                                          <p:attrName>ppt_w</p:attrName>
                                        </p:attrNameLst>
                                      </p:cBhvr>
                                      <p:tavLst>
                                        <p:tav tm="0">
                                          <p:val>
                                            <p:fltVal val="0"/>
                                          </p:val>
                                        </p:tav>
                                        <p:tav tm="100000">
                                          <p:val>
                                            <p:strVal val="#ppt_w"/>
                                          </p:val>
                                        </p:tav>
                                      </p:tavLst>
                                    </p:anim>
                                    <p:anim calcmode="lin" valueType="num">
                                      <p:cBhvr>
                                        <p:cTn id="86" dur="700" fill="hold"/>
                                        <p:tgtEl>
                                          <p:spTgt spid="36"/>
                                        </p:tgtEl>
                                        <p:attrNameLst>
                                          <p:attrName>ppt_h</p:attrName>
                                        </p:attrNameLst>
                                      </p:cBhvr>
                                      <p:tavLst>
                                        <p:tav tm="0">
                                          <p:val>
                                            <p:fltVal val="0"/>
                                          </p:val>
                                        </p:tav>
                                        <p:tav tm="100000">
                                          <p:val>
                                            <p:strVal val="#ppt_h"/>
                                          </p:val>
                                        </p:tav>
                                      </p:tavLst>
                                    </p:anim>
                                    <p:animEffect transition="in" filter="fade">
                                      <p:cBhvr>
                                        <p:cTn id="87" dur="700"/>
                                        <p:tgtEl>
                                          <p:spTgt spid="36"/>
                                        </p:tgtEl>
                                      </p:cBhvr>
                                    </p:animEffect>
                                  </p:childTnLst>
                                </p:cTn>
                              </p:par>
                            </p:childTnLst>
                          </p:cTn>
                        </p:par>
                        <p:par>
                          <p:cTn id="88" fill="hold" nodeType="afterGroup">
                            <p:stCondLst>
                              <p:cond delay="1900"/>
                            </p:stCondLst>
                            <p:childTnLst>
                              <p:par>
                                <p:cTn id="89" presetID="53" presetClass="entr" presetSubtype="16" fill="hold" grpId="0" nodeType="afterEffect">
                                  <p:stCondLst>
                                    <p:cond delay="1000"/>
                                  </p:stCondLst>
                                  <p:childTnLst>
                                    <p:set>
                                      <p:cBhvr>
                                        <p:cTn id="90" dur="1" fill="hold">
                                          <p:stCondLst>
                                            <p:cond delay="0"/>
                                          </p:stCondLst>
                                        </p:cTn>
                                        <p:tgtEl>
                                          <p:spTgt spid="37"/>
                                        </p:tgtEl>
                                        <p:attrNameLst>
                                          <p:attrName>style.visibility</p:attrName>
                                        </p:attrNameLst>
                                      </p:cBhvr>
                                      <p:to>
                                        <p:strVal val="visible"/>
                                      </p:to>
                                    </p:set>
                                    <p:anim calcmode="lin" valueType="num">
                                      <p:cBhvr>
                                        <p:cTn id="91" dur="700" fill="hold"/>
                                        <p:tgtEl>
                                          <p:spTgt spid="37"/>
                                        </p:tgtEl>
                                        <p:attrNameLst>
                                          <p:attrName>ppt_w</p:attrName>
                                        </p:attrNameLst>
                                      </p:cBhvr>
                                      <p:tavLst>
                                        <p:tav tm="0">
                                          <p:val>
                                            <p:fltVal val="0"/>
                                          </p:val>
                                        </p:tav>
                                        <p:tav tm="100000">
                                          <p:val>
                                            <p:strVal val="#ppt_w"/>
                                          </p:val>
                                        </p:tav>
                                      </p:tavLst>
                                    </p:anim>
                                    <p:anim calcmode="lin" valueType="num">
                                      <p:cBhvr>
                                        <p:cTn id="92" dur="700" fill="hold"/>
                                        <p:tgtEl>
                                          <p:spTgt spid="37"/>
                                        </p:tgtEl>
                                        <p:attrNameLst>
                                          <p:attrName>ppt_h</p:attrName>
                                        </p:attrNameLst>
                                      </p:cBhvr>
                                      <p:tavLst>
                                        <p:tav tm="0">
                                          <p:val>
                                            <p:fltVal val="0"/>
                                          </p:val>
                                        </p:tav>
                                        <p:tav tm="100000">
                                          <p:val>
                                            <p:strVal val="#ppt_h"/>
                                          </p:val>
                                        </p:tav>
                                      </p:tavLst>
                                    </p:anim>
                                    <p:animEffect transition="in" filter="fade">
                                      <p:cBhvr>
                                        <p:cTn id="93" dur="700"/>
                                        <p:tgtEl>
                                          <p:spTgt spid="37"/>
                                        </p:tgtEl>
                                      </p:cBhvr>
                                    </p:animEffect>
                                  </p:childTnLst>
                                </p:cTn>
                              </p:par>
                            </p:childTnLst>
                          </p:cTn>
                        </p:par>
                        <p:par>
                          <p:cTn id="94" fill="hold" nodeType="afterGroup">
                            <p:stCondLst>
                              <p:cond delay="3600"/>
                            </p:stCondLst>
                            <p:childTnLst>
                              <p:par>
                                <p:cTn id="95" presetID="53" presetClass="entr" presetSubtype="16" fill="hold" grpId="0" nodeType="afterEffect">
                                  <p:stCondLst>
                                    <p:cond delay="1000"/>
                                  </p:stCondLst>
                                  <p:childTnLst>
                                    <p:set>
                                      <p:cBhvr>
                                        <p:cTn id="96" dur="1" fill="hold">
                                          <p:stCondLst>
                                            <p:cond delay="0"/>
                                          </p:stCondLst>
                                        </p:cTn>
                                        <p:tgtEl>
                                          <p:spTgt spid="38"/>
                                        </p:tgtEl>
                                        <p:attrNameLst>
                                          <p:attrName>style.visibility</p:attrName>
                                        </p:attrNameLst>
                                      </p:cBhvr>
                                      <p:to>
                                        <p:strVal val="visible"/>
                                      </p:to>
                                    </p:set>
                                    <p:anim calcmode="lin" valueType="num">
                                      <p:cBhvr>
                                        <p:cTn id="97" dur="700" fill="hold"/>
                                        <p:tgtEl>
                                          <p:spTgt spid="38"/>
                                        </p:tgtEl>
                                        <p:attrNameLst>
                                          <p:attrName>ppt_w</p:attrName>
                                        </p:attrNameLst>
                                      </p:cBhvr>
                                      <p:tavLst>
                                        <p:tav tm="0">
                                          <p:val>
                                            <p:fltVal val="0"/>
                                          </p:val>
                                        </p:tav>
                                        <p:tav tm="100000">
                                          <p:val>
                                            <p:strVal val="#ppt_w"/>
                                          </p:val>
                                        </p:tav>
                                      </p:tavLst>
                                    </p:anim>
                                    <p:anim calcmode="lin" valueType="num">
                                      <p:cBhvr>
                                        <p:cTn id="98" dur="700" fill="hold"/>
                                        <p:tgtEl>
                                          <p:spTgt spid="38"/>
                                        </p:tgtEl>
                                        <p:attrNameLst>
                                          <p:attrName>ppt_h</p:attrName>
                                        </p:attrNameLst>
                                      </p:cBhvr>
                                      <p:tavLst>
                                        <p:tav tm="0">
                                          <p:val>
                                            <p:fltVal val="0"/>
                                          </p:val>
                                        </p:tav>
                                        <p:tav tm="100000">
                                          <p:val>
                                            <p:strVal val="#ppt_h"/>
                                          </p:val>
                                        </p:tav>
                                      </p:tavLst>
                                    </p:anim>
                                    <p:animEffect transition="in" filter="fade">
                                      <p:cBhvr>
                                        <p:cTn id="99" dur="700"/>
                                        <p:tgtEl>
                                          <p:spTgt spid="38"/>
                                        </p:tgtEl>
                                      </p:cBhvr>
                                    </p:animEffect>
                                  </p:childTnLst>
                                </p:cTn>
                              </p:par>
                            </p:childTnLst>
                          </p:cTn>
                        </p:par>
                        <p:par>
                          <p:cTn id="100" fill="hold" nodeType="afterGroup">
                            <p:stCondLst>
                              <p:cond delay="5300"/>
                            </p:stCondLst>
                            <p:childTnLst>
                              <p:par>
                                <p:cTn id="101" presetID="53" presetClass="entr" presetSubtype="16" fill="hold" grpId="0" nodeType="afterEffect">
                                  <p:stCondLst>
                                    <p:cond delay="100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700" fill="hold"/>
                                        <p:tgtEl>
                                          <p:spTgt spid="39"/>
                                        </p:tgtEl>
                                        <p:attrNameLst>
                                          <p:attrName>ppt_w</p:attrName>
                                        </p:attrNameLst>
                                      </p:cBhvr>
                                      <p:tavLst>
                                        <p:tav tm="0">
                                          <p:val>
                                            <p:fltVal val="0"/>
                                          </p:val>
                                        </p:tav>
                                        <p:tav tm="100000">
                                          <p:val>
                                            <p:strVal val="#ppt_w"/>
                                          </p:val>
                                        </p:tav>
                                      </p:tavLst>
                                    </p:anim>
                                    <p:anim calcmode="lin" valueType="num">
                                      <p:cBhvr>
                                        <p:cTn id="104" dur="700" fill="hold"/>
                                        <p:tgtEl>
                                          <p:spTgt spid="39"/>
                                        </p:tgtEl>
                                        <p:attrNameLst>
                                          <p:attrName>ppt_h</p:attrName>
                                        </p:attrNameLst>
                                      </p:cBhvr>
                                      <p:tavLst>
                                        <p:tav tm="0">
                                          <p:val>
                                            <p:fltVal val="0"/>
                                          </p:val>
                                        </p:tav>
                                        <p:tav tm="100000">
                                          <p:val>
                                            <p:strVal val="#ppt_h"/>
                                          </p:val>
                                        </p:tav>
                                      </p:tavLst>
                                    </p:anim>
                                    <p:animEffect transition="in" filter="fade">
                                      <p:cBhvr>
                                        <p:cTn id="105" dur="700"/>
                                        <p:tgtEl>
                                          <p:spTgt spid="39"/>
                                        </p:tgtEl>
                                      </p:cBhvr>
                                    </p:animEffect>
                                  </p:childTnLst>
                                </p:cTn>
                              </p:par>
                            </p:childTnLst>
                          </p:cTn>
                        </p:par>
                        <p:par>
                          <p:cTn id="106" fill="hold" nodeType="afterGroup">
                            <p:stCondLst>
                              <p:cond delay="7000"/>
                            </p:stCondLst>
                            <p:childTnLst>
                              <p:par>
                                <p:cTn id="107" presetID="53" presetClass="entr" presetSubtype="16" fill="hold" grpId="0" nodeType="afterEffect">
                                  <p:stCondLst>
                                    <p:cond delay="1000"/>
                                  </p:stCondLst>
                                  <p:childTnLst>
                                    <p:set>
                                      <p:cBhvr>
                                        <p:cTn id="108" dur="1" fill="hold">
                                          <p:stCondLst>
                                            <p:cond delay="0"/>
                                          </p:stCondLst>
                                        </p:cTn>
                                        <p:tgtEl>
                                          <p:spTgt spid="40"/>
                                        </p:tgtEl>
                                        <p:attrNameLst>
                                          <p:attrName>style.visibility</p:attrName>
                                        </p:attrNameLst>
                                      </p:cBhvr>
                                      <p:to>
                                        <p:strVal val="visible"/>
                                      </p:to>
                                    </p:set>
                                    <p:anim calcmode="lin" valueType="num">
                                      <p:cBhvr>
                                        <p:cTn id="109" dur="700" fill="hold"/>
                                        <p:tgtEl>
                                          <p:spTgt spid="40"/>
                                        </p:tgtEl>
                                        <p:attrNameLst>
                                          <p:attrName>ppt_w</p:attrName>
                                        </p:attrNameLst>
                                      </p:cBhvr>
                                      <p:tavLst>
                                        <p:tav tm="0">
                                          <p:val>
                                            <p:fltVal val="0"/>
                                          </p:val>
                                        </p:tav>
                                        <p:tav tm="100000">
                                          <p:val>
                                            <p:strVal val="#ppt_w"/>
                                          </p:val>
                                        </p:tav>
                                      </p:tavLst>
                                    </p:anim>
                                    <p:anim calcmode="lin" valueType="num">
                                      <p:cBhvr>
                                        <p:cTn id="110" dur="700" fill="hold"/>
                                        <p:tgtEl>
                                          <p:spTgt spid="40"/>
                                        </p:tgtEl>
                                        <p:attrNameLst>
                                          <p:attrName>ppt_h</p:attrName>
                                        </p:attrNameLst>
                                      </p:cBhvr>
                                      <p:tavLst>
                                        <p:tav tm="0">
                                          <p:val>
                                            <p:fltVal val="0"/>
                                          </p:val>
                                        </p:tav>
                                        <p:tav tm="100000">
                                          <p:val>
                                            <p:strVal val="#ppt_h"/>
                                          </p:val>
                                        </p:tav>
                                      </p:tavLst>
                                    </p:anim>
                                    <p:animEffect transition="in" filter="fade">
                                      <p:cBhvr>
                                        <p:cTn id="111" dur="700"/>
                                        <p:tgtEl>
                                          <p:spTgt spid="40"/>
                                        </p:tgtEl>
                                      </p:cBhvr>
                                    </p:animEffect>
                                  </p:childTnLst>
                                </p:cTn>
                              </p:par>
                            </p:childTnLst>
                          </p:cTn>
                        </p:par>
                        <p:par>
                          <p:cTn id="112" fill="hold" nodeType="afterGroup">
                            <p:stCondLst>
                              <p:cond delay="8700"/>
                            </p:stCondLst>
                            <p:childTnLst>
                              <p:par>
                                <p:cTn id="113" presetID="53" presetClass="entr" presetSubtype="16" fill="hold" grpId="0" nodeType="afterEffect">
                                  <p:stCondLst>
                                    <p:cond delay="150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700" fill="hold"/>
                                        <p:tgtEl>
                                          <p:spTgt spid="41"/>
                                        </p:tgtEl>
                                        <p:attrNameLst>
                                          <p:attrName>ppt_w</p:attrName>
                                        </p:attrNameLst>
                                      </p:cBhvr>
                                      <p:tavLst>
                                        <p:tav tm="0">
                                          <p:val>
                                            <p:fltVal val="0"/>
                                          </p:val>
                                        </p:tav>
                                        <p:tav tm="100000">
                                          <p:val>
                                            <p:strVal val="#ppt_w"/>
                                          </p:val>
                                        </p:tav>
                                      </p:tavLst>
                                    </p:anim>
                                    <p:anim calcmode="lin" valueType="num">
                                      <p:cBhvr>
                                        <p:cTn id="116" dur="700" fill="hold"/>
                                        <p:tgtEl>
                                          <p:spTgt spid="41"/>
                                        </p:tgtEl>
                                        <p:attrNameLst>
                                          <p:attrName>ppt_h</p:attrName>
                                        </p:attrNameLst>
                                      </p:cBhvr>
                                      <p:tavLst>
                                        <p:tav tm="0">
                                          <p:val>
                                            <p:fltVal val="0"/>
                                          </p:val>
                                        </p:tav>
                                        <p:tav tm="100000">
                                          <p:val>
                                            <p:strVal val="#ppt_h"/>
                                          </p:val>
                                        </p:tav>
                                      </p:tavLst>
                                    </p:anim>
                                    <p:animEffect transition="in" filter="fade">
                                      <p:cBhvr>
                                        <p:cTn id="117" dur="700"/>
                                        <p:tgtEl>
                                          <p:spTgt spid="41"/>
                                        </p:tgtEl>
                                      </p:cBhvr>
                                    </p:animEffect>
                                  </p:childTnLst>
                                </p:cTn>
                              </p:par>
                            </p:childTnLst>
                          </p:cTn>
                        </p:par>
                        <p:par>
                          <p:cTn id="118" fill="hold" nodeType="afterGroup">
                            <p:stCondLst>
                              <p:cond delay="10900"/>
                            </p:stCondLst>
                            <p:childTnLst>
                              <p:par>
                                <p:cTn id="119" presetID="53" presetClass="entr" presetSubtype="16" fill="hold" grpId="0" nodeType="afterEffect">
                                  <p:stCondLst>
                                    <p:cond delay="2000"/>
                                  </p:stCondLst>
                                  <p:childTnLst>
                                    <p:set>
                                      <p:cBhvr>
                                        <p:cTn id="120" dur="1" fill="hold">
                                          <p:stCondLst>
                                            <p:cond delay="0"/>
                                          </p:stCondLst>
                                        </p:cTn>
                                        <p:tgtEl>
                                          <p:spTgt spid="42"/>
                                        </p:tgtEl>
                                        <p:attrNameLst>
                                          <p:attrName>style.visibility</p:attrName>
                                        </p:attrNameLst>
                                      </p:cBhvr>
                                      <p:to>
                                        <p:strVal val="visible"/>
                                      </p:to>
                                    </p:set>
                                    <p:anim calcmode="lin" valueType="num">
                                      <p:cBhvr>
                                        <p:cTn id="121" dur="700" fill="hold"/>
                                        <p:tgtEl>
                                          <p:spTgt spid="42"/>
                                        </p:tgtEl>
                                        <p:attrNameLst>
                                          <p:attrName>ppt_w</p:attrName>
                                        </p:attrNameLst>
                                      </p:cBhvr>
                                      <p:tavLst>
                                        <p:tav tm="0">
                                          <p:val>
                                            <p:fltVal val="0"/>
                                          </p:val>
                                        </p:tav>
                                        <p:tav tm="100000">
                                          <p:val>
                                            <p:strVal val="#ppt_w"/>
                                          </p:val>
                                        </p:tav>
                                      </p:tavLst>
                                    </p:anim>
                                    <p:anim calcmode="lin" valueType="num">
                                      <p:cBhvr>
                                        <p:cTn id="122" dur="700" fill="hold"/>
                                        <p:tgtEl>
                                          <p:spTgt spid="42"/>
                                        </p:tgtEl>
                                        <p:attrNameLst>
                                          <p:attrName>ppt_h</p:attrName>
                                        </p:attrNameLst>
                                      </p:cBhvr>
                                      <p:tavLst>
                                        <p:tav tm="0">
                                          <p:val>
                                            <p:fltVal val="0"/>
                                          </p:val>
                                        </p:tav>
                                        <p:tav tm="100000">
                                          <p:val>
                                            <p:strVal val="#ppt_h"/>
                                          </p:val>
                                        </p:tav>
                                      </p:tavLst>
                                    </p:anim>
                                    <p:animEffect transition="in" filter="fade">
                                      <p:cBhvr>
                                        <p:cTn id="123" dur="700"/>
                                        <p:tgtEl>
                                          <p:spTgt spid="42"/>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65"/>
                                        </p:tgtEl>
                                        <p:attrNameLst>
                                          <p:attrName>style.visibility</p:attrName>
                                        </p:attrNameLst>
                                      </p:cBhvr>
                                      <p:to>
                                        <p:strVal val="visible"/>
                                      </p:to>
                                    </p:set>
                                    <p:anim calcmode="lin" valueType="num">
                                      <p:cBhvr>
                                        <p:cTn id="128" dur="500" fill="hold"/>
                                        <p:tgtEl>
                                          <p:spTgt spid="65"/>
                                        </p:tgtEl>
                                        <p:attrNameLst>
                                          <p:attrName>ppt_w</p:attrName>
                                        </p:attrNameLst>
                                      </p:cBhvr>
                                      <p:tavLst>
                                        <p:tav tm="0">
                                          <p:val>
                                            <p:fltVal val="0"/>
                                          </p:val>
                                        </p:tav>
                                        <p:tav tm="100000">
                                          <p:val>
                                            <p:strVal val="#ppt_w"/>
                                          </p:val>
                                        </p:tav>
                                      </p:tavLst>
                                    </p:anim>
                                    <p:anim calcmode="lin" valueType="num">
                                      <p:cBhvr>
                                        <p:cTn id="129" dur="500" fill="hold"/>
                                        <p:tgtEl>
                                          <p:spTgt spid="65"/>
                                        </p:tgtEl>
                                        <p:attrNameLst>
                                          <p:attrName>ppt_h</p:attrName>
                                        </p:attrNameLst>
                                      </p:cBhvr>
                                      <p:tavLst>
                                        <p:tav tm="0">
                                          <p:val>
                                            <p:fltVal val="0"/>
                                          </p:val>
                                        </p:tav>
                                        <p:tav tm="100000">
                                          <p:val>
                                            <p:strVal val="#ppt_h"/>
                                          </p:val>
                                        </p:tav>
                                      </p:tavLst>
                                    </p:anim>
                                    <p:animEffect transition="in" filter="fade">
                                      <p:cBhvr>
                                        <p:cTn id="130" dur="500"/>
                                        <p:tgtEl>
                                          <p:spTgt spid="65"/>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53" presetClass="entr" presetSubtype="16" fill="hold" grpId="0" nodeType="click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p:cTn id="135" dur="500" fill="hold"/>
                                        <p:tgtEl>
                                          <p:spTgt spid="43"/>
                                        </p:tgtEl>
                                        <p:attrNameLst>
                                          <p:attrName>ppt_w</p:attrName>
                                        </p:attrNameLst>
                                      </p:cBhvr>
                                      <p:tavLst>
                                        <p:tav tm="0">
                                          <p:val>
                                            <p:fltVal val="0"/>
                                          </p:val>
                                        </p:tav>
                                        <p:tav tm="100000">
                                          <p:val>
                                            <p:strVal val="#ppt_w"/>
                                          </p:val>
                                        </p:tav>
                                      </p:tavLst>
                                    </p:anim>
                                    <p:anim calcmode="lin" valueType="num">
                                      <p:cBhvr>
                                        <p:cTn id="136" dur="500" fill="hold"/>
                                        <p:tgtEl>
                                          <p:spTgt spid="43"/>
                                        </p:tgtEl>
                                        <p:attrNameLst>
                                          <p:attrName>ppt_h</p:attrName>
                                        </p:attrNameLst>
                                      </p:cBhvr>
                                      <p:tavLst>
                                        <p:tav tm="0">
                                          <p:val>
                                            <p:fltVal val="0"/>
                                          </p:val>
                                        </p:tav>
                                        <p:tav tm="100000">
                                          <p:val>
                                            <p:strVal val="#ppt_h"/>
                                          </p:val>
                                        </p:tav>
                                      </p:tavLst>
                                    </p:anim>
                                    <p:animEffect transition="in" filter="fade">
                                      <p:cBhvr>
                                        <p:cTn id="137" dur="500"/>
                                        <p:tgtEl>
                                          <p:spTgt spid="4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2"/>
                                        </p:tgtEl>
                                        <p:attrNameLst>
                                          <p:attrName>style.visibility</p:attrName>
                                        </p:attrNameLst>
                                      </p:cBhvr>
                                      <p:to>
                                        <p:strVal val="visible"/>
                                      </p:to>
                                    </p:set>
                                    <p:anim calcmode="lin" valueType="num">
                                      <p:cBhvr>
                                        <p:cTn id="140" dur="500" fill="hold"/>
                                        <p:tgtEl>
                                          <p:spTgt spid="52"/>
                                        </p:tgtEl>
                                        <p:attrNameLst>
                                          <p:attrName>ppt_w</p:attrName>
                                        </p:attrNameLst>
                                      </p:cBhvr>
                                      <p:tavLst>
                                        <p:tav tm="0">
                                          <p:val>
                                            <p:fltVal val="0"/>
                                          </p:val>
                                        </p:tav>
                                        <p:tav tm="100000">
                                          <p:val>
                                            <p:strVal val="#ppt_w"/>
                                          </p:val>
                                        </p:tav>
                                      </p:tavLst>
                                    </p:anim>
                                    <p:anim calcmode="lin" valueType="num">
                                      <p:cBhvr>
                                        <p:cTn id="141" dur="500" fill="hold"/>
                                        <p:tgtEl>
                                          <p:spTgt spid="52"/>
                                        </p:tgtEl>
                                        <p:attrNameLst>
                                          <p:attrName>ppt_h</p:attrName>
                                        </p:attrNameLst>
                                      </p:cBhvr>
                                      <p:tavLst>
                                        <p:tav tm="0">
                                          <p:val>
                                            <p:fltVal val="0"/>
                                          </p:val>
                                        </p:tav>
                                        <p:tav tm="100000">
                                          <p:val>
                                            <p:strVal val="#ppt_h"/>
                                          </p:val>
                                        </p:tav>
                                      </p:tavLst>
                                    </p:anim>
                                    <p:animEffect transition="in" filter="fade">
                                      <p:cBhvr>
                                        <p:cTn id="142" dur="500"/>
                                        <p:tgtEl>
                                          <p:spTgt spid="52"/>
                                        </p:tgtEl>
                                      </p:cBhvr>
                                    </p:animEffect>
                                  </p:childTnLst>
                                </p:cTn>
                              </p:par>
                            </p:childTnLst>
                          </p:cTn>
                        </p:par>
                        <p:par>
                          <p:cTn id="143" fill="hold" nodeType="afterGroup">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44"/>
                                        </p:tgtEl>
                                        <p:attrNameLst>
                                          <p:attrName>style.visibility</p:attrName>
                                        </p:attrNameLst>
                                      </p:cBhvr>
                                      <p:to>
                                        <p:strVal val="visible"/>
                                      </p:to>
                                    </p:set>
                                    <p:anim calcmode="lin" valueType="num">
                                      <p:cBhvr>
                                        <p:cTn id="146" dur="1500" fill="hold"/>
                                        <p:tgtEl>
                                          <p:spTgt spid="44"/>
                                        </p:tgtEl>
                                        <p:attrNameLst>
                                          <p:attrName>ppt_w</p:attrName>
                                        </p:attrNameLst>
                                      </p:cBhvr>
                                      <p:tavLst>
                                        <p:tav tm="0">
                                          <p:val>
                                            <p:fltVal val="0"/>
                                          </p:val>
                                        </p:tav>
                                        <p:tav tm="100000">
                                          <p:val>
                                            <p:strVal val="#ppt_w"/>
                                          </p:val>
                                        </p:tav>
                                      </p:tavLst>
                                    </p:anim>
                                    <p:anim calcmode="lin" valueType="num">
                                      <p:cBhvr>
                                        <p:cTn id="147" dur="1500" fill="hold"/>
                                        <p:tgtEl>
                                          <p:spTgt spid="44"/>
                                        </p:tgtEl>
                                        <p:attrNameLst>
                                          <p:attrName>ppt_h</p:attrName>
                                        </p:attrNameLst>
                                      </p:cBhvr>
                                      <p:tavLst>
                                        <p:tav tm="0">
                                          <p:val>
                                            <p:fltVal val="0"/>
                                          </p:val>
                                        </p:tav>
                                        <p:tav tm="100000">
                                          <p:val>
                                            <p:strVal val="#ppt_h"/>
                                          </p:val>
                                        </p:tav>
                                      </p:tavLst>
                                    </p:anim>
                                    <p:animEffect transition="in" filter="fade">
                                      <p:cBhvr>
                                        <p:cTn id="148" dur="1500"/>
                                        <p:tgtEl>
                                          <p:spTgt spid="44"/>
                                        </p:tgtEl>
                                      </p:cBhvr>
                                    </p:animEffect>
                                  </p:childTnLst>
                                </p:cTn>
                              </p:par>
                            </p:childTnLst>
                          </p:cTn>
                        </p:par>
                        <p:par>
                          <p:cTn id="149" fill="hold" nodeType="afterGroup">
                            <p:stCondLst>
                              <p:cond delay="2000"/>
                            </p:stCondLst>
                            <p:childTnLst>
                              <p:par>
                                <p:cTn id="150" presetID="53" presetClass="entr" presetSubtype="16" fill="hold" grpId="0" nodeType="afterEffect">
                                  <p:stCondLst>
                                    <p:cond delay="2000"/>
                                  </p:stCondLst>
                                  <p:childTnLst>
                                    <p:set>
                                      <p:cBhvr>
                                        <p:cTn id="151" dur="1" fill="hold">
                                          <p:stCondLst>
                                            <p:cond delay="0"/>
                                          </p:stCondLst>
                                        </p:cTn>
                                        <p:tgtEl>
                                          <p:spTgt spid="45"/>
                                        </p:tgtEl>
                                        <p:attrNameLst>
                                          <p:attrName>style.visibility</p:attrName>
                                        </p:attrNameLst>
                                      </p:cBhvr>
                                      <p:to>
                                        <p:strVal val="visible"/>
                                      </p:to>
                                    </p:set>
                                    <p:anim calcmode="lin" valueType="num">
                                      <p:cBhvr>
                                        <p:cTn id="152" dur="700" fill="hold"/>
                                        <p:tgtEl>
                                          <p:spTgt spid="45"/>
                                        </p:tgtEl>
                                        <p:attrNameLst>
                                          <p:attrName>ppt_w</p:attrName>
                                        </p:attrNameLst>
                                      </p:cBhvr>
                                      <p:tavLst>
                                        <p:tav tm="0">
                                          <p:val>
                                            <p:fltVal val="0"/>
                                          </p:val>
                                        </p:tav>
                                        <p:tav tm="100000">
                                          <p:val>
                                            <p:strVal val="#ppt_w"/>
                                          </p:val>
                                        </p:tav>
                                      </p:tavLst>
                                    </p:anim>
                                    <p:anim calcmode="lin" valueType="num">
                                      <p:cBhvr>
                                        <p:cTn id="153" dur="700" fill="hold"/>
                                        <p:tgtEl>
                                          <p:spTgt spid="45"/>
                                        </p:tgtEl>
                                        <p:attrNameLst>
                                          <p:attrName>ppt_h</p:attrName>
                                        </p:attrNameLst>
                                      </p:cBhvr>
                                      <p:tavLst>
                                        <p:tav tm="0">
                                          <p:val>
                                            <p:fltVal val="0"/>
                                          </p:val>
                                        </p:tav>
                                        <p:tav tm="100000">
                                          <p:val>
                                            <p:strVal val="#ppt_h"/>
                                          </p:val>
                                        </p:tav>
                                      </p:tavLst>
                                    </p:anim>
                                    <p:animEffect transition="in" filter="fade">
                                      <p:cBhvr>
                                        <p:cTn id="154" dur="700"/>
                                        <p:tgtEl>
                                          <p:spTgt spid="45"/>
                                        </p:tgtEl>
                                      </p:cBhvr>
                                    </p:animEffect>
                                  </p:childTnLst>
                                </p:cTn>
                              </p:par>
                            </p:childTnLst>
                          </p:cTn>
                        </p:par>
                        <p:par>
                          <p:cTn id="155" fill="hold" nodeType="afterGroup">
                            <p:stCondLst>
                              <p:cond delay="4700"/>
                            </p:stCondLst>
                            <p:childTnLst>
                              <p:par>
                                <p:cTn id="156" presetID="53" presetClass="entr" presetSubtype="16" fill="hold" grpId="0" nodeType="afterEffect">
                                  <p:stCondLst>
                                    <p:cond delay="700"/>
                                  </p:stCondLst>
                                  <p:childTnLst>
                                    <p:set>
                                      <p:cBhvr>
                                        <p:cTn id="157" dur="1" fill="hold">
                                          <p:stCondLst>
                                            <p:cond delay="0"/>
                                          </p:stCondLst>
                                        </p:cTn>
                                        <p:tgtEl>
                                          <p:spTgt spid="46"/>
                                        </p:tgtEl>
                                        <p:attrNameLst>
                                          <p:attrName>style.visibility</p:attrName>
                                        </p:attrNameLst>
                                      </p:cBhvr>
                                      <p:to>
                                        <p:strVal val="visible"/>
                                      </p:to>
                                    </p:set>
                                    <p:anim calcmode="lin" valueType="num">
                                      <p:cBhvr>
                                        <p:cTn id="158" dur="700" fill="hold"/>
                                        <p:tgtEl>
                                          <p:spTgt spid="46"/>
                                        </p:tgtEl>
                                        <p:attrNameLst>
                                          <p:attrName>ppt_w</p:attrName>
                                        </p:attrNameLst>
                                      </p:cBhvr>
                                      <p:tavLst>
                                        <p:tav tm="0">
                                          <p:val>
                                            <p:fltVal val="0"/>
                                          </p:val>
                                        </p:tav>
                                        <p:tav tm="100000">
                                          <p:val>
                                            <p:strVal val="#ppt_w"/>
                                          </p:val>
                                        </p:tav>
                                      </p:tavLst>
                                    </p:anim>
                                    <p:anim calcmode="lin" valueType="num">
                                      <p:cBhvr>
                                        <p:cTn id="159" dur="700" fill="hold"/>
                                        <p:tgtEl>
                                          <p:spTgt spid="46"/>
                                        </p:tgtEl>
                                        <p:attrNameLst>
                                          <p:attrName>ppt_h</p:attrName>
                                        </p:attrNameLst>
                                      </p:cBhvr>
                                      <p:tavLst>
                                        <p:tav tm="0">
                                          <p:val>
                                            <p:fltVal val="0"/>
                                          </p:val>
                                        </p:tav>
                                        <p:tav tm="100000">
                                          <p:val>
                                            <p:strVal val="#ppt_h"/>
                                          </p:val>
                                        </p:tav>
                                      </p:tavLst>
                                    </p:anim>
                                    <p:animEffect transition="in" filter="fade">
                                      <p:cBhvr>
                                        <p:cTn id="160" dur="700"/>
                                        <p:tgtEl>
                                          <p:spTgt spid="46"/>
                                        </p:tgtEl>
                                      </p:cBhvr>
                                    </p:animEffect>
                                  </p:childTnLst>
                                </p:cTn>
                              </p:par>
                            </p:childTnLst>
                          </p:cTn>
                        </p:par>
                        <p:par>
                          <p:cTn id="161" fill="hold" nodeType="afterGroup">
                            <p:stCondLst>
                              <p:cond delay="6100"/>
                            </p:stCondLst>
                            <p:childTnLst>
                              <p:par>
                                <p:cTn id="162" presetID="53" presetClass="entr" presetSubtype="16" fill="hold" grpId="0" nodeType="afterEffect">
                                  <p:stCondLst>
                                    <p:cond delay="700"/>
                                  </p:stCondLst>
                                  <p:childTnLst>
                                    <p:set>
                                      <p:cBhvr>
                                        <p:cTn id="163" dur="1" fill="hold">
                                          <p:stCondLst>
                                            <p:cond delay="0"/>
                                          </p:stCondLst>
                                        </p:cTn>
                                        <p:tgtEl>
                                          <p:spTgt spid="48"/>
                                        </p:tgtEl>
                                        <p:attrNameLst>
                                          <p:attrName>style.visibility</p:attrName>
                                        </p:attrNameLst>
                                      </p:cBhvr>
                                      <p:to>
                                        <p:strVal val="visible"/>
                                      </p:to>
                                    </p:set>
                                    <p:anim calcmode="lin" valueType="num">
                                      <p:cBhvr>
                                        <p:cTn id="164" dur="700" fill="hold"/>
                                        <p:tgtEl>
                                          <p:spTgt spid="48"/>
                                        </p:tgtEl>
                                        <p:attrNameLst>
                                          <p:attrName>ppt_w</p:attrName>
                                        </p:attrNameLst>
                                      </p:cBhvr>
                                      <p:tavLst>
                                        <p:tav tm="0">
                                          <p:val>
                                            <p:fltVal val="0"/>
                                          </p:val>
                                        </p:tav>
                                        <p:tav tm="100000">
                                          <p:val>
                                            <p:strVal val="#ppt_w"/>
                                          </p:val>
                                        </p:tav>
                                      </p:tavLst>
                                    </p:anim>
                                    <p:anim calcmode="lin" valueType="num">
                                      <p:cBhvr>
                                        <p:cTn id="165" dur="700" fill="hold"/>
                                        <p:tgtEl>
                                          <p:spTgt spid="48"/>
                                        </p:tgtEl>
                                        <p:attrNameLst>
                                          <p:attrName>ppt_h</p:attrName>
                                        </p:attrNameLst>
                                      </p:cBhvr>
                                      <p:tavLst>
                                        <p:tav tm="0">
                                          <p:val>
                                            <p:fltVal val="0"/>
                                          </p:val>
                                        </p:tav>
                                        <p:tav tm="100000">
                                          <p:val>
                                            <p:strVal val="#ppt_h"/>
                                          </p:val>
                                        </p:tav>
                                      </p:tavLst>
                                    </p:anim>
                                    <p:animEffect transition="in" filter="fade">
                                      <p:cBhvr>
                                        <p:cTn id="166" dur="700"/>
                                        <p:tgtEl>
                                          <p:spTgt spid="48"/>
                                        </p:tgtEl>
                                      </p:cBhvr>
                                    </p:animEffect>
                                  </p:childTnLst>
                                </p:cTn>
                              </p:par>
                            </p:childTnLst>
                          </p:cTn>
                        </p:par>
                        <p:par>
                          <p:cTn id="167" fill="hold" nodeType="afterGroup">
                            <p:stCondLst>
                              <p:cond delay="7500"/>
                            </p:stCondLst>
                            <p:childTnLst>
                              <p:par>
                                <p:cTn id="168" presetID="53" presetClass="entr" presetSubtype="16" fill="hold" grpId="0" nodeType="afterEffect">
                                  <p:stCondLst>
                                    <p:cond delay="700"/>
                                  </p:stCondLst>
                                  <p:childTnLst>
                                    <p:set>
                                      <p:cBhvr>
                                        <p:cTn id="169" dur="1" fill="hold">
                                          <p:stCondLst>
                                            <p:cond delay="0"/>
                                          </p:stCondLst>
                                        </p:cTn>
                                        <p:tgtEl>
                                          <p:spTgt spid="49"/>
                                        </p:tgtEl>
                                        <p:attrNameLst>
                                          <p:attrName>style.visibility</p:attrName>
                                        </p:attrNameLst>
                                      </p:cBhvr>
                                      <p:to>
                                        <p:strVal val="visible"/>
                                      </p:to>
                                    </p:set>
                                    <p:anim calcmode="lin" valueType="num">
                                      <p:cBhvr>
                                        <p:cTn id="170" dur="700" fill="hold"/>
                                        <p:tgtEl>
                                          <p:spTgt spid="49"/>
                                        </p:tgtEl>
                                        <p:attrNameLst>
                                          <p:attrName>ppt_w</p:attrName>
                                        </p:attrNameLst>
                                      </p:cBhvr>
                                      <p:tavLst>
                                        <p:tav tm="0">
                                          <p:val>
                                            <p:fltVal val="0"/>
                                          </p:val>
                                        </p:tav>
                                        <p:tav tm="100000">
                                          <p:val>
                                            <p:strVal val="#ppt_w"/>
                                          </p:val>
                                        </p:tav>
                                      </p:tavLst>
                                    </p:anim>
                                    <p:anim calcmode="lin" valueType="num">
                                      <p:cBhvr>
                                        <p:cTn id="171" dur="700" fill="hold"/>
                                        <p:tgtEl>
                                          <p:spTgt spid="49"/>
                                        </p:tgtEl>
                                        <p:attrNameLst>
                                          <p:attrName>ppt_h</p:attrName>
                                        </p:attrNameLst>
                                      </p:cBhvr>
                                      <p:tavLst>
                                        <p:tav tm="0">
                                          <p:val>
                                            <p:fltVal val="0"/>
                                          </p:val>
                                        </p:tav>
                                        <p:tav tm="100000">
                                          <p:val>
                                            <p:strVal val="#ppt_h"/>
                                          </p:val>
                                        </p:tav>
                                      </p:tavLst>
                                    </p:anim>
                                    <p:animEffect transition="in" filter="fade">
                                      <p:cBhvr>
                                        <p:cTn id="172" dur="700"/>
                                        <p:tgtEl>
                                          <p:spTgt spid="49"/>
                                        </p:tgtEl>
                                      </p:cBhvr>
                                    </p:animEffect>
                                  </p:childTnLst>
                                </p:cTn>
                              </p:par>
                            </p:childTnLst>
                          </p:cTn>
                        </p:par>
                        <p:par>
                          <p:cTn id="173" fill="hold" nodeType="afterGroup">
                            <p:stCondLst>
                              <p:cond delay="8900"/>
                            </p:stCondLst>
                            <p:childTnLst>
                              <p:par>
                                <p:cTn id="174" presetID="53" presetClass="entr" presetSubtype="16" fill="hold" grpId="0" nodeType="afterEffect">
                                  <p:stCondLst>
                                    <p:cond delay="1500"/>
                                  </p:stCondLst>
                                  <p:childTnLst>
                                    <p:set>
                                      <p:cBhvr>
                                        <p:cTn id="175" dur="1" fill="hold">
                                          <p:stCondLst>
                                            <p:cond delay="0"/>
                                          </p:stCondLst>
                                        </p:cTn>
                                        <p:tgtEl>
                                          <p:spTgt spid="76"/>
                                        </p:tgtEl>
                                        <p:attrNameLst>
                                          <p:attrName>style.visibility</p:attrName>
                                        </p:attrNameLst>
                                      </p:cBhvr>
                                      <p:to>
                                        <p:strVal val="visible"/>
                                      </p:to>
                                    </p:set>
                                    <p:anim calcmode="lin" valueType="num">
                                      <p:cBhvr>
                                        <p:cTn id="176" dur="700" fill="hold"/>
                                        <p:tgtEl>
                                          <p:spTgt spid="76"/>
                                        </p:tgtEl>
                                        <p:attrNameLst>
                                          <p:attrName>ppt_w</p:attrName>
                                        </p:attrNameLst>
                                      </p:cBhvr>
                                      <p:tavLst>
                                        <p:tav tm="0">
                                          <p:val>
                                            <p:fltVal val="0"/>
                                          </p:val>
                                        </p:tav>
                                        <p:tav tm="100000">
                                          <p:val>
                                            <p:strVal val="#ppt_w"/>
                                          </p:val>
                                        </p:tav>
                                      </p:tavLst>
                                    </p:anim>
                                    <p:anim calcmode="lin" valueType="num">
                                      <p:cBhvr>
                                        <p:cTn id="177" dur="700" fill="hold"/>
                                        <p:tgtEl>
                                          <p:spTgt spid="76"/>
                                        </p:tgtEl>
                                        <p:attrNameLst>
                                          <p:attrName>ppt_h</p:attrName>
                                        </p:attrNameLst>
                                      </p:cBhvr>
                                      <p:tavLst>
                                        <p:tav tm="0">
                                          <p:val>
                                            <p:fltVal val="0"/>
                                          </p:val>
                                        </p:tav>
                                        <p:tav tm="100000">
                                          <p:val>
                                            <p:strVal val="#ppt_h"/>
                                          </p:val>
                                        </p:tav>
                                      </p:tavLst>
                                    </p:anim>
                                    <p:animEffect transition="in" filter="fade">
                                      <p:cBhvr>
                                        <p:cTn id="178" dur="700"/>
                                        <p:tgtEl>
                                          <p:spTgt spid="76"/>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53" presetClass="entr" presetSubtype="16" fill="hold" grpId="0" nodeType="clickEffect">
                                  <p:stCondLst>
                                    <p:cond delay="0"/>
                                  </p:stCondLst>
                                  <p:childTnLst>
                                    <p:set>
                                      <p:cBhvr>
                                        <p:cTn id="182" dur="1" fill="hold">
                                          <p:stCondLst>
                                            <p:cond delay="0"/>
                                          </p:stCondLst>
                                        </p:cTn>
                                        <p:tgtEl>
                                          <p:spTgt spid="27"/>
                                        </p:tgtEl>
                                        <p:attrNameLst>
                                          <p:attrName>style.visibility</p:attrName>
                                        </p:attrNameLst>
                                      </p:cBhvr>
                                      <p:to>
                                        <p:strVal val="visible"/>
                                      </p:to>
                                    </p:set>
                                    <p:anim calcmode="lin" valueType="num">
                                      <p:cBhvr>
                                        <p:cTn id="183" dur="500" fill="hold"/>
                                        <p:tgtEl>
                                          <p:spTgt spid="27"/>
                                        </p:tgtEl>
                                        <p:attrNameLst>
                                          <p:attrName>ppt_w</p:attrName>
                                        </p:attrNameLst>
                                      </p:cBhvr>
                                      <p:tavLst>
                                        <p:tav tm="0">
                                          <p:val>
                                            <p:fltVal val="0"/>
                                          </p:val>
                                        </p:tav>
                                        <p:tav tm="100000">
                                          <p:val>
                                            <p:strVal val="#ppt_w"/>
                                          </p:val>
                                        </p:tav>
                                      </p:tavLst>
                                    </p:anim>
                                    <p:anim calcmode="lin" valueType="num">
                                      <p:cBhvr>
                                        <p:cTn id="184" dur="500" fill="hold"/>
                                        <p:tgtEl>
                                          <p:spTgt spid="27"/>
                                        </p:tgtEl>
                                        <p:attrNameLst>
                                          <p:attrName>ppt_h</p:attrName>
                                        </p:attrNameLst>
                                      </p:cBhvr>
                                      <p:tavLst>
                                        <p:tav tm="0">
                                          <p:val>
                                            <p:fltVal val="0"/>
                                          </p:val>
                                        </p:tav>
                                        <p:tav tm="100000">
                                          <p:val>
                                            <p:strVal val="#ppt_h"/>
                                          </p:val>
                                        </p:tav>
                                      </p:tavLst>
                                    </p:anim>
                                    <p:animEffect transition="in" filter="fade">
                                      <p:cBhvr>
                                        <p:cTn id="185" dur="500"/>
                                        <p:tgtEl>
                                          <p:spTgt spid="27"/>
                                        </p:tgtEl>
                                      </p:cBhvr>
                                    </p:animEffect>
                                  </p:childTnLst>
                                </p:cTn>
                              </p:par>
                              <p:par>
                                <p:cTn id="186" presetID="53" presetClass="entr" presetSubtype="16" fill="hold" grpId="0" nodeType="withEffect">
                                  <p:stCondLst>
                                    <p:cond delay="0"/>
                                  </p:stCondLst>
                                  <p:childTnLst>
                                    <p:set>
                                      <p:cBhvr>
                                        <p:cTn id="187" dur="1" fill="hold">
                                          <p:stCondLst>
                                            <p:cond delay="0"/>
                                          </p:stCondLst>
                                        </p:cTn>
                                        <p:tgtEl>
                                          <p:spTgt spid="26"/>
                                        </p:tgtEl>
                                        <p:attrNameLst>
                                          <p:attrName>style.visibility</p:attrName>
                                        </p:attrNameLst>
                                      </p:cBhvr>
                                      <p:to>
                                        <p:strVal val="visible"/>
                                      </p:to>
                                    </p:set>
                                    <p:anim calcmode="lin" valueType="num">
                                      <p:cBhvr>
                                        <p:cTn id="188" dur="500" fill="hold"/>
                                        <p:tgtEl>
                                          <p:spTgt spid="26"/>
                                        </p:tgtEl>
                                        <p:attrNameLst>
                                          <p:attrName>ppt_w</p:attrName>
                                        </p:attrNameLst>
                                      </p:cBhvr>
                                      <p:tavLst>
                                        <p:tav tm="0">
                                          <p:val>
                                            <p:fltVal val="0"/>
                                          </p:val>
                                        </p:tav>
                                        <p:tav tm="100000">
                                          <p:val>
                                            <p:strVal val="#ppt_w"/>
                                          </p:val>
                                        </p:tav>
                                      </p:tavLst>
                                    </p:anim>
                                    <p:anim calcmode="lin" valueType="num">
                                      <p:cBhvr>
                                        <p:cTn id="189" dur="500" fill="hold"/>
                                        <p:tgtEl>
                                          <p:spTgt spid="26"/>
                                        </p:tgtEl>
                                        <p:attrNameLst>
                                          <p:attrName>ppt_h</p:attrName>
                                        </p:attrNameLst>
                                      </p:cBhvr>
                                      <p:tavLst>
                                        <p:tav tm="0">
                                          <p:val>
                                            <p:fltVal val="0"/>
                                          </p:val>
                                        </p:tav>
                                        <p:tav tm="100000">
                                          <p:val>
                                            <p:strVal val="#ppt_h"/>
                                          </p:val>
                                        </p:tav>
                                      </p:tavLst>
                                    </p:anim>
                                    <p:animEffect transition="in" filter="fade">
                                      <p:cBhvr>
                                        <p:cTn id="190" dur="500"/>
                                        <p:tgtEl>
                                          <p:spTgt spid="26"/>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53" presetClass="entr" presetSubtype="16" fill="hold" grpId="0" nodeType="clickEffect">
                                  <p:stCondLst>
                                    <p:cond delay="0"/>
                                  </p:stCondLst>
                                  <p:childTnLst>
                                    <p:set>
                                      <p:cBhvr>
                                        <p:cTn id="194" dur="1" fill="hold">
                                          <p:stCondLst>
                                            <p:cond delay="0"/>
                                          </p:stCondLst>
                                        </p:cTn>
                                        <p:tgtEl>
                                          <p:spTgt spid="2"/>
                                        </p:tgtEl>
                                        <p:attrNameLst>
                                          <p:attrName>style.visibility</p:attrName>
                                        </p:attrNameLst>
                                      </p:cBhvr>
                                      <p:to>
                                        <p:strVal val="visible"/>
                                      </p:to>
                                    </p:set>
                                    <p:anim calcmode="lin" valueType="num">
                                      <p:cBhvr>
                                        <p:cTn id="195" dur="500" fill="hold"/>
                                        <p:tgtEl>
                                          <p:spTgt spid="2"/>
                                        </p:tgtEl>
                                        <p:attrNameLst>
                                          <p:attrName>ppt_w</p:attrName>
                                        </p:attrNameLst>
                                      </p:cBhvr>
                                      <p:tavLst>
                                        <p:tav tm="0">
                                          <p:val>
                                            <p:fltVal val="0"/>
                                          </p:val>
                                        </p:tav>
                                        <p:tav tm="100000">
                                          <p:val>
                                            <p:strVal val="#ppt_w"/>
                                          </p:val>
                                        </p:tav>
                                      </p:tavLst>
                                    </p:anim>
                                    <p:anim calcmode="lin" valueType="num">
                                      <p:cBhvr>
                                        <p:cTn id="196" dur="500" fill="hold"/>
                                        <p:tgtEl>
                                          <p:spTgt spid="2"/>
                                        </p:tgtEl>
                                        <p:attrNameLst>
                                          <p:attrName>ppt_h</p:attrName>
                                        </p:attrNameLst>
                                      </p:cBhvr>
                                      <p:tavLst>
                                        <p:tav tm="0">
                                          <p:val>
                                            <p:fltVal val="0"/>
                                          </p:val>
                                        </p:tav>
                                        <p:tav tm="100000">
                                          <p:val>
                                            <p:strVal val="#ppt_h"/>
                                          </p:val>
                                        </p:tav>
                                      </p:tavLst>
                                    </p:anim>
                                    <p:animEffect transition="in" filter="fade">
                                      <p:cBhvr>
                                        <p:cTn id="197" dur="500"/>
                                        <p:tgtEl>
                                          <p:spTgt spid="2"/>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53" presetClass="entr" presetSubtype="16" fill="hold" grpId="0" nodeType="clickEffect">
                                  <p:stCondLst>
                                    <p:cond delay="0"/>
                                  </p:stCondLst>
                                  <p:childTnLst>
                                    <p:set>
                                      <p:cBhvr>
                                        <p:cTn id="201" dur="1" fill="hold">
                                          <p:stCondLst>
                                            <p:cond delay="0"/>
                                          </p:stCondLst>
                                        </p:cTn>
                                        <p:tgtEl>
                                          <p:spTgt spid="7171"/>
                                        </p:tgtEl>
                                        <p:attrNameLst>
                                          <p:attrName>style.visibility</p:attrName>
                                        </p:attrNameLst>
                                      </p:cBhvr>
                                      <p:to>
                                        <p:strVal val="visible"/>
                                      </p:to>
                                    </p:set>
                                    <p:anim calcmode="lin" valueType="num">
                                      <p:cBhvr>
                                        <p:cTn id="202" dur="500" fill="hold"/>
                                        <p:tgtEl>
                                          <p:spTgt spid="7171"/>
                                        </p:tgtEl>
                                        <p:attrNameLst>
                                          <p:attrName>ppt_w</p:attrName>
                                        </p:attrNameLst>
                                      </p:cBhvr>
                                      <p:tavLst>
                                        <p:tav tm="0">
                                          <p:val>
                                            <p:fltVal val="0"/>
                                          </p:val>
                                        </p:tav>
                                        <p:tav tm="100000">
                                          <p:val>
                                            <p:strVal val="#ppt_w"/>
                                          </p:val>
                                        </p:tav>
                                      </p:tavLst>
                                    </p:anim>
                                    <p:anim calcmode="lin" valueType="num">
                                      <p:cBhvr>
                                        <p:cTn id="203" dur="500" fill="hold"/>
                                        <p:tgtEl>
                                          <p:spTgt spid="7171"/>
                                        </p:tgtEl>
                                        <p:attrNameLst>
                                          <p:attrName>ppt_h</p:attrName>
                                        </p:attrNameLst>
                                      </p:cBhvr>
                                      <p:tavLst>
                                        <p:tav tm="0">
                                          <p:val>
                                            <p:fltVal val="0"/>
                                          </p:val>
                                        </p:tav>
                                        <p:tav tm="100000">
                                          <p:val>
                                            <p:strVal val="#ppt_h"/>
                                          </p:val>
                                        </p:tav>
                                      </p:tavLst>
                                    </p:anim>
                                    <p:animEffect transition="in" filter="fade">
                                      <p:cBhvr>
                                        <p:cTn id="204" dur="500"/>
                                        <p:tgtEl>
                                          <p:spTgt spid="7171"/>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53" presetClass="entr" presetSubtype="16" fill="hold" grpId="0" nodeType="clickEffect">
                                  <p:stCondLst>
                                    <p:cond delay="0"/>
                                  </p:stCondLst>
                                  <p:childTnLst>
                                    <p:set>
                                      <p:cBhvr>
                                        <p:cTn id="208" dur="1" fill="hold">
                                          <p:stCondLst>
                                            <p:cond delay="0"/>
                                          </p:stCondLst>
                                        </p:cTn>
                                        <p:tgtEl>
                                          <p:spTgt spid="13"/>
                                        </p:tgtEl>
                                        <p:attrNameLst>
                                          <p:attrName>style.visibility</p:attrName>
                                        </p:attrNameLst>
                                      </p:cBhvr>
                                      <p:to>
                                        <p:strVal val="visible"/>
                                      </p:to>
                                    </p:set>
                                    <p:anim calcmode="lin" valueType="num">
                                      <p:cBhvr>
                                        <p:cTn id="209" dur="500" fill="hold"/>
                                        <p:tgtEl>
                                          <p:spTgt spid="13"/>
                                        </p:tgtEl>
                                        <p:attrNameLst>
                                          <p:attrName>ppt_w</p:attrName>
                                        </p:attrNameLst>
                                      </p:cBhvr>
                                      <p:tavLst>
                                        <p:tav tm="0">
                                          <p:val>
                                            <p:fltVal val="0"/>
                                          </p:val>
                                        </p:tav>
                                        <p:tav tm="100000">
                                          <p:val>
                                            <p:strVal val="#ppt_w"/>
                                          </p:val>
                                        </p:tav>
                                      </p:tavLst>
                                    </p:anim>
                                    <p:anim calcmode="lin" valueType="num">
                                      <p:cBhvr>
                                        <p:cTn id="210" dur="500" fill="hold"/>
                                        <p:tgtEl>
                                          <p:spTgt spid="13"/>
                                        </p:tgtEl>
                                        <p:attrNameLst>
                                          <p:attrName>ppt_h</p:attrName>
                                        </p:attrNameLst>
                                      </p:cBhvr>
                                      <p:tavLst>
                                        <p:tav tm="0">
                                          <p:val>
                                            <p:fltVal val="0"/>
                                          </p:val>
                                        </p:tav>
                                        <p:tav tm="100000">
                                          <p:val>
                                            <p:strVal val="#ppt_h"/>
                                          </p:val>
                                        </p:tav>
                                      </p:tavLst>
                                    </p:anim>
                                    <p:animEffect transition="in" filter="fade">
                                      <p:cBhvr>
                                        <p:cTn id="211" dur="500"/>
                                        <p:tgtEl>
                                          <p:spTgt spid="13"/>
                                        </p:tgtEl>
                                      </p:cBhvr>
                                    </p:animEffec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53" presetClass="entr" presetSubtype="16" fill="hold" grpId="0" nodeType="clickEffect">
                                  <p:stCondLst>
                                    <p:cond delay="0"/>
                                  </p:stCondLst>
                                  <p:childTnLst>
                                    <p:set>
                                      <p:cBhvr>
                                        <p:cTn id="215" dur="1" fill="hold">
                                          <p:stCondLst>
                                            <p:cond delay="0"/>
                                          </p:stCondLst>
                                        </p:cTn>
                                        <p:tgtEl>
                                          <p:spTgt spid="15"/>
                                        </p:tgtEl>
                                        <p:attrNameLst>
                                          <p:attrName>style.visibility</p:attrName>
                                        </p:attrNameLst>
                                      </p:cBhvr>
                                      <p:to>
                                        <p:strVal val="visible"/>
                                      </p:to>
                                    </p:set>
                                    <p:anim calcmode="lin" valueType="num">
                                      <p:cBhvr>
                                        <p:cTn id="216" dur="500" fill="hold"/>
                                        <p:tgtEl>
                                          <p:spTgt spid="15"/>
                                        </p:tgtEl>
                                        <p:attrNameLst>
                                          <p:attrName>ppt_w</p:attrName>
                                        </p:attrNameLst>
                                      </p:cBhvr>
                                      <p:tavLst>
                                        <p:tav tm="0">
                                          <p:val>
                                            <p:fltVal val="0"/>
                                          </p:val>
                                        </p:tav>
                                        <p:tav tm="100000">
                                          <p:val>
                                            <p:strVal val="#ppt_w"/>
                                          </p:val>
                                        </p:tav>
                                      </p:tavLst>
                                    </p:anim>
                                    <p:anim calcmode="lin" valueType="num">
                                      <p:cBhvr>
                                        <p:cTn id="217" dur="500" fill="hold"/>
                                        <p:tgtEl>
                                          <p:spTgt spid="15"/>
                                        </p:tgtEl>
                                        <p:attrNameLst>
                                          <p:attrName>ppt_h</p:attrName>
                                        </p:attrNameLst>
                                      </p:cBhvr>
                                      <p:tavLst>
                                        <p:tav tm="0">
                                          <p:val>
                                            <p:fltVal val="0"/>
                                          </p:val>
                                        </p:tav>
                                        <p:tav tm="100000">
                                          <p:val>
                                            <p:strVal val="#ppt_h"/>
                                          </p:val>
                                        </p:tav>
                                      </p:tavLst>
                                    </p:anim>
                                    <p:animEffect transition="in" filter="fade">
                                      <p:cBhvr>
                                        <p:cTn id="218" dur="500"/>
                                        <p:tgtEl>
                                          <p:spTgt spid="15"/>
                                        </p:tgtEl>
                                      </p:cBhvr>
                                    </p:animEffec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53" presetClass="entr" presetSubtype="16" fill="hold" grpId="0" nodeType="clickEffect">
                                  <p:stCondLst>
                                    <p:cond delay="0"/>
                                  </p:stCondLst>
                                  <p:childTnLst>
                                    <p:set>
                                      <p:cBhvr>
                                        <p:cTn id="222" dur="1" fill="hold">
                                          <p:stCondLst>
                                            <p:cond delay="0"/>
                                          </p:stCondLst>
                                        </p:cTn>
                                        <p:tgtEl>
                                          <p:spTgt spid="57"/>
                                        </p:tgtEl>
                                        <p:attrNameLst>
                                          <p:attrName>style.visibility</p:attrName>
                                        </p:attrNameLst>
                                      </p:cBhvr>
                                      <p:to>
                                        <p:strVal val="visible"/>
                                      </p:to>
                                    </p:set>
                                    <p:anim calcmode="lin" valueType="num">
                                      <p:cBhvr>
                                        <p:cTn id="223" dur="500" fill="hold"/>
                                        <p:tgtEl>
                                          <p:spTgt spid="57"/>
                                        </p:tgtEl>
                                        <p:attrNameLst>
                                          <p:attrName>ppt_w</p:attrName>
                                        </p:attrNameLst>
                                      </p:cBhvr>
                                      <p:tavLst>
                                        <p:tav tm="0">
                                          <p:val>
                                            <p:fltVal val="0"/>
                                          </p:val>
                                        </p:tav>
                                        <p:tav tm="100000">
                                          <p:val>
                                            <p:strVal val="#ppt_w"/>
                                          </p:val>
                                        </p:tav>
                                      </p:tavLst>
                                    </p:anim>
                                    <p:anim calcmode="lin" valueType="num">
                                      <p:cBhvr>
                                        <p:cTn id="224" dur="500" fill="hold"/>
                                        <p:tgtEl>
                                          <p:spTgt spid="57"/>
                                        </p:tgtEl>
                                        <p:attrNameLst>
                                          <p:attrName>ppt_h</p:attrName>
                                        </p:attrNameLst>
                                      </p:cBhvr>
                                      <p:tavLst>
                                        <p:tav tm="0">
                                          <p:val>
                                            <p:fltVal val="0"/>
                                          </p:val>
                                        </p:tav>
                                        <p:tav tm="100000">
                                          <p:val>
                                            <p:strVal val="#ppt_h"/>
                                          </p:val>
                                        </p:tav>
                                      </p:tavLst>
                                    </p:anim>
                                    <p:animEffect transition="in" filter="fade">
                                      <p:cBhvr>
                                        <p:cTn id="225" dur="500"/>
                                        <p:tgtEl>
                                          <p:spTgt spid="57"/>
                                        </p:tgtEl>
                                      </p:cBhvr>
                                    </p:animEffect>
                                  </p:childTnLst>
                                </p:cTn>
                              </p:par>
                            </p:childTnLst>
                          </p:cTn>
                        </p:par>
                        <p:par>
                          <p:cTn id="226" fill="hold" nodeType="afterGroup">
                            <p:stCondLst>
                              <p:cond delay="500"/>
                            </p:stCondLst>
                            <p:childTnLst>
                              <p:par>
                                <p:cTn id="227" presetID="53" presetClass="entr" presetSubtype="16" fill="hold" grpId="0" nodeType="afterEffect">
                                  <p:stCondLst>
                                    <p:cond delay="700"/>
                                  </p:stCondLst>
                                  <p:childTnLst>
                                    <p:set>
                                      <p:cBhvr>
                                        <p:cTn id="228" dur="1" fill="hold">
                                          <p:stCondLst>
                                            <p:cond delay="0"/>
                                          </p:stCondLst>
                                        </p:cTn>
                                        <p:tgtEl>
                                          <p:spTgt spid="62"/>
                                        </p:tgtEl>
                                        <p:attrNameLst>
                                          <p:attrName>style.visibility</p:attrName>
                                        </p:attrNameLst>
                                      </p:cBhvr>
                                      <p:to>
                                        <p:strVal val="visible"/>
                                      </p:to>
                                    </p:set>
                                    <p:anim calcmode="lin" valueType="num">
                                      <p:cBhvr>
                                        <p:cTn id="229" dur="700" fill="hold"/>
                                        <p:tgtEl>
                                          <p:spTgt spid="62"/>
                                        </p:tgtEl>
                                        <p:attrNameLst>
                                          <p:attrName>ppt_w</p:attrName>
                                        </p:attrNameLst>
                                      </p:cBhvr>
                                      <p:tavLst>
                                        <p:tav tm="0">
                                          <p:val>
                                            <p:fltVal val="0"/>
                                          </p:val>
                                        </p:tav>
                                        <p:tav tm="100000">
                                          <p:val>
                                            <p:strVal val="#ppt_w"/>
                                          </p:val>
                                        </p:tav>
                                      </p:tavLst>
                                    </p:anim>
                                    <p:anim calcmode="lin" valueType="num">
                                      <p:cBhvr>
                                        <p:cTn id="230" dur="700" fill="hold"/>
                                        <p:tgtEl>
                                          <p:spTgt spid="62"/>
                                        </p:tgtEl>
                                        <p:attrNameLst>
                                          <p:attrName>ppt_h</p:attrName>
                                        </p:attrNameLst>
                                      </p:cBhvr>
                                      <p:tavLst>
                                        <p:tav tm="0">
                                          <p:val>
                                            <p:fltVal val="0"/>
                                          </p:val>
                                        </p:tav>
                                        <p:tav tm="100000">
                                          <p:val>
                                            <p:strVal val="#ppt_h"/>
                                          </p:val>
                                        </p:tav>
                                      </p:tavLst>
                                    </p:anim>
                                    <p:animEffect transition="in" filter="fade">
                                      <p:cBhvr>
                                        <p:cTn id="231" dur="700"/>
                                        <p:tgtEl>
                                          <p:spTgt spid="62"/>
                                        </p:tgtEl>
                                      </p:cBhvr>
                                    </p:animEffect>
                                  </p:childTnLst>
                                </p:cTn>
                              </p:par>
                            </p:childTnLst>
                          </p:cTn>
                        </p:par>
                        <p:par>
                          <p:cTn id="232" fill="hold" nodeType="afterGroup">
                            <p:stCondLst>
                              <p:cond delay="1900"/>
                            </p:stCondLst>
                            <p:childTnLst>
                              <p:par>
                                <p:cTn id="233" presetID="53" presetClass="entr" presetSubtype="16" fill="hold" grpId="0" nodeType="afterEffect">
                                  <p:stCondLst>
                                    <p:cond delay="700"/>
                                  </p:stCondLst>
                                  <p:childTnLst>
                                    <p:set>
                                      <p:cBhvr>
                                        <p:cTn id="234" dur="1" fill="hold">
                                          <p:stCondLst>
                                            <p:cond delay="0"/>
                                          </p:stCondLst>
                                        </p:cTn>
                                        <p:tgtEl>
                                          <p:spTgt spid="53"/>
                                        </p:tgtEl>
                                        <p:attrNameLst>
                                          <p:attrName>style.visibility</p:attrName>
                                        </p:attrNameLst>
                                      </p:cBhvr>
                                      <p:to>
                                        <p:strVal val="visible"/>
                                      </p:to>
                                    </p:set>
                                    <p:anim calcmode="lin" valueType="num">
                                      <p:cBhvr>
                                        <p:cTn id="235" dur="700" fill="hold"/>
                                        <p:tgtEl>
                                          <p:spTgt spid="53"/>
                                        </p:tgtEl>
                                        <p:attrNameLst>
                                          <p:attrName>ppt_w</p:attrName>
                                        </p:attrNameLst>
                                      </p:cBhvr>
                                      <p:tavLst>
                                        <p:tav tm="0">
                                          <p:val>
                                            <p:fltVal val="0"/>
                                          </p:val>
                                        </p:tav>
                                        <p:tav tm="100000">
                                          <p:val>
                                            <p:strVal val="#ppt_w"/>
                                          </p:val>
                                        </p:tav>
                                      </p:tavLst>
                                    </p:anim>
                                    <p:anim calcmode="lin" valueType="num">
                                      <p:cBhvr>
                                        <p:cTn id="236" dur="700" fill="hold"/>
                                        <p:tgtEl>
                                          <p:spTgt spid="53"/>
                                        </p:tgtEl>
                                        <p:attrNameLst>
                                          <p:attrName>ppt_h</p:attrName>
                                        </p:attrNameLst>
                                      </p:cBhvr>
                                      <p:tavLst>
                                        <p:tav tm="0">
                                          <p:val>
                                            <p:fltVal val="0"/>
                                          </p:val>
                                        </p:tav>
                                        <p:tav tm="100000">
                                          <p:val>
                                            <p:strVal val="#ppt_h"/>
                                          </p:val>
                                        </p:tav>
                                      </p:tavLst>
                                    </p:anim>
                                    <p:animEffect transition="in" filter="fade">
                                      <p:cBhvr>
                                        <p:cTn id="237" dur="700"/>
                                        <p:tgtEl>
                                          <p:spTgt spid="53"/>
                                        </p:tgtEl>
                                      </p:cBhvr>
                                    </p:animEffect>
                                  </p:childTnLst>
                                </p:cTn>
                              </p:par>
                            </p:childTnLst>
                          </p:cTn>
                        </p:par>
                        <p:par>
                          <p:cTn id="238" fill="hold" nodeType="afterGroup">
                            <p:stCondLst>
                              <p:cond delay="3300"/>
                            </p:stCondLst>
                            <p:childTnLst>
                              <p:par>
                                <p:cTn id="239" presetID="53" presetClass="entr" presetSubtype="16" fill="hold" grpId="0" nodeType="afterEffect">
                                  <p:stCondLst>
                                    <p:cond delay="1500"/>
                                  </p:stCondLst>
                                  <p:childTnLst>
                                    <p:set>
                                      <p:cBhvr>
                                        <p:cTn id="240" dur="1" fill="hold">
                                          <p:stCondLst>
                                            <p:cond delay="0"/>
                                          </p:stCondLst>
                                        </p:cTn>
                                        <p:tgtEl>
                                          <p:spTgt spid="68"/>
                                        </p:tgtEl>
                                        <p:attrNameLst>
                                          <p:attrName>style.visibility</p:attrName>
                                        </p:attrNameLst>
                                      </p:cBhvr>
                                      <p:to>
                                        <p:strVal val="visible"/>
                                      </p:to>
                                    </p:set>
                                    <p:anim calcmode="lin" valueType="num">
                                      <p:cBhvr>
                                        <p:cTn id="241" dur="700" fill="hold"/>
                                        <p:tgtEl>
                                          <p:spTgt spid="68"/>
                                        </p:tgtEl>
                                        <p:attrNameLst>
                                          <p:attrName>ppt_w</p:attrName>
                                        </p:attrNameLst>
                                      </p:cBhvr>
                                      <p:tavLst>
                                        <p:tav tm="0">
                                          <p:val>
                                            <p:fltVal val="0"/>
                                          </p:val>
                                        </p:tav>
                                        <p:tav tm="100000">
                                          <p:val>
                                            <p:strVal val="#ppt_w"/>
                                          </p:val>
                                        </p:tav>
                                      </p:tavLst>
                                    </p:anim>
                                    <p:anim calcmode="lin" valueType="num">
                                      <p:cBhvr>
                                        <p:cTn id="242" dur="700" fill="hold"/>
                                        <p:tgtEl>
                                          <p:spTgt spid="68"/>
                                        </p:tgtEl>
                                        <p:attrNameLst>
                                          <p:attrName>ppt_h</p:attrName>
                                        </p:attrNameLst>
                                      </p:cBhvr>
                                      <p:tavLst>
                                        <p:tav tm="0">
                                          <p:val>
                                            <p:fltVal val="0"/>
                                          </p:val>
                                        </p:tav>
                                        <p:tav tm="100000">
                                          <p:val>
                                            <p:strVal val="#ppt_h"/>
                                          </p:val>
                                        </p:tav>
                                      </p:tavLst>
                                    </p:anim>
                                    <p:animEffect transition="in" filter="fade">
                                      <p:cBhvr>
                                        <p:cTn id="243" dur="700"/>
                                        <p:tgtEl>
                                          <p:spTgt spid="68"/>
                                        </p:tgtEl>
                                      </p:cBhvr>
                                    </p:animEffect>
                                  </p:childTnLst>
                                </p:cTn>
                              </p:par>
                            </p:childTnLst>
                          </p:cTn>
                        </p:par>
                        <p:par>
                          <p:cTn id="244" fill="hold" nodeType="afterGroup">
                            <p:stCondLst>
                              <p:cond delay="5500"/>
                            </p:stCondLst>
                            <p:childTnLst>
                              <p:par>
                                <p:cTn id="245" presetID="53" presetClass="entr" presetSubtype="16" fill="hold" grpId="0" nodeType="afterEffect">
                                  <p:stCondLst>
                                    <p:cond delay="1500"/>
                                  </p:stCondLst>
                                  <p:childTnLst>
                                    <p:set>
                                      <p:cBhvr>
                                        <p:cTn id="246" dur="1" fill="hold">
                                          <p:stCondLst>
                                            <p:cond delay="0"/>
                                          </p:stCondLst>
                                        </p:cTn>
                                        <p:tgtEl>
                                          <p:spTgt spid="54"/>
                                        </p:tgtEl>
                                        <p:attrNameLst>
                                          <p:attrName>style.visibility</p:attrName>
                                        </p:attrNameLst>
                                      </p:cBhvr>
                                      <p:to>
                                        <p:strVal val="visible"/>
                                      </p:to>
                                    </p:set>
                                    <p:anim calcmode="lin" valueType="num">
                                      <p:cBhvr>
                                        <p:cTn id="247" dur="700" fill="hold"/>
                                        <p:tgtEl>
                                          <p:spTgt spid="54"/>
                                        </p:tgtEl>
                                        <p:attrNameLst>
                                          <p:attrName>ppt_w</p:attrName>
                                        </p:attrNameLst>
                                      </p:cBhvr>
                                      <p:tavLst>
                                        <p:tav tm="0">
                                          <p:val>
                                            <p:fltVal val="0"/>
                                          </p:val>
                                        </p:tav>
                                        <p:tav tm="100000">
                                          <p:val>
                                            <p:strVal val="#ppt_w"/>
                                          </p:val>
                                        </p:tav>
                                      </p:tavLst>
                                    </p:anim>
                                    <p:anim calcmode="lin" valueType="num">
                                      <p:cBhvr>
                                        <p:cTn id="248" dur="700" fill="hold"/>
                                        <p:tgtEl>
                                          <p:spTgt spid="54"/>
                                        </p:tgtEl>
                                        <p:attrNameLst>
                                          <p:attrName>ppt_h</p:attrName>
                                        </p:attrNameLst>
                                      </p:cBhvr>
                                      <p:tavLst>
                                        <p:tav tm="0">
                                          <p:val>
                                            <p:fltVal val="0"/>
                                          </p:val>
                                        </p:tav>
                                        <p:tav tm="100000">
                                          <p:val>
                                            <p:strVal val="#ppt_h"/>
                                          </p:val>
                                        </p:tav>
                                      </p:tavLst>
                                    </p:anim>
                                    <p:animEffect transition="in" filter="fade">
                                      <p:cBhvr>
                                        <p:cTn id="249" dur="700"/>
                                        <p:tgtEl>
                                          <p:spTgt spid="54"/>
                                        </p:tgtEl>
                                      </p:cBhvr>
                                    </p:animEffect>
                                  </p:childTnLst>
                                </p:cTn>
                              </p:par>
                            </p:childTnLst>
                          </p:cTn>
                        </p:par>
                        <p:par>
                          <p:cTn id="250" fill="hold" nodeType="afterGroup">
                            <p:stCondLst>
                              <p:cond delay="7700"/>
                            </p:stCondLst>
                            <p:childTnLst>
                              <p:par>
                                <p:cTn id="251" presetID="53" presetClass="entr" presetSubtype="16" fill="hold" grpId="0" nodeType="afterEffect">
                                  <p:stCondLst>
                                    <p:cond delay="2000"/>
                                  </p:stCondLst>
                                  <p:childTnLst>
                                    <p:set>
                                      <p:cBhvr>
                                        <p:cTn id="252" dur="1" fill="hold">
                                          <p:stCondLst>
                                            <p:cond delay="0"/>
                                          </p:stCondLst>
                                        </p:cTn>
                                        <p:tgtEl>
                                          <p:spTgt spid="63"/>
                                        </p:tgtEl>
                                        <p:attrNameLst>
                                          <p:attrName>style.visibility</p:attrName>
                                        </p:attrNameLst>
                                      </p:cBhvr>
                                      <p:to>
                                        <p:strVal val="visible"/>
                                      </p:to>
                                    </p:set>
                                    <p:anim calcmode="lin" valueType="num">
                                      <p:cBhvr>
                                        <p:cTn id="253" dur="700" fill="hold"/>
                                        <p:tgtEl>
                                          <p:spTgt spid="63"/>
                                        </p:tgtEl>
                                        <p:attrNameLst>
                                          <p:attrName>ppt_w</p:attrName>
                                        </p:attrNameLst>
                                      </p:cBhvr>
                                      <p:tavLst>
                                        <p:tav tm="0">
                                          <p:val>
                                            <p:fltVal val="0"/>
                                          </p:val>
                                        </p:tav>
                                        <p:tav tm="100000">
                                          <p:val>
                                            <p:strVal val="#ppt_w"/>
                                          </p:val>
                                        </p:tav>
                                      </p:tavLst>
                                    </p:anim>
                                    <p:anim calcmode="lin" valueType="num">
                                      <p:cBhvr>
                                        <p:cTn id="254" dur="700" fill="hold"/>
                                        <p:tgtEl>
                                          <p:spTgt spid="63"/>
                                        </p:tgtEl>
                                        <p:attrNameLst>
                                          <p:attrName>ppt_h</p:attrName>
                                        </p:attrNameLst>
                                      </p:cBhvr>
                                      <p:tavLst>
                                        <p:tav tm="0">
                                          <p:val>
                                            <p:fltVal val="0"/>
                                          </p:val>
                                        </p:tav>
                                        <p:tav tm="100000">
                                          <p:val>
                                            <p:strVal val="#ppt_h"/>
                                          </p:val>
                                        </p:tav>
                                      </p:tavLst>
                                    </p:anim>
                                    <p:animEffect transition="in" filter="fade">
                                      <p:cBhvr>
                                        <p:cTn id="255" dur="700"/>
                                        <p:tgtEl>
                                          <p:spTgt spid="63"/>
                                        </p:tgtEl>
                                      </p:cBhvr>
                                    </p:animEffect>
                                  </p:childTnLst>
                                </p:cTn>
                              </p:par>
                            </p:childTnLst>
                          </p:cTn>
                        </p:par>
                      </p:childTnLst>
                    </p:cTn>
                  </p:par>
                  <p:par>
                    <p:cTn id="256" fill="hold" nodeType="clickPar">
                      <p:stCondLst>
                        <p:cond delay="indefinite"/>
                      </p:stCondLst>
                      <p:childTnLst>
                        <p:par>
                          <p:cTn id="257" fill="hold" nodeType="withGroup">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23"/>
                                        </p:tgtEl>
                                        <p:attrNameLst>
                                          <p:attrName>style.visibility</p:attrName>
                                        </p:attrNameLst>
                                      </p:cBhvr>
                                      <p:to>
                                        <p:strVal val="visible"/>
                                      </p:to>
                                    </p:set>
                                    <p:anim calcmode="lin" valueType="num">
                                      <p:cBhvr>
                                        <p:cTn id="260" dur="500" fill="hold"/>
                                        <p:tgtEl>
                                          <p:spTgt spid="23"/>
                                        </p:tgtEl>
                                        <p:attrNameLst>
                                          <p:attrName>ppt_w</p:attrName>
                                        </p:attrNameLst>
                                      </p:cBhvr>
                                      <p:tavLst>
                                        <p:tav tm="0">
                                          <p:val>
                                            <p:fltVal val="0"/>
                                          </p:val>
                                        </p:tav>
                                        <p:tav tm="100000">
                                          <p:val>
                                            <p:strVal val="#ppt_w"/>
                                          </p:val>
                                        </p:tav>
                                      </p:tavLst>
                                    </p:anim>
                                    <p:anim calcmode="lin" valueType="num">
                                      <p:cBhvr>
                                        <p:cTn id="261" dur="500" fill="hold"/>
                                        <p:tgtEl>
                                          <p:spTgt spid="23"/>
                                        </p:tgtEl>
                                        <p:attrNameLst>
                                          <p:attrName>ppt_h</p:attrName>
                                        </p:attrNameLst>
                                      </p:cBhvr>
                                      <p:tavLst>
                                        <p:tav tm="0">
                                          <p:val>
                                            <p:fltVal val="0"/>
                                          </p:val>
                                        </p:tav>
                                        <p:tav tm="100000">
                                          <p:val>
                                            <p:strVal val="#ppt_h"/>
                                          </p:val>
                                        </p:tav>
                                      </p:tavLst>
                                    </p:anim>
                                    <p:animEffect transition="in" filter="fade">
                                      <p:cBhvr>
                                        <p:cTn id="262" dur="500"/>
                                        <p:tgtEl>
                                          <p:spTgt spid="23"/>
                                        </p:tgtEl>
                                      </p:cBhvr>
                                    </p:animEffec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53" presetClass="entr" presetSubtype="16" fill="hold" grpId="0" nodeType="clickEffect">
                                  <p:stCondLst>
                                    <p:cond delay="0"/>
                                  </p:stCondLst>
                                  <p:childTnLst>
                                    <p:set>
                                      <p:cBhvr>
                                        <p:cTn id="266" dur="1" fill="hold">
                                          <p:stCondLst>
                                            <p:cond delay="0"/>
                                          </p:stCondLst>
                                        </p:cTn>
                                        <p:tgtEl>
                                          <p:spTgt spid="71"/>
                                        </p:tgtEl>
                                        <p:attrNameLst>
                                          <p:attrName>style.visibility</p:attrName>
                                        </p:attrNameLst>
                                      </p:cBhvr>
                                      <p:to>
                                        <p:strVal val="visible"/>
                                      </p:to>
                                    </p:set>
                                    <p:anim calcmode="lin" valueType="num">
                                      <p:cBhvr>
                                        <p:cTn id="267" dur="500" fill="hold"/>
                                        <p:tgtEl>
                                          <p:spTgt spid="71"/>
                                        </p:tgtEl>
                                        <p:attrNameLst>
                                          <p:attrName>ppt_w</p:attrName>
                                        </p:attrNameLst>
                                      </p:cBhvr>
                                      <p:tavLst>
                                        <p:tav tm="0">
                                          <p:val>
                                            <p:fltVal val="0"/>
                                          </p:val>
                                        </p:tav>
                                        <p:tav tm="100000">
                                          <p:val>
                                            <p:strVal val="#ppt_w"/>
                                          </p:val>
                                        </p:tav>
                                      </p:tavLst>
                                    </p:anim>
                                    <p:anim calcmode="lin" valueType="num">
                                      <p:cBhvr>
                                        <p:cTn id="268" dur="500" fill="hold"/>
                                        <p:tgtEl>
                                          <p:spTgt spid="71"/>
                                        </p:tgtEl>
                                        <p:attrNameLst>
                                          <p:attrName>ppt_h</p:attrName>
                                        </p:attrNameLst>
                                      </p:cBhvr>
                                      <p:tavLst>
                                        <p:tav tm="0">
                                          <p:val>
                                            <p:fltVal val="0"/>
                                          </p:val>
                                        </p:tav>
                                        <p:tav tm="100000">
                                          <p:val>
                                            <p:strVal val="#ppt_h"/>
                                          </p:val>
                                        </p:tav>
                                      </p:tavLst>
                                    </p:anim>
                                    <p:animEffect transition="in" filter="fade">
                                      <p:cBhvr>
                                        <p:cTn id="269" dur="500"/>
                                        <p:tgtEl>
                                          <p:spTgt spid="71"/>
                                        </p:tgtEl>
                                      </p:cBhvr>
                                    </p:animEffect>
                                  </p:childTnLst>
                                </p:cTn>
                              </p:par>
                            </p:childTnLst>
                          </p:cTn>
                        </p:par>
                        <p:par>
                          <p:cTn id="270" fill="hold" nodeType="afterGroup">
                            <p:stCondLst>
                              <p:cond delay="500"/>
                            </p:stCondLst>
                            <p:childTnLst>
                              <p:par>
                                <p:cTn id="271" presetID="53" presetClass="entr" presetSubtype="16" fill="hold" grpId="0" nodeType="afterEffect">
                                  <p:stCondLst>
                                    <p:cond delay="700"/>
                                  </p:stCondLst>
                                  <p:childTnLst>
                                    <p:set>
                                      <p:cBhvr>
                                        <p:cTn id="272" dur="1" fill="hold">
                                          <p:stCondLst>
                                            <p:cond delay="0"/>
                                          </p:stCondLst>
                                        </p:cTn>
                                        <p:tgtEl>
                                          <p:spTgt spid="72"/>
                                        </p:tgtEl>
                                        <p:attrNameLst>
                                          <p:attrName>style.visibility</p:attrName>
                                        </p:attrNameLst>
                                      </p:cBhvr>
                                      <p:to>
                                        <p:strVal val="visible"/>
                                      </p:to>
                                    </p:set>
                                    <p:anim calcmode="lin" valueType="num">
                                      <p:cBhvr>
                                        <p:cTn id="273" dur="700" fill="hold"/>
                                        <p:tgtEl>
                                          <p:spTgt spid="72"/>
                                        </p:tgtEl>
                                        <p:attrNameLst>
                                          <p:attrName>ppt_w</p:attrName>
                                        </p:attrNameLst>
                                      </p:cBhvr>
                                      <p:tavLst>
                                        <p:tav tm="0">
                                          <p:val>
                                            <p:fltVal val="0"/>
                                          </p:val>
                                        </p:tav>
                                        <p:tav tm="100000">
                                          <p:val>
                                            <p:strVal val="#ppt_w"/>
                                          </p:val>
                                        </p:tav>
                                      </p:tavLst>
                                    </p:anim>
                                    <p:anim calcmode="lin" valueType="num">
                                      <p:cBhvr>
                                        <p:cTn id="274" dur="700" fill="hold"/>
                                        <p:tgtEl>
                                          <p:spTgt spid="72"/>
                                        </p:tgtEl>
                                        <p:attrNameLst>
                                          <p:attrName>ppt_h</p:attrName>
                                        </p:attrNameLst>
                                      </p:cBhvr>
                                      <p:tavLst>
                                        <p:tav tm="0">
                                          <p:val>
                                            <p:fltVal val="0"/>
                                          </p:val>
                                        </p:tav>
                                        <p:tav tm="100000">
                                          <p:val>
                                            <p:strVal val="#ppt_h"/>
                                          </p:val>
                                        </p:tav>
                                      </p:tavLst>
                                    </p:anim>
                                    <p:animEffect transition="in" filter="fade">
                                      <p:cBhvr>
                                        <p:cTn id="275" dur="700"/>
                                        <p:tgtEl>
                                          <p:spTgt spid="72"/>
                                        </p:tgtEl>
                                      </p:cBhvr>
                                    </p:animEffect>
                                  </p:childTnLst>
                                </p:cTn>
                              </p:par>
                            </p:childTnLst>
                          </p:cTn>
                        </p:par>
                        <p:par>
                          <p:cTn id="276" fill="hold" nodeType="afterGroup">
                            <p:stCondLst>
                              <p:cond delay="1900"/>
                            </p:stCondLst>
                            <p:childTnLst>
                              <p:par>
                                <p:cTn id="277" presetID="53" presetClass="entr" presetSubtype="16" fill="hold" grpId="0" nodeType="afterEffect">
                                  <p:stCondLst>
                                    <p:cond delay="1500"/>
                                  </p:stCondLst>
                                  <p:childTnLst>
                                    <p:set>
                                      <p:cBhvr>
                                        <p:cTn id="278" dur="1" fill="hold">
                                          <p:stCondLst>
                                            <p:cond delay="0"/>
                                          </p:stCondLst>
                                        </p:cTn>
                                        <p:tgtEl>
                                          <p:spTgt spid="73"/>
                                        </p:tgtEl>
                                        <p:attrNameLst>
                                          <p:attrName>style.visibility</p:attrName>
                                        </p:attrNameLst>
                                      </p:cBhvr>
                                      <p:to>
                                        <p:strVal val="visible"/>
                                      </p:to>
                                    </p:set>
                                    <p:anim calcmode="lin" valueType="num">
                                      <p:cBhvr>
                                        <p:cTn id="279" dur="700" fill="hold"/>
                                        <p:tgtEl>
                                          <p:spTgt spid="73"/>
                                        </p:tgtEl>
                                        <p:attrNameLst>
                                          <p:attrName>ppt_w</p:attrName>
                                        </p:attrNameLst>
                                      </p:cBhvr>
                                      <p:tavLst>
                                        <p:tav tm="0">
                                          <p:val>
                                            <p:fltVal val="0"/>
                                          </p:val>
                                        </p:tav>
                                        <p:tav tm="100000">
                                          <p:val>
                                            <p:strVal val="#ppt_w"/>
                                          </p:val>
                                        </p:tav>
                                      </p:tavLst>
                                    </p:anim>
                                    <p:anim calcmode="lin" valueType="num">
                                      <p:cBhvr>
                                        <p:cTn id="280" dur="700" fill="hold"/>
                                        <p:tgtEl>
                                          <p:spTgt spid="73"/>
                                        </p:tgtEl>
                                        <p:attrNameLst>
                                          <p:attrName>ppt_h</p:attrName>
                                        </p:attrNameLst>
                                      </p:cBhvr>
                                      <p:tavLst>
                                        <p:tav tm="0">
                                          <p:val>
                                            <p:fltVal val="0"/>
                                          </p:val>
                                        </p:tav>
                                        <p:tav tm="100000">
                                          <p:val>
                                            <p:strVal val="#ppt_h"/>
                                          </p:val>
                                        </p:tav>
                                      </p:tavLst>
                                    </p:anim>
                                    <p:animEffect transition="in" filter="fade">
                                      <p:cBhvr>
                                        <p:cTn id="281" dur="700"/>
                                        <p:tgtEl>
                                          <p:spTgt spid="73"/>
                                        </p:tgtEl>
                                      </p:cBhvr>
                                    </p:animEffect>
                                  </p:childTnLst>
                                </p:cTn>
                              </p:par>
                            </p:childTnLst>
                          </p:cTn>
                        </p:par>
                        <p:par>
                          <p:cTn id="282" fill="hold" nodeType="afterGroup">
                            <p:stCondLst>
                              <p:cond delay="4100"/>
                            </p:stCondLst>
                            <p:childTnLst>
                              <p:par>
                                <p:cTn id="283" presetID="53" presetClass="entr" presetSubtype="16" fill="hold" grpId="0" nodeType="afterEffect">
                                  <p:stCondLst>
                                    <p:cond delay="2000"/>
                                  </p:stCondLst>
                                  <p:childTnLst>
                                    <p:set>
                                      <p:cBhvr>
                                        <p:cTn id="284" dur="1" fill="hold">
                                          <p:stCondLst>
                                            <p:cond delay="0"/>
                                          </p:stCondLst>
                                        </p:cTn>
                                        <p:tgtEl>
                                          <p:spTgt spid="74"/>
                                        </p:tgtEl>
                                        <p:attrNameLst>
                                          <p:attrName>style.visibility</p:attrName>
                                        </p:attrNameLst>
                                      </p:cBhvr>
                                      <p:to>
                                        <p:strVal val="visible"/>
                                      </p:to>
                                    </p:set>
                                    <p:anim calcmode="lin" valueType="num">
                                      <p:cBhvr>
                                        <p:cTn id="285" dur="700" fill="hold"/>
                                        <p:tgtEl>
                                          <p:spTgt spid="74"/>
                                        </p:tgtEl>
                                        <p:attrNameLst>
                                          <p:attrName>ppt_w</p:attrName>
                                        </p:attrNameLst>
                                      </p:cBhvr>
                                      <p:tavLst>
                                        <p:tav tm="0">
                                          <p:val>
                                            <p:fltVal val="0"/>
                                          </p:val>
                                        </p:tav>
                                        <p:tav tm="100000">
                                          <p:val>
                                            <p:strVal val="#ppt_w"/>
                                          </p:val>
                                        </p:tav>
                                      </p:tavLst>
                                    </p:anim>
                                    <p:anim calcmode="lin" valueType="num">
                                      <p:cBhvr>
                                        <p:cTn id="286" dur="700" fill="hold"/>
                                        <p:tgtEl>
                                          <p:spTgt spid="74"/>
                                        </p:tgtEl>
                                        <p:attrNameLst>
                                          <p:attrName>ppt_h</p:attrName>
                                        </p:attrNameLst>
                                      </p:cBhvr>
                                      <p:tavLst>
                                        <p:tav tm="0">
                                          <p:val>
                                            <p:fltVal val="0"/>
                                          </p:val>
                                        </p:tav>
                                        <p:tav tm="100000">
                                          <p:val>
                                            <p:strVal val="#ppt_h"/>
                                          </p:val>
                                        </p:tav>
                                      </p:tavLst>
                                    </p:anim>
                                    <p:animEffect transition="in" filter="fade">
                                      <p:cBhvr>
                                        <p:cTn id="287" dur="700"/>
                                        <p:tgtEl>
                                          <p:spTgt spid="74"/>
                                        </p:tgtEl>
                                      </p:cBhvr>
                                    </p:animEffect>
                                  </p:childTnLst>
                                </p:cTn>
                              </p:par>
                            </p:childTnLst>
                          </p:cTn>
                        </p:par>
                        <p:par>
                          <p:cTn id="288" fill="hold" nodeType="afterGroup">
                            <p:stCondLst>
                              <p:cond delay="6800"/>
                            </p:stCondLst>
                            <p:childTnLst>
                              <p:par>
                                <p:cTn id="289" presetID="53" presetClass="entr" presetSubtype="16" fill="hold" grpId="0" nodeType="afterEffect">
                                  <p:stCondLst>
                                    <p:cond delay="2000"/>
                                  </p:stCondLst>
                                  <p:childTnLst>
                                    <p:set>
                                      <p:cBhvr>
                                        <p:cTn id="290" dur="1" fill="hold">
                                          <p:stCondLst>
                                            <p:cond delay="0"/>
                                          </p:stCondLst>
                                        </p:cTn>
                                        <p:tgtEl>
                                          <p:spTgt spid="75"/>
                                        </p:tgtEl>
                                        <p:attrNameLst>
                                          <p:attrName>style.visibility</p:attrName>
                                        </p:attrNameLst>
                                      </p:cBhvr>
                                      <p:to>
                                        <p:strVal val="visible"/>
                                      </p:to>
                                    </p:set>
                                    <p:anim calcmode="lin" valueType="num">
                                      <p:cBhvr>
                                        <p:cTn id="291" dur="700" fill="hold"/>
                                        <p:tgtEl>
                                          <p:spTgt spid="75"/>
                                        </p:tgtEl>
                                        <p:attrNameLst>
                                          <p:attrName>ppt_w</p:attrName>
                                        </p:attrNameLst>
                                      </p:cBhvr>
                                      <p:tavLst>
                                        <p:tav tm="0">
                                          <p:val>
                                            <p:fltVal val="0"/>
                                          </p:val>
                                        </p:tav>
                                        <p:tav tm="100000">
                                          <p:val>
                                            <p:strVal val="#ppt_w"/>
                                          </p:val>
                                        </p:tav>
                                      </p:tavLst>
                                    </p:anim>
                                    <p:anim calcmode="lin" valueType="num">
                                      <p:cBhvr>
                                        <p:cTn id="292" dur="700" fill="hold"/>
                                        <p:tgtEl>
                                          <p:spTgt spid="75"/>
                                        </p:tgtEl>
                                        <p:attrNameLst>
                                          <p:attrName>ppt_h</p:attrName>
                                        </p:attrNameLst>
                                      </p:cBhvr>
                                      <p:tavLst>
                                        <p:tav tm="0">
                                          <p:val>
                                            <p:fltVal val="0"/>
                                          </p:val>
                                        </p:tav>
                                        <p:tav tm="100000">
                                          <p:val>
                                            <p:strVal val="#ppt_h"/>
                                          </p:val>
                                        </p:tav>
                                      </p:tavLst>
                                    </p:anim>
                                    <p:animEffect transition="in" filter="fade">
                                      <p:cBhvr>
                                        <p:cTn id="293" dur="700"/>
                                        <p:tgtEl>
                                          <p:spTgt spid="75"/>
                                        </p:tgtEl>
                                      </p:cBhvr>
                                    </p:animEffect>
                                  </p:childTnLst>
                                </p:cTn>
                              </p:par>
                            </p:childTnLst>
                          </p:cTn>
                        </p:par>
                      </p:childTnLst>
                    </p:cTn>
                  </p:par>
                  <p:par>
                    <p:cTn id="294" fill="hold" nodeType="clickPar">
                      <p:stCondLst>
                        <p:cond delay="indefinite"/>
                      </p:stCondLst>
                      <p:childTnLst>
                        <p:par>
                          <p:cTn id="295" fill="hold" nodeType="withGroup">
                            <p:stCondLst>
                              <p:cond delay="0"/>
                            </p:stCondLst>
                            <p:childTnLst>
                              <p:par>
                                <p:cTn id="296" presetID="53" presetClass="entr" presetSubtype="16" fill="hold" grpId="0" nodeType="clickEffect">
                                  <p:stCondLst>
                                    <p:cond delay="0"/>
                                  </p:stCondLst>
                                  <p:childTnLst>
                                    <p:set>
                                      <p:cBhvr>
                                        <p:cTn id="297" dur="1" fill="hold">
                                          <p:stCondLst>
                                            <p:cond delay="0"/>
                                          </p:stCondLst>
                                        </p:cTn>
                                        <p:tgtEl>
                                          <p:spTgt spid="25"/>
                                        </p:tgtEl>
                                        <p:attrNameLst>
                                          <p:attrName>style.visibility</p:attrName>
                                        </p:attrNameLst>
                                      </p:cBhvr>
                                      <p:to>
                                        <p:strVal val="visible"/>
                                      </p:to>
                                    </p:set>
                                    <p:anim calcmode="lin" valueType="num">
                                      <p:cBhvr>
                                        <p:cTn id="298" dur="500" fill="hold"/>
                                        <p:tgtEl>
                                          <p:spTgt spid="25"/>
                                        </p:tgtEl>
                                        <p:attrNameLst>
                                          <p:attrName>ppt_w</p:attrName>
                                        </p:attrNameLst>
                                      </p:cBhvr>
                                      <p:tavLst>
                                        <p:tav tm="0">
                                          <p:val>
                                            <p:fltVal val="0"/>
                                          </p:val>
                                        </p:tav>
                                        <p:tav tm="100000">
                                          <p:val>
                                            <p:strVal val="#ppt_w"/>
                                          </p:val>
                                        </p:tav>
                                      </p:tavLst>
                                    </p:anim>
                                    <p:anim calcmode="lin" valueType="num">
                                      <p:cBhvr>
                                        <p:cTn id="299" dur="500" fill="hold"/>
                                        <p:tgtEl>
                                          <p:spTgt spid="25"/>
                                        </p:tgtEl>
                                        <p:attrNameLst>
                                          <p:attrName>ppt_h</p:attrName>
                                        </p:attrNameLst>
                                      </p:cBhvr>
                                      <p:tavLst>
                                        <p:tav tm="0">
                                          <p:val>
                                            <p:fltVal val="0"/>
                                          </p:val>
                                        </p:tav>
                                        <p:tav tm="100000">
                                          <p:val>
                                            <p:strVal val="#ppt_h"/>
                                          </p:val>
                                        </p:tav>
                                      </p:tavLst>
                                    </p:anim>
                                    <p:animEffect transition="in" filter="fade">
                                      <p:cBhvr>
                                        <p:cTn id="300" dur="500"/>
                                        <p:tgtEl>
                                          <p:spTgt spid="25"/>
                                        </p:tgtEl>
                                      </p:cBhvr>
                                    </p:animEffect>
                                  </p:childTnLst>
                                </p:cTn>
                              </p:par>
                            </p:childTnLst>
                          </p:cTn>
                        </p:par>
                      </p:childTnLst>
                    </p:cTn>
                  </p:par>
                  <p:par>
                    <p:cTn id="301" fill="hold" nodeType="clickPar">
                      <p:stCondLst>
                        <p:cond delay="indefinite"/>
                      </p:stCondLst>
                      <p:childTnLst>
                        <p:par>
                          <p:cTn id="302" fill="hold" nodeType="withGroup">
                            <p:stCondLst>
                              <p:cond delay="0"/>
                            </p:stCondLst>
                            <p:childTnLst>
                              <p:par>
                                <p:cTn id="303" presetID="47" presetClass="entr" presetSubtype="0" fill="hold" grpId="0" nodeType="clickEffect">
                                  <p:stCondLst>
                                    <p:cond delay="0"/>
                                  </p:stCondLst>
                                  <p:childTnLst>
                                    <p:set>
                                      <p:cBhvr>
                                        <p:cTn id="304" dur="1" fill="hold">
                                          <p:stCondLst>
                                            <p:cond delay="0"/>
                                          </p:stCondLst>
                                        </p:cTn>
                                        <p:tgtEl>
                                          <p:spTgt spid="7183"/>
                                        </p:tgtEl>
                                        <p:attrNameLst>
                                          <p:attrName>style.visibility</p:attrName>
                                        </p:attrNameLst>
                                      </p:cBhvr>
                                      <p:to>
                                        <p:strVal val="visible"/>
                                      </p:to>
                                    </p:set>
                                    <p:animEffect transition="in" filter="fade">
                                      <p:cBhvr>
                                        <p:cTn id="305" dur="1000"/>
                                        <p:tgtEl>
                                          <p:spTgt spid="7183"/>
                                        </p:tgtEl>
                                      </p:cBhvr>
                                    </p:animEffect>
                                    <p:anim calcmode="lin" valueType="num">
                                      <p:cBhvr>
                                        <p:cTn id="306" dur="1000" fill="hold"/>
                                        <p:tgtEl>
                                          <p:spTgt spid="7183"/>
                                        </p:tgtEl>
                                        <p:attrNameLst>
                                          <p:attrName>ppt_x</p:attrName>
                                        </p:attrNameLst>
                                      </p:cBhvr>
                                      <p:tavLst>
                                        <p:tav tm="0">
                                          <p:val>
                                            <p:strVal val="#ppt_x"/>
                                          </p:val>
                                        </p:tav>
                                        <p:tav tm="100000">
                                          <p:val>
                                            <p:strVal val="#ppt_x"/>
                                          </p:val>
                                        </p:tav>
                                      </p:tavLst>
                                    </p:anim>
                                    <p:anim calcmode="lin" valueType="num">
                                      <p:cBhvr>
                                        <p:cTn id="307" dur="1000" fill="hold"/>
                                        <p:tgtEl>
                                          <p:spTgt spid="7183"/>
                                        </p:tgtEl>
                                        <p:attrNameLst>
                                          <p:attrName>ppt_y</p:attrName>
                                        </p:attrNameLst>
                                      </p:cBhvr>
                                      <p:tavLst>
                                        <p:tav tm="0">
                                          <p:val>
                                            <p:strVal val="#ppt_y-.1"/>
                                          </p:val>
                                        </p:tav>
                                        <p:tav tm="100000">
                                          <p:val>
                                            <p:strVal val="#ppt_y"/>
                                          </p:val>
                                        </p:tav>
                                      </p:tavLst>
                                    </p:anim>
                                  </p:childTnLst>
                                </p:cTn>
                              </p:par>
                            </p:childTnLst>
                          </p:cTn>
                        </p:par>
                      </p:childTnLst>
                    </p:cTn>
                  </p:par>
                  <p:par>
                    <p:cTn id="308" fill="hold" nodeType="clickPar">
                      <p:stCondLst>
                        <p:cond delay="indefinite"/>
                      </p:stCondLst>
                      <p:childTnLst>
                        <p:par>
                          <p:cTn id="309" fill="hold" nodeType="withGroup">
                            <p:stCondLst>
                              <p:cond delay="0"/>
                            </p:stCondLst>
                            <p:childTnLst>
                              <p:par>
                                <p:cTn id="310" presetID="47" presetClass="entr" presetSubtype="0" fill="hold" grpId="0" nodeType="clickEffect">
                                  <p:stCondLst>
                                    <p:cond delay="0"/>
                                  </p:stCondLst>
                                  <p:childTnLst>
                                    <p:set>
                                      <p:cBhvr>
                                        <p:cTn id="311" dur="1" fill="hold">
                                          <p:stCondLst>
                                            <p:cond delay="0"/>
                                          </p:stCondLst>
                                        </p:cTn>
                                        <p:tgtEl>
                                          <p:spTgt spid="19"/>
                                        </p:tgtEl>
                                        <p:attrNameLst>
                                          <p:attrName>style.visibility</p:attrName>
                                        </p:attrNameLst>
                                      </p:cBhvr>
                                      <p:to>
                                        <p:strVal val="visible"/>
                                      </p:to>
                                    </p:set>
                                    <p:animEffect transition="in" filter="fade">
                                      <p:cBhvr>
                                        <p:cTn id="312" dur="1000"/>
                                        <p:tgtEl>
                                          <p:spTgt spid="19"/>
                                        </p:tgtEl>
                                      </p:cBhvr>
                                    </p:animEffect>
                                    <p:anim calcmode="lin" valueType="num">
                                      <p:cBhvr>
                                        <p:cTn id="313" dur="1000" fill="hold"/>
                                        <p:tgtEl>
                                          <p:spTgt spid="19"/>
                                        </p:tgtEl>
                                        <p:attrNameLst>
                                          <p:attrName>ppt_x</p:attrName>
                                        </p:attrNameLst>
                                      </p:cBhvr>
                                      <p:tavLst>
                                        <p:tav tm="0">
                                          <p:val>
                                            <p:strVal val="#ppt_x"/>
                                          </p:val>
                                        </p:tav>
                                        <p:tav tm="100000">
                                          <p:val>
                                            <p:strVal val="#ppt_x"/>
                                          </p:val>
                                        </p:tav>
                                      </p:tavLst>
                                    </p:anim>
                                    <p:anim calcmode="lin" valueType="num">
                                      <p:cBhvr>
                                        <p:cTn id="3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1" grpId="0" animBg="1"/>
      <p:bldP spid="52" grpId="0" animBg="1"/>
      <p:bldP spid="55" grpId="0" animBg="1"/>
      <p:bldP spid="56" grpId="0" animBg="1"/>
      <p:bldP spid="57" grpId="0" animBg="1"/>
      <p:bldP spid="7171" grpId="0" animBg="1"/>
      <p:bldP spid="13" grpId="0" animBg="1"/>
      <p:bldP spid="15" grpId="0" animBg="1"/>
      <p:bldP spid="23" grpId="0" animBg="1"/>
      <p:bldP spid="2" grpId="0"/>
      <p:bldP spid="26" grpId="0" animBg="1"/>
      <p:bldP spid="27" grpId="0" animBg="1"/>
      <p:bldP spid="19" grpId="0" animBg="1"/>
      <p:bldP spid="7183" grpId="0"/>
      <p:bldP spid="25" grpId="0" animBg="1"/>
      <p:bldP spid="28" grpId="0"/>
      <p:bldP spid="58" grpId="0"/>
      <p:bldP spid="59" grpId="0"/>
      <p:bldP spid="62" grpId="0"/>
      <p:bldP spid="29" grpId="0" animBg="1"/>
      <p:bldP spid="64" grpId="0" animBg="1"/>
      <p:bldP spid="65" grpId="0" animBg="1"/>
      <p:bldP spid="66" grpId="0" animBg="1"/>
      <p:bldP spid="3" grpId="0"/>
      <p:bldP spid="36" grpId="0"/>
      <p:bldP spid="37" grpId="0"/>
      <p:bldP spid="38" grpId="0"/>
      <p:bldP spid="39" grpId="0"/>
      <p:bldP spid="40" grpId="0"/>
      <p:bldP spid="41" grpId="0"/>
      <p:bldP spid="42" grpId="0"/>
      <p:bldP spid="43" grpId="0"/>
      <p:bldP spid="44" grpId="0"/>
      <p:bldP spid="45" grpId="0"/>
      <p:bldP spid="46" grpId="0"/>
      <p:bldP spid="48" grpId="0"/>
      <p:bldP spid="49" grpId="0"/>
      <p:bldP spid="53" grpId="0"/>
      <p:bldP spid="54" grpId="0"/>
      <p:bldP spid="63" grpId="0"/>
      <p:bldP spid="68" grpId="0"/>
      <p:bldP spid="71" grpId="0" animBg="1"/>
      <p:bldP spid="72" grpId="0"/>
      <p:bldP spid="73" grpId="0"/>
      <p:bldP spid="74" grpId="0"/>
      <p:bldP spid="75" grpId="0"/>
      <p:bldP spid="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03A002-EDD1-BF32-9421-12C892D5D632}"/>
              </a:ext>
            </a:extLst>
          </p:cNvPr>
          <p:cNvSpPr>
            <a:spLocks noGrp="1"/>
          </p:cNvSpPr>
          <p:nvPr>
            <p:ph type="title"/>
          </p:nvPr>
        </p:nvSpPr>
        <p:spPr/>
        <p:txBody>
          <a:bodyPr/>
          <a:lstStyle/>
          <a:p>
            <a:r>
              <a:rPr lang="cs-CZ" b="1" dirty="0"/>
              <a:t>3.3 Odborná terminologie v oblasti ochrany veřejného zdraví</a:t>
            </a:r>
            <a:endParaRPr lang="cs-CZ" dirty="0"/>
          </a:p>
        </p:txBody>
      </p:sp>
      <p:sp>
        <p:nvSpPr>
          <p:cNvPr id="3" name="Zástupný obsah 2">
            <a:extLst>
              <a:ext uri="{FF2B5EF4-FFF2-40B4-BE49-F238E27FC236}">
                <a16:creationId xmlns:a16="http://schemas.microsoft.com/office/drawing/2014/main" id="{D0A678DC-45FF-A848-E57B-2E80ED1DA645}"/>
              </a:ext>
            </a:extLst>
          </p:cNvPr>
          <p:cNvSpPr>
            <a:spLocks noGrp="1"/>
          </p:cNvSpPr>
          <p:nvPr>
            <p:ph idx="1"/>
          </p:nvPr>
        </p:nvSpPr>
        <p:spPr>
          <a:xfrm>
            <a:off x="838200" y="1825624"/>
            <a:ext cx="10515600" cy="4939317"/>
          </a:xfrm>
        </p:spPr>
        <p:txBody>
          <a:bodyPr>
            <a:normAutofit fontScale="70000" lnSpcReduction="20000"/>
          </a:bodyPr>
          <a:lstStyle/>
          <a:p>
            <a:r>
              <a:rPr lang="cs-CZ" b="1" dirty="0"/>
              <a:t>Veřejné zdraví</a:t>
            </a:r>
            <a:endParaRPr lang="cs-CZ" dirty="0"/>
          </a:p>
          <a:p>
            <a:pPr lvl="1"/>
            <a:r>
              <a:rPr lang="cs-CZ" dirty="0"/>
              <a:t>je zdravotní stav obyvatelstva a jeho skupin. </a:t>
            </a:r>
          </a:p>
          <a:p>
            <a:pPr lvl="1"/>
            <a:r>
              <a:rPr lang="cs-CZ" dirty="0"/>
              <a:t>je určován souhrnem přírodních, životních a pracovních podmínek a způsobem života.</a:t>
            </a:r>
          </a:p>
          <a:p>
            <a:pPr marL="0" indent="0">
              <a:buNone/>
            </a:pPr>
            <a:endParaRPr lang="cs-CZ" dirty="0"/>
          </a:p>
          <a:p>
            <a:r>
              <a:rPr lang="cs-CZ" b="1" dirty="0"/>
              <a:t>Ochrana a podpora veřejného zdraví</a:t>
            </a:r>
            <a:r>
              <a:rPr lang="cs-CZ" dirty="0"/>
              <a:t> je souhrn činností a opatření k vytváření a ochraně zdravých životních a pracovních podmínek a zabránění šíření infekčních a hromadně se vyskytujících onemocnění, ohrožení zdraví v souvislosti s vykonávanou prací, vzniku nemocí souvisejících s prací a jiných významných poruch zdraví a dozoru nad jejich zachováním. </a:t>
            </a:r>
          </a:p>
          <a:p>
            <a:pPr lvl="1"/>
            <a:r>
              <a:rPr lang="cs-CZ" dirty="0"/>
              <a:t>Ohrožením veřejného zdraví je stav, při kterém jsou obyvatelstvo nebo jeho skupiny vystaveny nebezpečí, z něhož </a:t>
            </a:r>
            <a:r>
              <a:rPr lang="cs-CZ" b="1" dirty="0"/>
              <a:t>míra zátěže rizikovými faktory </a:t>
            </a:r>
            <a:r>
              <a:rPr lang="cs-CZ" dirty="0"/>
              <a:t>přírodních, životních nebo pracovních podmínek </a:t>
            </a:r>
            <a:r>
              <a:rPr lang="cs-CZ" b="1" dirty="0"/>
              <a:t>překračuje obecně přijatelnou úroveň a představuje významné riziko poškození zdraví.</a:t>
            </a:r>
          </a:p>
          <a:p>
            <a:endParaRPr lang="cs-CZ" dirty="0"/>
          </a:p>
          <a:p>
            <a:r>
              <a:rPr lang="cs-CZ" b="1" dirty="0"/>
              <a:t>Hodnocení zdravotních rizik</a:t>
            </a:r>
            <a:r>
              <a:rPr lang="cs-CZ" dirty="0"/>
              <a:t> je </a:t>
            </a:r>
            <a:r>
              <a:rPr lang="cs-CZ" b="1" dirty="0"/>
              <a:t>posouzení míry závažnosti zátěže populace vystavené rizikovým faktorům životních a pracovních podmínek a způsobu života.  </a:t>
            </a:r>
            <a:r>
              <a:rPr lang="cs-CZ" dirty="0"/>
              <a:t> Podkladem pro hodnocení zdravotního rizika je kvalitativní a kvantitativní odhad rizika. Výsledek hodnocení zdravotního rizika je podkladem pro řízení zdravotních rizik, čímž se rozumí rozhodovací proces s cílem snížit zdravotní rizika. Hodnocení rizik na úseku bezpečnosti a ochrany zdraví při práci a povinnosti zaměstnavatele v prevenci rizik pro bezpečnost ochranu zdraví při práci stanoví zvláštní právní předpisy.</a:t>
            </a:r>
          </a:p>
          <a:p>
            <a:pPr marL="0" indent="0">
              <a:buNone/>
            </a:pPr>
            <a:endParaRPr lang="cs-CZ" dirty="0"/>
          </a:p>
        </p:txBody>
      </p:sp>
    </p:spTree>
    <p:extLst>
      <p:ext uri="{BB962C8B-B14F-4D97-AF65-F5344CB8AC3E}">
        <p14:creationId xmlns:p14="http://schemas.microsoft.com/office/powerpoint/2010/main" val="3741319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AE51E2-7233-AA3F-D3AB-2D4BA43999A4}"/>
              </a:ext>
            </a:extLst>
          </p:cNvPr>
          <p:cNvSpPr>
            <a:spLocks noGrp="1"/>
          </p:cNvSpPr>
          <p:nvPr>
            <p:ph type="title"/>
          </p:nvPr>
        </p:nvSpPr>
        <p:spPr/>
        <p:txBody>
          <a:bodyPr/>
          <a:lstStyle/>
          <a:p>
            <a:r>
              <a:rPr lang="cs-CZ" b="1" dirty="0"/>
              <a:t>3.3 Odborná terminologie v oblasti ochrany veřejného zdraví</a:t>
            </a:r>
            <a:endParaRPr lang="cs-CZ" dirty="0"/>
          </a:p>
        </p:txBody>
      </p:sp>
      <p:sp>
        <p:nvSpPr>
          <p:cNvPr id="3" name="Zástupný obsah 2">
            <a:extLst>
              <a:ext uri="{FF2B5EF4-FFF2-40B4-BE49-F238E27FC236}">
                <a16:creationId xmlns:a16="http://schemas.microsoft.com/office/drawing/2014/main" id="{02C1720C-3210-F9F5-E47F-6E18EA1F8325}"/>
              </a:ext>
            </a:extLst>
          </p:cNvPr>
          <p:cNvSpPr>
            <a:spLocks noGrp="1"/>
          </p:cNvSpPr>
          <p:nvPr>
            <p:ph idx="1"/>
          </p:nvPr>
        </p:nvSpPr>
        <p:spPr>
          <a:xfrm>
            <a:off x="129473" y="1825624"/>
            <a:ext cx="12062527" cy="5032375"/>
          </a:xfrm>
        </p:spPr>
        <p:txBody>
          <a:bodyPr>
            <a:normAutofit fontScale="62500" lnSpcReduction="20000"/>
          </a:bodyPr>
          <a:lstStyle/>
          <a:p>
            <a:r>
              <a:rPr lang="cs-CZ" b="1" dirty="0"/>
              <a:t>Infekční onemocnění:  </a:t>
            </a:r>
            <a:r>
              <a:rPr lang="cs-CZ" dirty="0"/>
              <a:t>příznakové i bezpříznakové onemocnění vyvolané původcem infekce nebo jeho toxinem, které vzniká v důsledku přenosu tohoto původce nebo jeho toxinu </a:t>
            </a:r>
            <a:r>
              <a:rPr lang="cs-CZ" b="1" dirty="0"/>
              <a:t>z nakažené fyzické osoby, zvířete nebo neživého substrátu </a:t>
            </a:r>
            <a:r>
              <a:rPr lang="cs-CZ" dirty="0"/>
              <a:t>na vnímavou fyzickou osobu.</a:t>
            </a:r>
          </a:p>
          <a:p>
            <a:pPr marL="0" indent="0">
              <a:buNone/>
            </a:pPr>
            <a:endParaRPr lang="cs-CZ" dirty="0"/>
          </a:p>
          <a:p>
            <a:r>
              <a:rPr lang="cs-CZ" b="1" dirty="0"/>
              <a:t>Izolací</a:t>
            </a:r>
            <a:r>
              <a:rPr lang="cs-CZ" dirty="0"/>
              <a:t> se rozumí oddělení fyzické osoby, která onemocněla infekční nemocí nebo jeví příznaky tohoto onemocnění, od ostatních fyzických osob. Podmínky izolace musí s ohledem na charakter přenosu infekce zabránit jejímu přenosu na jiné fyzické osoby, které by mohly infekční onemocnění dále šířit.</a:t>
            </a:r>
          </a:p>
          <a:p>
            <a:pPr marL="0" indent="0">
              <a:buNone/>
            </a:pPr>
            <a:endParaRPr lang="cs-CZ" dirty="0"/>
          </a:p>
          <a:p>
            <a:pPr marL="0" indent="0">
              <a:buNone/>
            </a:pPr>
            <a:r>
              <a:rPr lang="cs-CZ" b="1" dirty="0"/>
              <a:t>Karanténními opatřeními </a:t>
            </a:r>
            <a:r>
              <a:rPr lang="cs-CZ" dirty="0"/>
              <a:t>jsou</a:t>
            </a:r>
          </a:p>
          <a:p>
            <a:r>
              <a:rPr lang="cs-CZ" b="1" dirty="0"/>
              <a:t>a) karanténa</a:t>
            </a:r>
            <a:r>
              <a:rPr lang="cs-CZ" dirty="0"/>
              <a:t>, kterou se rozumí oddělení zdravé fyzické osoby, která byla během inkubační doby ve styku s infekčním onemocněním nebo pobývala v ohnisku nákazy (dále jen "fyzická osoba podezřelá z nákazy"), od ostatních fyzických osob a lékařské vyšetřování takové fyzické osoby s cílem zabránit přenosu infekčního onemocnění v období, kdy by se toto onemocnění mohlo šířit,</a:t>
            </a:r>
          </a:p>
          <a:p>
            <a:r>
              <a:rPr lang="cs-CZ" b="1" dirty="0"/>
              <a:t>b) lékařský dohled</a:t>
            </a:r>
            <a:r>
              <a:rPr lang="cs-CZ" dirty="0"/>
              <a:t>, při kterém je fyzická osoba podezřelá z nákazy povinna v termínech stanovených prozatímním opatřením poskytovatele zdravotních služeb nebo rozhodnutím příslušného orgánu ochrany veřejného zdraví docházet k lékaři na vyšetření nebo se vyšetření podrobit, popřípadě sledovat podle pokynu příslušného orgánu ochrany veřejného zdraví po stanovenou dobu svůj zdravotní stav a při objevení se stanovených klinických příznaků oznámit tuto skutečnost příslušnému lékaři nebo příslušnému orgánu ochrany veřejného zdraví,</a:t>
            </a:r>
          </a:p>
          <a:p>
            <a:r>
              <a:rPr lang="cs-CZ" b="1" dirty="0"/>
              <a:t>c) zvýšený zdravotnický dozor</a:t>
            </a:r>
            <a:r>
              <a:rPr lang="cs-CZ" dirty="0"/>
              <a:t>, jímž je lékařský dohled nad fyzickou osobou podezřelou z nákazy, které je uložen zákaz činnosti nebo úprava pracovních podmínek k omezení možnosti šíření infekčního onemocnění.</a:t>
            </a:r>
          </a:p>
          <a:p>
            <a:endParaRPr lang="cs-CZ" dirty="0"/>
          </a:p>
        </p:txBody>
      </p:sp>
    </p:spTree>
    <p:extLst>
      <p:ext uri="{BB962C8B-B14F-4D97-AF65-F5344CB8AC3E}">
        <p14:creationId xmlns:p14="http://schemas.microsoft.com/office/powerpoint/2010/main" val="3555986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A3760B-8434-4971-8B53-C61B8FDF9F89}"/>
              </a:ext>
            </a:extLst>
          </p:cNvPr>
          <p:cNvSpPr>
            <a:spLocks noGrp="1"/>
          </p:cNvSpPr>
          <p:nvPr>
            <p:ph type="title"/>
          </p:nvPr>
        </p:nvSpPr>
        <p:spPr/>
        <p:txBody>
          <a:bodyPr/>
          <a:lstStyle/>
          <a:p>
            <a:r>
              <a:rPr lang="cs-CZ" dirty="0"/>
              <a:t>Karanténa</a:t>
            </a:r>
          </a:p>
        </p:txBody>
      </p:sp>
      <p:sp>
        <p:nvSpPr>
          <p:cNvPr id="3" name="Zástupný symbol pro obsah 2">
            <a:extLst>
              <a:ext uri="{FF2B5EF4-FFF2-40B4-BE49-F238E27FC236}">
                <a16:creationId xmlns:a16="http://schemas.microsoft.com/office/drawing/2014/main" id="{8E6AC654-3C20-42CD-AD33-D7594D573FF2}"/>
              </a:ext>
            </a:extLst>
          </p:cNvPr>
          <p:cNvSpPr>
            <a:spLocks noGrp="1"/>
          </p:cNvSpPr>
          <p:nvPr>
            <p:ph idx="1"/>
          </p:nvPr>
        </p:nvSpPr>
        <p:spPr>
          <a:xfrm>
            <a:off x="326572" y="2391682"/>
            <a:ext cx="10515600" cy="4351338"/>
          </a:xfrm>
        </p:spPr>
        <p:txBody>
          <a:bodyPr>
            <a:normAutofit fontScale="77500" lnSpcReduction="20000"/>
          </a:bodyPr>
          <a:lstStyle/>
          <a:p>
            <a:r>
              <a:rPr lang="cs-CZ" dirty="0"/>
              <a:t>Slovo karanténa pochází z italského výrazu </a:t>
            </a:r>
          </a:p>
          <a:p>
            <a:r>
              <a:rPr lang="cs-CZ" b="1" dirty="0" err="1">
                <a:hlinkClick r:id="rId2"/>
              </a:rPr>
              <a:t>quaranta</a:t>
            </a:r>
            <a:r>
              <a:rPr lang="cs-CZ" dirty="0"/>
              <a:t> (čtyřicet), který se vyvinul přes italské </a:t>
            </a:r>
            <a:r>
              <a:rPr lang="cs-CZ" i="1" dirty="0" err="1">
                <a:hlinkClick r:id="rId3"/>
              </a:rPr>
              <a:t>quarantena</a:t>
            </a:r>
            <a:r>
              <a:rPr lang="cs-CZ" i="1" dirty="0">
                <a:hlinkClick r:id="rId3"/>
              </a:rPr>
              <a:t>/</a:t>
            </a:r>
            <a:r>
              <a:rPr lang="cs-CZ" i="1" dirty="0" err="1">
                <a:hlinkClick r:id="rId3"/>
              </a:rPr>
              <a:t>quarantina</a:t>
            </a:r>
            <a:r>
              <a:rPr lang="cs-CZ" dirty="0"/>
              <a:t> a francouzské </a:t>
            </a:r>
            <a:r>
              <a:rPr lang="cs-CZ" i="1" dirty="0" err="1">
                <a:hlinkClick r:id="rId4"/>
              </a:rPr>
              <a:t>quarantaine</a:t>
            </a:r>
            <a:r>
              <a:rPr lang="cs-CZ" dirty="0"/>
              <a:t>. Označuje historické opatření ze 14. století, kdy lodě připlouvající do benátských přístavů (např. Dubrovník) musely čekat 40 dní v izolaci, aby se zabránilo šíření moru. </a:t>
            </a:r>
          </a:p>
          <a:p>
            <a:r>
              <a:rPr lang="cs-CZ" dirty="0"/>
              <a:t>Zde jsou hlavní body původu slova:</a:t>
            </a:r>
          </a:p>
          <a:p>
            <a:r>
              <a:rPr lang="cs-CZ" b="1" dirty="0"/>
              <a:t>Historický kontext:</a:t>
            </a:r>
            <a:r>
              <a:rPr lang="cs-CZ" dirty="0"/>
              <a:t> Během morových epidemií ve 14. století se ukázalo, že izolace posádky po určitou dobu zamezuje šíření nemoci.</a:t>
            </a:r>
          </a:p>
          <a:p>
            <a:r>
              <a:rPr lang="cs-CZ" b="1" dirty="0"/>
              <a:t>Délka izolace:</a:t>
            </a:r>
            <a:r>
              <a:rPr lang="cs-CZ" dirty="0"/>
              <a:t> Původně se jednalo o 30 dní (</a:t>
            </a:r>
            <a:r>
              <a:rPr lang="cs-CZ" i="1" dirty="0" err="1"/>
              <a:t>trentino</a:t>
            </a:r>
            <a:r>
              <a:rPr lang="cs-CZ" dirty="0"/>
              <a:t>), ale doba byla prodloužena na 40 dní (</a:t>
            </a:r>
            <a:r>
              <a:rPr lang="cs-CZ" i="1" dirty="0" err="1"/>
              <a:t>quarantino</a:t>
            </a:r>
            <a:r>
              <a:rPr lang="cs-CZ" dirty="0"/>
              <a:t>), což odpovídalo tehdejším lékařským znalostem o inkubační době nemocí.</a:t>
            </a:r>
          </a:p>
          <a:p>
            <a:r>
              <a:rPr lang="cs-CZ" b="1" dirty="0"/>
              <a:t>Původ v italských přístavech:</a:t>
            </a:r>
            <a:r>
              <a:rPr lang="cs-CZ" dirty="0"/>
              <a:t> První taková opatření zavedl Dubrovník (</a:t>
            </a:r>
            <a:r>
              <a:rPr lang="cs-CZ" dirty="0" err="1"/>
              <a:t>Ragusa</a:t>
            </a:r>
            <a:r>
              <a:rPr lang="cs-CZ" dirty="0"/>
              <a:t>) v 70. letech 14. století, následovaly Benátky a další přístavy. </a:t>
            </a:r>
          </a:p>
          <a:p>
            <a:r>
              <a:rPr lang="cs-CZ" dirty="0"/>
              <a:t>Číslo 40 mělo i symbolický význam (biblické období zkoušek a půstu). </a:t>
            </a:r>
          </a:p>
          <a:p>
            <a:endParaRPr lang="cs-CZ" dirty="0"/>
          </a:p>
        </p:txBody>
      </p:sp>
      <p:pic>
        <p:nvPicPr>
          <p:cNvPr id="7" name="Obrázek 6">
            <a:extLst>
              <a:ext uri="{FF2B5EF4-FFF2-40B4-BE49-F238E27FC236}">
                <a16:creationId xmlns:a16="http://schemas.microsoft.com/office/drawing/2014/main" id="{BAFA5037-55A7-4F9E-8BA2-22BE49CAE3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1372" y="-5298"/>
            <a:ext cx="3497716" cy="2619911"/>
          </a:xfrm>
          <a:prstGeom prst="rect">
            <a:avLst/>
          </a:prstGeom>
        </p:spPr>
      </p:pic>
    </p:spTree>
    <p:extLst>
      <p:ext uri="{BB962C8B-B14F-4D97-AF65-F5344CB8AC3E}">
        <p14:creationId xmlns:p14="http://schemas.microsoft.com/office/powerpoint/2010/main" val="873000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E0BC64-CADD-496B-8356-76B1C4B60DE7}"/>
              </a:ext>
            </a:extLst>
          </p:cNvPr>
          <p:cNvSpPr>
            <a:spLocks noGrp="1"/>
          </p:cNvSpPr>
          <p:nvPr>
            <p:ph type="title"/>
          </p:nvPr>
        </p:nvSpPr>
        <p:spPr/>
        <p:txBody>
          <a:bodyPr/>
          <a:lstStyle/>
          <a:p>
            <a:r>
              <a:rPr lang="cs-CZ" b="1" dirty="0"/>
              <a:t>3.3 Odborná terminologie v oblasti ochrany veřejného zdraví</a:t>
            </a:r>
            <a:endParaRPr lang="cs-CZ" dirty="0"/>
          </a:p>
        </p:txBody>
      </p:sp>
      <p:sp>
        <p:nvSpPr>
          <p:cNvPr id="3" name="Zástupný obsah 2">
            <a:extLst>
              <a:ext uri="{FF2B5EF4-FFF2-40B4-BE49-F238E27FC236}">
                <a16:creationId xmlns:a16="http://schemas.microsoft.com/office/drawing/2014/main" id="{FEC99B6E-E661-EB43-9053-41F9B06F2358}"/>
              </a:ext>
            </a:extLst>
          </p:cNvPr>
          <p:cNvSpPr>
            <a:spLocks noGrp="1"/>
          </p:cNvSpPr>
          <p:nvPr>
            <p:ph idx="1"/>
          </p:nvPr>
        </p:nvSpPr>
        <p:spPr>
          <a:xfrm>
            <a:off x="56643" y="1825624"/>
            <a:ext cx="12057133" cy="4963593"/>
          </a:xfrm>
        </p:spPr>
        <p:txBody>
          <a:bodyPr>
            <a:normAutofit fontScale="85000" lnSpcReduction="20000"/>
          </a:bodyPr>
          <a:lstStyle/>
          <a:p>
            <a:r>
              <a:rPr lang="cs-CZ" b="1" dirty="0"/>
              <a:t>Uvedením výrobku na trh </a:t>
            </a:r>
            <a:r>
              <a:rPr lang="cs-CZ" dirty="0"/>
              <a:t>se rozumí okamžik, kdy je výrobek na trhu Evropského společenství </a:t>
            </a:r>
            <a:r>
              <a:rPr lang="cs-CZ" b="1" dirty="0"/>
              <a:t>poprvé úplatně nebo bezúplatně předán nebo nabídnut k předání za účelem distribuce </a:t>
            </a:r>
            <a:r>
              <a:rPr lang="cs-CZ" dirty="0"/>
              <a:t>nebo používání nebo kdy jsou k němu poprvé převedena vlastnická práva, nestanoví-li zvláštní právní předpis jinak. Za uvedené na trh se považují i výrobky vyrobené nebo dovezené pro provozní potřeby při vlastním podnikání výrobců nebo dovozců.</a:t>
            </a:r>
          </a:p>
          <a:p>
            <a:pPr marL="0" indent="0">
              <a:buNone/>
            </a:pPr>
            <a:endParaRPr lang="cs-CZ" dirty="0"/>
          </a:p>
          <a:p>
            <a:r>
              <a:rPr lang="cs-CZ" dirty="0"/>
              <a:t>Za </a:t>
            </a:r>
            <a:r>
              <a:rPr lang="cs-CZ" b="1" dirty="0"/>
              <a:t>výrobce</a:t>
            </a:r>
            <a:r>
              <a:rPr lang="cs-CZ" dirty="0"/>
              <a:t> se pro účely tohoto zákona považuje osoba, která vyrábí výrobek nebo i jen navrhla či objednala výrobek, který hodlá uvést na trh nebo do oběhu pod svým jménem, jakož i osoba, která jako výrobce uvede na výrobku svou obchodní firmu, název nebo jméno a příjmení fyzické osoby, ochrannou známku nebo jiný rozlišovací znak, nebo osoba, která výrobek upraví za účelem jeho uvedení na trh nebo do oběhu, nestanoví-li přímo použitelný předpis Evropských společenství nebo zvláštní právní předpis jinak.</a:t>
            </a:r>
          </a:p>
          <a:p>
            <a:pPr marL="0" indent="0">
              <a:buNone/>
            </a:pPr>
            <a:endParaRPr lang="cs-CZ" dirty="0"/>
          </a:p>
          <a:p>
            <a:r>
              <a:rPr lang="cs-CZ" dirty="0"/>
              <a:t>Za </a:t>
            </a:r>
            <a:r>
              <a:rPr lang="cs-CZ" b="1" dirty="0"/>
              <a:t>dovozce</a:t>
            </a:r>
            <a:r>
              <a:rPr lang="cs-CZ" dirty="0"/>
              <a:t> se pro účely tohoto zákona považuje osoba, která uvede na trh nebo do oběhu výrobek z jiného než členského státu Evropské unie nebo uvedení takového výrobku na trh nebo do oběhu zprostředkuje, nestanoví-li zvláštní právní předpis jinak.</a:t>
            </a:r>
          </a:p>
          <a:p>
            <a:endParaRPr lang="cs-CZ" dirty="0"/>
          </a:p>
        </p:txBody>
      </p:sp>
    </p:spTree>
    <p:extLst>
      <p:ext uri="{BB962C8B-B14F-4D97-AF65-F5344CB8AC3E}">
        <p14:creationId xmlns:p14="http://schemas.microsoft.com/office/powerpoint/2010/main" val="1873060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D17477-E020-EDD4-8CB3-C2B5EBCC5D70}"/>
              </a:ext>
            </a:extLst>
          </p:cNvPr>
          <p:cNvSpPr>
            <a:spLocks noGrp="1"/>
          </p:cNvSpPr>
          <p:nvPr>
            <p:ph type="title"/>
          </p:nvPr>
        </p:nvSpPr>
        <p:spPr/>
        <p:txBody>
          <a:bodyPr/>
          <a:lstStyle/>
          <a:p>
            <a:r>
              <a:rPr lang="cs-CZ" b="1" dirty="0"/>
              <a:t>3.4 Státní veterinární dozor</a:t>
            </a:r>
            <a:endParaRPr lang="cs-CZ" dirty="0"/>
          </a:p>
        </p:txBody>
      </p:sp>
      <p:sp>
        <p:nvSpPr>
          <p:cNvPr id="3" name="Zástupný obsah 2">
            <a:extLst>
              <a:ext uri="{FF2B5EF4-FFF2-40B4-BE49-F238E27FC236}">
                <a16:creationId xmlns:a16="http://schemas.microsoft.com/office/drawing/2014/main" id="{2B06C7A6-39FA-D45B-0B05-5DB81F233475}"/>
              </a:ext>
            </a:extLst>
          </p:cNvPr>
          <p:cNvSpPr>
            <a:spLocks noGrp="1"/>
          </p:cNvSpPr>
          <p:nvPr>
            <p:ph idx="1"/>
          </p:nvPr>
        </p:nvSpPr>
        <p:spPr>
          <a:xfrm>
            <a:off x="0" y="1328057"/>
            <a:ext cx="12192000" cy="5614909"/>
          </a:xfrm>
        </p:spPr>
        <p:txBody>
          <a:bodyPr>
            <a:normAutofit fontScale="70000" lnSpcReduction="20000"/>
          </a:bodyPr>
          <a:lstStyle/>
          <a:p>
            <a:pPr marL="0" indent="0">
              <a:buNone/>
            </a:pPr>
            <a:r>
              <a:rPr lang="cs-CZ" b="1" dirty="0"/>
              <a:t>Státní veterinární dozor vykonávají </a:t>
            </a:r>
            <a:r>
              <a:rPr lang="cs-CZ" dirty="0"/>
              <a:t>orgány státní veterinární správy v souladu se zákonem č. </a:t>
            </a:r>
            <a:r>
              <a:rPr lang="cs-CZ" b="1" dirty="0"/>
              <a:t>166/1999 Sb., o veterinární péči a o změně některých souvisejících zákonů, </a:t>
            </a:r>
            <a:r>
              <a:rPr lang="cs-CZ" dirty="0"/>
              <a:t>zvláštními právními předpisy a předpisy Evropské unie.</a:t>
            </a:r>
          </a:p>
          <a:p>
            <a:pPr marL="0" indent="0">
              <a:buNone/>
            </a:pPr>
            <a:endParaRPr lang="cs-CZ" dirty="0"/>
          </a:p>
          <a:p>
            <a:pPr marL="0" indent="0">
              <a:buNone/>
            </a:pPr>
            <a:r>
              <a:rPr lang="cs-CZ" b="1" dirty="0"/>
              <a:t>Státní veterinární správa </a:t>
            </a:r>
            <a:r>
              <a:rPr lang="cs-CZ" dirty="0"/>
              <a:t>je organizací, která ze zákona vykonává dozor nad zdravím zvířat, nad tím, aby nebyla týrána, nad zdravotní nezávadností potravin živočišného původu, nad ochranou našeho území před možným zavlečením nebezpečných nákaz nebo jejich nositelů. Přímo i nepřímo zodpovídá za ochranu zdraví občanů.</a:t>
            </a:r>
          </a:p>
          <a:p>
            <a:r>
              <a:rPr lang="cs-CZ" dirty="0"/>
              <a:t>Všechny povinnosti a práva státní veterinární správy jsou vyjmenovány a popsány ve veterinárním zákoně č.166/1999 Sb., o veterinární péči a o změně některých souvisejících zákonů.</a:t>
            </a:r>
          </a:p>
          <a:p>
            <a:pPr marL="0" indent="0">
              <a:buNone/>
            </a:pPr>
            <a:endParaRPr lang="cs-CZ" dirty="0"/>
          </a:p>
          <a:p>
            <a:pPr marL="0" indent="0">
              <a:buNone/>
            </a:pPr>
            <a:r>
              <a:rPr lang="cs-CZ" dirty="0"/>
              <a:t>Dle tohoto zákona orgány státní veterinární správy při výkonu státního veterinárního dozoru:</a:t>
            </a:r>
          </a:p>
          <a:p>
            <a:r>
              <a:rPr lang="cs-CZ" dirty="0"/>
              <a:t>a) dozírají, zda jsou dodržovány povinnosti, požadavky a podmínky stanovené tímto zákonem, zvláštními právními předpisy nebo předpisy Evropské unie a zjišťují nedostatky, jejich příčiny a osoby za ně odpovědné,</a:t>
            </a:r>
          </a:p>
          <a:p>
            <a:r>
              <a:rPr lang="cs-CZ" dirty="0"/>
              <a:t>b) projednávají a podle potřeby ukládají závaznými pokyny, jakým způsobem a v jaké lhůtě mají být zjištěné nedostatky odstraněny a kontrolují jejich plnění,</a:t>
            </a:r>
          </a:p>
          <a:p>
            <a:r>
              <a:rPr lang="cs-CZ" dirty="0"/>
              <a:t>c) sledují nákazovou situaci v prostředí volně žijících zvířat.</a:t>
            </a:r>
          </a:p>
          <a:p>
            <a:pPr marL="0" indent="0">
              <a:buNone/>
            </a:pPr>
            <a:endParaRPr lang="cs-CZ" dirty="0"/>
          </a:p>
          <a:p>
            <a:pPr marL="0" indent="0">
              <a:buNone/>
            </a:pPr>
            <a:r>
              <a:rPr lang="cs-CZ" dirty="0"/>
              <a:t>Státní veterinární správa je tvořena </a:t>
            </a:r>
            <a:r>
              <a:rPr lang="cs-CZ" b="1" dirty="0"/>
              <a:t>Ústřední veterinární správou, krajskými veterinárními správami</a:t>
            </a:r>
            <a:r>
              <a:rPr lang="cs-CZ" dirty="0"/>
              <a:t>, které vykonávají svou působnost ve věcech veterinární péče na území, které je shodné s územím krajů a </a:t>
            </a:r>
            <a:r>
              <a:rPr lang="cs-CZ" b="1" dirty="0"/>
              <a:t>Městskou veterinární správou v Praze,</a:t>
            </a:r>
            <a:r>
              <a:rPr lang="cs-CZ" dirty="0"/>
              <a:t> která vykonává působnost krajské veterinární správy na území hlavního města Prahy.</a:t>
            </a:r>
          </a:p>
          <a:p>
            <a:endParaRPr lang="cs-CZ" dirty="0"/>
          </a:p>
        </p:txBody>
      </p:sp>
    </p:spTree>
    <p:extLst>
      <p:ext uri="{BB962C8B-B14F-4D97-AF65-F5344CB8AC3E}">
        <p14:creationId xmlns:p14="http://schemas.microsoft.com/office/powerpoint/2010/main" val="1804256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FB8BE1-6717-265C-5BA9-E50CE14DDAC9}"/>
              </a:ext>
            </a:extLst>
          </p:cNvPr>
          <p:cNvSpPr>
            <a:spLocks noGrp="1"/>
          </p:cNvSpPr>
          <p:nvPr>
            <p:ph type="title"/>
          </p:nvPr>
        </p:nvSpPr>
        <p:spPr/>
        <p:txBody>
          <a:bodyPr/>
          <a:lstStyle/>
          <a:p>
            <a:r>
              <a:rPr lang="cs-CZ" b="1" dirty="0"/>
              <a:t>3.5 Související legislativa</a:t>
            </a:r>
            <a:endParaRPr lang="cs-CZ" dirty="0"/>
          </a:p>
        </p:txBody>
      </p:sp>
      <p:sp>
        <p:nvSpPr>
          <p:cNvPr id="3" name="Zástupný obsah 2">
            <a:extLst>
              <a:ext uri="{FF2B5EF4-FFF2-40B4-BE49-F238E27FC236}">
                <a16:creationId xmlns:a16="http://schemas.microsoft.com/office/drawing/2014/main" id="{333FA6CB-1A46-8ED9-1962-640384F3ABA5}"/>
              </a:ext>
            </a:extLst>
          </p:cNvPr>
          <p:cNvSpPr>
            <a:spLocks noGrp="1"/>
          </p:cNvSpPr>
          <p:nvPr>
            <p:ph idx="1"/>
          </p:nvPr>
        </p:nvSpPr>
        <p:spPr>
          <a:xfrm>
            <a:off x="267037" y="1464658"/>
            <a:ext cx="11924963" cy="5393341"/>
          </a:xfrm>
        </p:spPr>
        <p:txBody>
          <a:bodyPr>
            <a:normAutofit fontScale="55000" lnSpcReduction="20000"/>
          </a:bodyPr>
          <a:lstStyle/>
          <a:p>
            <a:pPr marL="0" indent="0">
              <a:buNone/>
            </a:pPr>
            <a:r>
              <a:rPr lang="cs-CZ" dirty="0"/>
              <a:t>Druhy právních předpisů ve vztahu k ochraně veřejného zdraví jsou:</a:t>
            </a:r>
          </a:p>
          <a:p>
            <a:r>
              <a:rPr lang="cs-CZ" b="1" dirty="0">
                <a:solidFill>
                  <a:srgbClr val="FF0000"/>
                </a:solidFill>
              </a:rPr>
              <a:t>Právní předpisy EU </a:t>
            </a:r>
            <a:endParaRPr lang="cs-CZ" dirty="0">
              <a:solidFill>
                <a:srgbClr val="FF0000"/>
              </a:solidFill>
            </a:endParaRPr>
          </a:p>
          <a:p>
            <a:r>
              <a:rPr lang="cs-CZ" dirty="0"/>
              <a:t>Rozlišují se tři základní typy právních předpisů EU</a:t>
            </a:r>
          </a:p>
          <a:p>
            <a:r>
              <a:rPr lang="cs-CZ" b="1" dirty="0"/>
              <a:t>Nařízení EU</a:t>
            </a:r>
            <a:endParaRPr lang="cs-CZ" dirty="0"/>
          </a:p>
          <a:p>
            <a:r>
              <a:rPr lang="cs-CZ" b="1" dirty="0"/>
              <a:t>Směrnice EU</a:t>
            </a:r>
            <a:endParaRPr lang="cs-CZ" dirty="0"/>
          </a:p>
          <a:p>
            <a:r>
              <a:rPr lang="cs-CZ" b="1" dirty="0"/>
              <a:t>Rozhodnutí EU</a:t>
            </a:r>
            <a:endParaRPr lang="cs-CZ" dirty="0"/>
          </a:p>
          <a:p>
            <a:pPr marL="0" indent="0">
              <a:buNone/>
            </a:pPr>
            <a:endParaRPr lang="cs-CZ" dirty="0"/>
          </a:p>
          <a:p>
            <a:pPr marL="0" indent="0">
              <a:buNone/>
            </a:pPr>
            <a:r>
              <a:rPr lang="cs-CZ" b="1" dirty="0"/>
              <a:t>Nařízení EU</a:t>
            </a:r>
            <a:r>
              <a:rPr lang="cs-CZ" dirty="0"/>
              <a:t> se podobají zákonům, ale na rozdíl od zákonů vnitrostátních platí ve všech členských zemích Unie.</a:t>
            </a:r>
          </a:p>
          <a:p>
            <a:pPr marL="0" indent="0">
              <a:buNone/>
            </a:pPr>
            <a:endParaRPr lang="cs-CZ" dirty="0"/>
          </a:p>
          <a:p>
            <a:pPr marL="0" indent="0">
              <a:buNone/>
            </a:pPr>
            <a:r>
              <a:rPr lang="cs-CZ" b="1" dirty="0"/>
              <a:t>Směrnice EU </a:t>
            </a:r>
            <a:r>
              <a:rPr lang="cs-CZ" dirty="0"/>
              <a:t>stanoví základní pravidla, ale jakým způsobem budou tato pravidla vyjádřena v legislativě jednotlivých zemí (tzv. provedena do vnitrostátního práva), o tom rozhodují vlády jednotlivých zemí samy. </a:t>
            </a:r>
          </a:p>
          <a:p>
            <a:pPr marL="0" indent="0">
              <a:buNone/>
            </a:pPr>
            <a:r>
              <a:rPr lang="cs-CZ" b="1" dirty="0"/>
              <a:t>Rozhodnutí</a:t>
            </a:r>
            <a:r>
              <a:rPr lang="cs-CZ" dirty="0"/>
              <a:t> </a:t>
            </a:r>
            <a:r>
              <a:rPr lang="cs-CZ" b="1" dirty="0"/>
              <a:t>EU</a:t>
            </a:r>
            <a:r>
              <a:rPr lang="cs-CZ" dirty="0"/>
              <a:t> stanoví pravidla pro konkrétní oblast a platí pouze pro danou osobu či organizaci, jež je v příslušném rozhodnutí uvedena.</a:t>
            </a:r>
          </a:p>
          <a:p>
            <a:pPr marL="0" indent="0">
              <a:buNone/>
            </a:pPr>
            <a:endParaRPr lang="cs-CZ" dirty="0"/>
          </a:p>
          <a:p>
            <a:r>
              <a:rPr lang="cs-CZ" b="1" dirty="0">
                <a:solidFill>
                  <a:srgbClr val="FF0000"/>
                </a:solidFill>
              </a:rPr>
              <a:t>Právní předpisy České republiky</a:t>
            </a:r>
            <a:endParaRPr lang="cs-CZ" dirty="0">
              <a:solidFill>
                <a:srgbClr val="FF0000"/>
              </a:solidFill>
            </a:endParaRPr>
          </a:p>
          <a:p>
            <a:r>
              <a:rPr lang="cs-CZ" b="1" dirty="0"/>
              <a:t>Zákony</a:t>
            </a:r>
            <a:endParaRPr lang="cs-CZ" dirty="0"/>
          </a:p>
          <a:p>
            <a:r>
              <a:rPr lang="cs-CZ" b="1" dirty="0"/>
              <a:t>Nařízení </a:t>
            </a:r>
            <a:r>
              <a:rPr lang="cs-CZ" dirty="0"/>
              <a:t>(tzv. podzákonné právní předpisy), kam patří  </a:t>
            </a:r>
            <a:r>
              <a:rPr lang="cs-CZ" dirty="0">
                <a:hlinkClick r:id="rId2" tooltip="Vládní_nařízení"/>
              </a:rPr>
              <a:t>vládní nařízení</a:t>
            </a:r>
            <a:r>
              <a:rPr lang="cs-CZ" dirty="0"/>
              <a:t> a </a:t>
            </a:r>
            <a:r>
              <a:rPr lang="cs-CZ" dirty="0">
                <a:hlinkClick r:id="rId3" tooltip="Vyhláška"/>
              </a:rPr>
              <a:t>vyhlášky</a:t>
            </a:r>
            <a:r>
              <a:rPr lang="cs-CZ" dirty="0"/>
              <a:t> </a:t>
            </a:r>
            <a:r>
              <a:rPr lang="cs-CZ" dirty="0">
                <a:hlinkClick r:id="rId4" tooltip="Ústřední_správní_úřad"/>
              </a:rPr>
              <a:t>ústředního správního úřadu</a:t>
            </a:r>
            <a:r>
              <a:rPr lang="cs-CZ" dirty="0"/>
              <a:t>, obvykle </a:t>
            </a:r>
            <a:r>
              <a:rPr lang="cs-CZ" dirty="0">
                <a:hlinkClick r:id="rId5" tooltip="Ministerstvo"/>
              </a:rPr>
              <a:t>ministerstva</a:t>
            </a:r>
            <a:endParaRPr lang="cs-CZ" dirty="0"/>
          </a:p>
          <a:p>
            <a:r>
              <a:rPr lang="cs-CZ" b="1" dirty="0"/>
              <a:t>Prováděcí předpis </a:t>
            </a:r>
            <a:r>
              <a:rPr lang="cs-CZ" dirty="0"/>
              <a:t> (rezortní vyhláška) je </a:t>
            </a:r>
            <a:r>
              <a:rPr lang="cs-CZ" dirty="0">
                <a:hlinkClick r:id="rId6" tooltip="Právní_předpis"/>
              </a:rPr>
              <a:t>právní předpis</a:t>
            </a:r>
            <a:r>
              <a:rPr lang="cs-CZ" dirty="0"/>
              <a:t> vydaný na základě konkrétního zákonného zmocnění a určený k upřesnění obsahu </a:t>
            </a:r>
            <a:r>
              <a:rPr lang="cs-CZ" dirty="0">
                <a:hlinkClick r:id="rId7" tooltip="Právní_norma"/>
              </a:rPr>
              <a:t>právní normy</a:t>
            </a:r>
            <a:r>
              <a:rPr lang="cs-CZ" dirty="0"/>
              <a:t> obsažené v </a:t>
            </a:r>
            <a:r>
              <a:rPr lang="cs-CZ" dirty="0">
                <a:hlinkClick r:id="rId8" tooltip="Zákon_(právo)"/>
              </a:rPr>
              <a:t>zákoně</a:t>
            </a:r>
            <a:r>
              <a:rPr lang="cs-CZ" dirty="0"/>
              <a:t>.</a:t>
            </a:r>
          </a:p>
          <a:p>
            <a:r>
              <a:rPr lang="cs-CZ" dirty="0"/>
              <a:t>V případě </a:t>
            </a:r>
            <a:r>
              <a:rPr lang="cs-CZ" b="1" dirty="0"/>
              <a:t>vyhlášek</a:t>
            </a:r>
            <a:r>
              <a:rPr lang="cs-CZ" dirty="0"/>
              <a:t> vztahujících se jednotlivým oblastem v zákoně o ochraně veřejného zdraví jsou tyto vyhlášky vždy uváděny na konci příslušné kapitoly.</a:t>
            </a:r>
          </a:p>
          <a:p>
            <a:endParaRPr lang="cs-CZ" dirty="0"/>
          </a:p>
        </p:txBody>
      </p:sp>
    </p:spTree>
    <p:extLst>
      <p:ext uri="{BB962C8B-B14F-4D97-AF65-F5344CB8AC3E}">
        <p14:creationId xmlns:p14="http://schemas.microsoft.com/office/powerpoint/2010/main" val="1568184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43E5D2-B096-C006-B0BE-2122E5091B1A}"/>
              </a:ext>
            </a:extLst>
          </p:cNvPr>
          <p:cNvSpPr>
            <a:spLocks noGrp="1"/>
          </p:cNvSpPr>
          <p:nvPr>
            <p:ph type="title"/>
          </p:nvPr>
        </p:nvSpPr>
        <p:spPr>
          <a:xfrm>
            <a:off x="129473" y="365125"/>
            <a:ext cx="11830555" cy="1325563"/>
          </a:xfrm>
        </p:spPr>
        <p:txBody>
          <a:bodyPr/>
          <a:lstStyle/>
          <a:p>
            <a:r>
              <a:rPr lang="cs-CZ" b="1" dirty="0"/>
              <a:t>4 </a:t>
            </a:r>
            <a:r>
              <a:rPr lang="cs-CZ" sz="3600" b="1" dirty="0"/>
              <a:t>Orgány státní správy a samosprávy v ochraně veřejného zdraví a jejich úkoly</a:t>
            </a:r>
            <a:endParaRPr lang="cs-CZ" sz="3600" dirty="0"/>
          </a:p>
        </p:txBody>
      </p:sp>
      <p:sp>
        <p:nvSpPr>
          <p:cNvPr id="3" name="Zástupný obsah 2">
            <a:extLst>
              <a:ext uri="{FF2B5EF4-FFF2-40B4-BE49-F238E27FC236}">
                <a16:creationId xmlns:a16="http://schemas.microsoft.com/office/drawing/2014/main" id="{F8DB9F40-C663-4E6E-CAB8-A56D3DDD4032}"/>
              </a:ext>
            </a:extLst>
          </p:cNvPr>
          <p:cNvSpPr>
            <a:spLocks noGrp="1"/>
          </p:cNvSpPr>
          <p:nvPr>
            <p:ph idx="1"/>
          </p:nvPr>
        </p:nvSpPr>
        <p:spPr/>
        <p:txBody>
          <a:bodyPr/>
          <a:lstStyle/>
          <a:p>
            <a:r>
              <a:rPr lang="cs-CZ" dirty="0"/>
              <a:t>4.1</a:t>
            </a:r>
            <a:r>
              <a:rPr lang="cs-CZ" b="1" dirty="0"/>
              <a:t> </a:t>
            </a:r>
            <a:r>
              <a:rPr lang="cs-CZ" dirty="0"/>
              <a:t>Ministerstvo zdravotnictví a jeho úloha v ochraně veřejného zdraví</a:t>
            </a:r>
          </a:p>
          <a:p>
            <a:r>
              <a:rPr lang="cs-CZ" dirty="0"/>
              <a:t>4.2 Krajské hygienické stanice a jejich úloha v ochraně veřejného zdraví</a:t>
            </a:r>
          </a:p>
          <a:p>
            <a:r>
              <a:rPr lang="cs-CZ" dirty="0"/>
              <a:t>4.3 Krajské úřady a jejich úloha v ochraně veřejného zdraví</a:t>
            </a:r>
          </a:p>
          <a:p>
            <a:r>
              <a:rPr lang="cs-CZ" dirty="0"/>
              <a:t>4.4 Úloha ostatních rezortů v ochraně veřejného zdraví</a:t>
            </a:r>
          </a:p>
          <a:p>
            <a:r>
              <a:rPr lang="cs-CZ" dirty="0"/>
              <a:t>4.5 Orgány vlády, dokumenty</a:t>
            </a:r>
          </a:p>
        </p:txBody>
      </p:sp>
    </p:spTree>
    <p:extLst>
      <p:ext uri="{BB962C8B-B14F-4D97-AF65-F5344CB8AC3E}">
        <p14:creationId xmlns:p14="http://schemas.microsoft.com/office/powerpoint/2010/main" val="2781991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976FFF-BCA2-0C3E-8523-CC31A2322730}"/>
              </a:ext>
            </a:extLst>
          </p:cNvPr>
          <p:cNvSpPr>
            <a:spLocks noGrp="1"/>
          </p:cNvSpPr>
          <p:nvPr>
            <p:ph type="title"/>
          </p:nvPr>
        </p:nvSpPr>
        <p:spPr/>
        <p:txBody>
          <a:bodyPr/>
          <a:lstStyle/>
          <a:p>
            <a:r>
              <a:rPr lang="cs-CZ" b="1" dirty="0"/>
              <a:t>4.1 Ministerstvo zdravotnictví a jeho úloha v ochraně veřejného zdraví - funkce</a:t>
            </a:r>
            <a:endParaRPr lang="cs-CZ" dirty="0"/>
          </a:p>
        </p:txBody>
      </p:sp>
      <p:sp>
        <p:nvSpPr>
          <p:cNvPr id="3" name="Zástupný obsah 2">
            <a:extLst>
              <a:ext uri="{FF2B5EF4-FFF2-40B4-BE49-F238E27FC236}">
                <a16:creationId xmlns:a16="http://schemas.microsoft.com/office/drawing/2014/main" id="{30619A3F-E80D-5E41-7B27-272E52BE8355}"/>
              </a:ext>
            </a:extLst>
          </p:cNvPr>
          <p:cNvSpPr>
            <a:spLocks noGrp="1"/>
          </p:cNvSpPr>
          <p:nvPr>
            <p:ph idx="1"/>
          </p:nvPr>
        </p:nvSpPr>
        <p:spPr/>
        <p:txBody>
          <a:bodyPr>
            <a:normAutofit/>
          </a:bodyPr>
          <a:lstStyle/>
          <a:p>
            <a:r>
              <a:rPr lang="cs-CZ" dirty="0"/>
              <a:t>1 </a:t>
            </a:r>
          </a:p>
          <a:p>
            <a:r>
              <a:rPr lang="cs-CZ" dirty="0"/>
              <a:t>2</a:t>
            </a:r>
          </a:p>
          <a:p>
            <a:r>
              <a:rPr lang="cs-CZ" dirty="0"/>
              <a:t>3</a:t>
            </a:r>
          </a:p>
          <a:p>
            <a:r>
              <a:rPr lang="cs-CZ" dirty="0"/>
              <a:t>4</a:t>
            </a:r>
          </a:p>
          <a:p>
            <a:r>
              <a:rPr lang="cs-CZ" dirty="0"/>
              <a:t>5</a:t>
            </a:r>
          </a:p>
          <a:p>
            <a:endParaRPr lang="cs-CZ" dirty="0"/>
          </a:p>
          <a:p>
            <a:r>
              <a:rPr lang="cs-CZ" dirty="0"/>
              <a:t>Hlavní hygienik: </a:t>
            </a:r>
          </a:p>
          <a:p>
            <a:pPr lvl="1"/>
            <a:r>
              <a:rPr lang="cs-CZ" dirty="0"/>
              <a:t>kdo jej navrhuje………………………………</a:t>
            </a:r>
          </a:p>
          <a:p>
            <a:pPr lvl="1"/>
            <a:r>
              <a:rPr lang="cs-CZ" dirty="0"/>
              <a:t>kdo jej jmenuje………………………………</a:t>
            </a:r>
          </a:p>
        </p:txBody>
      </p:sp>
    </p:spTree>
    <p:extLst>
      <p:ext uri="{BB962C8B-B14F-4D97-AF65-F5344CB8AC3E}">
        <p14:creationId xmlns:p14="http://schemas.microsoft.com/office/powerpoint/2010/main" val="1924128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A4C917-32C7-138B-1B18-6AE58CD97112}"/>
              </a:ext>
            </a:extLst>
          </p:cNvPr>
          <p:cNvSpPr>
            <a:spLocks noGrp="1"/>
          </p:cNvSpPr>
          <p:nvPr>
            <p:ph type="title"/>
          </p:nvPr>
        </p:nvSpPr>
        <p:spPr/>
        <p:txBody>
          <a:bodyPr/>
          <a:lstStyle/>
          <a:p>
            <a:r>
              <a:rPr lang="cs-CZ" b="1" dirty="0"/>
              <a:t>4.2</a:t>
            </a:r>
            <a:r>
              <a:rPr lang="cs-CZ" dirty="0"/>
              <a:t> </a:t>
            </a:r>
            <a:r>
              <a:rPr lang="cs-CZ" b="1" dirty="0"/>
              <a:t>Krajské hygienické stanice a jejich úloha v ochraně veřejného zdraví</a:t>
            </a:r>
          </a:p>
        </p:txBody>
      </p:sp>
      <p:sp>
        <p:nvSpPr>
          <p:cNvPr id="3" name="Zástupný obsah 2">
            <a:extLst>
              <a:ext uri="{FF2B5EF4-FFF2-40B4-BE49-F238E27FC236}">
                <a16:creationId xmlns:a16="http://schemas.microsoft.com/office/drawing/2014/main" id="{E6C5D4C7-D749-DD56-3B69-2E6016B59974}"/>
              </a:ext>
            </a:extLst>
          </p:cNvPr>
          <p:cNvSpPr>
            <a:spLocks noGrp="1"/>
          </p:cNvSpPr>
          <p:nvPr>
            <p:ph idx="1"/>
          </p:nvPr>
        </p:nvSpPr>
        <p:spPr/>
        <p:txBody>
          <a:bodyPr/>
          <a:lstStyle/>
          <a:p>
            <a:r>
              <a:rPr lang="cs-CZ" dirty="0"/>
              <a:t>Počet správních obvodů: …………………………</a:t>
            </a:r>
          </a:p>
          <a:p>
            <a:r>
              <a:rPr lang="cs-CZ" dirty="0"/>
              <a:t>Funkce KHS</a:t>
            </a:r>
          </a:p>
          <a:p>
            <a:r>
              <a:rPr lang="cs-CZ" dirty="0"/>
              <a:t>1</a:t>
            </a:r>
          </a:p>
          <a:p>
            <a:r>
              <a:rPr lang="cs-CZ" dirty="0"/>
              <a:t>2</a:t>
            </a:r>
          </a:p>
          <a:p>
            <a:r>
              <a:rPr lang="cs-CZ" dirty="0"/>
              <a:t>3</a:t>
            </a:r>
          </a:p>
          <a:p>
            <a:r>
              <a:rPr lang="cs-CZ" dirty="0"/>
              <a:t>4</a:t>
            </a:r>
          </a:p>
          <a:p>
            <a:r>
              <a:rPr lang="cs-CZ" dirty="0"/>
              <a:t>5</a:t>
            </a:r>
          </a:p>
          <a:p>
            <a:r>
              <a:rPr lang="cs-CZ" dirty="0"/>
              <a:t>O čem je povinná KHS informovat MZ……………………………………………..</a:t>
            </a:r>
          </a:p>
        </p:txBody>
      </p:sp>
    </p:spTree>
    <p:extLst>
      <p:ext uri="{BB962C8B-B14F-4D97-AF65-F5344CB8AC3E}">
        <p14:creationId xmlns:p14="http://schemas.microsoft.com/office/powerpoint/2010/main" val="2593441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5E7C18-978B-CD58-AE47-1601914F1D25}"/>
              </a:ext>
            </a:extLst>
          </p:cNvPr>
          <p:cNvSpPr>
            <a:spLocks noGrp="1"/>
          </p:cNvSpPr>
          <p:nvPr>
            <p:ph type="title"/>
          </p:nvPr>
        </p:nvSpPr>
        <p:spPr/>
        <p:txBody>
          <a:bodyPr/>
          <a:lstStyle/>
          <a:p>
            <a:r>
              <a:rPr lang="cs-CZ" dirty="0"/>
              <a:t>4.3 </a:t>
            </a:r>
            <a:r>
              <a:rPr lang="cs-CZ" b="1" dirty="0"/>
              <a:t>Krajské úřady a jejich úloha v ochraně veřejného zdraví</a:t>
            </a:r>
          </a:p>
        </p:txBody>
      </p:sp>
      <p:sp>
        <p:nvSpPr>
          <p:cNvPr id="3" name="Zástupný obsah 2">
            <a:extLst>
              <a:ext uri="{FF2B5EF4-FFF2-40B4-BE49-F238E27FC236}">
                <a16:creationId xmlns:a16="http://schemas.microsoft.com/office/drawing/2014/main" id="{6E0661B3-3F53-96F3-18E7-F7DB27591A1A}"/>
              </a:ext>
            </a:extLst>
          </p:cNvPr>
          <p:cNvSpPr>
            <a:spLocks noGrp="1"/>
          </p:cNvSpPr>
          <p:nvPr>
            <p:ph idx="1"/>
          </p:nvPr>
        </p:nvSpPr>
        <p:spPr/>
        <p:txBody>
          <a:bodyPr/>
          <a:lstStyle/>
          <a:p>
            <a:r>
              <a:rPr lang="cs-CZ" dirty="0"/>
              <a:t>Orgány a komise k zajištění bezpečnosti a ochrany zdraví obyvatel kraje</a:t>
            </a:r>
          </a:p>
          <a:p>
            <a:r>
              <a:rPr lang="cs-CZ" dirty="0">
                <a:solidFill>
                  <a:srgbClr val="FF0000"/>
                </a:solidFill>
              </a:rPr>
              <a:t>1………………….</a:t>
            </a:r>
          </a:p>
          <a:p>
            <a:r>
              <a:rPr lang="cs-CZ" dirty="0">
                <a:solidFill>
                  <a:srgbClr val="FF0000"/>
                </a:solidFill>
              </a:rPr>
              <a:t>2………………….</a:t>
            </a:r>
          </a:p>
          <a:p>
            <a:r>
              <a:rPr lang="cs-CZ" dirty="0">
                <a:solidFill>
                  <a:srgbClr val="FF0000"/>
                </a:solidFill>
              </a:rPr>
              <a:t>3………………….</a:t>
            </a:r>
          </a:p>
          <a:p>
            <a:r>
              <a:rPr lang="cs-CZ" dirty="0">
                <a:solidFill>
                  <a:srgbClr val="FF0000"/>
                </a:solidFill>
              </a:rPr>
              <a:t>4………………….</a:t>
            </a:r>
          </a:p>
          <a:p>
            <a:r>
              <a:rPr lang="cs-CZ" dirty="0"/>
              <a:t>5 </a:t>
            </a:r>
            <a:r>
              <a:rPr lang="cs-CZ" dirty="0">
                <a:solidFill>
                  <a:srgbClr val="FF0000"/>
                </a:solidFill>
              </a:rPr>
              <a:t>Co je to pandemický plán kraje a z čeho vychází………………………….</a:t>
            </a:r>
          </a:p>
          <a:p>
            <a:endParaRPr lang="cs-CZ" dirty="0"/>
          </a:p>
        </p:txBody>
      </p:sp>
    </p:spTree>
    <p:extLst>
      <p:ext uri="{BB962C8B-B14F-4D97-AF65-F5344CB8AC3E}">
        <p14:creationId xmlns:p14="http://schemas.microsoft.com/office/powerpoint/2010/main" val="1265631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obsah 2"/>
          <p:cNvSpPr>
            <a:spLocks noGrp="1"/>
          </p:cNvSpPr>
          <p:nvPr>
            <p:ph idx="1"/>
          </p:nvPr>
        </p:nvSpPr>
        <p:spPr>
          <a:xfrm>
            <a:off x="276225" y="1165225"/>
            <a:ext cx="5612946" cy="4824413"/>
          </a:xfrm>
        </p:spPr>
        <p:txBody>
          <a:bodyPr/>
          <a:lstStyle/>
          <a:p>
            <a:pPr marL="0" indent="0">
              <a:buNone/>
            </a:pPr>
            <a:endParaRPr lang="cs-CZ" altLang="cs-CZ" dirty="0"/>
          </a:p>
          <a:p>
            <a:pPr lvl="1"/>
            <a:r>
              <a:rPr lang="cs-CZ" altLang="cs-CZ" dirty="0"/>
              <a:t>zkoumání předpokladů a příčin vzniku nemocí, </a:t>
            </a:r>
          </a:p>
          <a:p>
            <a:pPr lvl="1"/>
            <a:r>
              <a:rPr lang="cs-CZ" altLang="cs-CZ" dirty="0"/>
              <a:t>hledání způsobů, jak jim předcházet (evidence </a:t>
            </a:r>
            <a:r>
              <a:rPr lang="cs-CZ" altLang="cs-CZ" dirty="0" err="1"/>
              <a:t>based</a:t>
            </a:r>
            <a:r>
              <a:rPr lang="cs-CZ" altLang="cs-CZ" dirty="0"/>
              <a:t> </a:t>
            </a:r>
            <a:r>
              <a:rPr lang="cs-CZ" altLang="cs-CZ" dirty="0" err="1"/>
              <a:t>medicine</a:t>
            </a:r>
            <a:r>
              <a:rPr lang="cs-CZ" altLang="cs-CZ" dirty="0"/>
              <a:t>), včetně </a:t>
            </a:r>
            <a:r>
              <a:rPr lang="cs-CZ" altLang="cs-CZ" b="1" dirty="0"/>
              <a:t>monitorování</a:t>
            </a:r>
            <a:r>
              <a:rPr lang="cs-CZ" altLang="cs-CZ" dirty="0"/>
              <a:t> konkrétních jevů a determinant zdraví – environmentální, socioekonomické, aj.</a:t>
            </a:r>
          </a:p>
          <a:p>
            <a:pPr lvl="1"/>
            <a:r>
              <a:rPr lang="cs-CZ" altLang="cs-CZ" b="1" dirty="0"/>
              <a:t>monitorování a hodnocení zdravotních rizik, </a:t>
            </a:r>
            <a:r>
              <a:rPr lang="cs-CZ" altLang="cs-CZ" dirty="0"/>
              <a:t>včetně podkladů pro programy prevence nemocí – průzkumy</a:t>
            </a:r>
          </a:p>
          <a:p>
            <a:pPr marL="457200" lvl="1" indent="0">
              <a:buNone/>
            </a:pPr>
            <a:endParaRPr lang="cs-CZ" altLang="cs-CZ" dirty="0"/>
          </a:p>
        </p:txBody>
      </p:sp>
      <p:sp>
        <p:nvSpPr>
          <p:cNvPr id="4" name="Nadpis 1"/>
          <p:cNvSpPr txBox="1">
            <a:spLocks/>
          </p:cNvSpPr>
          <p:nvPr/>
        </p:nvSpPr>
        <p:spPr bwMode="auto">
          <a:xfrm>
            <a:off x="1703389" y="157163"/>
            <a:ext cx="860107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cs-CZ" altLang="cs-CZ" b="1" kern="0" dirty="0"/>
              <a:t>Veřejné zdraví</a:t>
            </a:r>
          </a:p>
        </p:txBody>
      </p:sp>
      <p:pic>
        <p:nvPicPr>
          <p:cNvPr id="5" name="Obrázek 4">
            <a:extLst>
              <a:ext uri="{FF2B5EF4-FFF2-40B4-BE49-F238E27FC236}">
                <a16:creationId xmlns:a16="http://schemas.microsoft.com/office/drawing/2014/main" id="{AA62E42A-9AB5-490C-B928-B8D294DDD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377" y="1379310"/>
            <a:ext cx="6102926" cy="4093029"/>
          </a:xfrm>
          <a:prstGeom prst="rect">
            <a:avLst/>
          </a:prstGeom>
        </p:spPr>
      </p:pic>
    </p:spTree>
    <p:extLst>
      <p:ext uri="{BB962C8B-B14F-4D97-AF65-F5344CB8AC3E}">
        <p14:creationId xmlns:p14="http://schemas.microsoft.com/office/powerpoint/2010/main" val="2318505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2E15FF-F381-97F3-DD72-A167E45E2D0B}"/>
              </a:ext>
            </a:extLst>
          </p:cNvPr>
          <p:cNvSpPr>
            <a:spLocks noGrp="1"/>
          </p:cNvSpPr>
          <p:nvPr>
            <p:ph type="title"/>
          </p:nvPr>
        </p:nvSpPr>
        <p:spPr/>
        <p:txBody>
          <a:bodyPr/>
          <a:lstStyle/>
          <a:p>
            <a:r>
              <a:rPr lang="cs-CZ" b="1" dirty="0"/>
              <a:t>4.4</a:t>
            </a:r>
            <a:r>
              <a:rPr lang="cs-CZ" dirty="0"/>
              <a:t> </a:t>
            </a:r>
            <a:r>
              <a:rPr lang="cs-CZ" b="1" dirty="0"/>
              <a:t>Úloha ostatních rezortů v ochraně veřejného zdraví</a:t>
            </a:r>
          </a:p>
        </p:txBody>
      </p:sp>
      <p:sp>
        <p:nvSpPr>
          <p:cNvPr id="3" name="Zástupný obsah 2">
            <a:extLst>
              <a:ext uri="{FF2B5EF4-FFF2-40B4-BE49-F238E27FC236}">
                <a16:creationId xmlns:a16="http://schemas.microsoft.com/office/drawing/2014/main" id="{E8F9C6FC-A033-BFCD-7E1A-1E6D6EE57A0E}"/>
              </a:ext>
            </a:extLst>
          </p:cNvPr>
          <p:cNvSpPr>
            <a:spLocks noGrp="1"/>
          </p:cNvSpPr>
          <p:nvPr>
            <p:ph idx="1"/>
          </p:nvPr>
        </p:nvSpPr>
        <p:spPr/>
        <p:txBody>
          <a:bodyPr/>
          <a:lstStyle/>
          <a:p>
            <a:r>
              <a:rPr lang="cs-CZ" dirty="0"/>
              <a:t>1</a:t>
            </a:r>
          </a:p>
          <a:p>
            <a:r>
              <a:rPr lang="cs-CZ" dirty="0"/>
              <a:t>2</a:t>
            </a:r>
          </a:p>
          <a:p>
            <a:r>
              <a:rPr lang="cs-CZ" dirty="0"/>
              <a:t>3</a:t>
            </a:r>
          </a:p>
          <a:p>
            <a:r>
              <a:rPr lang="cs-CZ" dirty="0"/>
              <a:t>4</a:t>
            </a:r>
          </a:p>
          <a:p>
            <a:r>
              <a:rPr lang="cs-CZ" dirty="0"/>
              <a:t>5</a:t>
            </a:r>
          </a:p>
          <a:p>
            <a:endParaRPr lang="cs-CZ" dirty="0"/>
          </a:p>
        </p:txBody>
      </p:sp>
    </p:spTree>
    <p:extLst>
      <p:ext uri="{BB962C8B-B14F-4D97-AF65-F5344CB8AC3E}">
        <p14:creationId xmlns:p14="http://schemas.microsoft.com/office/powerpoint/2010/main" val="63197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1ADAA5-8DE4-F7D6-9051-B6141F8EA6C1}"/>
              </a:ext>
            </a:extLst>
          </p:cNvPr>
          <p:cNvSpPr>
            <a:spLocks noGrp="1"/>
          </p:cNvSpPr>
          <p:nvPr>
            <p:ph type="title"/>
          </p:nvPr>
        </p:nvSpPr>
        <p:spPr/>
        <p:txBody>
          <a:bodyPr/>
          <a:lstStyle/>
          <a:p>
            <a:r>
              <a:rPr lang="cs-CZ" b="1" dirty="0"/>
              <a:t>4.5 Orgány vlády, dokumenty</a:t>
            </a:r>
          </a:p>
        </p:txBody>
      </p:sp>
      <p:sp>
        <p:nvSpPr>
          <p:cNvPr id="3" name="Zástupný obsah 2">
            <a:extLst>
              <a:ext uri="{FF2B5EF4-FFF2-40B4-BE49-F238E27FC236}">
                <a16:creationId xmlns:a16="http://schemas.microsoft.com/office/drawing/2014/main" id="{8345CD66-8BB8-B15F-1002-9C1EC64FBCDD}"/>
              </a:ext>
            </a:extLst>
          </p:cNvPr>
          <p:cNvSpPr>
            <a:spLocks noGrp="1"/>
          </p:cNvSpPr>
          <p:nvPr>
            <p:ph idx="1"/>
          </p:nvPr>
        </p:nvSpPr>
        <p:spPr/>
        <p:txBody>
          <a:bodyPr/>
          <a:lstStyle/>
          <a:p>
            <a:r>
              <a:rPr lang="cs-CZ" dirty="0"/>
              <a:t>1</a:t>
            </a:r>
          </a:p>
          <a:p>
            <a:r>
              <a:rPr lang="cs-CZ" dirty="0"/>
              <a:t>2</a:t>
            </a:r>
          </a:p>
          <a:p>
            <a:r>
              <a:rPr lang="cs-CZ" dirty="0"/>
              <a:t>3</a:t>
            </a:r>
          </a:p>
          <a:p>
            <a:r>
              <a:rPr lang="cs-CZ" dirty="0"/>
              <a:t>4</a:t>
            </a:r>
          </a:p>
          <a:p>
            <a:r>
              <a:rPr lang="cs-CZ" dirty="0"/>
              <a:t>5</a:t>
            </a:r>
          </a:p>
          <a:p>
            <a:endParaRPr lang="cs-CZ" dirty="0"/>
          </a:p>
        </p:txBody>
      </p:sp>
    </p:spTree>
    <p:extLst>
      <p:ext uri="{BB962C8B-B14F-4D97-AF65-F5344CB8AC3E}">
        <p14:creationId xmlns:p14="http://schemas.microsoft.com/office/powerpoint/2010/main" val="2840789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DC9E3A-2EEF-2617-1609-21CA6C4FA921}"/>
              </a:ext>
            </a:extLst>
          </p:cNvPr>
          <p:cNvSpPr>
            <a:spLocks noGrp="1"/>
          </p:cNvSpPr>
          <p:nvPr>
            <p:ph type="title"/>
          </p:nvPr>
        </p:nvSpPr>
        <p:spPr/>
        <p:txBody>
          <a:bodyPr/>
          <a:lstStyle/>
          <a:p>
            <a:r>
              <a:rPr lang="cs-CZ" b="1" dirty="0"/>
              <a:t>5 Státní zdravotní dozor</a:t>
            </a:r>
          </a:p>
        </p:txBody>
      </p:sp>
      <p:sp>
        <p:nvSpPr>
          <p:cNvPr id="3" name="Zástupný obsah 2">
            <a:extLst>
              <a:ext uri="{FF2B5EF4-FFF2-40B4-BE49-F238E27FC236}">
                <a16:creationId xmlns:a16="http://schemas.microsoft.com/office/drawing/2014/main" id="{7A9F416A-6981-F527-8C9F-7243FC4F8531}"/>
              </a:ext>
            </a:extLst>
          </p:cNvPr>
          <p:cNvSpPr>
            <a:spLocks noGrp="1"/>
          </p:cNvSpPr>
          <p:nvPr>
            <p:ph idx="1"/>
          </p:nvPr>
        </p:nvSpPr>
        <p:spPr/>
        <p:txBody>
          <a:bodyPr/>
          <a:lstStyle/>
          <a:p>
            <a:r>
              <a:rPr lang="cs-CZ" dirty="0"/>
              <a:t>Oprávnění a povinnosti osob vykonávajících státní zdravotní dozor</a:t>
            </a:r>
          </a:p>
          <a:p>
            <a:pPr lvl="1"/>
            <a:r>
              <a:rPr lang="cs-CZ" dirty="0"/>
              <a:t>Mají služební průkaz</a:t>
            </a:r>
          </a:p>
          <a:p>
            <a:pPr lvl="1"/>
            <a:r>
              <a:rPr lang="cs-CZ" dirty="0">
                <a:solidFill>
                  <a:srgbClr val="FF0000"/>
                </a:solidFill>
              </a:rPr>
              <a:t>Mohou vstupovat do obydlí ?...............................................................</a:t>
            </a:r>
          </a:p>
          <a:p>
            <a:pPr lvl="1"/>
            <a:r>
              <a:rPr lang="cs-CZ" dirty="0"/>
              <a:t>Ověří totožnost kontrolované osoby</a:t>
            </a:r>
          </a:p>
          <a:p>
            <a:pPr lvl="1"/>
            <a:r>
              <a:rPr lang="cs-CZ" dirty="0"/>
              <a:t>Odeberou vzorky, pořídí obrazovou dokumentaci</a:t>
            </a:r>
          </a:p>
          <a:p>
            <a:pPr lvl="1"/>
            <a:r>
              <a:rPr lang="cs-CZ" dirty="0"/>
              <a:t>Nahlíží do dokladů</a:t>
            </a:r>
          </a:p>
          <a:p>
            <a:pPr lvl="1"/>
            <a:r>
              <a:rPr lang="cs-CZ" dirty="0"/>
              <a:t>O kontrole vyhotoví protokol</a:t>
            </a:r>
          </a:p>
          <a:p>
            <a:r>
              <a:rPr lang="cs-CZ" dirty="0"/>
              <a:t>Povinnosti kontrolovaných osob</a:t>
            </a:r>
          </a:p>
          <a:p>
            <a:pPr lvl="1"/>
            <a:r>
              <a:rPr lang="cs-CZ" dirty="0"/>
              <a:t>Umožnit kontrolu</a:t>
            </a:r>
          </a:p>
          <a:p>
            <a:pPr lvl="1"/>
            <a:r>
              <a:rPr lang="cs-CZ" dirty="0"/>
              <a:t>Podat námitky do</a:t>
            </a:r>
            <a:r>
              <a:rPr lang="cs-CZ" dirty="0">
                <a:solidFill>
                  <a:srgbClr val="FF0000"/>
                </a:solidFill>
              </a:rPr>
              <a:t>…….</a:t>
            </a:r>
            <a:r>
              <a:rPr lang="cs-CZ" dirty="0"/>
              <a:t>dnů</a:t>
            </a:r>
          </a:p>
        </p:txBody>
      </p:sp>
    </p:spTree>
    <p:extLst>
      <p:ext uri="{BB962C8B-B14F-4D97-AF65-F5344CB8AC3E}">
        <p14:creationId xmlns:p14="http://schemas.microsoft.com/office/powerpoint/2010/main" val="398584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9FECBD-FF1A-3D62-8D5D-4734541B95D0}"/>
              </a:ext>
            </a:extLst>
          </p:cNvPr>
          <p:cNvSpPr>
            <a:spLocks noGrp="1"/>
          </p:cNvSpPr>
          <p:nvPr>
            <p:ph type="title"/>
          </p:nvPr>
        </p:nvSpPr>
        <p:spPr/>
        <p:txBody>
          <a:bodyPr/>
          <a:lstStyle/>
          <a:p>
            <a:r>
              <a:rPr lang="cs-CZ" dirty="0"/>
              <a:t>6 Ochrana veřejného zdraví v oblasti hygieny obecné a komunální</a:t>
            </a:r>
          </a:p>
        </p:txBody>
      </p:sp>
      <p:sp>
        <p:nvSpPr>
          <p:cNvPr id="3" name="Zástupný obsah 2">
            <a:extLst>
              <a:ext uri="{FF2B5EF4-FFF2-40B4-BE49-F238E27FC236}">
                <a16:creationId xmlns:a16="http://schemas.microsoft.com/office/drawing/2014/main" id="{54A2C03D-AEEE-75B7-6265-833614CF09D5}"/>
              </a:ext>
            </a:extLst>
          </p:cNvPr>
          <p:cNvSpPr>
            <a:spLocks noGrp="1"/>
          </p:cNvSpPr>
          <p:nvPr>
            <p:ph idx="1"/>
          </p:nvPr>
        </p:nvSpPr>
        <p:spPr/>
        <p:txBody>
          <a:bodyPr/>
          <a:lstStyle/>
          <a:p>
            <a:r>
              <a:rPr lang="cs-CZ" dirty="0"/>
              <a:t>6.1 Životní prostředí</a:t>
            </a:r>
          </a:p>
          <a:p>
            <a:pPr lvl="1"/>
            <a:r>
              <a:rPr lang="cs-CZ" dirty="0"/>
              <a:t>Ovzduší, znečištění ovzduší, vliv znečištění ovzduší na zdraví: koncentrace škodlivin, expozice, inverze, </a:t>
            </a:r>
            <a:r>
              <a:rPr lang="cs-CZ" dirty="0">
                <a:solidFill>
                  <a:srgbClr val="FF0000"/>
                </a:solidFill>
              </a:rPr>
              <a:t>co je letní smog:………………………………..</a:t>
            </a:r>
          </a:p>
          <a:p>
            <a:pPr lvl="1"/>
            <a:r>
              <a:rPr lang="cs-CZ" dirty="0">
                <a:solidFill>
                  <a:srgbClr val="FF0000"/>
                </a:solidFill>
              </a:rPr>
              <a:t>Neionizující záření je …………………………………………………………………….</a:t>
            </a:r>
          </a:p>
          <a:p>
            <a:pPr lvl="1"/>
            <a:r>
              <a:rPr lang="cs-CZ" dirty="0"/>
              <a:t>Hluk a vibrace, hlukové limity, hlukové mapy</a:t>
            </a:r>
          </a:p>
          <a:p>
            <a:pPr lvl="1"/>
            <a:r>
              <a:rPr lang="cs-CZ" dirty="0"/>
              <a:t>Voda, pitná voda, zdravotní rizika z vody, přírodní a uměla koupaliště</a:t>
            </a:r>
          </a:p>
          <a:p>
            <a:pPr lvl="1"/>
            <a:r>
              <a:rPr lang="cs-CZ" dirty="0"/>
              <a:t>Půda</a:t>
            </a:r>
          </a:p>
          <a:p>
            <a:pPr lvl="1"/>
            <a:r>
              <a:rPr lang="cs-CZ" dirty="0"/>
              <a:t>Odpady, odpady ze zdravotnických zařízení</a:t>
            </a:r>
          </a:p>
          <a:p>
            <a:endParaRPr lang="cs-CZ" dirty="0"/>
          </a:p>
        </p:txBody>
      </p:sp>
    </p:spTree>
    <p:extLst>
      <p:ext uri="{BB962C8B-B14F-4D97-AF65-F5344CB8AC3E}">
        <p14:creationId xmlns:p14="http://schemas.microsoft.com/office/powerpoint/2010/main" val="3278955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EA229A-E5F5-4A6D-920B-9340DE0CA0AD}"/>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14CB59FD-BBD3-48E7-B871-39BA4037475A}"/>
              </a:ext>
            </a:extLst>
          </p:cNvPr>
          <p:cNvPicPr>
            <a:picLocks noGrp="1" noChangeAspect="1"/>
          </p:cNvPicPr>
          <p:nvPr>
            <p:ph idx="1"/>
          </p:nvPr>
        </p:nvPicPr>
        <p:blipFill rotWithShape="1">
          <a:blip r:embed="rId2"/>
          <a:srcRect l="6499" t="5517" r="4761" b="3021"/>
          <a:stretch/>
        </p:blipFill>
        <p:spPr>
          <a:xfrm>
            <a:off x="522514" y="-66485"/>
            <a:ext cx="4942115" cy="6924485"/>
          </a:xfrm>
          <a:prstGeom prst="rect">
            <a:avLst/>
          </a:prstGeom>
        </p:spPr>
      </p:pic>
      <p:pic>
        <p:nvPicPr>
          <p:cNvPr id="5" name="Obrázek 4">
            <a:extLst>
              <a:ext uri="{FF2B5EF4-FFF2-40B4-BE49-F238E27FC236}">
                <a16:creationId xmlns:a16="http://schemas.microsoft.com/office/drawing/2014/main" id="{E2458E10-1CDA-4884-B73B-F42559A4662D}"/>
              </a:ext>
            </a:extLst>
          </p:cNvPr>
          <p:cNvPicPr>
            <a:picLocks noChangeAspect="1"/>
          </p:cNvPicPr>
          <p:nvPr/>
        </p:nvPicPr>
        <p:blipFill>
          <a:blip r:embed="rId3"/>
          <a:stretch>
            <a:fillRect/>
          </a:stretch>
        </p:blipFill>
        <p:spPr>
          <a:xfrm>
            <a:off x="7007198" y="-39747"/>
            <a:ext cx="4858231" cy="7000481"/>
          </a:xfrm>
          <a:prstGeom prst="rect">
            <a:avLst/>
          </a:prstGeom>
        </p:spPr>
      </p:pic>
    </p:spTree>
    <p:extLst>
      <p:ext uri="{BB962C8B-B14F-4D97-AF65-F5344CB8AC3E}">
        <p14:creationId xmlns:p14="http://schemas.microsoft.com/office/powerpoint/2010/main" val="2536544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D3C95D-31E0-DB21-2BDA-B12BDF21EFA6}"/>
              </a:ext>
            </a:extLst>
          </p:cNvPr>
          <p:cNvSpPr>
            <a:spLocks noGrp="1"/>
          </p:cNvSpPr>
          <p:nvPr>
            <p:ph type="title"/>
          </p:nvPr>
        </p:nvSpPr>
        <p:spPr/>
        <p:txBody>
          <a:bodyPr/>
          <a:lstStyle/>
          <a:p>
            <a:r>
              <a:rPr lang="cs-CZ" dirty="0"/>
              <a:t>7 Ochrana veřejného zdraví v oblasti zdraví dětí a mladistvých</a:t>
            </a:r>
          </a:p>
        </p:txBody>
      </p:sp>
      <p:sp>
        <p:nvSpPr>
          <p:cNvPr id="3" name="Zástupný obsah 2">
            <a:extLst>
              <a:ext uri="{FF2B5EF4-FFF2-40B4-BE49-F238E27FC236}">
                <a16:creationId xmlns:a16="http://schemas.microsoft.com/office/drawing/2014/main" id="{7478735E-B625-BA5C-5B6B-193E438758C8}"/>
              </a:ext>
            </a:extLst>
          </p:cNvPr>
          <p:cNvSpPr>
            <a:spLocks noGrp="1"/>
          </p:cNvSpPr>
          <p:nvPr>
            <p:ph idx="1"/>
          </p:nvPr>
        </p:nvSpPr>
        <p:spPr>
          <a:xfrm>
            <a:off x="838200" y="1690688"/>
            <a:ext cx="10515600" cy="5167311"/>
          </a:xfrm>
        </p:spPr>
        <p:txBody>
          <a:bodyPr>
            <a:normAutofit fontScale="62500" lnSpcReduction="20000"/>
          </a:bodyPr>
          <a:lstStyle/>
          <a:p>
            <a:r>
              <a:rPr lang="cs-CZ" dirty="0"/>
              <a:t>7.1. Školy a školská zařízení</a:t>
            </a:r>
          </a:p>
          <a:p>
            <a:pPr lvl="1"/>
            <a:r>
              <a:rPr lang="cs-CZ" dirty="0"/>
              <a:t>Povinny zajistit, aby byly plněny hygienické požadavky upravené prováděcím právním předpisem na </a:t>
            </a:r>
            <a:r>
              <a:rPr lang="cs-CZ" b="1" dirty="0"/>
              <a:t>prostorové podmínky, vybavení, provoz, osvětlení, vytápění, mikroklimatické podmínky, zásobování vodou, úklid a nakládání s prádlem</a:t>
            </a:r>
            <a:r>
              <a:rPr lang="cs-CZ" dirty="0"/>
              <a:t>. Tuto povinnost má i </a:t>
            </a:r>
            <a:r>
              <a:rPr lang="cs-CZ" b="1" dirty="0"/>
              <a:t>osoba provozující živnost péče o dítě do 3 let </a:t>
            </a:r>
            <a:r>
              <a:rPr lang="cs-CZ" dirty="0"/>
              <a:t>věku v denním režimu a osoba provozující živnost výchova a mimoškolní vzdělávání.</a:t>
            </a:r>
          </a:p>
          <a:p>
            <a:r>
              <a:rPr lang="cs-CZ" dirty="0"/>
              <a:t>7.2 Zotavovací akce pro děti</a:t>
            </a:r>
          </a:p>
          <a:p>
            <a:pPr lvl="1"/>
            <a:r>
              <a:rPr lang="cs-CZ" dirty="0">
                <a:solidFill>
                  <a:srgbClr val="FF0000"/>
                </a:solidFill>
              </a:rPr>
              <a:t>Je pobyt pro x dětí ve věku x na dobu delší než x dnů</a:t>
            </a:r>
          </a:p>
          <a:p>
            <a:pPr lvl="1"/>
            <a:r>
              <a:rPr lang="cs-CZ" dirty="0">
                <a:solidFill>
                  <a:srgbClr val="FF0000"/>
                </a:solidFill>
              </a:rPr>
              <a:t>Povinnosti pořádající osoby:</a:t>
            </a:r>
          </a:p>
          <a:p>
            <a:r>
              <a:rPr lang="cs-CZ" dirty="0"/>
              <a:t>7.3. Předškolní a školní stravování, pitný režim dětí a mladistvých</a:t>
            </a:r>
          </a:p>
          <a:p>
            <a:r>
              <a:rPr lang="cs-CZ" dirty="0"/>
              <a:t>Platí, že čím je dítě menší, tím více tekutin na jeden kilogram své váhy potřebuje. </a:t>
            </a:r>
          </a:p>
          <a:p>
            <a:r>
              <a:rPr lang="cs-CZ" dirty="0"/>
              <a:t>Nedostatek tekutin může způsobit v průběhu dne únavu, bolesti hlavy, vyčerpanost či nepozornost ve škole. V případě dlouhodobějšího nedostatku tekutin však může dojít i k onemocněním ledvin a celkovému kolapsu organismu. </a:t>
            </a:r>
          </a:p>
          <a:p>
            <a:r>
              <a:rPr lang="cs-CZ" dirty="0"/>
              <a:t>Příjem tekutin by měl být rozdělený rovnoměrně do menších dávek během celého dne, není dobré vypít doporučené množství tekutin během časového krátkého úseku. </a:t>
            </a:r>
          </a:p>
          <a:p>
            <a:r>
              <a:rPr lang="cs-CZ" dirty="0"/>
              <a:t>Důležitá je správná teplota nápoje. Nedoporučuje se ani pití </a:t>
            </a:r>
            <a:r>
              <a:rPr lang="cs-CZ" dirty="0">
                <a:solidFill>
                  <a:srgbClr val="FF0000"/>
                </a:solidFill>
              </a:rPr>
              <a:t>……………. </a:t>
            </a:r>
            <a:r>
              <a:rPr lang="cs-CZ" dirty="0"/>
              <a:t>nápojů v létě a </a:t>
            </a:r>
            <a:r>
              <a:rPr lang="cs-CZ" dirty="0">
                <a:solidFill>
                  <a:srgbClr val="FF0000"/>
                </a:solidFill>
              </a:rPr>
              <a:t>………………….. </a:t>
            </a:r>
            <a:r>
              <a:rPr lang="cs-CZ" dirty="0"/>
              <a:t>nápojů v zimě.</a:t>
            </a:r>
            <a:r>
              <a:rPr lang="cs-CZ" b="1" dirty="0"/>
              <a:t> </a:t>
            </a:r>
            <a:r>
              <a:rPr lang="cs-CZ" dirty="0"/>
              <a:t>Základ pitného režimu by měla tvořit </a:t>
            </a:r>
            <a:r>
              <a:rPr lang="cs-CZ" b="1" dirty="0"/>
              <a:t>neperlivá stolní voda </a:t>
            </a:r>
            <a:r>
              <a:rPr lang="cs-CZ" dirty="0"/>
              <a:t>z vodovodu nebo vlastní studny s potvrzenou zdravotní nezávadností.</a:t>
            </a:r>
            <a:r>
              <a:rPr lang="cs-CZ" b="1" dirty="0"/>
              <a:t> </a:t>
            </a:r>
          </a:p>
          <a:p>
            <a:r>
              <a:rPr lang="cs-CZ" dirty="0"/>
              <a:t>Denní příjem tekutin mohou vhodně doplnit také ovocné čaje či ředěné ovocné džusy. </a:t>
            </a:r>
          </a:p>
          <a:p>
            <a:r>
              <a:rPr lang="cs-CZ" dirty="0"/>
              <a:t>Někteří rodiče doplňují pitný režim dětí také mlékem, které obsahuje nejen tekutiny, ale dodává také nenahraditelné vitamíny, minerální látky (především vápník) a živočišné bílkoviny</a:t>
            </a:r>
          </a:p>
        </p:txBody>
      </p:sp>
    </p:spTree>
    <p:extLst>
      <p:ext uri="{BB962C8B-B14F-4D97-AF65-F5344CB8AC3E}">
        <p14:creationId xmlns:p14="http://schemas.microsoft.com/office/powerpoint/2010/main" val="563694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A1FF9E-0F6B-4E02-606B-F0018A38B912}"/>
              </a:ext>
            </a:extLst>
          </p:cNvPr>
          <p:cNvSpPr>
            <a:spLocks noGrp="1"/>
          </p:cNvSpPr>
          <p:nvPr>
            <p:ph type="title"/>
          </p:nvPr>
        </p:nvSpPr>
        <p:spPr/>
        <p:txBody>
          <a:bodyPr/>
          <a:lstStyle/>
          <a:p>
            <a:r>
              <a:rPr lang="cs-CZ" b="1" dirty="0"/>
              <a:t>8 Ochrana veřejného zdraví v oblasti hygieny výživy a předmětů běžného užívání</a:t>
            </a:r>
            <a:endParaRPr lang="cs-CZ" dirty="0"/>
          </a:p>
        </p:txBody>
      </p:sp>
      <p:sp>
        <p:nvSpPr>
          <p:cNvPr id="3" name="Zástupný obsah 2">
            <a:extLst>
              <a:ext uri="{FF2B5EF4-FFF2-40B4-BE49-F238E27FC236}">
                <a16:creationId xmlns:a16="http://schemas.microsoft.com/office/drawing/2014/main" id="{4408D6EE-D53D-69DF-C3F1-AF8A2DD9CAAA}"/>
              </a:ext>
            </a:extLst>
          </p:cNvPr>
          <p:cNvSpPr>
            <a:spLocks noGrp="1"/>
          </p:cNvSpPr>
          <p:nvPr>
            <p:ph idx="1"/>
          </p:nvPr>
        </p:nvSpPr>
        <p:spPr/>
        <p:txBody>
          <a:bodyPr/>
          <a:lstStyle/>
          <a:p>
            <a:r>
              <a:rPr lang="cs-CZ" dirty="0"/>
              <a:t>8.1 Stravovací služby</a:t>
            </a:r>
          </a:p>
          <a:p>
            <a:pPr lvl="1"/>
            <a:r>
              <a:rPr lang="cs-CZ" dirty="0"/>
              <a:t>Stravovací služba je</a:t>
            </a:r>
            <a:r>
              <a:rPr lang="cs-CZ" dirty="0">
                <a:solidFill>
                  <a:srgbClr val="FF0000"/>
                </a:solidFill>
              </a:rPr>
              <a:t>………………………………</a:t>
            </a:r>
          </a:p>
          <a:p>
            <a:pPr lvl="1"/>
            <a:r>
              <a:rPr lang="cs-CZ" dirty="0"/>
              <a:t>Pokrm je</a:t>
            </a:r>
            <a:r>
              <a:rPr lang="cs-CZ" dirty="0">
                <a:solidFill>
                  <a:srgbClr val="FF0000"/>
                </a:solidFill>
              </a:rPr>
              <a:t>………………………………………………</a:t>
            </a:r>
          </a:p>
          <a:p>
            <a:pPr lvl="1"/>
            <a:r>
              <a:rPr lang="cs-CZ" dirty="0"/>
              <a:t>Osoba, která hodlá provozovat stravovací službu, je povinna nejpozději </a:t>
            </a:r>
            <a:r>
              <a:rPr lang="cs-CZ" dirty="0">
                <a:solidFill>
                  <a:srgbClr val="FF0000"/>
                </a:solidFill>
              </a:rPr>
              <a:t>………………………………….</a:t>
            </a:r>
            <a:r>
              <a:rPr lang="cs-CZ" dirty="0"/>
              <a:t>písemně oznámit příslušnému orgánu ochrany veřejného zdraví den zahájení činnosti, její předmět a rozsah a umístění provozoven, jakož i den ukončení provozu stravovací služby.</a:t>
            </a:r>
          </a:p>
          <a:p>
            <a:r>
              <a:rPr lang="cs-CZ" dirty="0"/>
              <a:t>8.2 HACCP - Systém kritických kontrolních bodů</a:t>
            </a:r>
            <a:endParaRPr lang="cs-CZ" dirty="0">
              <a:solidFill>
                <a:srgbClr val="FF0000"/>
              </a:solidFill>
            </a:endParaRPr>
          </a:p>
          <a:p>
            <a:r>
              <a:rPr lang="cs-CZ" dirty="0"/>
              <a:t>8.3 Předměty běžného užívání</a:t>
            </a:r>
          </a:p>
        </p:txBody>
      </p:sp>
    </p:spTree>
    <p:extLst>
      <p:ext uri="{BB962C8B-B14F-4D97-AF65-F5344CB8AC3E}">
        <p14:creationId xmlns:p14="http://schemas.microsoft.com/office/powerpoint/2010/main" val="291878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D98755-5CEC-4484-87D5-DA904AD7BB97}"/>
              </a:ext>
            </a:extLst>
          </p:cNvPr>
          <p:cNvSpPr>
            <a:spLocks noGrp="1"/>
          </p:cNvSpPr>
          <p:nvPr>
            <p:ph type="title"/>
          </p:nvPr>
        </p:nvSpPr>
        <p:spPr/>
        <p:txBody>
          <a:bodyPr>
            <a:normAutofit fontScale="90000"/>
          </a:bodyPr>
          <a:lstStyle/>
          <a:p>
            <a:br>
              <a:rPr lang="cs-CZ" b="1" dirty="0"/>
            </a:br>
            <a:br>
              <a:rPr lang="cs-CZ" b="1" dirty="0"/>
            </a:br>
            <a:r>
              <a:rPr lang="cs-CZ" b="1" dirty="0"/>
              <a:t>8.2 HACCP - Systém kritických kontrolních bodů</a:t>
            </a:r>
            <a:br>
              <a:rPr lang="cs-CZ" dirty="0">
                <a:solidFill>
                  <a:srgbClr val="FF0000"/>
                </a:solidFill>
              </a:rPr>
            </a:br>
            <a:br>
              <a:rPr lang="cs-CZ" dirty="0"/>
            </a:br>
            <a:endParaRPr lang="cs-CZ" dirty="0"/>
          </a:p>
        </p:txBody>
      </p:sp>
      <p:sp>
        <p:nvSpPr>
          <p:cNvPr id="3" name="Zástupný symbol pro obsah 2">
            <a:extLst>
              <a:ext uri="{FF2B5EF4-FFF2-40B4-BE49-F238E27FC236}">
                <a16:creationId xmlns:a16="http://schemas.microsoft.com/office/drawing/2014/main" id="{A3C45880-DE7F-4A4B-AA16-0DE3EDE55985}"/>
              </a:ext>
            </a:extLst>
          </p:cNvPr>
          <p:cNvSpPr>
            <a:spLocks noGrp="1"/>
          </p:cNvSpPr>
          <p:nvPr>
            <p:ph idx="1"/>
          </p:nvPr>
        </p:nvSpPr>
        <p:spPr>
          <a:xfrm>
            <a:off x="108857" y="1371600"/>
            <a:ext cx="11876314" cy="5344886"/>
          </a:xfrm>
        </p:spPr>
        <p:txBody>
          <a:bodyPr>
            <a:normAutofit fontScale="70000" lnSpcReduction="20000"/>
          </a:bodyPr>
          <a:lstStyle/>
          <a:p>
            <a:r>
              <a:rPr lang="cs-CZ" b="1" dirty="0"/>
              <a:t>vymezení činností kuchyně/kantýny a jejich úkoly</a:t>
            </a:r>
            <a:r>
              <a:rPr lang="cs-CZ" dirty="0"/>
              <a:t> (velikost, technologie, vstupy surovin a výrobků, skladování a distribuce) </a:t>
            </a:r>
          </a:p>
          <a:p>
            <a:r>
              <a:rPr lang="cs-CZ" b="1" dirty="0"/>
              <a:t>popis přípravy jídel/prodeje </a:t>
            </a:r>
            <a:r>
              <a:rPr lang="cs-CZ" dirty="0"/>
              <a:t>(kvalita a údržnost surovin, doba poživatelnosti, skladování, technologie vlastní přípravy jídel a nápojů)</a:t>
            </a:r>
          </a:p>
          <a:p>
            <a:r>
              <a:rPr lang="cs-CZ" b="1" dirty="0"/>
              <a:t>určení použití podávaných jídel/prodávaných potravin a nápojů</a:t>
            </a:r>
            <a:r>
              <a:rPr lang="cs-CZ" dirty="0"/>
              <a:t> (např. rizikové skupiny konzumentů - kojenci, senioři, diabetici apod.) </a:t>
            </a:r>
          </a:p>
          <a:p>
            <a:r>
              <a:rPr lang="cs-CZ" b="1" dirty="0"/>
              <a:t>sestavení postupového diagramu přípravy jídel </a:t>
            </a:r>
            <a:r>
              <a:rPr lang="cs-CZ" dirty="0"/>
              <a:t>(kroky technologického postupu od příjmu surovin až po finální distribuci hotových jídel včetně skladování a likvidace zbytků) </a:t>
            </a:r>
          </a:p>
          <a:p>
            <a:r>
              <a:rPr lang="cs-CZ" b="1" dirty="0"/>
              <a:t>ověření diagramu v provozu kuchyně/kantýny </a:t>
            </a:r>
            <a:endParaRPr lang="cs-CZ" dirty="0"/>
          </a:p>
          <a:p>
            <a:r>
              <a:rPr lang="cs-CZ" b="1" dirty="0"/>
              <a:t>provedení analýzy nebezpečí </a:t>
            </a:r>
            <a:r>
              <a:rPr lang="cs-CZ" dirty="0"/>
              <a:t>(vliv surovin a přísad, vliv použité technologie přípravy jídel, základní anamnéza přípravy, distribuce a podávání jídel a nápojů) </a:t>
            </a:r>
          </a:p>
          <a:p>
            <a:r>
              <a:rPr lang="cs-CZ" b="1" dirty="0"/>
              <a:t>stanovení vlastních kritických bodů </a:t>
            </a:r>
            <a:r>
              <a:rPr lang="cs-CZ" dirty="0"/>
              <a:t>(identifikace místa možné kontaminace či jiného ohrožení) </a:t>
            </a:r>
          </a:p>
          <a:p>
            <a:r>
              <a:rPr lang="cs-CZ" b="1" dirty="0"/>
              <a:t>stanovení znaků a hodnot kritických mezí pro každý kritický bod </a:t>
            </a:r>
            <a:r>
              <a:rPr lang="cs-CZ" dirty="0"/>
              <a:t>– identifikace znaků a kritických mezí signalizujících zvládnutý/nezvládnutý stav </a:t>
            </a:r>
          </a:p>
          <a:p>
            <a:r>
              <a:rPr lang="cs-CZ" b="1" dirty="0"/>
              <a:t>monitoring v kritických bodech </a:t>
            </a:r>
            <a:r>
              <a:rPr lang="cs-CZ" dirty="0"/>
              <a:t>(záznamy, kompetence osob, management změn) </a:t>
            </a:r>
          </a:p>
          <a:p>
            <a:r>
              <a:rPr lang="cs-CZ" b="1" dirty="0"/>
              <a:t>nápravná opatření pro každý kritický bod </a:t>
            </a:r>
            <a:r>
              <a:rPr lang="cs-CZ" dirty="0"/>
              <a:t>(v případech odchylek od stanovených mezí) </a:t>
            </a:r>
          </a:p>
          <a:p>
            <a:r>
              <a:rPr lang="cs-CZ" b="1" dirty="0"/>
              <a:t>vedení dokumentace </a:t>
            </a:r>
            <a:r>
              <a:rPr lang="cs-CZ" dirty="0"/>
              <a:t>v rozsahu požadovaném legislativou </a:t>
            </a:r>
          </a:p>
          <a:p>
            <a:r>
              <a:rPr lang="cs-CZ" b="1" dirty="0"/>
              <a:t>stanovení ověřovacích postupů (</a:t>
            </a:r>
            <a:r>
              <a:rPr lang="cs-CZ" dirty="0"/>
              <a:t>verifikace, validace, vnitřní/vnější audity) </a:t>
            </a:r>
          </a:p>
          <a:p>
            <a:endParaRPr lang="cs-CZ" dirty="0"/>
          </a:p>
        </p:txBody>
      </p:sp>
    </p:spTree>
    <p:extLst>
      <p:ext uri="{BB962C8B-B14F-4D97-AF65-F5344CB8AC3E}">
        <p14:creationId xmlns:p14="http://schemas.microsoft.com/office/powerpoint/2010/main" val="3475877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C6EE24-CF97-45EB-9D9F-616F1B264C7E}"/>
              </a:ext>
            </a:extLst>
          </p:cNvPr>
          <p:cNvSpPr>
            <a:spLocks noGrp="1"/>
          </p:cNvSpPr>
          <p:nvPr>
            <p:ph type="title"/>
          </p:nvPr>
        </p:nvSpPr>
        <p:spPr/>
        <p:txBody>
          <a:bodyPr>
            <a:normAutofit fontScale="90000"/>
          </a:bodyPr>
          <a:lstStyle/>
          <a:p>
            <a:r>
              <a:rPr lang="cs-CZ" dirty="0"/>
              <a:t>Co je HACCP - systém kritických kontrolních bodů</a:t>
            </a:r>
            <a:br>
              <a:rPr lang="cs-CZ" dirty="0">
                <a:solidFill>
                  <a:srgbClr val="FF0000"/>
                </a:solidFill>
              </a:rPr>
            </a:br>
            <a:endParaRPr lang="cs-CZ" dirty="0"/>
          </a:p>
        </p:txBody>
      </p:sp>
      <p:sp>
        <p:nvSpPr>
          <p:cNvPr id="3" name="Zástupný symbol pro obsah 2">
            <a:extLst>
              <a:ext uri="{FF2B5EF4-FFF2-40B4-BE49-F238E27FC236}">
                <a16:creationId xmlns:a16="http://schemas.microsoft.com/office/drawing/2014/main" id="{D70B479F-E30F-45F3-833B-67F85AE87ED8}"/>
              </a:ext>
            </a:extLst>
          </p:cNvPr>
          <p:cNvSpPr>
            <a:spLocks noGrp="1"/>
          </p:cNvSpPr>
          <p:nvPr>
            <p:ph idx="1"/>
          </p:nvPr>
        </p:nvSpPr>
        <p:spPr/>
        <p:txBody>
          <a:bodyPr>
            <a:normAutofit fontScale="77500" lnSpcReduction="20000"/>
          </a:bodyPr>
          <a:lstStyle/>
          <a:p>
            <a:r>
              <a:rPr lang="cs-CZ" dirty="0">
                <a:solidFill>
                  <a:srgbClr val="FF0000"/>
                </a:solidFill>
              </a:rPr>
              <a:t>1</a:t>
            </a:r>
          </a:p>
          <a:p>
            <a:r>
              <a:rPr lang="cs-CZ" dirty="0">
                <a:solidFill>
                  <a:srgbClr val="FF0000"/>
                </a:solidFill>
              </a:rPr>
              <a:t>2</a:t>
            </a:r>
          </a:p>
          <a:p>
            <a:r>
              <a:rPr lang="cs-CZ" dirty="0">
                <a:solidFill>
                  <a:srgbClr val="FF0000"/>
                </a:solidFill>
              </a:rPr>
              <a:t>3</a:t>
            </a:r>
          </a:p>
          <a:p>
            <a:r>
              <a:rPr lang="cs-CZ" dirty="0">
                <a:solidFill>
                  <a:srgbClr val="FF0000"/>
                </a:solidFill>
              </a:rPr>
              <a:t>4</a:t>
            </a:r>
          </a:p>
          <a:p>
            <a:r>
              <a:rPr lang="cs-CZ" dirty="0">
                <a:solidFill>
                  <a:srgbClr val="FF0000"/>
                </a:solidFill>
              </a:rPr>
              <a:t>5</a:t>
            </a:r>
          </a:p>
          <a:p>
            <a:r>
              <a:rPr lang="cs-CZ" dirty="0">
                <a:solidFill>
                  <a:srgbClr val="FF0000"/>
                </a:solidFill>
              </a:rPr>
              <a:t>6</a:t>
            </a:r>
          </a:p>
          <a:p>
            <a:r>
              <a:rPr lang="cs-CZ" dirty="0">
                <a:solidFill>
                  <a:srgbClr val="FF0000"/>
                </a:solidFill>
              </a:rPr>
              <a:t>7</a:t>
            </a:r>
          </a:p>
          <a:p>
            <a:r>
              <a:rPr lang="cs-CZ" dirty="0">
                <a:solidFill>
                  <a:srgbClr val="FF0000"/>
                </a:solidFill>
              </a:rPr>
              <a:t>8</a:t>
            </a:r>
          </a:p>
          <a:p>
            <a:r>
              <a:rPr lang="cs-CZ" dirty="0">
                <a:solidFill>
                  <a:srgbClr val="FF0000"/>
                </a:solidFill>
              </a:rPr>
              <a:t>9</a:t>
            </a:r>
          </a:p>
          <a:p>
            <a:r>
              <a:rPr lang="cs-CZ" dirty="0">
                <a:solidFill>
                  <a:srgbClr val="FF0000"/>
                </a:solidFill>
              </a:rPr>
              <a:t>10</a:t>
            </a:r>
          </a:p>
          <a:p>
            <a:r>
              <a:rPr lang="cs-CZ" dirty="0">
                <a:solidFill>
                  <a:srgbClr val="FF0000"/>
                </a:solidFill>
              </a:rPr>
              <a:t>11</a:t>
            </a:r>
          </a:p>
          <a:p>
            <a:r>
              <a:rPr lang="cs-CZ" dirty="0">
                <a:solidFill>
                  <a:srgbClr val="FF0000"/>
                </a:solidFill>
              </a:rPr>
              <a:t>12</a:t>
            </a:r>
          </a:p>
          <a:p>
            <a:endParaRPr lang="cs-CZ" dirty="0"/>
          </a:p>
        </p:txBody>
      </p:sp>
    </p:spTree>
    <p:extLst>
      <p:ext uri="{BB962C8B-B14F-4D97-AF65-F5344CB8AC3E}">
        <p14:creationId xmlns:p14="http://schemas.microsoft.com/office/powerpoint/2010/main" val="1063495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BAEEFC-2A0F-4031-949D-C44544059965}"/>
              </a:ext>
            </a:extLst>
          </p:cNvPr>
          <p:cNvSpPr>
            <a:spLocks noGrp="1"/>
          </p:cNvSpPr>
          <p:nvPr>
            <p:ph type="title"/>
          </p:nvPr>
        </p:nvSpPr>
        <p:spPr>
          <a:xfrm>
            <a:off x="838200" y="365125"/>
            <a:ext cx="10515600" cy="1325563"/>
          </a:xfrm>
        </p:spPr>
        <p:txBody>
          <a:bodyPr/>
          <a:lstStyle/>
          <a:p>
            <a:r>
              <a:rPr lang="cs-CZ" b="1" dirty="0"/>
              <a:t>8.3 Předměty běžného užívání</a:t>
            </a:r>
          </a:p>
        </p:txBody>
      </p:sp>
      <p:sp>
        <p:nvSpPr>
          <p:cNvPr id="3" name="Zástupný symbol pro obsah 2">
            <a:extLst>
              <a:ext uri="{FF2B5EF4-FFF2-40B4-BE49-F238E27FC236}">
                <a16:creationId xmlns:a16="http://schemas.microsoft.com/office/drawing/2014/main" id="{11976A9A-3181-4352-B09B-5D1829BBE0B4}"/>
              </a:ext>
            </a:extLst>
          </p:cNvPr>
          <p:cNvSpPr>
            <a:spLocks noGrp="1"/>
          </p:cNvSpPr>
          <p:nvPr>
            <p:ph idx="1"/>
          </p:nvPr>
        </p:nvSpPr>
        <p:spPr/>
        <p:txBody>
          <a:bodyPr>
            <a:normAutofit fontScale="85000" lnSpcReduction="20000"/>
          </a:bodyPr>
          <a:lstStyle/>
          <a:p>
            <a:pPr marL="0" indent="0">
              <a:buNone/>
            </a:pPr>
            <a:r>
              <a:rPr lang="cs-CZ" dirty="0"/>
              <a:t>materiály a předměty určené pro styk s potravinami </a:t>
            </a:r>
          </a:p>
          <a:p>
            <a:r>
              <a:rPr lang="cs-CZ" dirty="0"/>
              <a:t>hračky</a:t>
            </a:r>
          </a:p>
          <a:p>
            <a:r>
              <a:rPr lang="cs-CZ" dirty="0"/>
              <a:t>kosmetické prostředky </a:t>
            </a:r>
          </a:p>
          <a:p>
            <a:r>
              <a:rPr lang="cs-CZ" dirty="0"/>
              <a:t>výrobky pro děti ve věku do 3 let</a:t>
            </a:r>
          </a:p>
          <a:p>
            <a:endParaRPr lang="cs-CZ" dirty="0"/>
          </a:p>
          <a:p>
            <a:r>
              <a:rPr lang="cs-CZ" dirty="0">
                <a:solidFill>
                  <a:srgbClr val="FF0000"/>
                </a:solidFill>
              </a:rPr>
              <a:t>Kosmetický prostředek je………………………………………………………………</a:t>
            </a:r>
          </a:p>
          <a:p>
            <a:r>
              <a:rPr lang="cs-CZ" dirty="0">
                <a:solidFill>
                  <a:srgbClr val="FF0000"/>
                </a:solidFill>
              </a:rPr>
              <a:t>Výrobce nebo dovozce je dále povinen zajistit</a:t>
            </a:r>
            <a:r>
              <a:rPr lang="cs-CZ" dirty="0"/>
              <a:t>, </a:t>
            </a:r>
            <a:r>
              <a:rPr lang="cs-CZ" dirty="0">
                <a:solidFill>
                  <a:srgbClr val="FF0000"/>
                </a:solidFill>
              </a:rPr>
              <a:t>aby na obalu kosmetického prostředku byly veřejnosti snadno dostupné údaje o</a:t>
            </a:r>
          </a:p>
          <a:p>
            <a:r>
              <a:rPr lang="cs-CZ" dirty="0">
                <a:solidFill>
                  <a:srgbClr val="FF0000"/>
                </a:solidFill>
              </a:rPr>
              <a:t>……………………………….</a:t>
            </a:r>
            <a:r>
              <a:rPr lang="cs-CZ" dirty="0"/>
              <a:t> kosmetického prostředku</a:t>
            </a:r>
          </a:p>
          <a:p>
            <a:r>
              <a:rPr lang="cs-CZ" dirty="0">
                <a:solidFill>
                  <a:srgbClr val="FF0000"/>
                </a:solidFill>
              </a:rPr>
              <a:t>…………………………………</a:t>
            </a:r>
            <a:r>
              <a:rPr lang="cs-CZ" dirty="0"/>
              <a:t>pokud jde o obsah nebezpečných chemických látek</a:t>
            </a:r>
          </a:p>
          <a:p>
            <a:r>
              <a:rPr lang="cs-CZ" dirty="0">
                <a:solidFill>
                  <a:srgbClr val="FF0000"/>
                </a:solidFill>
              </a:rPr>
              <a:t>…………………………</a:t>
            </a:r>
            <a:r>
              <a:rPr lang="cs-CZ" dirty="0"/>
              <a:t>účincích kosmetického prostředku na fyzické osoby plynoucích z používání kosmetického prostředku</a:t>
            </a:r>
          </a:p>
          <a:p>
            <a:endParaRPr lang="cs-CZ" dirty="0">
              <a:solidFill>
                <a:srgbClr val="FF0000"/>
              </a:solidFill>
            </a:endParaRPr>
          </a:p>
          <a:p>
            <a:endParaRPr lang="cs-CZ" dirty="0"/>
          </a:p>
        </p:txBody>
      </p:sp>
    </p:spTree>
    <p:extLst>
      <p:ext uri="{BB962C8B-B14F-4D97-AF65-F5344CB8AC3E}">
        <p14:creationId xmlns:p14="http://schemas.microsoft.com/office/powerpoint/2010/main" val="213373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Ochrana a podpora zdraví</a:t>
            </a:r>
            <a:br>
              <a:rPr lang="cs-CZ" dirty="0"/>
            </a:br>
            <a:endParaRPr lang="cs-CZ" dirty="0"/>
          </a:p>
        </p:txBody>
      </p:sp>
      <p:sp>
        <p:nvSpPr>
          <p:cNvPr id="5" name="Zástupný symbol pro obsah 4"/>
          <p:cNvSpPr>
            <a:spLocks noGrp="1"/>
          </p:cNvSpPr>
          <p:nvPr>
            <p:ph idx="1"/>
          </p:nvPr>
        </p:nvSpPr>
        <p:spPr>
          <a:xfrm>
            <a:off x="189016" y="1379310"/>
            <a:ext cx="11328069" cy="4723456"/>
          </a:xfrm>
        </p:spPr>
        <p:txBody>
          <a:bodyPr>
            <a:normAutofit/>
          </a:bodyPr>
          <a:lstStyle/>
          <a:p>
            <a:r>
              <a:rPr lang="cs-CZ" b="1" dirty="0"/>
              <a:t>Ochrana veřejného zdraví </a:t>
            </a:r>
            <a:r>
              <a:rPr lang="cs-CZ" dirty="0"/>
              <a:t>je souhrn činností a opatření </a:t>
            </a:r>
          </a:p>
          <a:p>
            <a:pPr lvl="1"/>
            <a:r>
              <a:rPr lang="cs-CZ" dirty="0"/>
              <a:t>k vytváření zdravých životních a pracovních podmínek</a:t>
            </a:r>
          </a:p>
          <a:p>
            <a:pPr lvl="1"/>
            <a:r>
              <a:rPr lang="cs-CZ" dirty="0"/>
              <a:t>k ochraně zdravých životních a pracovních podmínek</a:t>
            </a:r>
          </a:p>
          <a:p>
            <a:pPr lvl="1"/>
            <a:r>
              <a:rPr lang="cs-CZ" dirty="0"/>
              <a:t>ke snížení výskytu nemocí  </a:t>
            </a:r>
          </a:p>
          <a:p>
            <a:pPr lvl="1"/>
            <a:r>
              <a:rPr lang="cs-CZ" dirty="0"/>
              <a:t>Ke snížení výskytu úrazů, otrav aj. poškození zdraví</a:t>
            </a:r>
          </a:p>
          <a:p>
            <a:r>
              <a:rPr lang="cs-CZ" b="1" dirty="0"/>
              <a:t>Podpora veřejného zdraví </a:t>
            </a:r>
            <a:r>
              <a:rPr lang="cs-CZ" dirty="0"/>
              <a:t>je souhrn činností </a:t>
            </a:r>
          </a:p>
          <a:p>
            <a:pPr lvl="1"/>
            <a:r>
              <a:rPr lang="cs-CZ" dirty="0"/>
              <a:t>pomáhá </a:t>
            </a:r>
            <a:r>
              <a:rPr lang="cs-CZ" b="1" dirty="0"/>
              <a:t>prodlužovat zdravé roky života</a:t>
            </a:r>
            <a:r>
              <a:rPr lang="cs-CZ" dirty="0"/>
              <a:t>: zachovat a zlepšovat své zdraví, včetně</a:t>
            </a:r>
          </a:p>
          <a:p>
            <a:pPr lvl="1"/>
            <a:r>
              <a:rPr lang="cs-CZ" dirty="0"/>
              <a:t>zajišťování takových sociálních, ekonomických a environmentálních podmínek, které vedou </a:t>
            </a:r>
            <a:r>
              <a:rPr lang="cs-CZ" b="1" dirty="0"/>
              <a:t>ke zdravému životnímu stylu.</a:t>
            </a:r>
          </a:p>
          <a:p>
            <a:pPr marL="0" indent="0">
              <a:buNone/>
            </a:pPr>
            <a:endParaRPr lang="cs-CZ" dirty="0"/>
          </a:p>
          <a:p>
            <a:pPr marL="0" indent="0">
              <a:buNone/>
            </a:pPr>
            <a:r>
              <a:rPr lang="cs-CZ" sz="1100" dirty="0">
                <a:hlinkClick r:id="rId2"/>
              </a:rPr>
              <a:t>https://lf.osu.cz/studijniobory/?specializaceid=3014</a:t>
            </a:r>
            <a:endParaRPr lang="cs-CZ" sz="1100" dirty="0"/>
          </a:p>
          <a:p>
            <a:pPr marL="0" indent="0">
              <a:buNone/>
            </a:pPr>
            <a:endParaRPr lang="cs-CZ" dirty="0"/>
          </a:p>
        </p:txBody>
      </p:sp>
    </p:spTree>
    <p:extLst>
      <p:ext uri="{BB962C8B-B14F-4D97-AF65-F5344CB8AC3E}">
        <p14:creationId xmlns:p14="http://schemas.microsoft.com/office/powerpoint/2010/main" val="1225598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8525B1-FD1F-0EB3-772B-30948D347E81}"/>
              </a:ext>
            </a:extLst>
          </p:cNvPr>
          <p:cNvSpPr>
            <a:spLocks noGrp="1"/>
          </p:cNvSpPr>
          <p:nvPr>
            <p:ph type="title"/>
          </p:nvPr>
        </p:nvSpPr>
        <p:spPr/>
        <p:txBody>
          <a:bodyPr/>
          <a:lstStyle/>
          <a:p>
            <a:r>
              <a:rPr lang="cs-CZ" b="1" dirty="0"/>
              <a:t>9 Ochrana veřejného zdraví v oblasti hygieny práce a ochrany zdraví při práci</a:t>
            </a:r>
            <a:endParaRPr lang="cs-CZ" dirty="0"/>
          </a:p>
        </p:txBody>
      </p:sp>
      <p:sp>
        <p:nvSpPr>
          <p:cNvPr id="3" name="Zástupný obsah 2">
            <a:extLst>
              <a:ext uri="{FF2B5EF4-FFF2-40B4-BE49-F238E27FC236}">
                <a16:creationId xmlns:a16="http://schemas.microsoft.com/office/drawing/2014/main" id="{703EDDB8-5761-94EF-8842-ACE1D06A2CB9}"/>
              </a:ext>
            </a:extLst>
          </p:cNvPr>
          <p:cNvSpPr>
            <a:spLocks noGrp="1"/>
          </p:cNvSpPr>
          <p:nvPr>
            <p:ph idx="1"/>
          </p:nvPr>
        </p:nvSpPr>
        <p:spPr/>
        <p:txBody>
          <a:bodyPr/>
          <a:lstStyle/>
          <a:p>
            <a:r>
              <a:rPr lang="cs-CZ" dirty="0"/>
              <a:t>9.1</a:t>
            </a:r>
            <a:r>
              <a:rPr lang="cs-CZ" b="1" dirty="0"/>
              <a:t> </a:t>
            </a:r>
            <a:r>
              <a:rPr lang="cs-CZ" dirty="0"/>
              <a:t>Kategorizace prací</a:t>
            </a:r>
          </a:p>
          <a:p>
            <a:r>
              <a:rPr lang="cs-CZ" dirty="0"/>
              <a:t>9.2 Rizikové práce</a:t>
            </a:r>
          </a:p>
          <a:p>
            <a:r>
              <a:rPr lang="cs-CZ" dirty="0"/>
              <a:t> 9.3 Nemoci z povolání</a:t>
            </a:r>
          </a:p>
          <a:p>
            <a:r>
              <a:rPr lang="cs-CZ" dirty="0"/>
              <a:t>9.4 Pracovní úrazy</a:t>
            </a:r>
          </a:p>
        </p:txBody>
      </p:sp>
    </p:spTree>
    <p:extLst>
      <p:ext uri="{BB962C8B-B14F-4D97-AF65-F5344CB8AC3E}">
        <p14:creationId xmlns:p14="http://schemas.microsoft.com/office/powerpoint/2010/main" val="26658201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F34F68-9596-4CCE-934B-0C694609BE9C}"/>
              </a:ext>
            </a:extLst>
          </p:cNvPr>
          <p:cNvSpPr>
            <a:spLocks noGrp="1"/>
          </p:cNvSpPr>
          <p:nvPr>
            <p:ph type="title"/>
          </p:nvPr>
        </p:nvSpPr>
        <p:spPr>
          <a:xfrm>
            <a:off x="838199" y="223611"/>
            <a:ext cx="10515600" cy="1325563"/>
          </a:xfrm>
        </p:spPr>
        <p:txBody>
          <a:bodyPr/>
          <a:lstStyle/>
          <a:p>
            <a:r>
              <a:rPr lang="cs-CZ" dirty="0"/>
              <a:t>9.1. Kategorizace prací- </a:t>
            </a:r>
            <a:r>
              <a:rPr lang="cs-CZ" dirty="0">
                <a:solidFill>
                  <a:srgbClr val="FF0000"/>
                </a:solidFill>
              </a:rPr>
              <a:t>do jaké kategorie patří učitel? všeobecná sestra ? </a:t>
            </a:r>
          </a:p>
        </p:txBody>
      </p:sp>
      <p:sp>
        <p:nvSpPr>
          <p:cNvPr id="3" name="Zástupný symbol pro obsah 2">
            <a:extLst>
              <a:ext uri="{FF2B5EF4-FFF2-40B4-BE49-F238E27FC236}">
                <a16:creationId xmlns:a16="http://schemas.microsoft.com/office/drawing/2014/main" id="{4D842C24-A3AE-4EA2-ACCA-8A4E66F8DAD1}"/>
              </a:ext>
            </a:extLst>
          </p:cNvPr>
          <p:cNvSpPr>
            <a:spLocks noGrp="1"/>
          </p:cNvSpPr>
          <p:nvPr>
            <p:ph idx="1"/>
          </p:nvPr>
        </p:nvSpPr>
        <p:spPr>
          <a:xfrm>
            <a:off x="0" y="1433738"/>
            <a:ext cx="12191999" cy="5794375"/>
          </a:xfrm>
        </p:spPr>
        <p:txBody>
          <a:bodyPr>
            <a:normAutofit fontScale="77500" lnSpcReduction="20000"/>
          </a:bodyPr>
          <a:lstStyle/>
          <a:p>
            <a:r>
              <a:rPr lang="cs-CZ" dirty="0"/>
              <a:t>Podle míry výskytu rizikových faktorů, které mohou ovlivnit zdraví zaměstnanců, a jejich rizikovosti pro zdraví se práce zařazují do čtyř kategorií</a:t>
            </a:r>
            <a:r>
              <a:rPr lang="cs-CZ" b="1" dirty="0"/>
              <a:t>.</a:t>
            </a:r>
          </a:p>
          <a:p>
            <a:r>
              <a:rPr lang="cs-CZ" dirty="0"/>
              <a:t>Dle vyhlášky č. 432/2003 Sb., v platném znění se hodnotí tyto faktory: - prach, chemické látky, hluk, vibrace, neionizující záření a elektromagnetické pole, fyzická zátěž, pracovní poloha, zátěž teplem, zátěž chladem, psychická zátěž, zraková zátěž, práce s biologickými činiteli, práce ve zvýšeném tlaku vzduchu.</a:t>
            </a:r>
          </a:p>
          <a:p>
            <a:pPr marL="0" indent="0">
              <a:buNone/>
            </a:pPr>
            <a:r>
              <a:rPr lang="cs-CZ" b="1" dirty="0"/>
              <a:t>Kategorie prací 1</a:t>
            </a:r>
            <a:endParaRPr lang="cs-CZ" dirty="0"/>
          </a:p>
          <a:p>
            <a:r>
              <a:rPr lang="cs-CZ" dirty="0"/>
              <a:t>Zařazení prací do kategorie 1 se nemusí oznamovat orgánu ochrany veřejného zdraví.</a:t>
            </a:r>
          </a:p>
          <a:p>
            <a:pPr marL="0" indent="0">
              <a:buNone/>
            </a:pPr>
            <a:r>
              <a:rPr lang="cs-CZ" b="1" dirty="0"/>
              <a:t>Kategorie prací 2</a:t>
            </a:r>
            <a:endParaRPr lang="cs-CZ" dirty="0"/>
          </a:p>
          <a:p>
            <a:r>
              <a:rPr lang="cs-CZ" dirty="0"/>
              <a:t>Zařazení prací do kategorie 2 se musí oznámit orgánu ochrany veřejného zdraví (KHS), místně příslušnému podle výkonu práce, který posoudí správnost zařazení a bere ho na vědomí. V některých případech může orgán ochrany veřejného zdraví rozhodnout, že práce kategorie druhé budou pracemi rizikovými. </a:t>
            </a:r>
          </a:p>
          <a:p>
            <a:pPr marL="0" indent="0">
              <a:buNone/>
            </a:pPr>
            <a:r>
              <a:rPr lang="cs-CZ" b="1" dirty="0"/>
              <a:t>Kategorie prací 3 a 4</a:t>
            </a:r>
            <a:endParaRPr lang="cs-CZ" dirty="0"/>
          </a:p>
          <a:p>
            <a:r>
              <a:rPr lang="cs-CZ" dirty="0"/>
              <a:t>Při zařazení prací do kategorie 3 a 4 zaměstnavatel podává orgánu ochrany veřejného zdraví návrh na zařazení. O zařazení do kategorie 3 a 4 rozhoduje příslušná KHS. Návrh předkládá zaměstnavatel, a to do 30 kalendářních dnů ode dne zahájení výkonu prací. Při rozhodnutí o zařazení do kategorie 3 a 4 se rozhodnutím zároveň stanoví minimální náplň a frekvence preventivních lékařských prohlídek pracovníků a mohou se stanovit termíny měření škodlivin, případně fyzikálních faktorů na pracovišti.</a:t>
            </a:r>
          </a:p>
          <a:p>
            <a:endParaRPr lang="cs-CZ" dirty="0"/>
          </a:p>
          <a:p>
            <a:endParaRPr lang="cs-CZ" dirty="0"/>
          </a:p>
          <a:p>
            <a:endParaRPr lang="cs-CZ" dirty="0"/>
          </a:p>
        </p:txBody>
      </p:sp>
    </p:spTree>
    <p:extLst>
      <p:ext uri="{BB962C8B-B14F-4D97-AF65-F5344CB8AC3E}">
        <p14:creationId xmlns:p14="http://schemas.microsoft.com/office/powerpoint/2010/main" val="1864812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D9D4D1-0D05-0008-4FAA-1AC2F179CF06}"/>
              </a:ext>
            </a:extLst>
          </p:cNvPr>
          <p:cNvSpPr>
            <a:spLocks noGrp="1"/>
          </p:cNvSpPr>
          <p:nvPr>
            <p:ph type="title"/>
          </p:nvPr>
        </p:nvSpPr>
        <p:spPr/>
        <p:txBody>
          <a:bodyPr>
            <a:normAutofit fontScale="90000"/>
          </a:bodyPr>
          <a:lstStyle/>
          <a:p>
            <a:r>
              <a:rPr lang="cs-CZ" b="1" dirty="0"/>
              <a:t>10 Ochrana veřejného zdraví v oblasti epidemiologie, předcházení vzniku a šíření infekčních onemocnění</a:t>
            </a:r>
            <a:endParaRPr lang="cs-CZ" dirty="0"/>
          </a:p>
        </p:txBody>
      </p:sp>
      <p:sp>
        <p:nvSpPr>
          <p:cNvPr id="3" name="Zástupný obsah 2">
            <a:extLst>
              <a:ext uri="{FF2B5EF4-FFF2-40B4-BE49-F238E27FC236}">
                <a16:creationId xmlns:a16="http://schemas.microsoft.com/office/drawing/2014/main" id="{0EA03E69-7DAD-BE06-5543-A55350C494B3}"/>
              </a:ext>
            </a:extLst>
          </p:cNvPr>
          <p:cNvSpPr>
            <a:spLocks noGrp="1"/>
          </p:cNvSpPr>
          <p:nvPr>
            <p:ph idx="1"/>
          </p:nvPr>
        </p:nvSpPr>
        <p:spPr>
          <a:xfrm>
            <a:off x="0" y="1825625"/>
            <a:ext cx="12104914" cy="4667250"/>
          </a:xfrm>
        </p:spPr>
        <p:txBody>
          <a:bodyPr>
            <a:normAutofit fontScale="70000" lnSpcReduction="20000"/>
          </a:bodyPr>
          <a:lstStyle/>
          <a:p>
            <a:r>
              <a:rPr lang="cs-CZ" dirty="0"/>
              <a:t>10.1 Očkování   </a:t>
            </a:r>
            <a:r>
              <a:rPr lang="cs-CZ" dirty="0">
                <a:hlinkClick r:id="rId2"/>
              </a:rPr>
              <a:t>https://www.nzip.cz/clanek/215-ockovaci-kalendar-pro-deti</a:t>
            </a:r>
            <a:endParaRPr lang="cs-CZ" dirty="0"/>
          </a:p>
          <a:p>
            <a:r>
              <a:rPr lang="cs-CZ" dirty="0"/>
              <a:t>10.2 Dezinfekce, dezinsekce, deratizace: vysvětlete pojmy</a:t>
            </a:r>
            <a:r>
              <a:rPr lang="cs-CZ" dirty="0">
                <a:solidFill>
                  <a:srgbClr val="FF0000"/>
                </a:solidFill>
              </a:rPr>
              <a:t>………………………………………….</a:t>
            </a:r>
          </a:p>
          <a:p>
            <a:r>
              <a:rPr lang="cs-CZ" dirty="0"/>
              <a:t>10.3 Epidemiologické šetření: ohnisko nákazy, izolace, lékařské vyšetření, karanténa</a:t>
            </a:r>
          </a:p>
          <a:p>
            <a:r>
              <a:rPr lang="cs-CZ" dirty="0"/>
              <a:t>10.4 Protiepidemická opatření: zákaz provozu zařízení, provozovny nebo jiné činnosti, zákaz přepravy určitými dopravními prostředky, omezení výroby, pozastavení prodeje a zákaz užívání vody, potravin a dalších výrobků podezřelých z kontaminace</a:t>
            </a:r>
          </a:p>
          <a:p>
            <a:r>
              <a:rPr lang="cs-CZ" dirty="0"/>
              <a:t>10.5. Problematika HIV a AIDS: </a:t>
            </a:r>
            <a:r>
              <a:rPr lang="cs-CZ" dirty="0">
                <a:solidFill>
                  <a:srgbClr val="FF0000"/>
                </a:solidFill>
              </a:rPr>
              <a:t>diagnostika virem HIV: ……………………………………………………….</a:t>
            </a:r>
          </a:p>
          <a:p>
            <a:r>
              <a:rPr lang="cs-CZ" b="1" dirty="0"/>
              <a:t>10.6 Mezinárodní zdravotnické předpisy: </a:t>
            </a:r>
            <a:r>
              <a:rPr lang="cs-CZ" dirty="0">
                <a:solidFill>
                  <a:srgbClr val="FF0000"/>
                </a:solidFill>
              </a:rPr>
              <a:t>jak se hlásí infekční onemocnění v ČR………………..</a:t>
            </a:r>
          </a:p>
          <a:p>
            <a:r>
              <a:rPr lang="cs-CZ" b="1" dirty="0"/>
              <a:t>10.7 </a:t>
            </a:r>
            <a:r>
              <a:rPr lang="cs-CZ" b="1" dirty="0" err="1"/>
              <a:t>Nozokomiální</a:t>
            </a:r>
            <a:r>
              <a:rPr lang="cs-CZ" b="1" dirty="0"/>
              <a:t> nákazy: </a:t>
            </a:r>
            <a:r>
              <a:rPr lang="cs-CZ" dirty="0"/>
              <a:t>nákaza vnitřního (endogenního) nebo vnějšího (exogenního) původu, která vznikla v příčinné souvislosti s pobytem nebo výkony prováděnými ve zdravotnickém zařízení nebo ústavu sociální péče v příslušné inkubační době. </a:t>
            </a:r>
            <a:r>
              <a:rPr lang="cs-CZ" dirty="0" err="1"/>
              <a:t>Nozokomiální</a:t>
            </a:r>
            <a:r>
              <a:rPr lang="cs-CZ" dirty="0"/>
              <a:t> nákaza je i ta nákaza, která se projeví po propuštění.</a:t>
            </a:r>
            <a:endParaRPr lang="cs-CZ" b="1" dirty="0"/>
          </a:p>
          <a:p>
            <a:r>
              <a:rPr lang="cs-CZ" b="1" dirty="0"/>
              <a:t>10.8 Provozní řády zdravotnických zařízení: </a:t>
            </a:r>
            <a:r>
              <a:rPr lang="cs-CZ" dirty="0">
                <a:solidFill>
                  <a:srgbClr val="FF0000"/>
                </a:solidFill>
              </a:rPr>
              <a:t>rozsah péče, počet zaměstnanců, dezinfekční režim, sterilizace, odpady, manipulace s prádlem…………………………………………………………………………………………………………………..</a:t>
            </a:r>
          </a:p>
          <a:p>
            <a:r>
              <a:rPr lang="cs-CZ" b="1" dirty="0"/>
              <a:t>10.9 Systém epidemiologické bdělosti </a:t>
            </a:r>
            <a:r>
              <a:rPr lang="cs-CZ" dirty="0"/>
              <a:t>(</a:t>
            </a:r>
            <a:r>
              <a:rPr lang="cs-CZ" dirty="0" err="1"/>
              <a:t>surveillance</a:t>
            </a:r>
            <a:r>
              <a:rPr lang="cs-CZ" dirty="0"/>
              <a:t>): </a:t>
            </a:r>
            <a:r>
              <a:rPr lang="cs-CZ" dirty="0">
                <a:solidFill>
                  <a:srgbClr val="FF0000"/>
                </a:solidFill>
              </a:rPr>
              <a:t>kterých nemocí se v ČR týká ?</a:t>
            </a:r>
          </a:p>
          <a:p>
            <a:r>
              <a:rPr lang="cs-CZ" b="1" dirty="0"/>
              <a:t>10.10 Výkon činností epidemiologicky závažných: </a:t>
            </a:r>
            <a:r>
              <a:rPr lang="cs-CZ" dirty="0">
                <a:solidFill>
                  <a:srgbClr val="FF0000"/>
                </a:solidFill>
              </a:rPr>
              <a:t>které činnosti sem patří? </a:t>
            </a:r>
          </a:p>
        </p:txBody>
      </p:sp>
    </p:spTree>
    <p:extLst>
      <p:ext uri="{BB962C8B-B14F-4D97-AF65-F5344CB8AC3E}">
        <p14:creationId xmlns:p14="http://schemas.microsoft.com/office/powerpoint/2010/main" val="2050927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86F5F9-1968-D816-0484-D813ACB7DDA7}"/>
              </a:ext>
            </a:extLst>
          </p:cNvPr>
          <p:cNvSpPr>
            <a:spLocks noGrp="1"/>
          </p:cNvSpPr>
          <p:nvPr>
            <p:ph type="title"/>
          </p:nvPr>
        </p:nvSpPr>
        <p:spPr/>
        <p:txBody>
          <a:bodyPr/>
          <a:lstStyle/>
          <a:p>
            <a:r>
              <a:rPr lang="cs-CZ" b="1" dirty="0"/>
              <a:t>11 Zdravotnické informační systémy v oblasti ochrany veřejného zdraví</a:t>
            </a:r>
            <a:endParaRPr lang="cs-CZ" dirty="0"/>
          </a:p>
        </p:txBody>
      </p:sp>
      <p:sp>
        <p:nvSpPr>
          <p:cNvPr id="3" name="Zástupný obsah 2">
            <a:extLst>
              <a:ext uri="{FF2B5EF4-FFF2-40B4-BE49-F238E27FC236}">
                <a16:creationId xmlns:a16="http://schemas.microsoft.com/office/drawing/2014/main" id="{34E3A678-FC5C-442F-1ABE-2F39F0089597}"/>
              </a:ext>
            </a:extLst>
          </p:cNvPr>
          <p:cNvSpPr>
            <a:spLocks noGrp="1"/>
          </p:cNvSpPr>
          <p:nvPr>
            <p:ph idx="1"/>
          </p:nvPr>
        </p:nvSpPr>
        <p:spPr/>
        <p:txBody>
          <a:bodyPr>
            <a:normAutofit fontScale="62500" lnSpcReduction="20000"/>
          </a:bodyPr>
          <a:lstStyle/>
          <a:p>
            <a:r>
              <a:rPr lang="cs-CZ" b="1" dirty="0"/>
              <a:t>1.1 Registry hygienické služby </a:t>
            </a:r>
            <a:r>
              <a:rPr lang="cs-CZ" b="1" dirty="0">
                <a:solidFill>
                  <a:srgbClr val="FF0000"/>
                </a:solidFill>
              </a:rPr>
              <a:t>popište</a:t>
            </a:r>
          </a:p>
          <a:p>
            <a:endParaRPr lang="cs-CZ" dirty="0"/>
          </a:p>
          <a:p>
            <a:r>
              <a:rPr lang="cs-CZ" b="1" dirty="0"/>
              <a:t>Registr kosmetických prostředků – KOPR</a:t>
            </a:r>
            <a:r>
              <a:rPr lang="cs-CZ" b="1" dirty="0">
                <a:solidFill>
                  <a:srgbClr val="FF0000"/>
                </a:solidFill>
              </a:rPr>
              <a:t>………………………………………………………………………………………….</a:t>
            </a:r>
          </a:p>
          <a:p>
            <a:r>
              <a:rPr lang="pl-PL" dirty="0"/>
              <a:t>Registr chemických látek a prostředků – CHLAP</a:t>
            </a:r>
          </a:p>
          <a:p>
            <a:r>
              <a:rPr lang="pl-PL" dirty="0"/>
              <a:t>Registr ARI</a:t>
            </a:r>
          </a:p>
          <a:p>
            <a:r>
              <a:rPr lang="pl-PL" dirty="0"/>
              <a:t>Registr OČKO</a:t>
            </a:r>
          </a:p>
          <a:p>
            <a:r>
              <a:rPr lang="pl-PL" dirty="0"/>
              <a:t>Informační systém infekčních nemocí EPIDAT</a:t>
            </a:r>
          </a:p>
          <a:p>
            <a:r>
              <a:rPr lang="pl-PL" dirty="0"/>
              <a:t>Informační systém Pandemie</a:t>
            </a:r>
          </a:p>
          <a:p>
            <a:r>
              <a:rPr lang="pl-PL" dirty="0"/>
              <a:t>Informační systém PIVO</a:t>
            </a:r>
          </a:p>
          <a:p>
            <a:r>
              <a:rPr lang="pl-PL" dirty="0"/>
              <a:t>Informační systém ROHY</a:t>
            </a:r>
          </a:p>
          <a:p>
            <a:r>
              <a:rPr lang="pl-PL" dirty="0"/>
              <a:t>Regostr HDM</a:t>
            </a:r>
          </a:p>
          <a:p>
            <a:r>
              <a:rPr lang="pl-PL" dirty="0"/>
              <a:t>Registr PN</a:t>
            </a:r>
          </a:p>
          <a:p>
            <a:r>
              <a:rPr lang="pl-PL" dirty="0"/>
              <a:t>Registr TBC</a:t>
            </a:r>
          </a:p>
          <a:p>
            <a:endParaRPr lang="pl-PL" dirty="0"/>
          </a:p>
          <a:p>
            <a:endParaRPr lang="cs-CZ" dirty="0"/>
          </a:p>
          <a:p>
            <a:endParaRPr lang="cs-CZ" dirty="0"/>
          </a:p>
        </p:txBody>
      </p:sp>
    </p:spTree>
    <p:extLst>
      <p:ext uri="{BB962C8B-B14F-4D97-AF65-F5344CB8AC3E}">
        <p14:creationId xmlns:p14="http://schemas.microsoft.com/office/powerpoint/2010/main" val="4128501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C80FAD-1F7C-24F0-E7E1-FD181F5DEB61}"/>
              </a:ext>
            </a:extLst>
          </p:cNvPr>
          <p:cNvSpPr>
            <a:spLocks noGrp="1"/>
          </p:cNvSpPr>
          <p:nvPr>
            <p:ph type="title"/>
          </p:nvPr>
        </p:nvSpPr>
        <p:spPr/>
        <p:txBody>
          <a:bodyPr/>
          <a:lstStyle/>
          <a:p>
            <a:r>
              <a:rPr lang="cs-CZ" b="1" dirty="0"/>
              <a:t>12 Hodnocení zdravotních rizik</a:t>
            </a:r>
            <a:endParaRPr lang="cs-CZ" dirty="0"/>
          </a:p>
        </p:txBody>
      </p:sp>
      <p:sp>
        <p:nvSpPr>
          <p:cNvPr id="3" name="Zástupný obsah 2">
            <a:extLst>
              <a:ext uri="{FF2B5EF4-FFF2-40B4-BE49-F238E27FC236}">
                <a16:creationId xmlns:a16="http://schemas.microsoft.com/office/drawing/2014/main" id="{1C79D5B8-3363-BBB8-4708-C5CDB5E84408}"/>
              </a:ext>
            </a:extLst>
          </p:cNvPr>
          <p:cNvSpPr>
            <a:spLocks noGrp="1"/>
          </p:cNvSpPr>
          <p:nvPr>
            <p:ph idx="1"/>
          </p:nvPr>
        </p:nvSpPr>
        <p:spPr/>
        <p:txBody>
          <a:bodyPr>
            <a:normAutofit fontScale="92500" lnSpcReduction="10000"/>
          </a:bodyPr>
          <a:lstStyle/>
          <a:p>
            <a:r>
              <a:rPr lang="cs-CZ" b="1" dirty="0"/>
              <a:t>12.1 Posuzování vlivů na veřejné zdraví (HIA)</a:t>
            </a:r>
          </a:p>
          <a:p>
            <a:r>
              <a:rPr lang="pt-BR" b="1" dirty="0"/>
              <a:t>12.2 Posuzování vlivů na životní prostředí (EIA, SEA)</a:t>
            </a:r>
            <a:endParaRPr lang="cs-CZ" b="1" dirty="0"/>
          </a:p>
          <a:p>
            <a:r>
              <a:rPr lang="cs-CZ" b="1" dirty="0"/>
              <a:t>12.3 Hodnocení zdravotních rizik (HRA)</a:t>
            </a:r>
          </a:p>
          <a:p>
            <a:pPr marL="0" indent="0">
              <a:buNone/>
            </a:pPr>
            <a:endParaRPr lang="cs-CZ" dirty="0"/>
          </a:p>
          <a:p>
            <a:r>
              <a:rPr lang="cs-CZ" dirty="0">
                <a:solidFill>
                  <a:srgbClr val="FF0000"/>
                </a:solidFill>
              </a:rPr>
              <a:t>Zdravotní rizika se posuzují………………………………………………………………..…..</a:t>
            </a:r>
          </a:p>
          <a:p>
            <a:r>
              <a:rPr lang="cs-CZ" dirty="0">
                <a:solidFill>
                  <a:srgbClr val="FF0000"/>
                </a:solidFill>
              </a:rPr>
              <a:t>Hodnocení zdravotních rizik slouží k……………………………………………………….</a:t>
            </a:r>
          </a:p>
          <a:p>
            <a:r>
              <a:rPr lang="cs-CZ" dirty="0">
                <a:solidFill>
                  <a:srgbClr val="FF0000"/>
                </a:solidFill>
              </a:rPr>
              <a:t>Výsledky hodnocení rizik jsou podkladem………………………………………..………</a:t>
            </a:r>
          </a:p>
          <a:p>
            <a:r>
              <a:rPr lang="cs-CZ" dirty="0">
                <a:solidFill>
                  <a:srgbClr val="FF0000"/>
                </a:solidFill>
              </a:rPr>
              <a:t>Hodnoceni míry rizika má podobu čísla a zdravotní riziko je významné pokud……………………………………………………………………………………………..………..</a:t>
            </a:r>
          </a:p>
          <a:p>
            <a:r>
              <a:rPr lang="cs-CZ" b="1" dirty="0">
                <a:solidFill>
                  <a:srgbClr val="FF0000"/>
                </a:solidFill>
              </a:rPr>
              <a:t>Hodnocení zdravotních rizik provádí……………………………………………………….</a:t>
            </a:r>
            <a:endParaRPr lang="cs-CZ" dirty="0">
              <a:solidFill>
                <a:srgbClr val="FF0000"/>
              </a:solidFill>
            </a:endParaRPr>
          </a:p>
          <a:p>
            <a:endParaRPr lang="cs-CZ" dirty="0"/>
          </a:p>
        </p:txBody>
      </p:sp>
    </p:spTree>
    <p:extLst>
      <p:ext uri="{BB962C8B-B14F-4D97-AF65-F5344CB8AC3E}">
        <p14:creationId xmlns:p14="http://schemas.microsoft.com/office/powerpoint/2010/main" val="38319326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2DECD9-B307-4BD6-8A86-6E1256F7EB74}"/>
              </a:ext>
            </a:extLst>
          </p:cNvPr>
          <p:cNvSpPr>
            <a:spLocks noGrp="1"/>
          </p:cNvSpPr>
          <p:nvPr>
            <p:ph type="title"/>
          </p:nvPr>
        </p:nvSpPr>
        <p:spPr/>
        <p:txBody>
          <a:bodyPr>
            <a:normAutofit fontScale="90000"/>
          </a:bodyPr>
          <a:lstStyle/>
          <a:p>
            <a:r>
              <a:rPr lang="cs-CZ" dirty="0"/>
              <a:t>HIA Vlastní hodnocení zdravotního rizika obecně zahrnuje čtyři základní kroky</a:t>
            </a:r>
            <a:br>
              <a:rPr lang="cs-CZ" dirty="0"/>
            </a:br>
            <a:endParaRPr lang="cs-CZ" dirty="0"/>
          </a:p>
        </p:txBody>
      </p:sp>
      <p:sp>
        <p:nvSpPr>
          <p:cNvPr id="3" name="Zástupný symbol pro obsah 2">
            <a:extLst>
              <a:ext uri="{FF2B5EF4-FFF2-40B4-BE49-F238E27FC236}">
                <a16:creationId xmlns:a16="http://schemas.microsoft.com/office/drawing/2014/main" id="{4A5A53CB-5387-4A94-889D-ECAAB66B77D8}"/>
              </a:ext>
            </a:extLst>
          </p:cNvPr>
          <p:cNvSpPr>
            <a:spLocks noGrp="1"/>
          </p:cNvSpPr>
          <p:nvPr>
            <p:ph idx="1"/>
          </p:nvPr>
        </p:nvSpPr>
        <p:spPr/>
        <p:txBody>
          <a:bodyPr>
            <a:normAutofit/>
          </a:bodyPr>
          <a:lstStyle/>
          <a:p>
            <a:r>
              <a:rPr lang="cs-CZ" dirty="0"/>
              <a:t>Identifikace nebezpečnosti – popis nepříznivých účinků sledovaného faktoru na zdraví</a:t>
            </a:r>
          </a:p>
          <a:p>
            <a:r>
              <a:rPr lang="cs-CZ" dirty="0"/>
              <a:t>Charakterizace nebezpečnosti – zahrnuje charakterizaci vztahu dávky a účinku</a:t>
            </a:r>
          </a:p>
          <a:p>
            <a:r>
              <a:rPr lang="cs-CZ" dirty="0"/>
              <a:t>Hodnocení expozice – popis velikosti, četnosti a doby trvání expozice, cesty vstupu do organismu, odhad velikosti a složení exponované populace</a:t>
            </a:r>
          </a:p>
          <a:p>
            <a:r>
              <a:rPr lang="cs-CZ" dirty="0"/>
              <a:t>Charakterizace rizika – kvantitativní či kvalitativní vyhodnocení velikosti rizika vlivu na zdraví na základě dat z předchozích kroků</a:t>
            </a:r>
          </a:p>
          <a:p>
            <a:endParaRPr lang="cs-CZ" dirty="0"/>
          </a:p>
        </p:txBody>
      </p:sp>
    </p:spTree>
    <p:extLst>
      <p:ext uri="{BB962C8B-B14F-4D97-AF65-F5344CB8AC3E}">
        <p14:creationId xmlns:p14="http://schemas.microsoft.com/office/powerpoint/2010/main" val="33921916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525FBB-6B4A-4A05-8BA8-8646804AD58E}"/>
              </a:ext>
            </a:extLst>
          </p:cNvPr>
          <p:cNvSpPr>
            <a:spLocks noGrp="1"/>
          </p:cNvSpPr>
          <p:nvPr>
            <p:ph type="title"/>
          </p:nvPr>
        </p:nvSpPr>
        <p:spPr/>
        <p:txBody>
          <a:bodyPr>
            <a:normAutofit fontScale="90000"/>
          </a:bodyPr>
          <a:lstStyle/>
          <a:p>
            <a:r>
              <a:rPr lang="pt-BR" dirty="0"/>
              <a:t>Posuzování vlivů na životní prostředí (EIA, SEA)</a:t>
            </a:r>
            <a:br>
              <a:rPr lang="pt-BR" dirty="0"/>
            </a:br>
            <a:endParaRPr lang="cs-CZ" dirty="0"/>
          </a:p>
        </p:txBody>
      </p:sp>
      <p:sp>
        <p:nvSpPr>
          <p:cNvPr id="3" name="Zástupný symbol pro obsah 2">
            <a:extLst>
              <a:ext uri="{FF2B5EF4-FFF2-40B4-BE49-F238E27FC236}">
                <a16:creationId xmlns:a16="http://schemas.microsoft.com/office/drawing/2014/main" id="{ED3091F5-250F-46D7-AE25-DB344793242B}"/>
              </a:ext>
            </a:extLst>
          </p:cNvPr>
          <p:cNvSpPr>
            <a:spLocks noGrp="1"/>
          </p:cNvSpPr>
          <p:nvPr>
            <p:ph idx="1"/>
          </p:nvPr>
        </p:nvSpPr>
        <p:spPr>
          <a:xfrm>
            <a:off x="195943" y="1164770"/>
            <a:ext cx="11157857" cy="5540829"/>
          </a:xfrm>
        </p:spPr>
        <p:txBody>
          <a:bodyPr>
            <a:normAutofit fontScale="70000" lnSpcReduction="20000"/>
          </a:bodyPr>
          <a:lstStyle/>
          <a:p>
            <a:r>
              <a:rPr lang="cs-CZ" dirty="0"/>
              <a:t>Velké stavby a další rozsáhlé činnosti a technologie velmi výrazným způsobem zasahují do životního prostředí ve svém okolí. </a:t>
            </a:r>
          </a:p>
          <a:p>
            <a:r>
              <a:rPr lang="cs-CZ" dirty="0"/>
              <a:t>Občané však mají možnost ovlivnit již samu přípravu takto velkých projektů, a to prostřednictvím procesu posuzování vlivů záměrů (zkráceně proces EIA) a koncepcí (zkráceně proces SEA) na životní prostředí a veřejné zdraví (z anglického „</a:t>
            </a:r>
            <a:r>
              <a:rPr lang="cs-CZ" dirty="0" err="1"/>
              <a:t>Environmental</a:t>
            </a:r>
            <a:r>
              <a:rPr lang="cs-CZ" dirty="0"/>
              <a:t> </a:t>
            </a:r>
            <a:r>
              <a:rPr lang="cs-CZ" dirty="0" err="1"/>
              <a:t>Impact</a:t>
            </a:r>
            <a:r>
              <a:rPr lang="cs-CZ" dirty="0"/>
              <a:t> </a:t>
            </a:r>
            <a:r>
              <a:rPr lang="cs-CZ" dirty="0" err="1"/>
              <a:t>Assessment</a:t>
            </a:r>
            <a:r>
              <a:rPr lang="cs-CZ" dirty="0"/>
              <a:t> - EIA“, popř. „</a:t>
            </a:r>
            <a:r>
              <a:rPr lang="cs-CZ" dirty="0" err="1"/>
              <a:t>Strategic</a:t>
            </a:r>
            <a:r>
              <a:rPr lang="cs-CZ" dirty="0"/>
              <a:t> </a:t>
            </a:r>
            <a:r>
              <a:rPr lang="cs-CZ" dirty="0" err="1"/>
              <a:t>Environmental</a:t>
            </a:r>
            <a:r>
              <a:rPr lang="cs-CZ" dirty="0"/>
              <a:t> </a:t>
            </a:r>
            <a:r>
              <a:rPr lang="cs-CZ" dirty="0" err="1"/>
              <a:t>Assessment</a:t>
            </a:r>
            <a:r>
              <a:rPr lang="cs-CZ" dirty="0"/>
              <a:t> - SEA“). EIA může pomoci zabránit vzniku nenapravitelných škod a omezit negativní dopady lidské činnosti na životní prostředí.</a:t>
            </a:r>
          </a:p>
          <a:p>
            <a:r>
              <a:rPr lang="cs-CZ" dirty="0"/>
              <a:t>Posuzování vlivů na životní prostředí (dále jen „proces EIA, proces SEA“) je v České republice upraveno zákonem č. 100/2001 Sb., o posuzování vlivů na životní prostředí</a:t>
            </a:r>
            <a:r>
              <a:rPr lang="cs-CZ" b="1" dirty="0"/>
              <a:t> a o změně</a:t>
            </a:r>
            <a:r>
              <a:rPr lang="cs-CZ" dirty="0"/>
              <a:t> některých souvisejících zákonů. Proces posuzování vlivů záměrů a koncepcí na životní prostředí je založen na systematickém zkoumání a posuzování jejich možného působení na životní prostředí. Smyslem je zjistit, popsat a komplexně vyhodnotit předpokládané vlivy připravovaných záměrů a koncepcí na životní prostředí a veřejné zdraví ve všech rozhodujících souvislostech. </a:t>
            </a:r>
          </a:p>
          <a:p>
            <a:r>
              <a:rPr lang="cs-CZ" dirty="0"/>
              <a:t>Cílem procesu je zmírnění nepříznivých vlivů realizace záměru na životní prostředí.</a:t>
            </a:r>
          </a:p>
          <a:p>
            <a:r>
              <a:rPr lang="cs-CZ" dirty="0"/>
              <a:t>V rámci </a:t>
            </a:r>
            <a:r>
              <a:rPr lang="cs-CZ" b="1" dirty="0">
                <a:hlinkClick r:id="rId2" tooltip="posuzovani_vlivu_zameru_zivotni_prostredi_eia"/>
              </a:rPr>
              <a:t>procesu EIA</a:t>
            </a:r>
            <a:r>
              <a:rPr lang="cs-CZ" dirty="0"/>
              <a:t> jsou posuzovány stavby, činnosti a technologie, např. stavby, komunikace, výrobní haly, těžby nerostných surovin, provozy – nově budované, ale i jejich změny, tj. rozšiřování, změny technologií, zvýšení kapacity apod. Posuzují se vlivy na obyvatelstvo a vlivy na životní prostředí - živočichy, rostliny, ekosystémy, půdu, horniny, vodu, ovzduší, klima, krajinu, přírodní zdroje, hmotný majetek, kulturní památky, jejich vzájemné působení a souvislosti. </a:t>
            </a:r>
          </a:p>
          <a:p>
            <a:r>
              <a:rPr lang="cs-CZ" dirty="0"/>
              <a:t>Posuzují se vlivy, které způsobí nejen provozování daného záměru, ale i jeho příprava, provádění, ukončení provozu a případná sanace či rekultivace.  </a:t>
            </a:r>
          </a:p>
          <a:p>
            <a:endParaRPr lang="cs-CZ" dirty="0"/>
          </a:p>
        </p:txBody>
      </p:sp>
    </p:spTree>
    <p:extLst>
      <p:ext uri="{BB962C8B-B14F-4D97-AF65-F5344CB8AC3E}">
        <p14:creationId xmlns:p14="http://schemas.microsoft.com/office/powerpoint/2010/main" val="5909295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4E60CA-0881-420B-87A5-161D752FA9EC}"/>
              </a:ext>
            </a:extLst>
          </p:cNvPr>
          <p:cNvSpPr>
            <a:spLocks noGrp="1"/>
          </p:cNvSpPr>
          <p:nvPr>
            <p:ph type="title"/>
          </p:nvPr>
        </p:nvSpPr>
        <p:spPr/>
        <p:txBody>
          <a:bodyPr/>
          <a:lstStyle/>
          <a:p>
            <a:r>
              <a:rPr lang="cs-CZ" dirty="0"/>
              <a:t>Hodnocení zdravotních rizik (HRA)</a:t>
            </a:r>
            <a:br>
              <a:rPr lang="cs-CZ" b="1" dirty="0"/>
            </a:br>
            <a:endParaRPr lang="cs-CZ" dirty="0"/>
          </a:p>
        </p:txBody>
      </p:sp>
      <p:sp>
        <p:nvSpPr>
          <p:cNvPr id="3" name="Zástupný symbol pro obsah 2">
            <a:extLst>
              <a:ext uri="{FF2B5EF4-FFF2-40B4-BE49-F238E27FC236}">
                <a16:creationId xmlns:a16="http://schemas.microsoft.com/office/drawing/2014/main" id="{96955F9C-D92D-4ACE-A9CD-BF22CEF1086A}"/>
              </a:ext>
            </a:extLst>
          </p:cNvPr>
          <p:cNvSpPr>
            <a:spLocks noGrp="1"/>
          </p:cNvSpPr>
          <p:nvPr>
            <p:ph sz="half" idx="1"/>
          </p:nvPr>
        </p:nvSpPr>
        <p:spPr>
          <a:xfrm>
            <a:off x="348343" y="1153886"/>
            <a:ext cx="5671457" cy="5704114"/>
          </a:xfrm>
        </p:spPr>
        <p:txBody>
          <a:bodyPr>
            <a:normAutofit fontScale="62500" lnSpcReduction="20000"/>
          </a:bodyPr>
          <a:lstStyle/>
          <a:p>
            <a:pPr marL="0" indent="0">
              <a:buNone/>
            </a:pPr>
            <a:r>
              <a:rPr lang="cs-CZ" b="1" dirty="0"/>
              <a:t>Zdravotní rizika se posuzují </a:t>
            </a:r>
          </a:p>
          <a:p>
            <a:r>
              <a:rPr lang="cs-CZ" b="1" dirty="0"/>
              <a:t>- v životním prostředí </a:t>
            </a:r>
            <a:r>
              <a:rPr lang="cs-CZ" dirty="0"/>
              <a:t>(škodliviny v ovzduší, vodě, půdě, odpady, hluk, vibrace atd.)</a:t>
            </a:r>
          </a:p>
          <a:p>
            <a:r>
              <a:rPr lang="cs-CZ" b="1" dirty="0"/>
              <a:t>- v pracovním prostředí </a:t>
            </a:r>
            <a:r>
              <a:rPr lang="cs-CZ" dirty="0"/>
              <a:t>(hodnocení pracoviště, pracovního místa a pracovní činnosti) </a:t>
            </a:r>
          </a:p>
          <a:p>
            <a:r>
              <a:rPr lang="cs-CZ" b="1" dirty="0"/>
              <a:t>- v potravinách a ve výživě</a:t>
            </a:r>
            <a:endParaRPr lang="cs-CZ" dirty="0"/>
          </a:p>
          <a:p>
            <a:pPr marL="0" indent="0">
              <a:buNone/>
            </a:pPr>
            <a:endParaRPr lang="cs-CZ" dirty="0"/>
          </a:p>
          <a:p>
            <a:pPr marL="0" indent="0">
              <a:buNone/>
            </a:pPr>
            <a:r>
              <a:rPr lang="cs-CZ" b="1" dirty="0"/>
              <a:t>Hodnocení zdravotních rizik slouží </a:t>
            </a:r>
          </a:p>
          <a:p>
            <a:r>
              <a:rPr lang="cs-CZ" dirty="0"/>
              <a:t>- ke zjištění podstaty a míry zdravotního rizika v různých situacích</a:t>
            </a:r>
          </a:p>
          <a:p>
            <a:r>
              <a:rPr lang="cs-CZ" dirty="0"/>
              <a:t>- ke stanovení úředních limitů škodlivých látek</a:t>
            </a:r>
          </a:p>
          <a:p>
            <a:r>
              <a:rPr lang="cs-CZ" dirty="0"/>
              <a:t>- k rozhodování u látek, pro které nejsou úřední limity stanoveny</a:t>
            </a:r>
          </a:p>
          <a:p>
            <a:r>
              <a:rPr lang="cs-CZ" dirty="0"/>
              <a:t>- k ověření opodstatněnosti obav lidí o své zdraví</a:t>
            </a:r>
          </a:p>
          <a:p>
            <a:pPr marL="0" indent="0">
              <a:buNone/>
            </a:pPr>
            <a:endParaRPr lang="cs-CZ" dirty="0"/>
          </a:p>
          <a:p>
            <a:pPr marL="0" indent="0">
              <a:buNone/>
            </a:pPr>
            <a:r>
              <a:rPr lang="cs-CZ" b="1" dirty="0"/>
              <a:t>Výsledky hodnoceni rizik jsou podkladem</a:t>
            </a:r>
          </a:p>
          <a:p>
            <a:r>
              <a:rPr lang="cs-CZ" dirty="0"/>
              <a:t>- při určování priorit a při rozhodování o opatřeních k regulaci zdravotního rizika</a:t>
            </a:r>
          </a:p>
          <a:p>
            <a:r>
              <a:rPr lang="cs-CZ" dirty="0"/>
              <a:t>- při poskytováni informací veřejnosti (např. příbalové letáky léků)</a:t>
            </a:r>
          </a:p>
          <a:p>
            <a:pPr marL="0" indent="0">
              <a:buNone/>
            </a:pPr>
            <a:endParaRPr lang="cs-CZ" dirty="0"/>
          </a:p>
          <a:p>
            <a:endParaRPr lang="cs-CZ" dirty="0"/>
          </a:p>
        </p:txBody>
      </p:sp>
      <p:sp>
        <p:nvSpPr>
          <p:cNvPr id="4" name="Zástupný symbol pro obsah 3">
            <a:extLst>
              <a:ext uri="{FF2B5EF4-FFF2-40B4-BE49-F238E27FC236}">
                <a16:creationId xmlns:a16="http://schemas.microsoft.com/office/drawing/2014/main" id="{6843708F-90E5-43F5-899A-E3BFD71CF1A0}"/>
              </a:ext>
            </a:extLst>
          </p:cNvPr>
          <p:cNvSpPr>
            <a:spLocks noGrp="1"/>
          </p:cNvSpPr>
          <p:nvPr>
            <p:ph sz="half" idx="2"/>
          </p:nvPr>
        </p:nvSpPr>
        <p:spPr>
          <a:xfrm>
            <a:off x="6172200" y="1153886"/>
            <a:ext cx="5671456" cy="5704114"/>
          </a:xfrm>
        </p:spPr>
        <p:txBody>
          <a:bodyPr>
            <a:normAutofit fontScale="62500" lnSpcReduction="20000"/>
          </a:bodyPr>
          <a:lstStyle/>
          <a:p>
            <a:pPr marL="0" indent="0">
              <a:buNone/>
            </a:pPr>
            <a:r>
              <a:rPr lang="cs-CZ" b="1" dirty="0"/>
              <a:t>Výsledky hodnocení zdravotního rizika</a:t>
            </a:r>
            <a:endParaRPr lang="cs-CZ" dirty="0"/>
          </a:p>
          <a:p>
            <a:r>
              <a:rPr lang="cs-CZ" dirty="0"/>
              <a:t>Hodnoceni míry rizika má podobu čísla a zdravotní riziko je významné pokud</a:t>
            </a:r>
          </a:p>
          <a:p>
            <a:r>
              <a:rPr lang="cs-CZ" dirty="0"/>
              <a:t>- u karcinogenních účinků je hodnota větší než 1:10</a:t>
            </a:r>
            <a:r>
              <a:rPr lang="cs-CZ" baseline="30000" dirty="0"/>
              <a:t>6</a:t>
            </a:r>
            <a:r>
              <a:rPr lang="cs-CZ" dirty="0"/>
              <a:t>, tj. pravděpodobnost vzniku nádoru u 1 člověka z milionu lidí, kteří jsou vystaveni vlivu škodliviny</a:t>
            </a:r>
          </a:p>
          <a:p>
            <a:r>
              <a:rPr lang="cs-CZ" dirty="0"/>
              <a:t>- u toxických účinků je hodnota kvocientu nebezpečnosti větší než 1</a:t>
            </a:r>
          </a:p>
          <a:p>
            <a:pPr marL="0" indent="0">
              <a:buNone/>
            </a:pPr>
            <a:endParaRPr lang="cs-CZ" dirty="0"/>
          </a:p>
          <a:p>
            <a:pPr marL="0" indent="0">
              <a:buNone/>
            </a:pPr>
            <a:r>
              <a:rPr lang="cs-CZ" b="1" dirty="0"/>
              <a:t>Hodnocení zdravotních rizik provádí</a:t>
            </a:r>
            <a:endParaRPr lang="cs-CZ" dirty="0"/>
          </a:p>
          <a:p>
            <a:r>
              <a:rPr lang="cs-CZ" dirty="0"/>
              <a:t>- autorizovaná osoba (definovaná v zákoně o ochraně veřejného zdraví) </a:t>
            </a:r>
          </a:p>
          <a:p>
            <a:r>
              <a:rPr lang="cs-CZ" dirty="0"/>
              <a:t>jména těchto osob jsou zveřejněna na internetových stránkách SZÚ</a:t>
            </a:r>
          </a:p>
          <a:p>
            <a:r>
              <a:rPr lang="cs-CZ" dirty="0"/>
              <a:t>- Státní zdravotní ústav v Praze</a:t>
            </a:r>
          </a:p>
          <a:p>
            <a:r>
              <a:rPr lang="cs-CZ" dirty="0"/>
              <a:t>- krajské hygienické stanice jsou státním orgánem ve věcech týkajících se hodnoceni a řízení zdravotních rizik</a:t>
            </a:r>
          </a:p>
          <a:p>
            <a:endParaRPr lang="cs-CZ" dirty="0"/>
          </a:p>
        </p:txBody>
      </p:sp>
    </p:spTree>
    <p:extLst>
      <p:ext uri="{BB962C8B-B14F-4D97-AF65-F5344CB8AC3E}">
        <p14:creationId xmlns:p14="http://schemas.microsoft.com/office/powerpoint/2010/main" val="2175063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4691B7-07F9-78A9-7B52-DFE011B92614}"/>
              </a:ext>
            </a:extLst>
          </p:cNvPr>
          <p:cNvSpPr>
            <a:spLocks noGrp="1"/>
          </p:cNvSpPr>
          <p:nvPr>
            <p:ph type="title"/>
          </p:nvPr>
        </p:nvSpPr>
        <p:spPr/>
        <p:txBody>
          <a:bodyPr/>
          <a:lstStyle/>
          <a:p>
            <a:r>
              <a:rPr lang="cs-CZ" b="1" dirty="0"/>
              <a:t>13 Sankce a správní řízení v souvislosti s ochranou veřejného zdraví</a:t>
            </a:r>
            <a:endParaRPr lang="cs-CZ" dirty="0"/>
          </a:p>
        </p:txBody>
      </p:sp>
      <p:sp>
        <p:nvSpPr>
          <p:cNvPr id="3" name="Zástupný obsah 2">
            <a:extLst>
              <a:ext uri="{FF2B5EF4-FFF2-40B4-BE49-F238E27FC236}">
                <a16:creationId xmlns:a16="http://schemas.microsoft.com/office/drawing/2014/main" id="{FD1EA5B3-4ABA-B7E3-6862-AA22B3D153E0}"/>
              </a:ext>
            </a:extLst>
          </p:cNvPr>
          <p:cNvSpPr>
            <a:spLocks noGrp="1"/>
          </p:cNvSpPr>
          <p:nvPr>
            <p:ph idx="1"/>
          </p:nvPr>
        </p:nvSpPr>
        <p:spPr>
          <a:xfrm>
            <a:off x="108857" y="1785256"/>
            <a:ext cx="12083143" cy="5194663"/>
          </a:xfrm>
        </p:spPr>
        <p:txBody>
          <a:bodyPr>
            <a:normAutofit fontScale="62500" lnSpcReduction="20000"/>
          </a:bodyPr>
          <a:lstStyle/>
          <a:p>
            <a:r>
              <a:rPr lang="cs-CZ" dirty="0">
                <a:solidFill>
                  <a:srgbClr val="FF0000"/>
                </a:solidFill>
              </a:rPr>
              <a:t>Náklady vzniklé plněním povinností v ochraně veřejného zdraví nese osoba, ………………………………………………………………………</a:t>
            </a:r>
          </a:p>
          <a:p>
            <a:r>
              <a:rPr lang="cs-CZ" dirty="0"/>
              <a:t>Došlo-li však nesplněním nebo porušením povinností k poškození zdraví fyzických osob, vzniku nebo hrozbě epidemie, může orgán ochrany veřejného zdraví uložit fyzické osobě při její podnikatelské činnosti nebo právnické osobě pokutu </a:t>
            </a:r>
            <a:r>
              <a:rPr lang="cs-CZ" dirty="0">
                <a:solidFill>
                  <a:srgbClr val="FF0000"/>
                </a:solidFill>
              </a:rPr>
              <a:t>až do výše ……………………</a:t>
            </a:r>
          </a:p>
          <a:p>
            <a:r>
              <a:rPr lang="cs-CZ" dirty="0"/>
              <a:t>Za nesplnění nebo porušení povinností stanovených zákonem o ochraně veřejného zdraví či platných předpisů Evropských společenství, při nesplnění nebo porušení povinností stanovených zvláštními právními předpisy k ochraně zdraví při práci a k zajištění a výkonu pracovně lékařské služby uloží orgán ochrany veřejného zdraví oprávněný vykonávat státní zdravotní dozor fyzické osobě při její podnikatelské činnosti nebo právnické osobě </a:t>
            </a:r>
            <a:r>
              <a:rPr lang="cs-CZ" dirty="0">
                <a:solidFill>
                  <a:srgbClr val="FF0000"/>
                </a:solidFill>
              </a:rPr>
              <a:t>pokutu do výše………………………….</a:t>
            </a:r>
          </a:p>
          <a:p>
            <a:r>
              <a:rPr lang="cs-CZ" dirty="0">
                <a:solidFill>
                  <a:srgbClr val="FF0000"/>
                </a:solidFill>
              </a:rPr>
              <a:t>Pokutu až do výše…………………</a:t>
            </a:r>
            <a:r>
              <a:rPr lang="cs-CZ" dirty="0"/>
              <a:t>Kč může uložit orgán ochrany veřejného zdraví fyzické osobě při její podnikatelské činnosti a právnické osobě za uvedení nepravdivých údajů a informací a dále za ztěžování nebo maření výkonu státního zdravotního dozoru.</a:t>
            </a:r>
          </a:p>
          <a:p>
            <a:pPr marL="0" indent="0">
              <a:buNone/>
            </a:pPr>
            <a:endParaRPr lang="cs-CZ" dirty="0"/>
          </a:p>
          <a:p>
            <a:r>
              <a:rPr lang="cs-CZ" dirty="0">
                <a:solidFill>
                  <a:srgbClr val="FF0000"/>
                </a:solidFill>
              </a:rPr>
              <a:t>Pokutu až do výše……………………………..</a:t>
            </a:r>
            <a:r>
              <a:rPr lang="cs-CZ" dirty="0"/>
              <a:t>Kč může orgán ochrany veřejného zdraví uložit osobě, která neoprávněně vystupovala jako autorizující osoba nebo držitel autorizace</a:t>
            </a:r>
            <a:r>
              <a:rPr lang="cs-CZ" dirty="0">
                <a:solidFill>
                  <a:srgbClr val="FF0000"/>
                </a:solidFill>
              </a:rPr>
              <a:t>.</a:t>
            </a:r>
          </a:p>
          <a:p>
            <a:r>
              <a:rPr lang="cs-CZ" dirty="0">
                <a:solidFill>
                  <a:srgbClr val="FF0000"/>
                </a:solidFill>
              </a:rPr>
              <a:t>Řízení o uložení pokuty lze zahájit jen </a:t>
            </a:r>
            <a:r>
              <a:rPr lang="cs-CZ" dirty="0"/>
              <a:t>do…….roku ode dne, kdy orgán ochrany veřejného zdraví nesplnění nebo porušení povinnosti zjistil, nejdéle však </a:t>
            </a:r>
            <a:r>
              <a:rPr lang="cs-CZ" dirty="0">
                <a:solidFill>
                  <a:srgbClr val="FF0000"/>
                </a:solidFill>
              </a:rPr>
              <a:t>do …… let </a:t>
            </a:r>
            <a:r>
              <a:rPr lang="cs-CZ" dirty="0"/>
              <a:t>ode dne, kdy k nesplnění nebo porušení povinnosti došlo.</a:t>
            </a:r>
          </a:p>
          <a:p>
            <a:pPr marL="0" indent="0">
              <a:buNone/>
            </a:pPr>
            <a:endParaRPr lang="cs-CZ" dirty="0"/>
          </a:p>
          <a:p>
            <a:r>
              <a:rPr lang="cs-CZ" dirty="0"/>
              <a:t>Při opakovaném zjištění, že kontrolovaná osoba nesplnila nebo porušila tutéž povinnost </a:t>
            </a:r>
            <a:r>
              <a:rPr lang="cs-CZ" dirty="0">
                <a:solidFill>
                  <a:srgbClr val="FF0000"/>
                </a:solidFill>
              </a:rPr>
              <a:t>do……….let </a:t>
            </a:r>
            <a:r>
              <a:rPr lang="cs-CZ" dirty="0"/>
              <a:t>ode dne nabytí právní moci rozhodnutí o uložení předchozí pokuty, může orgán ochrany veřejného zdraví uložit pokutu až do výše desetinásobku stanovených částek.</a:t>
            </a:r>
          </a:p>
        </p:txBody>
      </p:sp>
      <p:pic>
        <p:nvPicPr>
          <p:cNvPr id="5" name="Obrázek 4">
            <a:extLst>
              <a:ext uri="{FF2B5EF4-FFF2-40B4-BE49-F238E27FC236}">
                <a16:creationId xmlns:a16="http://schemas.microsoft.com/office/drawing/2014/main" id="{C4FC8365-D402-49A6-942F-C42DFFD8A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371" y="1"/>
            <a:ext cx="1273629" cy="1999384"/>
          </a:xfrm>
          <a:prstGeom prst="rect">
            <a:avLst/>
          </a:prstGeom>
        </p:spPr>
      </p:pic>
    </p:spTree>
    <p:extLst>
      <p:ext uri="{BB962C8B-B14F-4D97-AF65-F5344CB8AC3E}">
        <p14:creationId xmlns:p14="http://schemas.microsoft.com/office/powerpoint/2010/main" val="5512449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B4129B-2751-06CC-F55B-DAE31DF9B06B}"/>
              </a:ext>
            </a:extLst>
          </p:cNvPr>
          <p:cNvSpPr>
            <a:spLocks noGrp="1"/>
          </p:cNvSpPr>
          <p:nvPr>
            <p:ph type="title"/>
          </p:nvPr>
        </p:nvSpPr>
        <p:spPr/>
        <p:txBody>
          <a:bodyPr/>
          <a:lstStyle/>
          <a:p>
            <a:r>
              <a:rPr lang="cs-CZ" b="1" dirty="0"/>
              <a:t>14 Spolupráce orgánů státní správy v ochraně veřejného zdraví</a:t>
            </a:r>
            <a:endParaRPr lang="cs-CZ" dirty="0"/>
          </a:p>
        </p:txBody>
      </p:sp>
      <p:sp>
        <p:nvSpPr>
          <p:cNvPr id="3" name="Zástupný obsah 2">
            <a:extLst>
              <a:ext uri="{FF2B5EF4-FFF2-40B4-BE49-F238E27FC236}">
                <a16:creationId xmlns:a16="http://schemas.microsoft.com/office/drawing/2014/main" id="{94CAADE3-3C1A-3752-1D50-F5E410ADCEA6}"/>
              </a:ext>
            </a:extLst>
          </p:cNvPr>
          <p:cNvSpPr>
            <a:spLocks noGrp="1"/>
          </p:cNvSpPr>
          <p:nvPr>
            <p:ph idx="1"/>
          </p:nvPr>
        </p:nvSpPr>
        <p:spPr>
          <a:xfrm>
            <a:off x="838200" y="1690688"/>
            <a:ext cx="10515600" cy="5167312"/>
          </a:xfrm>
        </p:spPr>
        <p:txBody>
          <a:bodyPr>
            <a:normAutofit fontScale="62500" lnSpcReduction="20000"/>
          </a:bodyPr>
          <a:lstStyle/>
          <a:p>
            <a:r>
              <a:rPr lang="cs-CZ" dirty="0"/>
              <a:t>14.1 Mezinárodní zdravotní politika: WHO, OECD, EU, EHCO, FAO</a:t>
            </a:r>
          </a:p>
          <a:p>
            <a:r>
              <a:rPr lang="cs-CZ" dirty="0"/>
              <a:t>14.2 Národní zdravotní politika: poskytovatelé zdravotní péče (zdravotničtí pracovníci ve zdravotnických zařízeních různého typu),  financující subjekty (zdravotní pojišťovny), příjemci zdravotní péče – pacienti, stát (vláda je zodpovědná za tvorbu a implementaci národní zdravotní politiky)</a:t>
            </a:r>
          </a:p>
          <a:p>
            <a:r>
              <a:rPr lang="cs-CZ" b="1" dirty="0"/>
              <a:t>Náplní národní zdravotní politiky</a:t>
            </a:r>
            <a:r>
              <a:rPr lang="cs-CZ" dirty="0"/>
              <a:t> je</a:t>
            </a:r>
          </a:p>
          <a:p>
            <a:r>
              <a:rPr lang="cs-CZ" dirty="0"/>
              <a:t>- pozitivní ovlivnění zdraví obyvatelstva ČR a jeho determinant</a:t>
            </a:r>
          </a:p>
          <a:p>
            <a:r>
              <a:rPr lang="cs-CZ" dirty="0"/>
              <a:t>- podpora zdraví</a:t>
            </a:r>
          </a:p>
          <a:p>
            <a:r>
              <a:rPr lang="cs-CZ" dirty="0"/>
              <a:t>- léčba a diagnostika nemocí, rehabilitace</a:t>
            </a:r>
          </a:p>
          <a:p>
            <a:r>
              <a:rPr lang="cs-CZ" dirty="0"/>
              <a:t>- organizační uspořádání zdravotnického systému a jeho financování</a:t>
            </a:r>
          </a:p>
          <a:p>
            <a:r>
              <a:rPr lang="cs-CZ" dirty="0"/>
              <a:t>- lidské zdroje, jejich vzdělávání</a:t>
            </a:r>
          </a:p>
          <a:p>
            <a:r>
              <a:rPr lang="cs-CZ" dirty="0"/>
              <a:t>- výzkum, sběr a zpracování statistických údajů</a:t>
            </a:r>
          </a:p>
          <a:p>
            <a:r>
              <a:rPr lang="cs-CZ" dirty="0"/>
              <a:t>- hodnocení dosahovaných výsledků </a:t>
            </a:r>
          </a:p>
          <a:p>
            <a:endParaRPr lang="cs-CZ" dirty="0"/>
          </a:p>
          <a:p>
            <a:endParaRPr lang="cs-CZ" dirty="0"/>
          </a:p>
          <a:p>
            <a:r>
              <a:rPr lang="cs-CZ" dirty="0"/>
              <a:t>14.3 Regionální zdravotní politika</a:t>
            </a:r>
          </a:p>
          <a:p>
            <a:r>
              <a:rPr lang="cs-CZ" dirty="0"/>
              <a:t>14.4 Spolupráce orgánů ochrany veřejného zdraví se samosprávou a s nevládními organizacemi</a:t>
            </a:r>
          </a:p>
          <a:p>
            <a:r>
              <a:rPr lang="cs-CZ" dirty="0"/>
              <a:t>14.5 Integrovaný záchranný systém (IZS)</a:t>
            </a:r>
          </a:p>
        </p:txBody>
      </p:sp>
    </p:spTree>
    <p:extLst>
      <p:ext uri="{BB962C8B-B14F-4D97-AF65-F5344CB8AC3E}">
        <p14:creationId xmlns:p14="http://schemas.microsoft.com/office/powerpoint/2010/main" val="98213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1489075" y="36513"/>
            <a:ext cx="9144000" cy="1143000"/>
          </a:xfrm>
        </p:spPr>
        <p:txBody>
          <a:bodyPr/>
          <a:lstStyle/>
          <a:p>
            <a:pPr algn="ctr"/>
            <a:r>
              <a:rPr lang="cs-CZ" altLang="cs-CZ" dirty="0"/>
              <a:t>Oblasti veřejného zdraví</a:t>
            </a:r>
          </a:p>
        </p:txBody>
      </p:sp>
      <p:graphicFrame>
        <p:nvGraphicFramePr>
          <p:cNvPr id="4" name="Zástupný symbol pro obsah 3"/>
          <p:cNvGraphicFramePr>
            <a:graphicFrameLocks noGrp="1"/>
          </p:cNvGraphicFramePr>
          <p:nvPr>
            <p:ph idx="1"/>
            <p:extLst/>
          </p:nvPr>
        </p:nvGraphicFramePr>
        <p:xfrm>
          <a:off x="1981200" y="1124744"/>
          <a:ext cx="836327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6" name="TextovéPole 4"/>
          <p:cNvSpPr txBox="1">
            <a:spLocks noChangeArrowheads="1"/>
          </p:cNvSpPr>
          <p:nvPr/>
        </p:nvSpPr>
        <p:spPr bwMode="auto">
          <a:xfrm>
            <a:off x="279078" y="955411"/>
            <a:ext cx="313690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600" dirty="0">
                <a:hlinkClick r:id="" action="ppaction://noaction"/>
              </a:rPr>
              <a:t>www.nzip.cz</a:t>
            </a:r>
          </a:p>
          <a:p>
            <a:pPr>
              <a:spcBef>
                <a:spcPct val="0"/>
              </a:spcBef>
              <a:buFontTx/>
              <a:buNone/>
            </a:pPr>
            <a:r>
              <a:rPr lang="cs-CZ" altLang="cs-CZ" sz="1600" dirty="0">
                <a:hlinkClick r:id="rId7"/>
              </a:rPr>
              <a:t>http://www.szu</a:t>
            </a:r>
            <a:endParaRPr lang="cs-CZ" altLang="cs-CZ" sz="1600" dirty="0"/>
          </a:p>
          <a:p>
            <a:pPr>
              <a:spcBef>
                <a:spcPct val="0"/>
              </a:spcBef>
              <a:buFontTx/>
              <a:buNone/>
            </a:pPr>
            <a:r>
              <a:rPr lang="cs-CZ" altLang="cs-CZ" sz="1600" dirty="0">
                <a:hlinkClick r:id="rId8"/>
              </a:rPr>
              <a:t>https://www.who.int/</a:t>
            </a:r>
            <a:endParaRPr lang="cs-CZ" altLang="cs-CZ" sz="1600" dirty="0"/>
          </a:p>
          <a:p>
            <a:pPr>
              <a:spcBef>
                <a:spcPct val="0"/>
              </a:spcBef>
              <a:buFontTx/>
              <a:buNone/>
            </a:pPr>
            <a:r>
              <a:rPr lang="cs-CZ" altLang="cs-CZ" sz="1600" dirty="0">
                <a:hlinkClick r:id="rId9"/>
              </a:rPr>
              <a:t>https://www.paho.org/en</a:t>
            </a:r>
            <a:endParaRPr lang="cs-CZ" altLang="cs-CZ" sz="1600" dirty="0"/>
          </a:p>
          <a:p>
            <a:pPr>
              <a:spcBef>
                <a:spcPct val="0"/>
              </a:spcBef>
              <a:buFontTx/>
              <a:buNone/>
            </a:pPr>
            <a:r>
              <a:rPr lang="cs-CZ" altLang="cs-CZ" sz="1600" dirty="0">
                <a:hlinkClick r:id="" action="ppaction://noaction"/>
              </a:rPr>
              <a:t>https://european-union.europa.eu/institutions-law-budget/institutions-and-bodies/search-all-eu-institutions-and-bodies/european-centre-disease-prevention-and-control-ecdc</a:t>
            </a:r>
            <a:r>
              <a:rPr lang="cs-CZ" altLang="cs-CZ" sz="1600">
                <a:hlinkClick r:id="" action="ppaction://noaction"/>
              </a:rPr>
              <a:t>_cs</a:t>
            </a:r>
            <a:endParaRPr lang="cs-CZ" altLang="cs-CZ" sz="1600" dirty="0">
              <a:hlinkClick r:id="" action="ppaction://noaction"/>
            </a:endParaRPr>
          </a:p>
          <a:p>
            <a:pPr>
              <a:spcBef>
                <a:spcPct val="0"/>
              </a:spcBef>
              <a:buFontTx/>
              <a:buNone/>
            </a:pPr>
            <a:r>
              <a:rPr lang="cs-CZ" altLang="cs-CZ" sz="1600" dirty="0">
                <a:hlinkClick r:id="" action="ppaction://noaction"/>
              </a:rPr>
              <a:t>https://www.cdc.gov</a:t>
            </a:r>
          </a:p>
          <a:p>
            <a:pPr>
              <a:spcBef>
                <a:spcPct val="0"/>
              </a:spcBef>
              <a:buFontTx/>
              <a:buNone/>
            </a:pPr>
            <a:r>
              <a:rPr lang="cs-CZ" altLang="cs-CZ" sz="1600" dirty="0">
                <a:hlinkClick r:id="" action="ppaction://noaction"/>
              </a:rPr>
              <a:t>https://www.ncbi.nlm.nih.gov</a:t>
            </a:r>
          </a:p>
          <a:p>
            <a:pPr>
              <a:spcBef>
                <a:spcPct val="0"/>
              </a:spcBef>
              <a:buFontTx/>
              <a:buNone/>
            </a:pPr>
            <a:r>
              <a:rPr lang="cs-CZ" altLang="cs-CZ" sz="1600" dirty="0">
                <a:hlinkClick r:id="" action="ppaction://noaction"/>
              </a:rPr>
              <a:t>https://www.uzis.cz</a:t>
            </a:r>
          </a:p>
          <a:p>
            <a:pPr>
              <a:spcBef>
                <a:spcPct val="0"/>
              </a:spcBef>
              <a:buFontTx/>
              <a:buNone/>
            </a:pPr>
            <a:endParaRPr lang="cs-CZ" altLang="cs-CZ" sz="2000" dirty="0"/>
          </a:p>
          <a:p>
            <a:pPr>
              <a:spcBef>
                <a:spcPct val="0"/>
              </a:spcBef>
              <a:buFontTx/>
              <a:buNone/>
            </a:pPr>
            <a:endParaRPr lang="cs-CZ" altLang="cs-CZ" sz="2000" dirty="0"/>
          </a:p>
          <a:p>
            <a:pPr>
              <a:spcBef>
                <a:spcPct val="0"/>
              </a:spcBef>
              <a:buFontTx/>
              <a:buNone/>
            </a:pPr>
            <a:endParaRPr lang="cs-CZ" altLang="cs-CZ" sz="1100" dirty="0"/>
          </a:p>
        </p:txBody>
      </p:sp>
    </p:spTree>
    <p:extLst>
      <p:ext uri="{BB962C8B-B14F-4D97-AF65-F5344CB8AC3E}">
        <p14:creationId xmlns:p14="http://schemas.microsoft.com/office/powerpoint/2010/main" val="3434971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C38714-D6EE-459C-A527-A03CE571505C}"/>
              </a:ext>
            </a:extLst>
          </p:cNvPr>
          <p:cNvSpPr>
            <a:spLocks noGrp="1"/>
          </p:cNvSpPr>
          <p:nvPr>
            <p:ph type="title"/>
          </p:nvPr>
        </p:nvSpPr>
        <p:spPr/>
        <p:txBody>
          <a:bodyPr>
            <a:normAutofit fontScale="90000"/>
          </a:bodyPr>
          <a:lstStyle/>
          <a:p>
            <a:r>
              <a:rPr lang="cs-CZ" dirty="0"/>
              <a:t>14.4 Spolupráce orgánů ochrany veřejného zdraví se samosprávou a s nevládními organizacemi</a:t>
            </a:r>
            <a:br>
              <a:rPr lang="cs-CZ" dirty="0"/>
            </a:br>
            <a:endParaRPr lang="cs-CZ" dirty="0"/>
          </a:p>
        </p:txBody>
      </p:sp>
      <p:sp>
        <p:nvSpPr>
          <p:cNvPr id="3" name="Zástupný symbol pro obsah 2">
            <a:extLst>
              <a:ext uri="{FF2B5EF4-FFF2-40B4-BE49-F238E27FC236}">
                <a16:creationId xmlns:a16="http://schemas.microsoft.com/office/drawing/2014/main" id="{D1A0B19E-4CE0-4FBA-8A7F-7E21B30F0CF2}"/>
              </a:ext>
            </a:extLst>
          </p:cNvPr>
          <p:cNvSpPr>
            <a:spLocks noGrp="1"/>
          </p:cNvSpPr>
          <p:nvPr>
            <p:ph idx="1"/>
          </p:nvPr>
        </p:nvSpPr>
        <p:spPr/>
        <p:txBody>
          <a:bodyPr>
            <a:normAutofit fontScale="85000" lnSpcReduction="20000"/>
          </a:bodyPr>
          <a:lstStyle/>
          <a:p>
            <a:r>
              <a:rPr lang="cs-CZ" dirty="0"/>
              <a:t>Kraj (krajský úřad) se v souladu s naplňováním regionální zdravotní politiky:</a:t>
            </a:r>
          </a:p>
          <a:p>
            <a:r>
              <a:rPr lang="cs-CZ" dirty="0"/>
              <a:t>- podílí na přípravě programů podpory veřejného zdraví včetně prevence nemocí a zdravotních rizik</a:t>
            </a:r>
          </a:p>
          <a:p>
            <a:r>
              <a:rPr lang="cs-CZ" dirty="0"/>
              <a:t>- spolupracuje při jejich realizaci a poskytuje jim podporu</a:t>
            </a:r>
          </a:p>
          <a:p>
            <a:r>
              <a:rPr lang="cs-CZ" dirty="0"/>
              <a:t>- spolupracuje při hodnocení zdravotního stavu obyvatelstva kraje a jeho vývoje a minimálně jednou za 5 let projedná zdravotní stav obyvatelstva a jeho vývoj </a:t>
            </a:r>
          </a:p>
          <a:p>
            <a:r>
              <a:rPr lang="cs-CZ" dirty="0"/>
              <a:t>- podílí na stanovení priorit k zlepšení zdravotního stavu obyvatelstva kraje</a:t>
            </a:r>
          </a:p>
          <a:p>
            <a:r>
              <a:rPr lang="cs-CZ" dirty="0"/>
              <a:t> </a:t>
            </a:r>
          </a:p>
          <a:p>
            <a:r>
              <a:rPr lang="cs-CZ" dirty="0"/>
              <a:t>Vzájemnými partnery při naplňování regionální zdravotní politiky jsou krajské hygienické stanice, krajské úřady, municipality, Národní síť zdravých měst, nestátní neziskové organizace v regionu, mateřské, základní, střední a vysoké školy v kraji, podniky, pojišťovny a další subjekty.</a:t>
            </a:r>
          </a:p>
          <a:p>
            <a:r>
              <a:rPr lang="cs-CZ" dirty="0"/>
              <a:t> </a:t>
            </a:r>
          </a:p>
          <a:p>
            <a:endParaRPr lang="cs-CZ" dirty="0"/>
          </a:p>
        </p:txBody>
      </p:sp>
    </p:spTree>
    <p:extLst>
      <p:ext uri="{BB962C8B-B14F-4D97-AF65-F5344CB8AC3E}">
        <p14:creationId xmlns:p14="http://schemas.microsoft.com/office/powerpoint/2010/main" val="29585848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3F5144-6F6B-465F-917B-59AEF0636BD9}"/>
              </a:ext>
            </a:extLst>
          </p:cNvPr>
          <p:cNvSpPr>
            <a:spLocks noGrp="1"/>
          </p:cNvSpPr>
          <p:nvPr>
            <p:ph type="title"/>
          </p:nvPr>
        </p:nvSpPr>
        <p:spPr>
          <a:xfrm>
            <a:off x="838200" y="103868"/>
            <a:ext cx="10515600" cy="1325563"/>
          </a:xfrm>
        </p:spPr>
        <p:txBody>
          <a:bodyPr/>
          <a:lstStyle/>
          <a:p>
            <a:r>
              <a:rPr lang="cs-CZ" dirty="0"/>
              <a:t>14.5 Integrovaný záchranný systém (IZS)</a:t>
            </a:r>
            <a:br>
              <a:rPr lang="cs-CZ" dirty="0"/>
            </a:br>
            <a:endParaRPr lang="cs-CZ" dirty="0"/>
          </a:p>
        </p:txBody>
      </p:sp>
      <p:sp>
        <p:nvSpPr>
          <p:cNvPr id="3" name="Zástupný symbol pro obsah 2">
            <a:extLst>
              <a:ext uri="{FF2B5EF4-FFF2-40B4-BE49-F238E27FC236}">
                <a16:creationId xmlns:a16="http://schemas.microsoft.com/office/drawing/2014/main" id="{86998090-5DD3-4456-931A-04EF89A7380C}"/>
              </a:ext>
            </a:extLst>
          </p:cNvPr>
          <p:cNvSpPr>
            <a:spLocks noGrp="1"/>
          </p:cNvSpPr>
          <p:nvPr>
            <p:ph idx="1"/>
          </p:nvPr>
        </p:nvSpPr>
        <p:spPr>
          <a:xfrm>
            <a:off x="141513" y="947057"/>
            <a:ext cx="11941629" cy="5910943"/>
          </a:xfrm>
        </p:spPr>
        <p:txBody>
          <a:bodyPr>
            <a:normAutofit fontScale="62500" lnSpcReduction="20000"/>
          </a:bodyPr>
          <a:lstStyle/>
          <a:p>
            <a:r>
              <a:rPr lang="cs-CZ" dirty="0"/>
              <a:t>Hlavním koordinátorem Integrovaného záchranného systému v Česku je </a:t>
            </a:r>
            <a:r>
              <a:rPr lang="cs-CZ" dirty="0">
                <a:hlinkClick r:id="rId2" tooltip="Hasičský_záchranný_sbor_České_republiky"/>
              </a:rPr>
              <a:t>Hasičský záchranný sbor České republiky</a:t>
            </a:r>
            <a:r>
              <a:rPr lang="cs-CZ" dirty="0"/>
              <a:t>.</a:t>
            </a:r>
          </a:p>
          <a:p>
            <a:r>
              <a:rPr lang="cs-CZ" b="1" dirty="0"/>
              <a:t>Základní složky IZS </a:t>
            </a:r>
            <a:r>
              <a:rPr lang="cs-CZ" dirty="0"/>
              <a:t>podle zákona č. 239/2000 Sb., o integrovaném záchranném systému a o změně některých zákonů, ve znění pozdějších předpisů  jsou </a:t>
            </a:r>
          </a:p>
          <a:p>
            <a:r>
              <a:rPr lang="cs-CZ" dirty="0"/>
              <a:t>Hasičský záchranný sbor České republiky  </a:t>
            </a:r>
          </a:p>
          <a:p>
            <a:r>
              <a:rPr lang="cs-CZ" dirty="0"/>
              <a:t>Jednotky požární ochrany zařazené do plošného pokrytí kraje jednotkami požární ochrany </a:t>
            </a:r>
          </a:p>
          <a:p>
            <a:r>
              <a:rPr lang="cs-CZ" dirty="0"/>
              <a:t>Zdravotnická záchranná služba  </a:t>
            </a:r>
          </a:p>
          <a:p>
            <a:r>
              <a:rPr lang="cs-CZ" dirty="0"/>
              <a:t>Policie České republiky. </a:t>
            </a:r>
          </a:p>
          <a:p>
            <a:r>
              <a:rPr lang="cs-CZ" dirty="0"/>
              <a:t>Každá z těchto složek má své specifické úkoly.</a:t>
            </a:r>
          </a:p>
          <a:p>
            <a:r>
              <a:rPr lang="cs-CZ" dirty="0"/>
              <a:t> </a:t>
            </a:r>
            <a:r>
              <a:rPr lang="cs-CZ" b="1" dirty="0"/>
              <a:t>Ostatní složky IZS</a:t>
            </a:r>
            <a:r>
              <a:rPr lang="cs-CZ" dirty="0"/>
              <a:t> jsou vyčleněné síly a prostředky Armády ČR, ostatní záchranné a bezpečnostní sbory (např. vodní záchranná služba, letecká záchranná služba, městská nebo obecní policie), zařízení civilní ochrany, havarijní, pohotovostní, odborné a jiné služby (např. plynárenské služby, vodárenské služby apod.), neziskové organizace a sdružení občanů (např. Český červený kříž, Svaz záchranných brigád kynologů ČR atd.), které lze využít k záchranným a likvidačním pracím. Ostatní složky </a:t>
            </a:r>
            <a:r>
              <a:rPr lang="cs-CZ" b="1" dirty="0"/>
              <a:t>IZS </a:t>
            </a:r>
            <a:r>
              <a:rPr lang="cs-CZ" dirty="0"/>
              <a:t>jsou povolávány k záchranným a likvidačním pracím podle druhu mimořádné události, na základě jejich možnosti zasáhnout a pravomocí, které jim dávají právní předpisy.</a:t>
            </a:r>
          </a:p>
          <a:p>
            <a:r>
              <a:rPr lang="cs-CZ" dirty="0"/>
              <a:t> </a:t>
            </a:r>
            <a:r>
              <a:rPr lang="cs-CZ" b="1" dirty="0"/>
              <a:t>Mezi ostatní složky IZS patří </a:t>
            </a:r>
            <a:endParaRPr lang="cs-CZ" dirty="0"/>
          </a:p>
          <a:p>
            <a:r>
              <a:rPr lang="cs-CZ" dirty="0"/>
              <a:t>- vyčleněné síly a prostředky ozbrojených sil  </a:t>
            </a:r>
          </a:p>
          <a:p>
            <a:r>
              <a:rPr lang="cs-CZ" dirty="0"/>
              <a:t>- obecní policie  </a:t>
            </a:r>
          </a:p>
          <a:p>
            <a:r>
              <a:rPr lang="cs-CZ" dirty="0"/>
              <a:t>- orgány ochrany veřejného zdraví  </a:t>
            </a:r>
          </a:p>
          <a:p>
            <a:r>
              <a:rPr lang="cs-CZ" dirty="0"/>
              <a:t>- Havarijní, pohotovostní, odborné a jiné služby  </a:t>
            </a:r>
          </a:p>
          <a:p>
            <a:r>
              <a:rPr lang="cs-CZ" dirty="0"/>
              <a:t>- zařízení civilní ochrany  </a:t>
            </a:r>
          </a:p>
          <a:p>
            <a:r>
              <a:rPr lang="cs-CZ" dirty="0"/>
              <a:t>- neziskové organizace a sdružení občanů, která lze využít k záchranným a likvidačním pracím. </a:t>
            </a:r>
          </a:p>
          <a:p>
            <a:endParaRPr lang="cs-CZ" dirty="0"/>
          </a:p>
        </p:txBody>
      </p:sp>
    </p:spTree>
    <p:extLst>
      <p:ext uri="{BB962C8B-B14F-4D97-AF65-F5344CB8AC3E}">
        <p14:creationId xmlns:p14="http://schemas.microsoft.com/office/powerpoint/2010/main" val="2326056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20301E-2EC6-48B9-8C2C-8E4BA0E039A8}"/>
              </a:ext>
            </a:extLst>
          </p:cNvPr>
          <p:cNvSpPr>
            <a:spLocks noGrp="1"/>
          </p:cNvSpPr>
          <p:nvPr>
            <p:ph type="title"/>
          </p:nvPr>
        </p:nvSpPr>
        <p:spPr/>
        <p:txBody>
          <a:bodyPr/>
          <a:lstStyle/>
          <a:p>
            <a:r>
              <a:rPr lang="cs-CZ" dirty="0"/>
              <a:t>14.3 Regionální zdravotní politika</a:t>
            </a:r>
            <a:br>
              <a:rPr lang="cs-CZ" dirty="0"/>
            </a:br>
            <a:endParaRPr lang="cs-CZ" dirty="0"/>
          </a:p>
        </p:txBody>
      </p:sp>
      <p:sp>
        <p:nvSpPr>
          <p:cNvPr id="3" name="Zástupný symbol pro obsah 2">
            <a:extLst>
              <a:ext uri="{FF2B5EF4-FFF2-40B4-BE49-F238E27FC236}">
                <a16:creationId xmlns:a16="http://schemas.microsoft.com/office/drawing/2014/main" id="{C0230BBF-45D0-46A8-8F02-1C2E94B1AD17}"/>
              </a:ext>
            </a:extLst>
          </p:cNvPr>
          <p:cNvSpPr>
            <a:spLocks noGrp="1"/>
          </p:cNvSpPr>
          <p:nvPr>
            <p:ph idx="1"/>
          </p:nvPr>
        </p:nvSpPr>
        <p:spPr>
          <a:xfrm>
            <a:off x="217714" y="1175656"/>
            <a:ext cx="11136086" cy="5682343"/>
          </a:xfrm>
        </p:spPr>
        <p:txBody>
          <a:bodyPr>
            <a:normAutofit fontScale="55000" lnSpcReduction="20000"/>
          </a:bodyPr>
          <a:lstStyle/>
          <a:p>
            <a:r>
              <a:rPr lang="cs-CZ" dirty="0"/>
              <a:t>- </a:t>
            </a:r>
            <a:r>
              <a:rPr lang="cs-CZ" b="1" dirty="0"/>
              <a:t>spolupracovat se správními úřady a s orgány samosprávy při tvorbě zdravotní politiky příslušného regionu</a:t>
            </a:r>
            <a:endParaRPr lang="cs-CZ" dirty="0"/>
          </a:p>
          <a:p>
            <a:r>
              <a:rPr lang="cs-CZ" dirty="0"/>
              <a:t>- </a:t>
            </a:r>
            <a:r>
              <a:rPr lang="cs-CZ" b="1" dirty="0"/>
              <a:t>podílet se na úkolech Integrovaného záchranného systému (IZS)</a:t>
            </a:r>
            <a:endParaRPr lang="cs-CZ" dirty="0"/>
          </a:p>
          <a:p>
            <a:r>
              <a:rPr lang="cs-CZ" dirty="0"/>
              <a:t>V souladu s  doporučením hlavního hygienika ČR pro činnosti krajských hygienických stanic a „zákonem č. 258/2000 Sb.“ naplňují krajské hygienické stanice regionální zdravotní politiku:  </a:t>
            </a:r>
          </a:p>
          <a:p>
            <a:r>
              <a:rPr lang="cs-CZ" dirty="0"/>
              <a:t>- </a:t>
            </a:r>
            <a:r>
              <a:rPr lang="cs-CZ" b="1" dirty="0"/>
              <a:t>kontrolou a řízením místních programů ochrany a podpory veřejného zdraví </a:t>
            </a:r>
            <a:endParaRPr lang="cs-CZ" dirty="0"/>
          </a:p>
          <a:p>
            <a:r>
              <a:rPr lang="cs-CZ" dirty="0"/>
              <a:t>(např.</a:t>
            </a:r>
            <a:r>
              <a:rPr lang="cs-CZ" b="1" dirty="0"/>
              <a:t> </a:t>
            </a:r>
            <a:r>
              <a:rPr lang="cs-CZ" dirty="0"/>
              <a:t>zpracováním odborných posudků dotačních programů, spoluprací s řešiteli zdravotnických programů a projektů podpory zdraví, metodickým vedením a spoluprací v podpoře zdraví s vládními a nevládními organizacemi v kraji, se subjekty samosprávy (krajským úřadem, municipalitami) </a:t>
            </a:r>
          </a:p>
          <a:p>
            <a:r>
              <a:rPr lang="cs-CZ" dirty="0"/>
              <a:t>- </a:t>
            </a:r>
            <a:r>
              <a:rPr lang="cs-CZ" b="1" dirty="0"/>
              <a:t>implementací programů podpory zdraví na národní a regionální úrovni v souladu s prioritami stanovenými Ministerstvem zdravotnictví </a:t>
            </a:r>
            <a:endParaRPr lang="cs-CZ" dirty="0"/>
          </a:p>
          <a:p>
            <a:r>
              <a:rPr lang="cs-CZ" dirty="0"/>
              <a:t>- </a:t>
            </a:r>
            <a:r>
              <a:rPr lang="cs-CZ" b="1" dirty="0"/>
              <a:t>monitorováním zdravotního stavu a životních podmínek obyvatelstva</a:t>
            </a:r>
            <a:endParaRPr lang="cs-CZ" dirty="0"/>
          </a:p>
          <a:p>
            <a:r>
              <a:rPr lang="cs-CZ" dirty="0"/>
              <a:t>(interpretací a medializací výstupů z celostátního, regionálních i místních monitoringů zdravotního stavu populace a jejich využití v rámci regionální zdravotní politiky)</a:t>
            </a:r>
          </a:p>
          <a:p>
            <a:r>
              <a:rPr lang="cs-CZ" dirty="0"/>
              <a:t>- </a:t>
            </a:r>
            <a:r>
              <a:rPr lang="cs-CZ" b="1" dirty="0"/>
              <a:t>spoluprací na realizaci komunitních projektů podpory zdraví v kraji</a:t>
            </a:r>
            <a:r>
              <a:rPr lang="cs-CZ" dirty="0"/>
              <a:t> </a:t>
            </a:r>
          </a:p>
          <a:p>
            <a:r>
              <a:rPr lang="cs-CZ" dirty="0"/>
              <a:t>(jedná se např. o projekty Zdravá města, Města přátelská seniorům, Školy podporující zdraví, Mateřské školy podporující zdraví, Nemocnice podporující zdraví, Bezpečná komunita, Bezpečná škola a další) </a:t>
            </a:r>
          </a:p>
          <a:p>
            <a:r>
              <a:rPr lang="cs-CZ" dirty="0"/>
              <a:t>- </a:t>
            </a:r>
            <a:r>
              <a:rPr lang="cs-CZ" b="1" dirty="0"/>
              <a:t>výchovou ke zdraví, poradenstvím, edukací </a:t>
            </a:r>
            <a:endParaRPr lang="cs-CZ" dirty="0"/>
          </a:p>
          <a:p>
            <a:r>
              <a:rPr lang="cs-CZ" dirty="0"/>
              <a:t>(odborným zajištěním kampaní a dalších zdravotně výchovných akcí, spoluprací na projektech primární prevence a podpory zdraví, metodickou a edukační pomocí subjektům při realizaci programů podpory zdraví, vlastní přednáškovou činností dle požadavku spolupracujících subjektů)  </a:t>
            </a:r>
          </a:p>
          <a:p>
            <a:r>
              <a:rPr lang="cs-CZ" dirty="0"/>
              <a:t>- </a:t>
            </a:r>
            <a:r>
              <a:rPr lang="cs-CZ" b="1" dirty="0"/>
              <a:t>pořádáním odborných seminářů a konferencí, workshopů</a:t>
            </a:r>
            <a:endParaRPr lang="cs-CZ" dirty="0"/>
          </a:p>
          <a:p>
            <a:r>
              <a:rPr lang="cs-CZ" dirty="0"/>
              <a:t>V rámci naplňování regionální zdravotní politiky musí být kladen důraz na analýzu zdravotních problémů obyvatelstva kraje, zejména ohrožených skupin a na rozdíly ve zdravotním stavu různých populačních skupin v kraji a jejich příčiny.</a:t>
            </a:r>
          </a:p>
          <a:p>
            <a:endParaRPr lang="cs-CZ" dirty="0"/>
          </a:p>
        </p:txBody>
      </p:sp>
    </p:spTree>
    <p:extLst>
      <p:ext uri="{BB962C8B-B14F-4D97-AF65-F5344CB8AC3E}">
        <p14:creationId xmlns:p14="http://schemas.microsoft.com/office/powerpoint/2010/main" val="20447500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2F6067-7EAC-69EC-6AF6-31B3C7C77D93}"/>
              </a:ext>
            </a:extLst>
          </p:cNvPr>
          <p:cNvSpPr>
            <a:spLocks noGrp="1"/>
          </p:cNvSpPr>
          <p:nvPr>
            <p:ph type="title"/>
          </p:nvPr>
        </p:nvSpPr>
        <p:spPr/>
        <p:txBody>
          <a:bodyPr/>
          <a:lstStyle/>
          <a:p>
            <a:r>
              <a:rPr lang="cs-CZ" b="1" dirty="0"/>
              <a:t>15 Monitoring vztahů zdravotního stavu obyvatelstva a faktorů životního prostředí</a:t>
            </a:r>
            <a:endParaRPr lang="cs-CZ" dirty="0"/>
          </a:p>
        </p:txBody>
      </p:sp>
      <p:sp>
        <p:nvSpPr>
          <p:cNvPr id="3" name="Zástupný obsah 2">
            <a:extLst>
              <a:ext uri="{FF2B5EF4-FFF2-40B4-BE49-F238E27FC236}">
                <a16:creationId xmlns:a16="http://schemas.microsoft.com/office/drawing/2014/main" id="{3118A627-A58B-BD46-76B8-27C8F85A2880}"/>
              </a:ext>
            </a:extLst>
          </p:cNvPr>
          <p:cNvSpPr>
            <a:spLocks noGrp="1"/>
          </p:cNvSpPr>
          <p:nvPr>
            <p:ph idx="1"/>
          </p:nvPr>
        </p:nvSpPr>
        <p:spPr>
          <a:xfrm>
            <a:off x="348343" y="1690688"/>
            <a:ext cx="11005457" cy="5167311"/>
          </a:xfrm>
        </p:spPr>
        <p:txBody>
          <a:bodyPr>
            <a:normAutofit fontScale="55000" lnSpcReduction="20000"/>
          </a:bodyPr>
          <a:lstStyle/>
          <a:p>
            <a:pPr marL="0" indent="0">
              <a:buNone/>
            </a:pPr>
            <a:br>
              <a:rPr lang="cs-CZ" dirty="0"/>
            </a:br>
            <a:r>
              <a:rPr lang="cs-CZ" dirty="0"/>
              <a:t>Monitoring v České republice zajišťuje Státní zdravotní ústav.</a:t>
            </a:r>
          </a:p>
          <a:p>
            <a:r>
              <a:rPr lang="cs-CZ" dirty="0"/>
              <a:t>Systém monitorování je realizován v sedmi subsystémech:</a:t>
            </a:r>
          </a:p>
          <a:p>
            <a:r>
              <a:rPr lang="cs-CZ" dirty="0"/>
              <a:t>- </a:t>
            </a:r>
            <a:r>
              <a:rPr lang="cs-CZ" b="1" dirty="0"/>
              <a:t>subsystém I</a:t>
            </a:r>
            <a:endParaRPr lang="cs-CZ" dirty="0"/>
          </a:p>
          <a:p>
            <a:r>
              <a:rPr lang="cs-CZ" dirty="0"/>
              <a:t>zdravotní důsledky a rizika znečištění ovzduší</a:t>
            </a:r>
          </a:p>
          <a:p>
            <a:r>
              <a:rPr lang="cs-CZ" dirty="0"/>
              <a:t>- </a:t>
            </a:r>
            <a:r>
              <a:rPr lang="cs-CZ" b="1" dirty="0"/>
              <a:t>subsystém II</a:t>
            </a:r>
            <a:endParaRPr lang="cs-CZ" dirty="0"/>
          </a:p>
          <a:p>
            <a:r>
              <a:rPr lang="cs-CZ" dirty="0"/>
              <a:t>zdravotní důsledky a rizika znečištění pitné a rekreační vody</a:t>
            </a:r>
          </a:p>
          <a:p>
            <a:r>
              <a:rPr lang="cs-CZ" dirty="0"/>
              <a:t>- </a:t>
            </a:r>
            <a:r>
              <a:rPr lang="cs-CZ" b="1" dirty="0"/>
              <a:t>subsystém III</a:t>
            </a:r>
            <a:endParaRPr lang="cs-CZ" dirty="0"/>
          </a:p>
          <a:p>
            <a:r>
              <a:rPr lang="cs-CZ" dirty="0"/>
              <a:t>zdravotní důsledky a rušivé účinky hluku</a:t>
            </a:r>
          </a:p>
          <a:p>
            <a:r>
              <a:rPr lang="cs-CZ" dirty="0"/>
              <a:t>-  </a:t>
            </a:r>
            <a:r>
              <a:rPr lang="cs-CZ" b="1" dirty="0"/>
              <a:t>subsystém IV</a:t>
            </a:r>
            <a:endParaRPr lang="cs-CZ" dirty="0"/>
          </a:p>
          <a:p>
            <a:r>
              <a:rPr lang="cs-CZ" dirty="0"/>
              <a:t>zdravotní důsledky zátěže lidského organismu cizorodými látkami z potravinových řetězců, dietární expozice</a:t>
            </a:r>
          </a:p>
          <a:p>
            <a:r>
              <a:rPr lang="cs-CZ" dirty="0"/>
              <a:t>- </a:t>
            </a:r>
            <a:r>
              <a:rPr lang="cs-CZ" b="1" dirty="0"/>
              <a:t>subsystém V</a:t>
            </a:r>
            <a:endParaRPr lang="cs-CZ" dirty="0"/>
          </a:p>
          <a:p>
            <a:r>
              <a:rPr lang="cs-CZ" dirty="0"/>
              <a:t>zdravotní důsledky expozice lidského organismu toxickým látkám ze zevního prostředí, biologický monitoring</a:t>
            </a:r>
          </a:p>
          <a:p>
            <a:r>
              <a:rPr lang="cs-CZ" dirty="0"/>
              <a:t>- </a:t>
            </a:r>
            <a:r>
              <a:rPr lang="cs-CZ" b="1" dirty="0"/>
              <a:t>subsystém VI</a:t>
            </a:r>
            <a:endParaRPr lang="cs-CZ" dirty="0"/>
          </a:p>
          <a:p>
            <a:r>
              <a:rPr lang="cs-CZ" dirty="0"/>
              <a:t>zdravotní stav obyvatel a vybrané ukazatele zdravotní statistiky</a:t>
            </a:r>
          </a:p>
          <a:p>
            <a:r>
              <a:rPr lang="cs-CZ" dirty="0"/>
              <a:t>- </a:t>
            </a:r>
            <a:r>
              <a:rPr lang="cs-CZ" b="1" dirty="0"/>
              <a:t>subsystém VII</a:t>
            </a:r>
            <a:endParaRPr lang="cs-CZ" dirty="0"/>
          </a:p>
          <a:p>
            <a:r>
              <a:rPr lang="cs-CZ" dirty="0"/>
              <a:t>zdravotní rizika pracovních podmínek a jejich důsledky</a:t>
            </a:r>
          </a:p>
          <a:p>
            <a:endParaRPr lang="cs-CZ" dirty="0"/>
          </a:p>
        </p:txBody>
      </p:sp>
    </p:spTree>
    <p:extLst>
      <p:ext uri="{BB962C8B-B14F-4D97-AF65-F5344CB8AC3E}">
        <p14:creationId xmlns:p14="http://schemas.microsoft.com/office/powerpoint/2010/main" val="12564365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9227E0-8BA4-927D-7A5D-105CCDDC166D}"/>
              </a:ext>
            </a:extLst>
          </p:cNvPr>
          <p:cNvSpPr>
            <a:spLocks noGrp="1"/>
          </p:cNvSpPr>
          <p:nvPr>
            <p:ph type="title"/>
          </p:nvPr>
        </p:nvSpPr>
        <p:spPr/>
        <p:txBody>
          <a:bodyPr/>
          <a:lstStyle/>
          <a:p>
            <a:r>
              <a:rPr lang="cs-CZ" b="1" dirty="0"/>
              <a:t>16 Česká obchodní inspekce a její úkoly v ochraně veřejného zdraví</a:t>
            </a:r>
            <a:endParaRPr lang="cs-CZ" dirty="0"/>
          </a:p>
        </p:txBody>
      </p:sp>
      <p:sp>
        <p:nvSpPr>
          <p:cNvPr id="3" name="Zástupný obsah 2">
            <a:extLst>
              <a:ext uri="{FF2B5EF4-FFF2-40B4-BE49-F238E27FC236}">
                <a16:creationId xmlns:a16="http://schemas.microsoft.com/office/drawing/2014/main" id="{75B9DAFE-0CF6-8793-3F8D-4BB21DDEB845}"/>
              </a:ext>
            </a:extLst>
          </p:cNvPr>
          <p:cNvSpPr>
            <a:spLocks noGrp="1"/>
          </p:cNvSpPr>
          <p:nvPr>
            <p:ph idx="1"/>
          </p:nvPr>
        </p:nvSpPr>
        <p:spPr>
          <a:xfrm>
            <a:off x="163286" y="1690688"/>
            <a:ext cx="11353800" cy="5173889"/>
          </a:xfrm>
        </p:spPr>
        <p:txBody>
          <a:bodyPr>
            <a:normAutofit fontScale="62500" lnSpcReduction="20000"/>
          </a:bodyPr>
          <a:lstStyle/>
          <a:p>
            <a:pPr marL="0" indent="0">
              <a:buNone/>
            </a:pPr>
            <a:r>
              <a:rPr lang="cs-CZ" dirty="0"/>
              <a:t>Česká obchodní inspekce (ČOI) je orgánem státní správy podřízeným Ministerstvu průmyslu a obchodu ČR</a:t>
            </a:r>
            <a:r>
              <a:rPr lang="cs-CZ" b="1" dirty="0"/>
              <a:t>.</a:t>
            </a:r>
            <a:endParaRPr lang="cs-CZ" dirty="0"/>
          </a:p>
          <a:p>
            <a:pPr marL="0" indent="0">
              <a:buNone/>
            </a:pPr>
            <a:r>
              <a:rPr lang="cs-CZ" dirty="0"/>
              <a:t>ČOI byla ustanovena zákonem č. 64/1986 Sb., o České obchodní inspekci. Člení se na ústřední inspektorát a jemu podřízené inspektoráty se sídly v krajských městech.</a:t>
            </a:r>
          </a:p>
          <a:p>
            <a:endParaRPr lang="cs-CZ" dirty="0"/>
          </a:p>
          <a:p>
            <a:pPr marL="0" indent="0">
              <a:buNone/>
            </a:pPr>
            <a:r>
              <a:rPr lang="cs-CZ" b="1" dirty="0"/>
              <a:t>Česká obchodní inspekce kontroluje a dozoruje </a:t>
            </a:r>
            <a:r>
              <a:rPr lang="cs-CZ" dirty="0"/>
              <a:t>právnické a fyzické osoby prodávající nebo dodávající výrobky a zboží na vnitřní trh, poskytující služby nebo vyvíjející jinou podobnou činnost na vnitřním trhu, poskytující spotřebitelský úvěr nebo provozující tržiště (tržnice), pokud podle zvláštních právních předpisů nevykonává tento dozor jiný správní úřad.</a:t>
            </a:r>
          </a:p>
          <a:p>
            <a:endParaRPr lang="cs-CZ" dirty="0"/>
          </a:p>
          <a:p>
            <a:pPr marL="0" indent="0">
              <a:buNone/>
            </a:pPr>
            <a:r>
              <a:rPr lang="cs-CZ" b="1" dirty="0"/>
              <a:t>Česká obchodní inspekce kontroluje:</a:t>
            </a:r>
            <a:endParaRPr lang="cs-CZ" dirty="0"/>
          </a:p>
          <a:p>
            <a:r>
              <a:rPr lang="cs-CZ" dirty="0"/>
              <a:t>- dodržování podmínek stanovených k zabezpečení jakosti zboží nebo výrobků (kromě potravin) včetně jejich zdravotní nezávadnosti, podmínek pro skladování a dopravu</a:t>
            </a:r>
          </a:p>
          <a:p>
            <a:r>
              <a:rPr lang="cs-CZ" dirty="0"/>
              <a:t>- zda se při prodeji zboží používají ověřená měřidla, která odpovídají příslušným předpisům, technickým normám či patřičnému schválení</a:t>
            </a:r>
          </a:p>
          <a:p>
            <a:r>
              <a:rPr lang="cs-CZ" dirty="0"/>
              <a:t>- dodržování podmínek stanovených právními a jinými příslušnými předpisy pro poskytování určitých služeb a provozování některých specifických činností</a:t>
            </a:r>
          </a:p>
          <a:p>
            <a:r>
              <a:rPr lang="cs-CZ" dirty="0"/>
              <a:t>- zda při uvádění výrobků na trh byly tyto výrobky opatřeny náležitým povinným označením, popřípadě zda k nim byl vydán či přiložen předepsaný certifikát</a:t>
            </a:r>
          </a:p>
          <a:p>
            <a:r>
              <a:rPr lang="cs-CZ" dirty="0"/>
              <a:t>- zda vlastnosti stanovených výrobků uvedených na trh odpovídají příslušným technickým požadavkům</a:t>
            </a:r>
          </a:p>
          <a:p>
            <a:r>
              <a:rPr lang="cs-CZ" dirty="0"/>
              <a:t>- zda výrobky uváděné na trh jsou bezpečné</a:t>
            </a:r>
          </a:p>
          <a:p>
            <a:endParaRPr lang="cs-CZ" dirty="0"/>
          </a:p>
        </p:txBody>
      </p:sp>
    </p:spTree>
    <p:extLst>
      <p:ext uri="{BB962C8B-B14F-4D97-AF65-F5344CB8AC3E}">
        <p14:creationId xmlns:p14="http://schemas.microsoft.com/office/powerpoint/2010/main" val="2003835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EE3FD2-8672-720A-E824-5F891E348CC1}"/>
              </a:ext>
            </a:extLst>
          </p:cNvPr>
          <p:cNvSpPr>
            <a:spLocks noGrp="1"/>
          </p:cNvSpPr>
          <p:nvPr>
            <p:ph type="title"/>
          </p:nvPr>
        </p:nvSpPr>
        <p:spPr/>
        <p:txBody>
          <a:bodyPr>
            <a:normAutofit fontScale="90000"/>
          </a:bodyPr>
          <a:lstStyle/>
          <a:p>
            <a:r>
              <a:rPr lang="cs-CZ" dirty="0"/>
              <a:t>16.2 </a:t>
            </a:r>
            <a:r>
              <a:rPr lang="cs-CZ" b="1" dirty="0"/>
              <a:t>Česká obchodní inspekce a její úkoly v ochraně veřejného zdraví</a:t>
            </a:r>
            <a:br>
              <a:rPr lang="cs-CZ" b="1" dirty="0"/>
            </a:br>
            <a:endParaRPr lang="cs-CZ" dirty="0"/>
          </a:p>
        </p:txBody>
      </p:sp>
      <p:sp>
        <p:nvSpPr>
          <p:cNvPr id="3" name="Zástupný obsah 2">
            <a:extLst>
              <a:ext uri="{FF2B5EF4-FFF2-40B4-BE49-F238E27FC236}">
                <a16:creationId xmlns:a16="http://schemas.microsoft.com/office/drawing/2014/main" id="{419C5638-7607-C3B2-6C24-52338F25C4C5}"/>
              </a:ext>
            </a:extLst>
          </p:cNvPr>
          <p:cNvSpPr>
            <a:spLocks noGrp="1"/>
          </p:cNvSpPr>
          <p:nvPr>
            <p:ph idx="1"/>
          </p:nvPr>
        </p:nvSpPr>
        <p:spPr>
          <a:xfrm>
            <a:off x="337457" y="1825624"/>
            <a:ext cx="11016343" cy="5032375"/>
          </a:xfrm>
        </p:spPr>
        <p:txBody>
          <a:bodyPr>
            <a:normAutofit fontScale="77500" lnSpcReduction="20000"/>
          </a:bodyPr>
          <a:lstStyle/>
          <a:p>
            <a:r>
              <a:rPr lang="cs-CZ" dirty="0"/>
              <a:t>Za porušení uvedených zákonů může Česká obchodní inspekce v některých případech uložit kontrolovanému subjektu pokutu až do výše 50 milionů Kč.</a:t>
            </a:r>
          </a:p>
          <a:p>
            <a:r>
              <a:rPr lang="cs-CZ" dirty="0"/>
              <a:t>Za méně závažná porušení zákona mohou inspektoři ČOI uložit příkazem na místě kontrolované osobě blokovou pokutu do 5000 Kč, a to i fyzickým osobám prodávajícím produkty z vlastní drobné chovatelské či pěstitelské činnosti anebo lesní plodiny.</a:t>
            </a:r>
          </a:p>
          <a:p>
            <a:r>
              <a:rPr lang="cs-CZ" dirty="0"/>
              <a:t>Kromě finančních sankcí uplatňuje ČOI i zákazy prodeje výrobků, resp. zákazy uvádění výrobků na trh, a to v případě, že tyto neodpovídají požadavkům právních předpisů.</a:t>
            </a:r>
            <a:br>
              <a:rPr lang="cs-CZ" dirty="0"/>
            </a:br>
            <a:br>
              <a:rPr lang="cs-CZ" dirty="0"/>
            </a:br>
            <a:r>
              <a:rPr lang="cs-CZ" b="1" dirty="0"/>
              <a:t>Česká obchodní inspekce NEKONTROLUJE kvalitu potravin, pokrmů a tabákových výrobků.</a:t>
            </a:r>
            <a:r>
              <a:rPr lang="cs-CZ" dirty="0"/>
              <a:t> Těmito produkty a službami se ČOI zabývá pouze z hlediska poctivosti jejich prodeje (jako je správné účtování ceny apod.). Dozor nad kvalitou potravinářských výrobků vykonává </a:t>
            </a:r>
            <a:r>
              <a:rPr lang="cs-CZ" dirty="0">
                <a:hlinkClick r:id="rId2"/>
              </a:rPr>
              <a:t>Státní zemědělská a potravinářská inspekce</a:t>
            </a:r>
            <a:r>
              <a:rPr lang="cs-CZ" b="1" dirty="0"/>
              <a:t>.</a:t>
            </a:r>
            <a:br>
              <a:rPr lang="cs-CZ" b="1" dirty="0"/>
            </a:br>
            <a:br>
              <a:rPr lang="cs-CZ" b="1" dirty="0"/>
            </a:br>
            <a:r>
              <a:rPr lang="cs-CZ" dirty="0"/>
              <a:t>Dozor nad zdravotní nezávadností potravin živočišného původu, nad ochranou našeho území před možným zavlečením nebezpečných nákaz nebo jejich nositelů vykonává </a:t>
            </a:r>
            <a:r>
              <a:rPr lang="cs-CZ" dirty="0">
                <a:hlinkClick r:id="rId3"/>
              </a:rPr>
              <a:t>Státní veterinární správa České republiky</a:t>
            </a:r>
            <a:r>
              <a:rPr lang="cs-CZ" b="1" dirty="0"/>
              <a:t>.</a:t>
            </a:r>
            <a:endParaRPr lang="cs-CZ" dirty="0"/>
          </a:p>
          <a:p>
            <a:r>
              <a:rPr lang="cs-CZ" dirty="0"/>
              <a:t>Státní zdravotní dozor nad dodržováním zákazů a plněním povinností stanovených zákony a předpisy o ochraně veřejného zdraví, včetně ochrany zdraví při práci, vykonávají </a:t>
            </a:r>
            <a:r>
              <a:rPr lang="cs-CZ" dirty="0">
                <a:hlinkClick r:id="rId4" tooltip="ochrana-verejneho-zdravi_1789_11.html"/>
              </a:rPr>
              <a:t>orgány ochrany veřejného zdraví</a:t>
            </a:r>
            <a:r>
              <a:rPr lang="cs-CZ" b="1" dirty="0"/>
              <a:t>.</a:t>
            </a:r>
            <a:endParaRPr lang="cs-CZ" dirty="0"/>
          </a:p>
          <a:p>
            <a:endParaRPr lang="cs-CZ" dirty="0"/>
          </a:p>
        </p:txBody>
      </p:sp>
    </p:spTree>
    <p:extLst>
      <p:ext uri="{BB962C8B-B14F-4D97-AF65-F5344CB8AC3E}">
        <p14:creationId xmlns:p14="http://schemas.microsoft.com/office/powerpoint/2010/main" val="24167490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E8C3EE-A141-92E7-3283-521A9535E220}"/>
              </a:ext>
            </a:extLst>
          </p:cNvPr>
          <p:cNvSpPr>
            <a:spLocks noGrp="1"/>
          </p:cNvSpPr>
          <p:nvPr>
            <p:ph type="title"/>
          </p:nvPr>
        </p:nvSpPr>
        <p:spPr/>
        <p:txBody>
          <a:bodyPr>
            <a:normAutofit fontScale="90000"/>
          </a:bodyPr>
          <a:lstStyle/>
          <a:p>
            <a:r>
              <a:rPr lang="cs-CZ" b="1" dirty="0"/>
              <a:t>17 Státní zemědělská a potravinářská inspekce a její úkoly v ochraně veřejného zdraví</a:t>
            </a:r>
            <a:endParaRPr lang="cs-CZ" dirty="0"/>
          </a:p>
        </p:txBody>
      </p:sp>
      <p:sp>
        <p:nvSpPr>
          <p:cNvPr id="3" name="Zástupný obsah 2">
            <a:extLst>
              <a:ext uri="{FF2B5EF4-FFF2-40B4-BE49-F238E27FC236}">
                <a16:creationId xmlns:a16="http://schemas.microsoft.com/office/drawing/2014/main" id="{0D4BE8BF-F8DB-60E3-9D9A-7A448D40C16F}"/>
              </a:ext>
            </a:extLst>
          </p:cNvPr>
          <p:cNvSpPr>
            <a:spLocks noGrp="1"/>
          </p:cNvSpPr>
          <p:nvPr>
            <p:ph idx="1"/>
          </p:nvPr>
        </p:nvSpPr>
        <p:spPr>
          <a:xfrm>
            <a:off x="0" y="1611086"/>
            <a:ext cx="12192000" cy="5170713"/>
          </a:xfrm>
        </p:spPr>
        <p:txBody>
          <a:bodyPr>
            <a:normAutofit fontScale="55000" lnSpcReduction="20000"/>
          </a:bodyPr>
          <a:lstStyle/>
          <a:p>
            <a:r>
              <a:rPr lang="cs-CZ" b="1" dirty="0"/>
              <a:t>Státní zemědělská a potravinářská inspekce </a:t>
            </a:r>
            <a:r>
              <a:rPr lang="cs-CZ" dirty="0"/>
              <a:t>je organizační složka státu, která je přímo podřízená Ministerstvu zemědělství. SZPI je správním úřadem a je orgánem výkonu státního dozoru nad zdravotní nezávadností, jakostí a řádným označováním potravin. SZPI je zřízena zákonem č. 146/2002 Sb., o státní zemědělské a potravinářské inspekci a o změně některých souvisejících zákonů.</a:t>
            </a:r>
          </a:p>
          <a:p>
            <a:r>
              <a:rPr lang="cs-CZ" dirty="0"/>
              <a:t>V čele Státní zemědělské a potravinářské inspekce</a:t>
            </a:r>
            <a:r>
              <a:rPr lang="cs-CZ" b="1" dirty="0"/>
              <a:t> </a:t>
            </a:r>
            <a:r>
              <a:rPr lang="cs-CZ" dirty="0"/>
              <a:t>stojí ústřední ředitel, jehož jmenuje, řídí a odvolává ministr zemědělství České republiky. Ústřední ředitel jedná a rozhoduje jménem SZPI. Odpovídá za plnění povinností vyplývajících SZPI z platných právních předpisů, zejména ze zákona č. 146/2002 Sb.,</a:t>
            </a:r>
            <a:r>
              <a:rPr lang="cs-CZ" b="1" dirty="0"/>
              <a:t> </a:t>
            </a:r>
            <a:r>
              <a:rPr lang="cs-CZ" dirty="0"/>
              <a:t>o státní zemědělské a potravinářské inspekci, ve znění pozdějších předpisů.</a:t>
            </a:r>
          </a:p>
          <a:p>
            <a:pPr marL="0" indent="0">
              <a:buNone/>
            </a:pPr>
            <a:endParaRPr lang="cs-CZ" sz="3300" dirty="0"/>
          </a:p>
          <a:p>
            <a:r>
              <a:rPr lang="cs-CZ" sz="3300" dirty="0"/>
              <a:t>Ústřední ředitel</a:t>
            </a:r>
            <a:r>
              <a:rPr lang="cs-CZ" sz="3300" b="1" dirty="0"/>
              <a:t> </a:t>
            </a:r>
            <a:r>
              <a:rPr lang="cs-CZ" sz="3300" dirty="0"/>
              <a:t>přímo řídí ředitele územně příslušných inspektorátů.</a:t>
            </a:r>
          </a:p>
          <a:p>
            <a:r>
              <a:rPr lang="cs-CZ" sz="3300" dirty="0"/>
              <a:t>Ústřední inspektorát SZPI sídlí v Brně.</a:t>
            </a:r>
          </a:p>
          <a:p>
            <a:pPr marL="0" indent="0">
              <a:buNone/>
            </a:pPr>
            <a:endParaRPr lang="cs-CZ" sz="3300" dirty="0"/>
          </a:p>
          <a:p>
            <a:r>
              <a:rPr lang="cs-CZ" sz="3300" dirty="0"/>
              <a:t>Inspektoráty SZPI mají územně vyčleněné kompetence</a:t>
            </a:r>
          </a:p>
          <a:p>
            <a:r>
              <a:rPr lang="cs-CZ" sz="3300" dirty="0"/>
              <a:t>- Inspektorát v Praze - Praha, Středočeský kraj</a:t>
            </a:r>
          </a:p>
          <a:p>
            <a:r>
              <a:rPr lang="cs-CZ" sz="3300" dirty="0"/>
              <a:t>- Inspektorát v Táboře - Jihočeský kraj, Kraj Vysočina</a:t>
            </a:r>
          </a:p>
          <a:p>
            <a:r>
              <a:rPr lang="cs-CZ" sz="3300" dirty="0"/>
              <a:t>- Inspektorát v Plzni - Plzeňský kraj, Karlovarský kraj</a:t>
            </a:r>
          </a:p>
          <a:p>
            <a:r>
              <a:rPr lang="cs-CZ" sz="3300" dirty="0"/>
              <a:t>- Inspektorát v Ústí nad Labem - Ústecký kraj, Liberecký kraj</a:t>
            </a:r>
          </a:p>
          <a:p>
            <a:r>
              <a:rPr lang="cs-CZ" sz="3300" dirty="0"/>
              <a:t>- Inspektorát v Hradci Králové - Královéhradecký kraj, Pardubický kraj</a:t>
            </a:r>
          </a:p>
          <a:p>
            <a:r>
              <a:rPr lang="cs-CZ" sz="3300" dirty="0"/>
              <a:t>- Inspektorát v Brně- Jihomoravský kraj, Zlínský kraj</a:t>
            </a:r>
          </a:p>
          <a:p>
            <a:r>
              <a:rPr lang="cs-CZ" sz="3300" dirty="0"/>
              <a:t>- Inspektorát v Olomouci - Olomoucký kraj, Moravskoslezský kraj</a:t>
            </a:r>
            <a:br>
              <a:rPr lang="cs-CZ" dirty="0"/>
            </a:br>
            <a:r>
              <a:rPr lang="cs-CZ" dirty="0"/>
              <a:t> </a:t>
            </a:r>
          </a:p>
          <a:p>
            <a:endParaRPr lang="cs-CZ" dirty="0"/>
          </a:p>
        </p:txBody>
      </p:sp>
      <p:pic>
        <p:nvPicPr>
          <p:cNvPr id="5" name="Obrázek 4">
            <a:extLst>
              <a:ext uri="{FF2B5EF4-FFF2-40B4-BE49-F238E27FC236}">
                <a16:creationId xmlns:a16="http://schemas.microsoft.com/office/drawing/2014/main" id="{AFACC1F1-6D6D-468C-90D2-26C24E580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897" y="3016251"/>
            <a:ext cx="2143125" cy="2143125"/>
          </a:xfrm>
          <a:prstGeom prst="rect">
            <a:avLst/>
          </a:prstGeom>
        </p:spPr>
      </p:pic>
      <p:pic>
        <p:nvPicPr>
          <p:cNvPr id="7" name="Obrázek 6">
            <a:extLst>
              <a:ext uri="{FF2B5EF4-FFF2-40B4-BE49-F238E27FC236}">
                <a16:creationId xmlns:a16="http://schemas.microsoft.com/office/drawing/2014/main" id="{ECB72E22-143B-4EBA-8D54-410E2A53F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085" y="5038724"/>
            <a:ext cx="2619375" cy="1743075"/>
          </a:xfrm>
          <a:prstGeom prst="rect">
            <a:avLst/>
          </a:prstGeom>
        </p:spPr>
      </p:pic>
      <p:pic>
        <p:nvPicPr>
          <p:cNvPr id="9" name="Obrázek 8">
            <a:extLst>
              <a:ext uri="{FF2B5EF4-FFF2-40B4-BE49-F238E27FC236}">
                <a16:creationId xmlns:a16="http://schemas.microsoft.com/office/drawing/2014/main" id="{7A918F81-0A42-4B57-AD64-097DDF688C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5748" y="4087813"/>
            <a:ext cx="1914525" cy="2390775"/>
          </a:xfrm>
          <a:prstGeom prst="rect">
            <a:avLst/>
          </a:prstGeom>
        </p:spPr>
      </p:pic>
    </p:spTree>
    <p:extLst>
      <p:ext uri="{BB962C8B-B14F-4D97-AF65-F5344CB8AC3E}">
        <p14:creationId xmlns:p14="http://schemas.microsoft.com/office/powerpoint/2010/main" val="18774441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486725-577D-31CB-4427-1CB968F93CB1}"/>
              </a:ext>
            </a:extLst>
          </p:cNvPr>
          <p:cNvSpPr>
            <a:spLocks noGrp="1"/>
          </p:cNvSpPr>
          <p:nvPr>
            <p:ph type="title"/>
          </p:nvPr>
        </p:nvSpPr>
        <p:spPr/>
        <p:txBody>
          <a:bodyPr/>
          <a:lstStyle/>
          <a:p>
            <a:r>
              <a:rPr lang="cs-CZ" dirty="0"/>
              <a:t>SZPI</a:t>
            </a:r>
          </a:p>
        </p:txBody>
      </p:sp>
      <p:sp>
        <p:nvSpPr>
          <p:cNvPr id="3" name="Zástupný obsah 2">
            <a:extLst>
              <a:ext uri="{FF2B5EF4-FFF2-40B4-BE49-F238E27FC236}">
                <a16:creationId xmlns:a16="http://schemas.microsoft.com/office/drawing/2014/main" id="{9E15CA8C-060A-5290-0230-8B2919EE6430}"/>
              </a:ext>
            </a:extLst>
          </p:cNvPr>
          <p:cNvSpPr>
            <a:spLocks noGrp="1"/>
          </p:cNvSpPr>
          <p:nvPr>
            <p:ph idx="1"/>
          </p:nvPr>
        </p:nvSpPr>
        <p:spPr>
          <a:xfrm>
            <a:off x="0" y="1415142"/>
            <a:ext cx="12039600" cy="5442857"/>
          </a:xfrm>
        </p:spPr>
        <p:txBody>
          <a:bodyPr>
            <a:normAutofit fontScale="70000" lnSpcReduction="20000"/>
          </a:bodyPr>
          <a:lstStyle/>
          <a:p>
            <a:r>
              <a:rPr lang="cs-CZ" dirty="0"/>
              <a:t>kontroluje, v rámci stanovených kompetencí, potraviny, suroviny k jejich výrobě, zemědělské výrobky a tabákové výrobky.</a:t>
            </a:r>
          </a:p>
          <a:p>
            <a:r>
              <a:rPr lang="cs-CZ" dirty="0"/>
              <a:t>Tyto kompetence se vztahují na </a:t>
            </a:r>
            <a:r>
              <a:rPr lang="cs-CZ" b="1" dirty="0"/>
              <a:t>výrobu, skladování, přepravu i prodej </a:t>
            </a:r>
            <a:r>
              <a:rPr lang="cs-CZ" dirty="0"/>
              <a:t>(včetně dovozu).</a:t>
            </a:r>
          </a:p>
          <a:p>
            <a:r>
              <a:rPr lang="cs-CZ" dirty="0"/>
              <a:t>Takto komplexně pojatá kontrola umožňuje účinně </a:t>
            </a:r>
            <a:r>
              <a:rPr lang="cs-CZ" b="1" dirty="0"/>
              <a:t>zaměřit pozornost </a:t>
            </a:r>
            <a:r>
              <a:rPr lang="cs-CZ" dirty="0"/>
              <a:t>na komodity, nebo do míst, kde lze </a:t>
            </a:r>
            <a:r>
              <a:rPr lang="cs-CZ" b="1" dirty="0"/>
              <a:t>předpokládat nejvíce nedostatků nebo kde lze očekávat nejvyšší efekt kontroly</a:t>
            </a:r>
            <a:r>
              <a:rPr lang="cs-CZ" dirty="0"/>
              <a:t>. </a:t>
            </a:r>
          </a:p>
          <a:p>
            <a:r>
              <a:rPr lang="cs-CZ" dirty="0"/>
              <a:t>Jedná se tedy o kontrolu cílenou, jejímž účelem není monitorování, ale </a:t>
            </a:r>
            <a:r>
              <a:rPr lang="cs-CZ" b="1" dirty="0"/>
              <a:t>ochrana ekonomických zájmů občanů i státu - ochrana spotřebitele před zdravotně závadnými potravinami, před potravinami, které jsou klamavě označené, dále s prošlým datem použitelnosti nebo neznámého původu.</a:t>
            </a:r>
            <a:r>
              <a:rPr lang="cs-CZ" dirty="0"/>
              <a:t> Nedílnou součástí cílené kontroly jsou podmínky výroby a prodeje.</a:t>
            </a:r>
          </a:p>
          <a:p>
            <a:r>
              <a:rPr lang="cs-CZ" dirty="0"/>
              <a:t>Kontroly potravin vychází z legislativy České republiky, zejména ze zákona č. 110/97 Sb., o potravinách a tabákových výrobcích, v platném znění. Tento zákon zapracovává příslušné předpisy Evropské unie a upravuje v návaznosti na přímo použitelné předpisy Evropské unie povinnosti provozovatele potravinářského podniku a podnikatele, který vyrábí nebo uvádí do oběhu tabákové výrobky a upravuje státní dozor nad dodržováním povinností vyplývajících z tohoto zákona a z přímo použitelných předpisů Evropské unie. </a:t>
            </a:r>
          </a:p>
          <a:p>
            <a:r>
              <a:rPr lang="cs-CZ" dirty="0"/>
              <a:t>Tento zákon se nevztahuje na pitnou vodu.</a:t>
            </a:r>
          </a:p>
          <a:p>
            <a:r>
              <a:rPr lang="cs-CZ" dirty="0"/>
              <a:t>Principy kontroly odpovídají principům kontroly potravin uplatňovaným ve státech Evropské unie.</a:t>
            </a:r>
          </a:p>
          <a:p>
            <a:r>
              <a:rPr lang="cs-CZ" dirty="0"/>
              <a:t>Pod pojmem </a:t>
            </a:r>
            <a:r>
              <a:rPr lang="cs-CZ" b="1" dirty="0">
                <a:solidFill>
                  <a:srgbClr val="FF0000"/>
                </a:solidFill>
              </a:rPr>
              <a:t>kontrola zdravotní nezávadnosti </a:t>
            </a:r>
            <a:r>
              <a:rPr lang="cs-CZ" dirty="0"/>
              <a:t>potravin je zahrnuta </a:t>
            </a:r>
            <a:r>
              <a:rPr lang="cs-CZ" b="1" dirty="0">
                <a:solidFill>
                  <a:srgbClr val="FF0000"/>
                </a:solidFill>
              </a:rPr>
              <a:t>kontrola mikrobiologických požadavků a kontrola obsahu cizorodých látek</a:t>
            </a:r>
            <a:r>
              <a:rPr lang="cs-CZ" dirty="0"/>
              <a:t> (tedy např. chemických prvků, aditiv, reziduí pesticidů atd.).</a:t>
            </a:r>
          </a:p>
          <a:p>
            <a:r>
              <a:rPr lang="cs-CZ" dirty="0"/>
              <a:t>Pod pojmem </a:t>
            </a:r>
            <a:r>
              <a:rPr lang="cs-CZ" b="1" dirty="0">
                <a:solidFill>
                  <a:srgbClr val="FF0000"/>
                </a:solidFill>
              </a:rPr>
              <a:t>kontrola jakosti je zahrnuta kontrola analytických znaků </a:t>
            </a:r>
            <a:r>
              <a:rPr lang="cs-CZ" dirty="0"/>
              <a:t>(např. obsah tuku, obsah cukru, vlhkost apod.) a kontrola senzorických znaků. Zvlášť se posuzuje správnost označování výrobku.</a:t>
            </a:r>
          </a:p>
          <a:p>
            <a:endParaRPr lang="cs-CZ" dirty="0"/>
          </a:p>
        </p:txBody>
      </p:sp>
    </p:spTree>
    <p:extLst>
      <p:ext uri="{BB962C8B-B14F-4D97-AF65-F5344CB8AC3E}">
        <p14:creationId xmlns:p14="http://schemas.microsoft.com/office/powerpoint/2010/main" val="17915129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6CE7FA-F16D-FA2A-F604-8EE239DBD7F7}"/>
              </a:ext>
            </a:extLst>
          </p:cNvPr>
          <p:cNvSpPr>
            <a:spLocks noGrp="1"/>
          </p:cNvSpPr>
          <p:nvPr>
            <p:ph type="title"/>
          </p:nvPr>
        </p:nvSpPr>
        <p:spPr>
          <a:xfrm>
            <a:off x="838200" y="2495"/>
            <a:ext cx="10515600" cy="1325563"/>
          </a:xfrm>
        </p:spPr>
        <p:txBody>
          <a:bodyPr/>
          <a:lstStyle/>
          <a:p>
            <a:r>
              <a:rPr lang="cs-CZ" dirty="0"/>
              <a:t>SZPI</a:t>
            </a:r>
          </a:p>
        </p:txBody>
      </p:sp>
      <p:sp>
        <p:nvSpPr>
          <p:cNvPr id="3" name="Zástupný obsah 2">
            <a:extLst>
              <a:ext uri="{FF2B5EF4-FFF2-40B4-BE49-F238E27FC236}">
                <a16:creationId xmlns:a16="http://schemas.microsoft.com/office/drawing/2014/main" id="{75EB1193-D556-7D01-5C6E-2CDD30A96100}"/>
              </a:ext>
            </a:extLst>
          </p:cNvPr>
          <p:cNvSpPr>
            <a:spLocks noGrp="1"/>
          </p:cNvSpPr>
          <p:nvPr>
            <p:ph idx="1"/>
          </p:nvPr>
        </p:nvSpPr>
        <p:spPr>
          <a:xfrm>
            <a:off x="206829" y="1012371"/>
            <a:ext cx="11821885" cy="5932715"/>
          </a:xfrm>
        </p:spPr>
        <p:txBody>
          <a:bodyPr>
            <a:normAutofit fontScale="62500" lnSpcReduction="20000"/>
          </a:bodyPr>
          <a:lstStyle/>
          <a:p>
            <a:r>
              <a:rPr lang="cs-CZ" dirty="0"/>
              <a:t>Při kontrole potravin odebírají inspektoři SZPI z jednotlivých šarží výrobků </a:t>
            </a:r>
            <a:r>
              <a:rPr lang="cs-CZ" b="1" dirty="0"/>
              <a:t>vzorky</a:t>
            </a:r>
            <a:r>
              <a:rPr lang="cs-CZ" dirty="0"/>
              <a:t>. </a:t>
            </a:r>
          </a:p>
          <a:p>
            <a:r>
              <a:rPr lang="cs-CZ" dirty="0"/>
              <a:t>Každý odběr vzorků je doložen protokolem o odběru vzorků, který podepíše kontrolovaná osoba. </a:t>
            </a:r>
          </a:p>
          <a:p>
            <a:r>
              <a:rPr lang="cs-CZ" dirty="0"/>
              <a:t>Pouze vzorky odebrané inspektorem jsou předány laboratořím a jsou podrobeny zkouškám (čili rozborům) podle zaměření kontroly. </a:t>
            </a:r>
          </a:p>
          <a:p>
            <a:r>
              <a:rPr lang="cs-CZ" dirty="0"/>
              <a:t>Vzorky potravin, které doručí na inspektorát spotřebitel v rámci stížnosti, slouží jako podnět ke kontrole, nejsou předmětem rozborů. Jedná se především </a:t>
            </a:r>
            <a:r>
              <a:rPr lang="cs-CZ" b="1" dirty="0"/>
              <a:t>o zkoušky na mikrobiologické požadavky a na obsah cizorodých látek </a:t>
            </a:r>
            <a:r>
              <a:rPr lang="cs-CZ" dirty="0"/>
              <a:t>ve smyslu platných právních předpisů  (v obou uvedených případech se jedná o prokázání zdravotní nezávadnosti zkoušené potraviny).</a:t>
            </a:r>
          </a:p>
          <a:p>
            <a:r>
              <a:rPr lang="cs-CZ" dirty="0"/>
              <a:t>Dále se uskutečňují </a:t>
            </a:r>
            <a:r>
              <a:rPr lang="cs-CZ" b="1" dirty="0"/>
              <a:t>analytické a senzorické rozbory </a:t>
            </a:r>
            <a:r>
              <a:rPr lang="cs-CZ" dirty="0"/>
              <a:t>(tedy rozbory jakostních znaků, jejichž parametry jsou závazně stanoveny), hodnotí se také správnost označení a dodržování doby trvanlivosti a použitelnosti výrobků.</a:t>
            </a:r>
          </a:p>
          <a:p>
            <a:r>
              <a:rPr lang="cs-CZ" dirty="0"/>
              <a:t>Vzhledem k operativnosti kontroly je nutné a zaměření kontroly také často umožňuje, aby bylo o některých vzorcích rozhodnuto hned na místě, bez rozborů v laboratořích. Je to např. kontrola doby použitelnosti, doby minimální trvanlivosti, správnosti označování výrobků, jakosti čerstvého ovoce a zeleniny atd.</a:t>
            </a:r>
          </a:p>
          <a:p>
            <a:r>
              <a:rPr lang="cs-CZ" dirty="0"/>
              <a:t>S výsledky kontroly je kontrolovaná osoba seznámena formou </a:t>
            </a:r>
            <a:r>
              <a:rPr lang="cs-CZ" b="1" dirty="0"/>
              <a:t>protokolu o kontrole</a:t>
            </a:r>
            <a:r>
              <a:rPr lang="cs-CZ" dirty="0"/>
              <a:t>.</a:t>
            </a:r>
          </a:p>
          <a:p>
            <a:r>
              <a:rPr lang="cs-CZ" dirty="0"/>
              <a:t>Inspektoři SZPI se v souladu se zákonem č. 146/2002 Sb., o státní zemědělské a potravinářské inspekci, ve znění pozdějších předpisů, při plnění svých povinností prokazují průkazem inspekce.</a:t>
            </a:r>
          </a:p>
          <a:p>
            <a:r>
              <a:rPr lang="cs-CZ" dirty="0"/>
              <a:t>Inspektoři SZPI nemají oprávnění ukládat pokuty na místě.</a:t>
            </a:r>
          </a:p>
          <a:p>
            <a:r>
              <a:rPr lang="cs-CZ" dirty="0"/>
              <a:t>Za správní delikty může </a:t>
            </a:r>
            <a:r>
              <a:rPr lang="cs-CZ" b="1" dirty="0"/>
              <a:t>SZPI uložit pokutu až do výše 50 000 000 Kč</a:t>
            </a:r>
            <a:r>
              <a:rPr lang="cs-CZ" dirty="0"/>
              <a:t>.</a:t>
            </a:r>
          </a:p>
          <a:p>
            <a:r>
              <a:rPr lang="cs-CZ" dirty="0"/>
              <a:t>SZPI v rámci informačního systému "Kontrolní činnost" zachycuje výsledky kontrolní činnosti, prováděné v terénu inspektory SZPI. Data do programu vkládají inspektoři přímo v terénu nebo dodatečně na inspektorátech. V systému jsou používány číselníky, pomocí kterých se každému typu činnosti přiřazuje kód, takže veškeré poznatky z kontrolní činnosti lze následně snadno zpracovávat a třídit. V modulu lze získat podrobný přehled o kontrolních zjištěních u kontrolovaných osob, o uložených opatřeních, provedených zákazech, o uložených správních řízeních, apod.</a:t>
            </a:r>
          </a:p>
          <a:p>
            <a:endParaRPr lang="cs-CZ" dirty="0"/>
          </a:p>
        </p:txBody>
      </p:sp>
    </p:spTree>
    <p:extLst>
      <p:ext uri="{BB962C8B-B14F-4D97-AF65-F5344CB8AC3E}">
        <p14:creationId xmlns:p14="http://schemas.microsoft.com/office/powerpoint/2010/main" val="2095082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0476" y="269320"/>
            <a:ext cx="6366867" cy="5473112"/>
          </a:xfrm>
          <a:prstGeom prst="rect">
            <a:avLst/>
          </a:prstGeom>
        </p:spPr>
      </p:pic>
      <p:sp>
        <p:nvSpPr>
          <p:cNvPr id="2" name="Nadpis 1">
            <a:extLst>
              <a:ext uri="{FF2B5EF4-FFF2-40B4-BE49-F238E27FC236}">
                <a16:creationId xmlns:a16="http://schemas.microsoft.com/office/drawing/2014/main" id="{3C51D7C5-4552-419C-AE8D-49A36D632677}"/>
              </a:ext>
            </a:extLst>
          </p:cNvPr>
          <p:cNvSpPr>
            <a:spLocks noGrp="1"/>
          </p:cNvSpPr>
          <p:nvPr>
            <p:ph type="title"/>
          </p:nvPr>
        </p:nvSpPr>
        <p:spPr>
          <a:xfrm>
            <a:off x="879815" y="406742"/>
            <a:ext cx="2376715" cy="686435"/>
          </a:xfrm>
        </p:spPr>
        <p:txBody>
          <a:bodyPr/>
          <a:lstStyle/>
          <a:p>
            <a:pPr lvl="0" algn="ctr"/>
            <a:r>
              <a:rPr lang="cs-CZ" sz="2800" dirty="0">
                <a:ea typeface="+mj-ea"/>
              </a:rPr>
              <a:t>Prevence</a:t>
            </a:r>
            <a:endParaRPr lang="cs-CZ" sz="2800" b="0" dirty="0"/>
          </a:p>
        </p:txBody>
      </p:sp>
      <p:sp>
        <p:nvSpPr>
          <p:cNvPr id="6" name="TextovéPole 5"/>
          <p:cNvSpPr txBox="1"/>
          <p:nvPr/>
        </p:nvSpPr>
        <p:spPr>
          <a:xfrm>
            <a:off x="6437595" y="4801597"/>
            <a:ext cx="2986362" cy="461665"/>
          </a:xfrm>
          <a:prstGeom prst="rect">
            <a:avLst/>
          </a:prstGeom>
          <a:noFill/>
        </p:spPr>
        <p:txBody>
          <a:bodyPr wrap="square" rtlCol="0">
            <a:spAutoFit/>
          </a:bodyPr>
          <a:lstStyle/>
          <a:p>
            <a:pPr algn="ctr"/>
            <a:r>
              <a:rPr lang="cs-CZ" sz="2400" dirty="0">
                <a:solidFill>
                  <a:schemeClr val="bg1"/>
                </a:solidFill>
              </a:rPr>
              <a:t>Primární prevence</a:t>
            </a:r>
          </a:p>
        </p:txBody>
      </p:sp>
      <p:sp>
        <p:nvSpPr>
          <p:cNvPr id="7" name="TextovéPole 6"/>
          <p:cNvSpPr txBox="1"/>
          <p:nvPr/>
        </p:nvSpPr>
        <p:spPr>
          <a:xfrm>
            <a:off x="1724921" y="2890131"/>
            <a:ext cx="4489704" cy="584775"/>
          </a:xfrm>
          <a:prstGeom prst="rect">
            <a:avLst/>
          </a:prstGeom>
          <a:noFill/>
        </p:spPr>
        <p:txBody>
          <a:bodyPr wrap="square" rtlCol="0">
            <a:spAutoFit/>
          </a:bodyPr>
          <a:lstStyle/>
          <a:p>
            <a:pPr algn="ctr"/>
            <a:r>
              <a:rPr lang="cs-CZ" sz="1600" dirty="0">
                <a:solidFill>
                  <a:srgbClr val="005A85"/>
                </a:solidFill>
              </a:rPr>
              <a:t>Snížení dopadů prodělané nemoci  či úrazu na kvalitu a délku života jedince</a:t>
            </a:r>
          </a:p>
        </p:txBody>
      </p:sp>
      <p:sp>
        <p:nvSpPr>
          <p:cNvPr id="11" name="TextovéPole 10"/>
          <p:cNvSpPr txBox="1"/>
          <p:nvPr/>
        </p:nvSpPr>
        <p:spPr>
          <a:xfrm>
            <a:off x="7295744" y="1309882"/>
            <a:ext cx="1436333" cy="830997"/>
          </a:xfrm>
          <a:prstGeom prst="rect">
            <a:avLst/>
          </a:prstGeom>
          <a:noFill/>
        </p:spPr>
        <p:txBody>
          <a:bodyPr wrap="square" rtlCol="0">
            <a:spAutoFit/>
          </a:bodyPr>
          <a:lstStyle/>
          <a:p>
            <a:r>
              <a:rPr lang="cs-CZ" sz="2400" dirty="0">
                <a:solidFill>
                  <a:schemeClr val="bg1"/>
                </a:solidFill>
              </a:rPr>
              <a:t> Terciální</a:t>
            </a:r>
          </a:p>
          <a:p>
            <a:r>
              <a:rPr lang="cs-CZ" sz="2400" dirty="0">
                <a:solidFill>
                  <a:schemeClr val="bg1"/>
                </a:solidFill>
              </a:rPr>
              <a:t>prevence </a:t>
            </a:r>
          </a:p>
        </p:txBody>
      </p:sp>
      <p:sp>
        <p:nvSpPr>
          <p:cNvPr id="14" name="TextovéPole 13"/>
          <p:cNvSpPr txBox="1"/>
          <p:nvPr/>
        </p:nvSpPr>
        <p:spPr>
          <a:xfrm>
            <a:off x="2345431" y="1458975"/>
            <a:ext cx="4846320" cy="338554"/>
          </a:xfrm>
          <a:prstGeom prst="rect">
            <a:avLst/>
          </a:prstGeom>
          <a:noFill/>
        </p:spPr>
        <p:txBody>
          <a:bodyPr wrap="square" rtlCol="0">
            <a:spAutoFit/>
          </a:bodyPr>
          <a:lstStyle/>
          <a:p>
            <a:r>
              <a:rPr lang="cs-CZ" sz="1600" dirty="0">
                <a:solidFill>
                  <a:srgbClr val="005A85"/>
                </a:solidFill>
              </a:rPr>
              <a:t>Zabránění progresi onemocnění a jeho opakování</a:t>
            </a:r>
          </a:p>
        </p:txBody>
      </p:sp>
      <p:sp>
        <p:nvSpPr>
          <p:cNvPr id="16" name="TextovéPole 15"/>
          <p:cNvSpPr txBox="1"/>
          <p:nvPr/>
        </p:nvSpPr>
        <p:spPr>
          <a:xfrm>
            <a:off x="5685924" y="3096696"/>
            <a:ext cx="4489704" cy="1200329"/>
          </a:xfrm>
          <a:prstGeom prst="rect">
            <a:avLst/>
          </a:prstGeom>
          <a:noFill/>
        </p:spPr>
        <p:txBody>
          <a:bodyPr wrap="square" rtlCol="0">
            <a:spAutoFit/>
          </a:bodyPr>
          <a:lstStyle/>
          <a:p>
            <a:pPr algn="ctr"/>
            <a:r>
              <a:rPr lang="cs-CZ" sz="2400" dirty="0">
                <a:solidFill>
                  <a:schemeClr val="bg1"/>
                </a:solidFill>
              </a:rPr>
              <a:t>Sekundární prevence</a:t>
            </a:r>
          </a:p>
          <a:p>
            <a:pPr algn="ctr"/>
            <a:endParaRPr lang="cs-CZ" sz="2400" dirty="0">
              <a:solidFill>
                <a:schemeClr val="bg1"/>
              </a:solidFill>
            </a:endParaRPr>
          </a:p>
          <a:p>
            <a:pPr algn="ctr"/>
            <a:endParaRPr lang="cs-CZ" sz="2400" dirty="0">
              <a:solidFill>
                <a:schemeClr val="bg1"/>
              </a:solidFill>
            </a:endParaRPr>
          </a:p>
        </p:txBody>
      </p:sp>
      <p:sp>
        <p:nvSpPr>
          <p:cNvPr id="17" name="TextovéPole 16"/>
          <p:cNvSpPr txBox="1"/>
          <p:nvPr/>
        </p:nvSpPr>
        <p:spPr>
          <a:xfrm>
            <a:off x="1336290" y="4801597"/>
            <a:ext cx="3840480" cy="369332"/>
          </a:xfrm>
          <a:prstGeom prst="rect">
            <a:avLst/>
          </a:prstGeom>
          <a:noFill/>
        </p:spPr>
        <p:txBody>
          <a:bodyPr wrap="square" rtlCol="0">
            <a:spAutoFit/>
          </a:bodyPr>
          <a:lstStyle/>
          <a:p>
            <a:pPr algn="ctr"/>
            <a:r>
              <a:rPr lang="cs-CZ" dirty="0">
                <a:solidFill>
                  <a:srgbClr val="005A85"/>
                </a:solidFill>
              </a:rPr>
              <a:t>Předcházení </a:t>
            </a:r>
            <a:r>
              <a:rPr lang="cs-CZ" sz="1600" dirty="0">
                <a:solidFill>
                  <a:srgbClr val="005A85"/>
                </a:solidFill>
              </a:rPr>
              <a:t>nemocem a úrazům</a:t>
            </a:r>
          </a:p>
        </p:txBody>
      </p:sp>
    </p:spTree>
    <p:extLst>
      <p:ext uri="{BB962C8B-B14F-4D97-AF65-F5344CB8AC3E}">
        <p14:creationId xmlns:p14="http://schemas.microsoft.com/office/powerpoint/2010/main" val="3464324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0814E5-246C-CB4B-D88D-1E718D890CD7}"/>
              </a:ext>
            </a:extLst>
          </p:cNvPr>
          <p:cNvSpPr>
            <a:spLocks noGrp="1"/>
          </p:cNvSpPr>
          <p:nvPr>
            <p:ph type="title"/>
          </p:nvPr>
        </p:nvSpPr>
        <p:spPr/>
        <p:txBody>
          <a:bodyPr/>
          <a:lstStyle/>
          <a:p>
            <a:r>
              <a:rPr lang="cs-CZ" dirty="0"/>
              <a:t>Historie ochrany veřejného zdraví</a:t>
            </a:r>
          </a:p>
        </p:txBody>
      </p:sp>
      <p:sp>
        <p:nvSpPr>
          <p:cNvPr id="3" name="Zástupný obsah 2">
            <a:extLst>
              <a:ext uri="{FF2B5EF4-FFF2-40B4-BE49-F238E27FC236}">
                <a16:creationId xmlns:a16="http://schemas.microsoft.com/office/drawing/2014/main" id="{C31B9BAC-A57F-31B5-E812-B3D1A68BB7AE}"/>
              </a:ext>
            </a:extLst>
          </p:cNvPr>
          <p:cNvSpPr>
            <a:spLocks noGrp="1"/>
          </p:cNvSpPr>
          <p:nvPr>
            <p:ph idx="1"/>
          </p:nvPr>
        </p:nvSpPr>
        <p:spPr>
          <a:xfrm>
            <a:off x="185057" y="1586040"/>
            <a:ext cx="10515600" cy="5271960"/>
          </a:xfrm>
        </p:spPr>
        <p:txBody>
          <a:bodyPr>
            <a:normAutofit fontScale="77500" lnSpcReduction="20000"/>
          </a:bodyPr>
          <a:lstStyle/>
          <a:p>
            <a:r>
              <a:rPr lang="cs-CZ" dirty="0"/>
              <a:t>Ve vývojovém stadiu lidstva, ve kterém se dnes nacházíme, je zdraví považováno za specifickou a ničím nenahraditelnou součást lidské bytosti, kterou je třeba chránit. </a:t>
            </a:r>
          </a:p>
          <a:p>
            <a:r>
              <a:rPr lang="cs-CZ" dirty="0"/>
              <a:t>K takovémuto poznatku vedla dlouhá cesta, jejíž počátky bychom našli pravděpodobně ve starověku, ba dokonce ještě dříve, kdy byly za účelem dosažení fyzického zdraví jednotlivce vytvořeny základy medicíny, stejně tak jako byla podporována duševní stránka prostřednictvím kultury. </a:t>
            </a:r>
          </a:p>
          <a:p>
            <a:r>
              <a:rPr lang="cs-CZ" dirty="0"/>
              <a:t>V důsledku několik tisíc let trvajícího vývoje dnes již na zdraví a jeho ochranu nenahlížíme pouze z pohledu jednotlivce, ale naopak se snažíme stále více obsáhnout problematiku ochrany zdraví celé populace v průřezu geografickém, rasovém, sociálním a mnoha dalších. </a:t>
            </a:r>
          </a:p>
          <a:p>
            <a:r>
              <a:rPr lang="cs-CZ" dirty="0"/>
              <a:t>V souvislosti s vysokým stupněm poznání již nepovažujeme složku zdraví za fragmentární, ale snažíme se ji uchopit zcela komplexně, čímž dochází k propojování s prakticky všemi odvětvími lidské činnosti. </a:t>
            </a:r>
          </a:p>
          <a:p>
            <a:r>
              <a:rPr lang="cs-CZ" b="1" dirty="0"/>
              <a:t>Paradoxně je to právě pokrok lidského společenství, který zapříčiňuje zhoršování zdraví </a:t>
            </a:r>
            <a:r>
              <a:rPr lang="cs-CZ" dirty="0"/>
              <a:t>populace a v důsledku tohoto se staví ochrana veřejného zdraví do popředí zájmu lidstva. </a:t>
            </a:r>
          </a:p>
          <a:p>
            <a:r>
              <a:rPr lang="cs-CZ" dirty="0"/>
              <a:t>Dochází ke změně samotného pojetí veřejného zdraví, které se také stává objektem ochrany práva.</a:t>
            </a:r>
          </a:p>
          <a:p>
            <a:pPr marL="0" indent="0">
              <a:buNone/>
            </a:pPr>
            <a:endParaRPr lang="cs-CZ" dirty="0"/>
          </a:p>
          <a:p>
            <a:endParaRPr lang="cs-CZ" dirty="0"/>
          </a:p>
        </p:txBody>
      </p:sp>
      <p:pic>
        <p:nvPicPr>
          <p:cNvPr id="5" name="Obrázek 4">
            <a:extLst>
              <a:ext uri="{FF2B5EF4-FFF2-40B4-BE49-F238E27FC236}">
                <a16:creationId xmlns:a16="http://schemas.microsoft.com/office/drawing/2014/main" id="{E28B27BE-AC8B-44E7-B0FD-4443E1BAD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8607" y="1"/>
            <a:ext cx="2383393" cy="1586040"/>
          </a:xfrm>
          <a:prstGeom prst="rect">
            <a:avLst/>
          </a:prstGeom>
        </p:spPr>
      </p:pic>
    </p:spTree>
    <p:extLst>
      <p:ext uri="{BB962C8B-B14F-4D97-AF65-F5344CB8AC3E}">
        <p14:creationId xmlns:p14="http://schemas.microsoft.com/office/powerpoint/2010/main" val="2413655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65A4BF-685D-B234-E45C-195EAAE78F09}"/>
              </a:ext>
            </a:extLst>
          </p:cNvPr>
          <p:cNvSpPr>
            <a:spLocks noGrp="1"/>
          </p:cNvSpPr>
          <p:nvPr>
            <p:ph type="title"/>
          </p:nvPr>
        </p:nvSpPr>
        <p:spPr>
          <a:xfrm>
            <a:off x="664028" y="0"/>
            <a:ext cx="10515600" cy="1325563"/>
          </a:xfrm>
        </p:spPr>
        <p:txBody>
          <a:bodyPr/>
          <a:lstStyle/>
          <a:p>
            <a:r>
              <a:rPr lang="cs-CZ" b="1" dirty="0" err="1"/>
              <a:t>Regimen</a:t>
            </a:r>
            <a:r>
              <a:rPr lang="cs-CZ" b="1" dirty="0"/>
              <a:t> </a:t>
            </a:r>
            <a:r>
              <a:rPr lang="cs-CZ" b="1" dirty="0" err="1"/>
              <a:t>sanitatis</a:t>
            </a:r>
            <a:endParaRPr lang="cs-CZ" b="1" dirty="0"/>
          </a:p>
        </p:txBody>
      </p:sp>
      <p:sp>
        <p:nvSpPr>
          <p:cNvPr id="3" name="Zástupný obsah 2">
            <a:extLst>
              <a:ext uri="{FF2B5EF4-FFF2-40B4-BE49-F238E27FC236}">
                <a16:creationId xmlns:a16="http://schemas.microsoft.com/office/drawing/2014/main" id="{6956B2D1-4D9E-BB43-DC85-5CC6D1413AA0}"/>
              </a:ext>
            </a:extLst>
          </p:cNvPr>
          <p:cNvSpPr>
            <a:spLocks noGrp="1"/>
          </p:cNvSpPr>
          <p:nvPr>
            <p:ph sz="half" idx="1"/>
          </p:nvPr>
        </p:nvSpPr>
        <p:spPr>
          <a:xfrm>
            <a:off x="250371" y="961876"/>
            <a:ext cx="5181600" cy="4351338"/>
          </a:xfrm>
        </p:spPr>
        <p:txBody>
          <a:bodyPr>
            <a:normAutofit fontScale="92500" lnSpcReduction="10000"/>
          </a:bodyPr>
          <a:lstStyle/>
          <a:p>
            <a:r>
              <a:rPr lang="cs-CZ" dirty="0"/>
              <a:t>Zdravý vzduch má být čistý a čirý, nesmíšený s kouřem a výpary….</a:t>
            </a:r>
          </a:p>
          <a:p>
            <a:r>
              <a:rPr lang="cs-CZ" dirty="0"/>
              <a:t>Schvaloval bych, pokud byste vůbec nevečeřeli. A nedostaví-li se chuť k jídlu, zcela večeři vynechte.</a:t>
            </a:r>
          </a:p>
          <a:p>
            <a:r>
              <a:rPr lang="cs-CZ" dirty="0"/>
              <a:t>Proč přejídání způsobuje žaludeční choroby: protože nemoc pochází z nečistoty a z přebytečných látek v těle, vzniklých z obžerství, tj. z přílišného jídla a pití….</a:t>
            </a:r>
          </a:p>
        </p:txBody>
      </p:sp>
      <p:sp>
        <p:nvSpPr>
          <p:cNvPr id="4" name="Zástupný obsah 3">
            <a:extLst>
              <a:ext uri="{FF2B5EF4-FFF2-40B4-BE49-F238E27FC236}">
                <a16:creationId xmlns:a16="http://schemas.microsoft.com/office/drawing/2014/main" id="{1671EBD5-BA55-4D9C-45DA-8E8CD7454F1D}"/>
              </a:ext>
            </a:extLst>
          </p:cNvPr>
          <p:cNvSpPr>
            <a:spLocks noGrp="1"/>
          </p:cNvSpPr>
          <p:nvPr>
            <p:ph sz="half" idx="2"/>
          </p:nvPr>
        </p:nvSpPr>
        <p:spPr>
          <a:xfrm>
            <a:off x="5431971" y="2506662"/>
            <a:ext cx="5181600" cy="4351338"/>
          </a:xfrm>
        </p:spPr>
        <p:txBody>
          <a:bodyPr>
            <a:normAutofit fontScale="92500" lnSpcReduction="10000"/>
          </a:bodyPr>
          <a:lstStyle/>
          <a:p>
            <a:pPr marL="0" indent="0">
              <a:buNone/>
            </a:pPr>
            <a:r>
              <a:rPr lang="cs-CZ" dirty="0"/>
              <a:t>A dále je třeba v náležité životosprávě uvažovat o množství jídla, to jest co a kolik přirozenost chce a může strávit. </a:t>
            </a:r>
          </a:p>
          <a:p>
            <a:pPr marL="0" indent="0">
              <a:buNone/>
            </a:pPr>
            <a:r>
              <a:rPr lang="cs-CZ" dirty="0"/>
              <a:t>Neboť lepší je zvýšit jakost pokrmů než jejich množství a je lépe jíst v jednom dni dvakrát a pokaždé málo než jednou a hodně. </a:t>
            </a:r>
          </a:p>
          <a:p>
            <a:pPr marL="0" indent="0">
              <a:buNone/>
            </a:pPr>
            <a:r>
              <a:rPr lang="cs-CZ" dirty="0"/>
              <a:t>Jsi-li po jídle příliš lenivý, znamená to, že jsi mnoho jedl a je to příznakem budoucích zlých onemocnění.</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p:pic>
        <p:nvPicPr>
          <p:cNvPr id="6" name="Obrázek 5">
            <a:extLst>
              <a:ext uri="{FF2B5EF4-FFF2-40B4-BE49-F238E27FC236}">
                <a16:creationId xmlns:a16="http://schemas.microsoft.com/office/drawing/2014/main" id="{C81BCB36-9338-46A2-BE5F-8DDF0DF17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2887" y="130174"/>
            <a:ext cx="3799114" cy="2389549"/>
          </a:xfrm>
          <a:prstGeom prst="rect">
            <a:avLst/>
          </a:prstGeom>
        </p:spPr>
      </p:pic>
      <p:pic>
        <p:nvPicPr>
          <p:cNvPr id="8" name="Obrázek 7">
            <a:extLst>
              <a:ext uri="{FF2B5EF4-FFF2-40B4-BE49-F238E27FC236}">
                <a16:creationId xmlns:a16="http://schemas.microsoft.com/office/drawing/2014/main" id="{76F333D7-6956-41E5-AA00-FB4B80A86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543" y="4539343"/>
            <a:ext cx="3701272" cy="2249037"/>
          </a:xfrm>
          <a:prstGeom prst="rect">
            <a:avLst/>
          </a:prstGeom>
        </p:spPr>
      </p:pic>
    </p:spTree>
    <p:extLst>
      <p:ext uri="{BB962C8B-B14F-4D97-AF65-F5344CB8AC3E}">
        <p14:creationId xmlns:p14="http://schemas.microsoft.com/office/powerpoint/2010/main" val="227888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00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100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100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299</TotalTime>
  <Words>10463</Words>
  <Application>Microsoft Office PowerPoint</Application>
  <PresentationFormat>Širokoúhlá obrazovka</PresentationFormat>
  <Paragraphs>823</Paragraphs>
  <Slides>68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68</vt:i4>
      </vt:variant>
    </vt:vector>
  </HeadingPairs>
  <TitlesOfParts>
    <vt:vector size="72" baseType="lpstr">
      <vt:lpstr>Aptos</vt:lpstr>
      <vt:lpstr>Aptos Display</vt:lpstr>
      <vt:lpstr>Arial</vt:lpstr>
      <vt:lpstr>Motiv Office</vt:lpstr>
      <vt:lpstr>Ochrana veřejného zdraví</vt:lpstr>
      <vt:lpstr>Prezentace aplikace PowerPoint</vt:lpstr>
      <vt:lpstr>Prezentace aplikace PowerPoint</vt:lpstr>
      <vt:lpstr>Prezentace aplikace PowerPoint</vt:lpstr>
      <vt:lpstr>Ochrana a podpora zdraví </vt:lpstr>
      <vt:lpstr>Oblasti veřejného zdraví</vt:lpstr>
      <vt:lpstr>Prevence</vt:lpstr>
      <vt:lpstr>Historie ochrany veřejného zdraví</vt:lpstr>
      <vt:lpstr>Regimen sanitatis</vt:lpstr>
      <vt:lpstr>Regimen sanitatis</vt:lpstr>
      <vt:lpstr>Lisabonská smlouva</vt:lpstr>
      <vt:lpstr>Ochrana veřejného zdraví v ČR</vt:lpstr>
      <vt:lpstr>Zákon č. 258/2000 Sb., o ochraně veřejného zdraví a o změně některých souvisejících zákonů</vt:lpstr>
      <vt:lpstr>Prezentace aplikace PowerPoint</vt:lpstr>
      <vt:lpstr>2. Ochrana zdraví v EU</vt:lpstr>
      <vt:lpstr>2.1 Evropská unie a zdravotnictví</vt:lpstr>
      <vt:lpstr>Evropská komise dělí  zdravotní politiku na 4 oblasti </vt:lpstr>
      <vt:lpstr>2.2 Programy ochrany a podpory zdraví v EU</vt:lpstr>
      <vt:lpstr>2.3 Systémy rychlého varování</vt:lpstr>
      <vt:lpstr>TESSy The European Surveillance System (TESSy) Informační systém ECDC</vt:lpstr>
      <vt:lpstr>RAPEX - systém rychlého varování o nebezpečných spotřebitelských výrobcích nepotravinářského charakteru bezpečnost spotřebitelů v EU (Rapid Alert System for Non-Food Products)</vt:lpstr>
      <vt:lpstr>RASFF - systém rychlého varování pro potraviny a krmiva (Rapid Alert System for Food and Feed)   </vt:lpstr>
      <vt:lpstr>3 Ochrana veřejného zdraví v ČR</vt:lpstr>
      <vt:lpstr>3.1 Hygienická služba a historický vývoj ochrany veřejného zdraví v ČR</vt:lpstr>
      <vt:lpstr>Rozdělení hygienické služby</vt:lpstr>
      <vt:lpstr>Laboratoře – Zdravotní ústavy</vt:lpstr>
      <vt:lpstr>Hygienický dozor</vt:lpstr>
      <vt:lpstr>3.2 Současná právní úprava ochrany veřejného zdraví - „zákon č. 258/2000 Sb.“</vt:lpstr>
      <vt:lpstr>Prezentace aplikace PowerPoint</vt:lpstr>
      <vt:lpstr>3.3 Odborná terminologie v oblasti ochrany veřejného zdraví</vt:lpstr>
      <vt:lpstr>3.3 Odborná terminologie v oblasti ochrany veřejného zdraví</vt:lpstr>
      <vt:lpstr>Karanténa</vt:lpstr>
      <vt:lpstr>3.3 Odborná terminologie v oblasti ochrany veřejného zdraví</vt:lpstr>
      <vt:lpstr>3.4 Státní veterinární dozor</vt:lpstr>
      <vt:lpstr>3.5 Související legislativa</vt:lpstr>
      <vt:lpstr>4 Orgány státní správy a samosprávy v ochraně veřejného zdraví a jejich úkoly</vt:lpstr>
      <vt:lpstr>4.1 Ministerstvo zdravotnictví a jeho úloha v ochraně veřejného zdraví - funkce</vt:lpstr>
      <vt:lpstr>4.2 Krajské hygienické stanice a jejich úloha v ochraně veřejného zdraví</vt:lpstr>
      <vt:lpstr>4.3 Krajské úřady a jejich úloha v ochraně veřejného zdraví</vt:lpstr>
      <vt:lpstr>4.4 Úloha ostatních rezortů v ochraně veřejného zdraví</vt:lpstr>
      <vt:lpstr>4.5 Orgány vlády, dokumenty</vt:lpstr>
      <vt:lpstr>5 Státní zdravotní dozor</vt:lpstr>
      <vt:lpstr>6 Ochrana veřejného zdraví v oblasti hygieny obecné a komunální</vt:lpstr>
      <vt:lpstr>Prezentace aplikace PowerPoint</vt:lpstr>
      <vt:lpstr>7 Ochrana veřejného zdraví v oblasti zdraví dětí a mladistvých</vt:lpstr>
      <vt:lpstr>8 Ochrana veřejného zdraví v oblasti hygieny výživy a předmětů běžného užívání</vt:lpstr>
      <vt:lpstr>  8.2 HACCP - Systém kritických kontrolních bodů  </vt:lpstr>
      <vt:lpstr>Co je HACCP - systém kritických kontrolních bodů </vt:lpstr>
      <vt:lpstr>8.3 Předměty běžného užívání</vt:lpstr>
      <vt:lpstr>9 Ochrana veřejného zdraví v oblasti hygieny práce a ochrany zdraví při práci</vt:lpstr>
      <vt:lpstr>9.1. Kategorizace prací- do jaké kategorie patří učitel? všeobecná sestra ? </vt:lpstr>
      <vt:lpstr>10 Ochrana veřejného zdraví v oblasti epidemiologie, předcházení vzniku a šíření infekčních onemocnění</vt:lpstr>
      <vt:lpstr>11 Zdravotnické informační systémy v oblasti ochrany veřejného zdraví</vt:lpstr>
      <vt:lpstr>12 Hodnocení zdravotních rizik</vt:lpstr>
      <vt:lpstr>HIA Vlastní hodnocení zdravotního rizika obecně zahrnuje čtyři základní kroky </vt:lpstr>
      <vt:lpstr>Posuzování vlivů na životní prostředí (EIA, SEA) </vt:lpstr>
      <vt:lpstr>Hodnocení zdravotních rizik (HRA) </vt:lpstr>
      <vt:lpstr>13 Sankce a správní řízení v souvislosti s ochranou veřejného zdraví</vt:lpstr>
      <vt:lpstr>14 Spolupráce orgánů státní správy v ochraně veřejného zdraví</vt:lpstr>
      <vt:lpstr>14.4 Spolupráce orgánů ochrany veřejného zdraví se samosprávou a s nevládními organizacemi </vt:lpstr>
      <vt:lpstr>14.5 Integrovaný záchranný systém (IZS) </vt:lpstr>
      <vt:lpstr>14.3 Regionální zdravotní politika </vt:lpstr>
      <vt:lpstr>15 Monitoring vztahů zdravotního stavu obyvatelstva a faktorů životního prostředí</vt:lpstr>
      <vt:lpstr>16 Česká obchodní inspekce a její úkoly v ochraně veřejného zdraví</vt:lpstr>
      <vt:lpstr>16.2 Česká obchodní inspekce a její úkoly v ochraně veřejného zdraví </vt:lpstr>
      <vt:lpstr>17 Státní zemědělská a potravinářská inspekce a její úkoly v ochraně veřejného zdraví</vt:lpstr>
      <vt:lpstr>SZPI</vt:lpstr>
      <vt:lpstr>SZPI</vt:lpstr>
    </vt:vector>
  </TitlesOfParts>
  <Company>Vysoka skola zdravotnicka, o.p.s.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Ochrana veřejného zdraví</dc:title>
  <dc:creator>Nejedlá Marie</dc:creator>
  <cp:lastModifiedBy>Nejedlá Marie</cp:lastModifiedBy>
  <cp:revision>26</cp:revision>
  <dcterms:created xsi:type="dcterms:W3CDTF">2026-02-07T14:04:41Z</dcterms:created>
  <dcterms:modified xsi:type="dcterms:W3CDTF">2026-02-12T15:00:18Z</dcterms:modified>
</cp:coreProperties>
</file>