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6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965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18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51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773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814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491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27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071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031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94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35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C6EB2-241D-48B5-AD00-E5E5952EEFF3}" type="datetimeFigureOut">
              <a:rPr lang="cs-CZ" smtClean="0"/>
              <a:t>01.03.2024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E7392-99D9-4C26-BDEC-1CE9569DC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20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Test </a:t>
            </a:r>
            <a:r>
              <a:rPr lang="cs-CZ" dirty="0" err="1" smtClean="0"/>
              <a:t>ppt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400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Cytologie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slouží ke zjištění nebo vyloučení patologických změn na buňkách</a:t>
            </a:r>
          </a:p>
        </p:txBody>
      </p:sp>
    </p:spTree>
    <p:extLst>
      <p:ext uri="{BB962C8B-B14F-4D97-AF65-F5344CB8AC3E}">
        <p14:creationId xmlns:p14="http://schemas.microsoft.com/office/powerpoint/2010/main" val="322671070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Komplikace akutního infarktu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poruchy </a:t>
            </a:r>
            <a:r>
              <a:rPr lang="cs-CZ" dirty="0"/>
              <a:t>srdečního rytmu</a:t>
            </a:r>
          </a:p>
          <a:p>
            <a:r>
              <a:rPr lang="cs-CZ" dirty="0"/>
              <a:t> </a:t>
            </a:r>
            <a:r>
              <a:rPr lang="cs-CZ" dirty="0" smtClean="0"/>
              <a:t>kardiogenní </a:t>
            </a:r>
            <a:r>
              <a:rPr lang="cs-CZ" dirty="0"/>
              <a:t>šok</a:t>
            </a:r>
          </a:p>
          <a:p>
            <a:r>
              <a:rPr lang="cs-CZ" dirty="0"/>
              <a:t> </a:t>
            </a:r>
            <a:r>
              <a:rPr lang="cs-CZ" dirty="0" smtClean="0"/>
              <a:t>otok </a:t>
            </a:r>
            <a:r>
              <a:rPr lang="cs-CZ" dirty="0"/>
              <a:t>plic</a:t>
            </a:r>
          </a:p>
          <a:p>
            <a:r>
              <a:rPr lang="cs-CZ" dirty="0"/>
              <a:t> </a:t>
            </a:r>
            <a:r>
              <a:rPr lang="cs-CZ" dirty="0" smtClean="0"/>
              <a:t>akutní </a:t>
            </a:r>
            <a:r>
              <a:rPr lang="cs-CZ" dirty="0"/>
              <a:t>výduť s rupturou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925254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a chronické městnání v orgánech se liší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přítomností fibrózy u chronického městnání</a:t>
            </a:r>
          </a:p>
        </p:txBody>
      </p:sp>
    </p:spTree>
    <p:extLst>
      <p:ext uri="{BB962C8B-B14F-4D97-AF65-F5344CB8AC3E}">
        <p14:creationId xmlns:p14="http://schemas.microsoft.com/office/powerpoint/2010/main" val="86049947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Ateroskleróza je způsobena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více faktory, zejm. poruchou metabolismu lipidů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608530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Kardiogenní šok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nastává </a:t>
            </a:r>
            <a:r>
              <a:rPr lang="cs-CZ" dirty="0"/>
              <a:t>v důsledku selhání srdce jako pumpy</a:t>
            </a:r>
          </a:p>
          <a:p>
            <a:r>
              <a:rPr lang="cs-CZ" dirty="0"/>
              <a:t> </a:t>
            </a:r>
            <a:r>
              <a:rPr lang="cs-CZ" dirty="0" smtClean="0"/>
              <a:t>způsobuje </a:t>
            </a:r>
            <a:r>
              <a:rPr lang="cs-CZ" dirty="0"/>
              <a:t>otok plic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88707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Příčinou infarktu myokardu je nejčastěji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zúžení nebo uzávěr věnčitých tepen </a:t>
            </a:r>
            <a:r>
              <a:rPr lang="cs-CZ" dirty="0" err="1"/>
              <a:t>aterosklerozou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445068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Anémie vzniká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v </a:t>
            </a:r>
            <a:r>
              <a:rPr lang="cs-CZ" dirty="0"/>
              <a:t>důsledku nedostatečné tvorby </a:t>
            </a:r>
            <a:r>
              <a:rPr lang="cs-CZ" dirty="0" smtClean="0"/>
              <a:t>krve 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v </a:t>
            </a:r>
            <a:r>
              <a:rPr lang="cs-CZ" dirty="0"/>
              <a:t>důsledku hemolýzy</a:t>
            </a:r>
          </a:p>
          <a:p>
            <a:r>
              <a:rPr lang="cs-CZ" dirty="0"/>
              <a:t> </a:t>
            </a:r>
            <a:r>
              <a:rPr lang="cs-CZ" dirty="0" smtClean="0"/>
              <a:t>v </a:t>
            </a:r>
            <a:r>
              <a:rPr lang="cs-CZ" dirty="0"/>
              <a:t>důsledku krvácení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39963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Vrozené vady srdeční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 týkají srdečních ústí, </a:t>
            </a:r>
            <a:r>
              <a:rPr lang="cs-CZ" dirty="0" smtClean="0"/>
              <a:t>přepážek, </a:t>
            </a:r>
            <a:r>
              <a:rPr lang="cs-CZ" dirty="0"/>
              <a:t>velkých odstupujících cév</a:t>
            </a:r>
          </a:p>
        </p:txBody>
      </p:sp>
    </p:spTree>
    <p:extLst>
      <p:ext uri="{BB962C8B-B14F-4D97-AF65-F5344CB8AC3E}">
        <p14:creationId xmlns:p14="http://schemas.microsoft.com/office/powerpoint/2010/main" val="182712296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Zhojený infarkt se může komplikovat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poruchami </a:t>
            </a:r>
            <a:r>
              <a:rPr lang="cs-CZ" dirty="0"/>
              <a:t>rytmu</a:t>
            </a:r>
          </a:p>
          <a:p>
            <a:r>
              <a:rPr lang="cs-CZ" dirty="0" smtClean="0"/>
              <a:t>syndromem </a:t>
            </a:r>
            <a:r>
              <a:rPr lang="cs-CZ" dirty="0"/>
              <a:t>centrální embolizace</a:t>
            </a:r>
          </a:p>
          <a:p>
            <a:r>
              <a:rPr lang="cs-CZ" dirty="0" smtClean="0"/>
              <a:t>chronickou </a:t>
            </a:r>
            <a:r>
              <a:rPr lang="cs-CZ" dirty="0"/>
              <a:t>výdutí s </a:t>
            </a:r>
            <a:r>
              <a:rPr lang="cs-CZ" dirty="0" smtClean="0"/>
              <a:t>trombózou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60499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Rozšíření žil nazýváme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varixy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 městky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err="1" smtClean="0"/>
              <a:t>venektazie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772576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Kolaps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může </a:t>
            </a:r>
            <a:r>
              <a:rPr lang="cs-CZ" dirty="0"/>
              <a:t>přejít do šokového stavu a skončit smrtí</a:t>
            </a:r>
          </a:p>
          <a:p>
            <a:r>
              <a:rPr lang="cs-CZ" dirty="0" smtClean="0"/>
              <a:t>je </a:t>
            </a:r>
            <a:r>
              <a:rPr lang="cs-CZ" dirty="0"/>
              <a:t>důsledkem náhlého poklesu krevního </a:t>
            </a:r>
            <a:r>
              <a:rPr lang="cs-CZ" dirty="0" smtClean="0"/>
              <a:t>tlaku </a:t>
            </a:r>
            <a:endParaRPr lang="cs-CZ" dirty="0"/>
          </a:p>
          <a:p>
            <a:r>
              <a:rPr lang="cs-CZ" dirty="0" smtClean="0"/>
              <a:t>se </a:t>
            </a:r>
            <a:r>
              <a:rPr lang="cs-CZ" dirty="0"/>
              <a:t>zpravidla spontánně upraví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116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Patologicko-anatomická pitva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 provádí u vybraných jedinců zemřelých ve zdravotnickém zařízení</a:t>
            </a:r>
          </a:p>
        </p:txBody>
      </p:sp>
    </p:spTree>
    <p:extLst>
      <p:ext uri="{BB962C8B-B14F-4D97-AF65-F5344CB8AC3E}">
        <p14:creationId xmlns:p14="http://schemas.microsoft.com/office/powerpoint/2010/main" val="139111476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Žlučové kameny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vznikají </a:t>
            </a:r>
            <a:r>
              <a:rPr lang="cs-CZ" dirty="0"/>
              <a:t>nejčastěji ve žlučníku</a:t>
            </a:r>
          </a:p>
          <a:p>
            <a:r>
              <a:rPr lang="cs-CZ" dirty="0"/>
              <a:t> </a:t>
            </a:r>
            <a:r>
              <a:rPr lang="cs-CZ" dirty="0" smtClean="0"/>
              <a:t>mohou </a:t>
            </a:r>
            <a:r>
              <a:rPr lang="cs-CZ" dirty="0"/>
              <a:t>vyvolat obstrukční ikterus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187719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žlučníku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jsou nejčastěji </a:t>
            </a:r>
            <a:r>
              <a:rPr lang="cs-CZ" dirty="0" smtClean="0"/>
              <a:t>adenokarcinomy</a:t>
            </a:r>
          </a:p>
          <a:p>
            <a:r>
              <a:rPr lang="cs-CZ" dirty="0"/>
              <a:t>mohou vyvolat obstrukční ikterus</a:t>
            </a:r>
          </a:p>
        </p:txBody>
      </p:sp>
    </p:spTree>
    <p:extLst>
      <p:ext uri="{BB962C8B-B14F-4D97-AF65-F5344CB8AC3E}">
        <p14:creationId xmlns:p14="http://schemas.microsoft.com/office/powerpoint/2010/main" val="264117847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Diagnózu karcinomu střeva stanoví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patolog pomocí bioptického vyšetření</a:t>
            </a:r>
          </a:p>
        </p:txBody>
      </p:sp>
    </p:spTree>
    <p:extLst>
      <p:ext uri="{BB962C8B-B14F-4D97-AF65-F5344CB8AC3E}">
        <p14:creationId xmlns:p14="http://schemas.microsoft.com/office/powerpoint/2010/main" val="287939166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Chronická gastritis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zvyšuje </a:t>
            </a:r>
            <a:r>
              <a:rPr lang="cs-CZ" dirty="0"/>
              <a:t>riziko rakoviny žaludku</a:t>
            </a:r>
          </a:p>
          <a:p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často vyvolána </a:t>
            </a:r>
            <a:r>
              <a:rPr lang="cs-CZ" dirty="0" err="1"/>
              <a:t>helikobakteriemi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být infekční i autoimunní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61013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1053" y="365125"/>
            <a:ext cx="11582399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První metastázy karcinomu tlustého střeva se vytvoří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lymfatických uzlinách</a:t>
            </a:r>
          </a:p>
        </p:txBody>
      </p:sp>
    </p:spTree>
    <p:extLst>
      <p:ext uri="{BB962C8B-B14F-4D97-AF65-F5344CB8AC3E}">
        <p14:creationId xmlns:p14="http://schemas.microsoft.com/office/powerpoint/2010/main" val="203064767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Zánět slepého střeva-</a:t>
            </a:r>
            <a:r>
              <a:rPr lang="cs-CZ" dirty="0" err="1"/>
              <a:t>appendicitis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vyvolat chronickou </a:t>
            </a:r>
            <a:r>
              <a:rPr lang="cs-CZ" dirty="0" smtClean="0"/>
              <a:t>peritonitis</a:t>
            </a:r>
          </a:p>
          <a:p>
            <a:r>
              <a:rPr lang="cs-CZ" dirty="0"/>
              <a:t>může vyvolat akutní peritonitis</a:t>
            </a:r>
          </a:p>
        </p:txBody>
      </p:sp>
    </p:spTree>
    <p:extLst>
      <p:ext uri="{BB962C8B-B14F-4D97-AF65-F5344CB8AC3E}">
        <p14:creationId xmlns:p14="http://schemas.microsoft.com/office/powerpoint/2010/main" val="8709040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Ileus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zástava pasáže zažívacím traktem</a:t>
            </a:r>
          </a:p>
        </p:txBody>
      </p:sp>
    </p:spTree>
    <p:extLst>
      <p:ext uri="{BB962C8B-B14F-4D97-AF65-F5344CB8AC3E}">
        <p14:creationId xmlns:p14="http://schemas.microsoft.com/office/powerpoint/2010/main" val="292834154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Karcinom střeva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se projevit anémií</a:t>
            </a:r>
          </a:p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být dlouho bez příznaků</a:t>
            </a:r>
          </a:p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vzniknout z adenomu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748053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Jaterní cirhóza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</a:t>
            </a:r>
            <a:r>
              <a:rPr lang="cs-CZ" dirty="0"/>
              <a:t>uzlovitá přestavba jaterní tkáně z nejrůznějších příčin</a:t>
            </a:r>
          </a:p>
          <a:p>
            <a:r>
              <a:rPr lang="cs-CZ" dirty="0"/>
              <a:t> </a:t>
            </a:r>
            <a:r>
              <a:rPr lang="cs-CZ" dirty="0" smtClean="0"/>
              <a:t>vyvolává </a:t>
            </a:r>
            <a:r>
              <a:rPr lang="cs-CZ" dirty="0"/>
              <a:t>portální hypertenzi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029163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Vřed žaludku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vzniká v souvislosti s chronickou </a:t>
            </a:r>
            <a:r>
              <a:rPr lang="cs-CZ" dirty="0" smtClean="0"/>
              <a:t>gastritis</a:t>
            </a:r>
          </a:p>
          <a:p>
            <a:r>
              <a:rPr lang="cs-CZ" dirty="0"/>
              <a:t>může penetrovat, nebo perforovat</a:t>
            </a:r>
          </a:p>
        </p:txBody>
      </p:sp>
    </p:spTree>
    <p:extLst>
      <p:ext uri="{BB962C8B-B14F-4D97-AF65-F5344CB8AC3E}">
        <p14:creationId xmlns:p14="http://schemas.microsoft.com/office/powerpoint/2010/main" val="1775545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Nemoc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opak zdraví</a:t>
            </a:r>
          </a:p>
        </p:txBody>
      </p:sp>
    </p:spTree>
    <p:extLst>
      <p:ext uri="{BB962C8B-B14F-4D97-AF65-F5344CB8AC3E}">
        <p14:creationId xmlns:p14="http://schemas.microsoft.com/office/powerpoint/2010/main" val="148113858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--</a:t>
            </a:r>
            <a:br>
              <a:rPr lang="cs-CZ" dirty="0"/>
            </a:br>
            <a:r>
              <a:rPr lang="cs-CZ" dirty="0"/>
              <a:t>Mezi autoimunní záněty střeva </a:t>
            </a:r>
            <a:r>
              <a:rPr lang="cs-CZ" dirty="0" smtClean="0"/>
              <a:t>patří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ulcerosní </a:t>
            </a:r>
            <a:r>
              <a:rPr lang="cs-CZ" dirty="0" err="1"/>
              <a:t>colitis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Crohnova </a:t>
            </a:r>
            <a:r>
              <a:rPr lang="cs-CZ" dirty="0"/>
              <a:t>nemoc</a:t>
            </a:r>
          </a:p>
          <a:p>
            <a:r>
              <a:rPr lang="cs-CZ" dirty="0"/>
              <a:t> </a:t>
            </a:r>
            <a:r>
              <a:rPr lang="cs-CZ" dirty="0" err="1" smtClean="0"/>
              <a:t>celiakie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990801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Rakovina v dutině ústní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 často vzhled chronického vředu s </a:t>
            </a:r>
            <a:r>
              <a:rPr lang="cs-CZ" dirty="0" err="1"/>
              <a:t>navalitými</a:t>
            </a:r>
            <a:r>
              <a:rPr lang="cs-CZ" dirty="0"/>
              <a:t> okraji</a:t>
            </a:r>
          </a:p>
        </p:txBody>
      </p:sp>
    </p:spTree>
    <p:extLst>
      <p:ext uri="{BB962C8B-B14F-4D97-AF65-F5344CB8AC3E}">
        <p14:creationId xmlns:p14="http://schemas.microsoft.com/office/powerpoint/2010/main" val="302555226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Zánět slinivky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postihuje častěji alkoholiky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935468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Rakovina slinivky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vyvolat žloutenku</a:t>
            </a:r>
          </a:p>
          <a:p>
            <a:r>
              <a:rPr lang="cs-CZ" dirty="0"/>
              <a:t> </a:t>
            </a:r>
            <a:r>
              <a:rPr lang="cs-CZ" dirty="0" smtClean="0"/>
              <a:t>postihuje </a:t>
            </a:r>
            <a:r>
              <a:rPr lang="cs-CZ" dirty="0"/>
              <a:t>častěji alkoholiky</a:t>
            </a:r>
          </a:p>
          <a:p>
            <a:r>
              <a:rPr lang="cs-CZ" dirty="0"/>
              <a:t> </a:t>
            </a:r>
            <a:r>
              <a:rPr lang="cs-CZ" dirty="0" smtClean="0"/>
              <a:t>vzniká </a:t>
            </a:r>
            <a:r>
              <a:rPr lang="cs-CZ" dirty="0"/>
              <a:t>často v chronickém zánětu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096292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Karcinom jícnu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 může projevit poruchami </a:t>
            </a:r>
            <a:r>
              <a:rPr lang="cs-CZ" dirty="0" smtClean="0"/>
              <a:t>polykání</a:t>
            </a:r>
          </a:p>
          <a:p>
            <a:r>
              <a:rPr lang="cs-CZ" dirty="0"/>
              <a:t>může do jícnu prorůstat ze žaludku</a:t>
            </a:r>
          </a:p>
        </p:txBody>
      </p:sp>
    </p:spTree>
    <p:extLst>
      <p:ext uri="{BB962C8B-B14F-4D97-AF65-F5344CB8AC3E}">
        <p14:creationId xmlns:p14="http://schemas.microsoft.com/office/powerpoint/2010/main" val="246130320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jater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jsou často metastatického původu</a:t>
            </a:r>
          </a:p>
          <a:p>
            <a:r>
              <a:rPr lang="cs-CZ" dirty="0"/>
              <a:t>mohou zůstat dlouho klinicky němé</a:t>
            </a:r>
          </a:p>
        </p:txBody>
      </p:sp>
    </p:spTree>
    <p:extLst>
      <p:ext uri="{BB962C8B-B14F-4D97-AF65-F5344CB8AC3E}">
        <p14:creationId xmlns:p14="http://schemas.microsoft.com/office/powerpoint/2010/main" val="85467018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Malabsorpční syndrom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doprovází různá onemocnění zažívacího traktu</a:t>
            </a:r>
          </a:p>
        </p:txBody>
      </p:sp>
    </p:spTree>
    <p:extLst>
      <p:ext uri="{BB962C8B-B14F-4D97-AF65-F5344CB8AC3E}">
        <p14:creationId xmlns:p14="http://schemas.microsoft.com/office/powerpoint/2010/main" val="110840617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Virová žloutenka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se </a:t>
            </a:r>
            <a:r>
              <a:rPr lang="cs-CZ" dirty="0"/>
              <a:t>může přenášet </a:t>
            </a:r>
            <a:r>
              <a:rPr lang="cs-CZ" dirty="0" smtClean="0"/>
              <a:t>parenterálně 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má </a:t>
            </a:r>
            <a:r>
              <a:rPr lang="cs-CZ" dirty="0"/>
              <a:t>formu akutní a chronickou</a:t>
            </a:r>
          </a:p>
          <a:p>
            <a:r>
              <a:rPr lang="cs-CZ" dirty="0"/>
              <a:t> </a:t>
            </a:r>
            <a:r>
              <a:rPr lang="cs-CZ" dirty="0" smtClean="0"/>
              <a:t>patří </a:t>
            </a:r>
            <a:r>
              <a:rPr lang="cs-CZ" dirty="0"/>
              <a:t>mezi sexuálně přenosné choroby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718876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Rakovina žaludku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vzniká </a:t>
            </a:r>
            <a:r>
              <a:rPr lang="cs-CZ" dirty="0"/>
              <a:t>v souvislosti s chronickou gastritis</a:t>
            </a:r>
          </a:p>
          <a:p>
            <a:r>
              <a:rPr lang="cs-CZ" dirty="0"/>
              <a:t> </a:t>
            </a:r>
            <a:r>
              <a:rPr lang="cs-CZ" dirty="0" smtClean="0"/>
              <a:t>vyžaduje </a:t>
            </a:r>
            <a:r>
              <a:rPr lang="cs-CZ" dirty="0"/>
              <a:t>pro diagnózu bioptické ověření</a:t>
            </a:r>
          </a:p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se projevit chudokrevností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669865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Gastroezofageální</a:t>
            </a:r>
            <a:r>
              <a:rPr lang="cs-CZ" dirty="0"/>
              <a:t> reflux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zvyšuje </a:t>
            </a:r>
            <a:r>
              <a:rPr lang="cs-CZ" dirty="0"/>
              <a:t>riziko adenokarcinomu jícnu</a:t>
            </a:r>
          </a:p>
          <a:p>
            <a:r>
              <a:rPr lang="cs-CZ" dirty="0"/>
              <a:t> </a:t>
            </a:r>
            <a:r>
              <a:rPr lang="cs-CZ" dirty="0" smtClean="0"/>
              <a:t>vede </a:t>
            </a:r>
            <a:r>
              <a:rPr lang="cs-CZ" dirty="0"/>
              <a:t>k metaplazii sliznice terminálního jícnu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330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Bioptické vyšetření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lze použít ke stanovení úspěšnosti léčby</a:t>
            </a:r>
          </a:p>
        </p:txBody>
      </p:sp>
    </p:spTree>
    <p:extLst>
      <p:ext uri="{BB962C8B-B14F-4D97-AF65-F5344CB8AC3E}">
        <p14:creationId xmlns:p14="http://schemas.microsoft.com/office/powerpoint/2010/main" val="361555702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Komplikace karcinomu plic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krvácení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kachexie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pneumonie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metastázy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4037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Embolie do plicnice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vést k plicní </a:t>
            </a:r>
            <a:r>
              <a:rPr lang="cs-CZ" dirty="0" smtClean="0"/>
              <a:t>hypertenzi</a:t>
            </a:r>
          </a:p>
          <a:p>
            <a:r>
              <a:rPr lang="cs-CZ" dirty="0"/>
              <a:t>vzniká zpravidla v důsledku trombózy hlubokých končetinových žil</a:t>
            </a:r>
          </a:p>
        </p:txBody>
      </p:sp>
    </p:spTree>
    <p:extLst>
      <p:ext uri="{BB962C8B-B14F-4D97-AF65-F5344CB8AC3E}">
        <p14:creationId xmlns:p14="http://schemas.microsoft.com/office/powerpoint/2010/main" val="118290395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Komplikace </a:t>
            </a:r>
            <a:r>
              <a:rPr lang="cs-CZ" dirty="0" smtClean="0"/>
              <a:t>zánětu </a:t>
            </a:r>
            <a:r>
              <a:rPr lang="cs-CZ" dirty="0"/>
              <a:t>pohrudnice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srůsty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kompresivní </a:t>
            </a:r>
            <a:r>
              <a:rPr lang="cs-CZ" dirty="0"/>
              <a:t>kolaps plíce</a:t>
            </a:r>
          </a:p>
          <a:p>
            <a:r>
              <a:rPr lang="cs-CZ" dirty="0"/>
              <a:t> </a:t>
            </a:r>
            <a:r>
              <a:rPr lang="cs-CZ" dirty="0" smtClean="0"/>
              <a:t>empyém </a:t>
            </a:r>
            <a:r>
              <a:rPr lang="cs-CZ" dirty="0"/>
              <a:t>hrudníku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382837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Antrakóza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postihuje různou měrou všechny dospělé i děti</a:t>
            </a:r>
          </a:p>
        </p:txBody>
      </p:sp>
    </p:spTree>
    <p:extLst>
      <p:ext uri="{BB962C8B-B14F-4D97-AF65-F5344CB8AC3E}">
        <p14:creationId xmlns:p14="http://schemas.microsoft.com/office/powerpoint/2010/main" val="212952738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Tuberkulóza plic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postihuje jedince se sníženou imunitou</a:t>
            </a:r>
            <a:endParaRPr lang="cs-CZ" dirty="0" smtClean="0"/>
          </a:p>
          <a:p>
            <a:r>
              <a:rPr lang="cs-CZ" dirty="0"/>
              <a:t>může být otevřená nebo </a:t>
            </a:r>
            <a:r>
              <a:rPr lang="cs-CZ" dirty="0" smtClean="0"/>
              <a:t>uzavřená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133910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Emfyzém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</a:t>
            </a:r>
            <a:r>
              <a:rPr lang="cs-CZ" dirty="0"/>
              <a:t>zvýšená vzdušnost plíce se zhoršením jejího výkonu</a:t>
            </a:r>
          </a:p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vyvolat selhání pravé komory srdeční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949007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Azbestóza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zvyšuje </a:t>
            </a:r>
            <a:r>
              <a:rPr lang="cs-CZ" dirty="0"/>
              <a:t>riziko rakoviny plic</a:t>
            </a:r>
          </a:p>
          <a:p>
            <a:r>
              <a:rPr lang="cs-CZ" dirty="0" smtClean="0"/>
              <a:t>vede </a:t>
            </a:r>
            <a:r>
              <a:rPr lang="cs-CZ" dirty="0"/>
              <a:t>k fibróze plicní</a:t>
            </a:r>
          </a:p>
          <a:p>
            <a:r>
              <a:rPr lang="cs-CZ" dirty="0" smtClean="0"/>
              <a:t>může </a:t>
            </a:r>
            <a:r>
              <a:rPr lang="cs-CZ" dirty="0"/>
              <a:t>vyvolat selhání pravé komory srdeční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319274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Pneumonie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mít hnisavý charakter</a:t>
            </a:r>
          </a:p>
          <a:p>
            <a:r>
              <a:rPr lang="cs-CZ" dirty="0"/>
              <a:t>může se zhojit bez důsledků nebo se závažnými </a:t>
            </a:r>
            <a:r>
              <a:rPr lang="cs-CZ" dirty="0" smtClean="0"/>
              <a:t>komplikacemi</a:t>
            </a:r>
          </a:p>
          <a:p>
            <a:r>
              <a:rPr lang="cs-CZ" dirty="0"/>
              <a:t>je zánět plicní tkáně nejčastěji infekčního původu</a:t>
            </a:r>
          </a:p>
        </p:txBody>
      </p:sp>
    </p:spTree>
    <p:extLst>
      <p:ext uri="{BB962C8B-B14F-4D97-AF65-F5344CB8AC3E}">
        <p14:creationId xmlns:p14="http://schemas.microsoft.com/office/powerpoint/2010/main" val="281163334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Silikóza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vede k fibróze plicní</a:t>
            </a:r>
          </a:p>
          <a:p>
            <a:r>
              <a:rPr lang="cs-CZ" dirty="0"/>
              <a:t>může vyvolat selhání pravé komory srdeční</a:t>
            </a:r>
          </a:p>
        </p:txBody>
      </p:sp>
    </p:spTree>
    <p:extLst>
      <p:ext uri="{BB962C8B-B14F-4D97-AF65-F5344CB8AC3E}">
        <p14:creationId xmlns:p14="http://schemas.microsoft.com/office/powerpoint/2010/main" val="344168017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Nosní polypy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jsou zdrojem opakovaných infekcí nosu a </a:t>
            </a:r>
            <a:r>
              <a:rPr lang="cs-CZ" dirty="0" err="1"/>
              <a:t>paranazálních</a:t>
            </a:r>
            <a:r>
              <a:rPr lang="cs-CZ" dirty="0"/>
              <a:t> </a:t>
            </a:r>
            <a:r>
              <a:rPr lang="cs-CZ" dirty="0" smtClean="0"/>
              <a:t>dutin</a:t>
            </a:r>
          </a:p>
          <a:p>
            <a:r>
              <a:rPr lang="cs-CZ" dirty="0"/>
              <a:t>jsou hyperplazií nosní sliznice</a:t>
            </a:r>
          </a:p>
        </p:txBody>
      </p:sp>
    </p:spTree>
    <p:extLst>
      <p:ext uri="{BB962C8B-B14F-4D97-AF65-F5344CB8AC3E}">
        <p14:creationId xmlns:p14="http://schemas.microsoft.com/office/powerpoint/2010/main" val="3891306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Výsledkem pitvy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klinicko-patologická diagnóza</a:t>
            </a:r>
          </a:p>
        </p:txBody>
      </p:sp>
    </p:spTree>
    <p:extLst>
      <p:ext uri="{BB962C8B-B14F-4D97-AF65-F5344CB8AC3E}">
        <p14:creationId xmlns:p14="http://schemas.microsoft.com/office/powerpoint/2010/main" val="387947122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Plicní infarkt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být důsledkem embolie do plicnice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926609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Vzdušnost plíce je </a:t>
            </a:r>
            <a:r>
              <a:rPr lang="cs-CZ" dirty="0" smtClean="0"/>
              <a:t>snížena </a:t>
            </a:r>
            <a:r>
              <a:rPr lang="cs-CZ" dirty="0"/>
              <a:t>při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kolapsu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bronchopneumonii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edému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err="1" smtClean="0"/>
              <a:t>atelektáze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620751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Edém plic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součástí obrazu </a:t>
            </a:r>
            <a:r>
              <a:rPr lang="cs-CZ" dirty="0" smtClean="0"/>
              <a:t>pneumonie 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součástí kardiogenního šoku</a:t>
            </a:r>
          </a:p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být důsledkem akutního selhání levé komory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623638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Rýma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být neinfekčního </a:t>
            </a:r>
            <a:r>
              <a:rPr lang="cs-CZ" dirty="0" smtClean="0"/>
              <a:t>původu</a:t>
            </a:r>
          </a:p>
          <a:p>
            <a:r>
              <a:rPr lang="cs-CZ" dirty="0"/>
              <a:t>je nejčastěji virové onemocnění nosní sliznice s bakteriální superinfekcí</a:t>
            </a:r>
          </a:p>
        </p:txBody>
      </p:sp>
    </p:spTree>
    <p:extLst>
      <p:ext uri="{BB962C8B-B14F-4D97-AF65-F5344CB8AC3E}">
        <p14:creationId xmlns:p14="http://schemas.microsoft.com/office/powerpoint/2010/main" val="303299910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Rezavá indurace plic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důsledkem chronického selhání levé komory</a:t>
            </a:r>
          </a:p>
        </p:txBody>
      </p:sp>
    </p:spTree>
    <p:extLst>
      <p:ext uri="{BB962C8B-B14F-4D97-AF65-F5344CB8AC3E}">
        <p14:creationId xmlns:p14="http://schemas.microsoft.com/office/powerpoint/2010/main" val="402515477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Virové pneumonie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mohou vyvolat selhání pravé komory srdeční</a:t>
            </a:r>
          </a:p>
          <a:p>
            <a:r>
              <a:rPr lang="cs-CZ" dirty="0"/>
              <a:t>postihují plicní </a:t>
            </a:r>
            <a:r>
              <a:rPr lang="cs-CZ" dirty="0" err="1"/>
              <a:t>intersticium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065917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Zánět pohrudnice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může </a:t>
            </a:r>
            <a:r>
              <a:rPr lang="cs-CZ" dirty="0"/>
              <a:t>být nádorového původu</a:t>
            </a:r>
          </a:p>
          <a:p>
            <a:r>
              <a:rPr lang="cs-CZ" dirty="0"/>
              <a:t> </a:t>
            </a:r>
            <a:r>
              <a:rPr lang="cs-CZ" dirty="0" smtClean="0"/>
              <a:t>komplikuje </a:t>
            </a:r>
            <a:r>
              <a:rPr lang="cs-CZ" dirty="0"/>
              <a:t>pneumonii</a:t>
            </a:r>
          </a:p>
          <a:p>
            <a:r>
              <a:rPr lang="cs-CZ" dirty="0"/>
              <a:t> </a:t>
            </a:r>
            <a:r>
              <a:rPr lang="cs-CZ" dirty="0" smtClean="0"/>
              <a:t>vzniká </a:t>
            </a:r>
            <a:r>
              <a:rPr lang="cs-CZ" dirty="0"/>
              <a:t>nad plicním infarktem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481499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Karcinom plic metastazuje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do </a:t>
            </a:r>
            <a:r>
              <a:rPr lang="cs-CZ" dirty="0" err="1"/>
              <a:t>peribronchiálních</a:t>
            </a:r>
            <a:r>
              <a:rPr lang="cs-CZ" dirty="0"/>
              <a:t> uzlin</a:t>
            </a:r>
          </a:p>
          <a:p>
            <a:r>
              <a:rPr lang="cs-CZ" dirty="0"/>
              <a:t> </a:t>
            </a:r>
            <a:r>
              <a:rPr lang="cs-CZ" dirty="0" smtClean="0"/>
              <a:t>do </a:t>
            </a:r>
            <a:r>
              <a:rPr lang="cs-CZ" dirty="0"/>
              <a:t>nadledvin</a:t>
            </a:r>
          </a:p>
          <a:p>
            <a:r>
              <a:rPr lang="cs-CZ" dirty="0"/>
              <a:t> </a:t>
            </a:r>
            <a:r>
              <a:rPr lang="cs-CZ" dirty="0" smtClean="0"/>
              <a:t>do </a:t>
            </a:r>
            <a:r>
              <a:rPr lang="cs-CZ" dirty="0"/>
              <a:t>kostí</a:t>
            </a:r>
          </a:p>
          <a:p>
            <a:r>
              <a:rPr lang="cs-CZ" dirty="0"/>
              <a:t> </a:t>
            </a:r>
            <a:r>
              <a:rPr lang="cs-CZ" dirty="0" smtClean="0"/>
              <a:t>do </a:t>
            </a:r>
            <a:r>
              <a:rPr lang="cs-CZ" dirty="0"/>
              <a:t>mozku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535590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Karcinom plic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být metastatického </a:t>
            </a:r>
            <a:r>
              <a:rPr lang="cs-CZ" dirty="0" smtClean="0"/>
              <a:t>původu</a:t>
            </a:r>
          </a:p>
          <a:p>
            <a:r>
              <a:rPr lang="cs-CZ" dirty="0"/>
              <a:t>se může klinicky projevit pneumonií</a:t>
            </a:r>
          </a:p>
        </p:txBody>
      </p:sp>
    </p:spTree>
    <p:extLst>
      <p:ext uri="{BB962C8B-B14F-4D97-AF65-F5344CB8AC3E}">
        <p14:creationId xmlns:p14="http://schemas.microsoft.com/office/powerpoint/2010/main" val="207396580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Syfilis začíná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tvrdým vředem</a:t>
            </a:r>
          </a:p>
        </p:txBody>
      </p:sp>
    </p:spTree>
    <p:extLst>
      <p:ext uri="{BB962C8B-B14F-4D97-AF65-F5344CB8AC3E}">
        <p14:creationId xmlns:p14="http://schemas.microsoft.com/office/powerpoint/2010/main" val="3244449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Biopsie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vyšetření tkáňového nebo orgánového vzorku žijícího pacienta patologem</a:t>
            </a:r>
          </a:p>
        </p:txBody>
      </p:sp>
    </p:spTree>
    <p:extLst>
      <p:ext uri="{BB962C8B-B14F-4D97-AF65-F5344CB8AC3E}">
        <p14:creationId xmlns:p14="http://schemas.microsoft.com/office/powerpoint/2010/main" val="303301035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Karcinomy vývodných cest močových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jsou </a:t>
            </a:r>
            <a:r>
              <a:rPr lang="cs-CZ" dirty="0"/>
              <a:t>nejčastěji v měchýři a projeví se hematurií</a:t>
            </a:r>
          </a:p>
          <a:p>
            <a:r>
              <a:rPr lang="cs-CZ" dirty="0"/>
              <a:t> </a:t>
            </a:r>
            <a:r>
              <a:rPr lang="cs-CZ" dirty="0" smtClean="0"/>
              <a:t>mají </a:t>
            </a:r>
            <a:r>
              <a:rPr lang="cs-CZ" dirty="0"/>
              <a:t>tendenci recidivovat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661347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Negativní cytologický nález (</a:t>
            </a:r>
            <a:r>
              <a:rPr lang="cs-CZ" dirty="0" err="1"/>
              <a:t>pap</a:t>
            </a:r>
            <a:r>
              <a:rPr lang="cs-CZ" dirty="0"/>
              <a:t>-test)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snižuje významně riziko onemocnění rakovinou hrdla</a:t>
            </a:r>
          </a:p>
        </p:txBody>
      </p:sp>
    </p:spTree>
    <p:extLst>
      <p:ext uri="{BB962C8B-B14F-4D97-AF65-F5344CB8AC3E}">
        <p14:creationId xmlns:p14="http://schemas.microsoft.com/office/powerpoint/2010/main" val="381318945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Ledvinné kameny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vyvolávají často infekční </a:t>
            </a:r>
            <a:r>
              <a:rPr lang="cs-CZ" dirty="0" smtClean="0"/>
              <a:t>komplikace</a:t>
            </a:r>
          </a:p>
          <a:p>
            <a:r>
              <a:rPr lang="cs-CZ" dirty="0"/>
              <a:t>se mohou projevit hematurií</a:t>
            </a:r>
          </a:p>
        </p:txBody>
      </p:sp>
    </p:spTree>
    <p:extLst>
      <p:ext uri="{BB962C8B-B14F-4D97-AF65-F5344CB8AC3E}">
        <p14:creationId xmlns:p14="http://schemas.microsoft.com/office/powerpoint/2010/main" val="304389951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Pyelonefritis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častější u </a:t>
            </a:r>
            <a:r>
              <a:rPr lang="cs-CZ" dirty="0" smtClean="0"/>
              <a:t>diabetiků 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zánět vývodných cest močových a ledviny</a:t>
            </a:r>
          </a:p>
          <a:p>
            <a:r>
              <a:rPr lang="cs-CZ" dirty="0"/>
              <a:t> </a:t>
            </a:r>
            <a:r>
              <a:rPr lang="cs-CZ" dirty="0" smtClean="0"/>
              <a:t>vzniká nejčastěji </a:t>
            </a:r>
            <a:r>
              <a:rPr lang="cs-CZ" dirty="0"/>
              <a:t>ascendentní infekcí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027555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Diagnózu rakoviny děložního hrdla stanoví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patolog vyšetřením </a:t>
            </a:r>
            <a:r>
              <a:rPr lang="cs-CZ" dirty="0" err="1"/>
              <a:t>pap</a:t>
            </a:r>
            <a:r>
              <a:rPr lang="cs-CZ" dirty="0"/>
              <a:t>-testu a následně biopsií</a:t>
            </a:r>
          </a:p>
        </p:txBody>
      </p:sp>
    </p:spTree>
    <p:extLst>
      <p:ext uri="{BB962C8B-B14F-4D97-AF65-F5344CB8AC3E}">
        <p14:creationId xmlns:p14="http://schemas.microsoft.com/office/powerpoint/2010/main" val="48852800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Polycystické</a:t>
            </a:r>
            <a:r>
              <a:rPr lang="cs-CZ" dirty="0"/>
              <a:t> ledviny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jsou </a:t>
            </a:r>
            <a:r>
              <a:rPr lang="cs-CZ" dirty="0"/>
              <a:t>vrozené poruchy vývoje ledvin</a:t>
            </a:r>
          </a:p>
          <a:p>
            <a:r>
              <a:rPr lang="cs-CZ" dirty="0"/>
              <a:t> </a:t>
            </a:r>
            <a:r>
              <a:rPr lang="cs-CZ" dirty="0" smtClean="0"/>
              <a:t>mohou </a:t>
            </a:r>
            <a:r>
              <a:rPr lang="cs-CZ" dirty="0"/>
              <a:t>vést k renálnímu selhání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905245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ledvin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postihují děti i dospělé</a:t>
            </a:r>
          </a:p>
        </p:txBody>
      </p:sp>
    </p:spTree>
    <p:extLst>
      <p:ext uri="{BB962C8B-B14F-4D97-AF65-F5344CB8AC3E}">
        <p14:creationId xmlns:p14="http://schemas.microsoft.com/office/powerpoint/2010/main" val="3715862879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Uzlovitá hyperplazie prostaty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postihuje starší muže, někdy současně s </a:t>
            </a:r>
            <a:r>
              <a:rPr lang="cs-CZ" dirty="0" smtClean="0"/>
              <a:t>karcinomem</a:t>
            </a:r>
          </a:p>
          <a:p>
            <a:r>
              <a:rPr lang="cs-CZ" dirty="0" smtClean="0"/>
              <a:t>komplikuje </a:t>
            </a:r>
            <a:r>
              <a:rPr lang="cs-CZ" dirty="0"/>
              <a:t>se často zánětem</a:t>
            </a:r>
          </a:p>
        </p:txBody>
      </p:sp>
    </p:spTree>
    <p:extLst>
      <p:ext uri="{BB962C8B-B14F-4D97-AF65-F5344CB8AC3E}">
        <p14:creationId xmlns:p14="http://schemas.microsoft.com/office/powerpoint/2010/main" val="271497191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Karcinom mléčné žlázy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lze odhalit </a:t>
            </a:r>
            <a:r>
              <a:rPr lang="cs-CZ" dirty="0" err="1"/>
              <a:t>mammografickým</a:t>
            </a:r>
            <a:r>
              <a:rPr lang="cs-CZ" dirty="0"/>
              <a:t> vyšetřením i v časném </a:t>
            </a:r>
            <a:r>
              <a:rPr lang="cs-CZ" dirty="0" smtClean="0"/>
              <a:t>stadiu</a:t>
            </a:r>
          </a:p>
          <a:p>
            <a:r>
              <a:rPr lang="cs-CZ" dirty="0"/>
              <a:t>tvoří zpravidla tuhé bělavé ložisko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654647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Rakovina děložního hrdla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vyvíjí se přes odhalitelné </a:t>
            </a:r>
            <a:r>
              <a:rPr lang="cs-CZ" dirty="0" smtClean="0"/>
              <a:t>prekancerózy</a:t>
            </a:r>
          </a:p>
          <a:p>
            <a:r>
              <a:rPr lang="cs-CZ" dirty="0"/>
              <a:t>je vyvolána lidskými </a:t>
            </a:r>
            <a:r>
              <a:rPr lang="cs-CZ" dirty="0" err="1"/>
              <a:t>papilomaviry</a:t>
            </a:r>
            <a:r>
              <a:rPr lang="cs-CZ" dirty="0"/>
              <a:t> vysokého rizika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3602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Diagnóza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znamená rozpoznání nemoci pomocí anamnézy, klinického vyšetření a laboratorních metod včetně patologických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834535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Fibroadenom</a:t>
            </a:r>
            <a:r>
              <a:rPr lang="cs-CZ" dirty="0"/>
              <a:t> prsu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benigní nádor častější u mladých žen</a:t>
            </a:r>
          </a:p>
        </p:txBody>
      </p:sp>
    </p:spTree>
    <p:extLst>
      <p:ext uri="{BB962C8B-B14F-4D97-AF65-F5344CB8AC3E}">
        <p14:creationId xmlns:p14="http://schemas.microsoft.com/office/powerpoint/2010/main" val="1622792944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Malformace ženského vnitřního genitálu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 mohou </a:t>
            </a:r>
            <a:r>
              <a:rPr lang="cs-CZ" dirty="0"/>
              <a:t>zůstat nerozpoznány až do doby prvního těhotenství</a:t>
            </a:r>
          </a:p>
          <a:p>
            <a:r>
              <a:rPr lang="cs-CZ" dirty="0"/>
              <a:t> </a:t>
            </a:r>
            <a:r>
              <a:rPr lang="cs-CZ" dirty="0" smtClean="0"/>
              <a:t>projeví </a:t>
            </a:r>
            <a:r>
              <a:rPr lang="cs-CZ" dirty="0"/>
              <a:t>se často zdvojením některých částí</a:t>
            </a:r>
          </a:p>
          <a:p>
            <a:r>
              <a:rPr lang="cs-CZ" dirty="0"/>
              <a:t> </a:t>
            </a:r>
            <a:r>
              <a:rPr lang="cs-CZ" dirty="0" smtClean="0"/>
              <a:t>mohou </a:t>
            </a:r>
            <a:r>
              <a:rPr lang="cs-CZ" dirty="0"/>
              <a:t>souviset s poruchami </a:t>
            </a:r>
            <a:r>
              <a:rPr lang="cs-CZ" dirty="0" err="1"/>
              <a:t>gonosomů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4677319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vaječníků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jsou </a:t>
            </a:r>
            <a:r>
              <a:rPr lang="cs-CZ" dirty="0"/>
              <a:t>často cystické</a:t>
            </a:r>
          </a:p>
          <a:p>
            <a:r>
              <a:rPr lang="cs-CZ" dirty="0"/>
              <a:t> </a:t>
            </a:r>
            <a:r>
              <a:rPr lang="cs-CZ" dirty="0" smtClean="0"/>
              <a:t>vycházejí </a:t>
            </a:r>
            <a:r>
              <a:rPr lang="cs-CZ" dirty="0"/>
              <a:t>nejčastěji z povrchového epitelu a mohou být oboustranné</a:t>
            </a:r>
          </a:p>
          <a:p>
            <a:r>
              <a:rPr lang="cs-CZ" dirty="0"/>
              <a:t> </a:t>
            </a:r>
            <a:r>
              <a:rPr lang="cs-CZ" dirty="0" smtClean="0"/>
              <a:t>mohou </a:t>
            </a:r>
            <a:r>
              <a:rPr lang="cs-CZ" dirty="0"/>
              <a:t>se projevit až rozsevem v břišní dutině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6756599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Zánětlivý tumor adnex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může </a:t>
            </a:r>
            <a:r>
              <a:rPr lang="cs-CZ" dirty="0"/>
              <a:t>vzniknout z </a:t>
            </a:r>
            <a:r>
              <a:rPr lang="cs-CZ" dirty="0" err="1"/>
              <a:t>appendicitidy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zánět vejcovodu se zduřením napodobujícím nádor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72099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 err="1"/>
              <a:t>Leiomyom</a:t>
            </a:r>
            <a:r>
              <a:rPr lang="cs-CZ" dirty="0"/>
              <a:t> dělohy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se </a:t>
            </a:r>
            <a:r>
              <a:rPr lang="cs-CZ" dirty="0"/>
              <a:t>může projevit nepravidelným krvácením</a:t>
            </a:r>
          </a:p>
          <a:p>
            <a:r>
              <a:rPr lang="cs-CZ"/>
              <a:t> </a:t>
            </a:r>
            <a:r>
              <a:rPr lang="cs-CZ" smtClean="0"/>
              <a:t>je </a:t>
            </a:r>
            <a:r>
              <a:rPr lang="cs-CZ" dirty="0"/>
              <a:t>často mnohotný a hormonálně dependentní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745502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sliznice děložního </a:t>
            </a:r>
            <a:r>
              <a:rPr lang="cs-CZ" dirty="0" smtClean="0"/>
              <a:t>těla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souvisí </a:t>
            </a:r>
            <a:r>
              <a:rPr lang="cs-CZ" dirty="0"/>
              <a:t>s </a:t>
            </a:r>
            <a:r>
              <a:rPr lang="cs-CZ" dirty="0" err="1"/>
              <a:t>dyshormonálními</a:t>
            </a:r>
            <a:r>
              <a:rPr lang="cs-CZ" dirty="0"/>
              <a:t> změnami</a:t>
            </a:r>
          </a:p>
          <a:p>
            <a:r>
              <a:rPr lang="cs-CZ" dirty="0" smtClean="0"/>
              <a:t>mohou </a:t>
            </a:r>
            <a:r>
              <a:rPr lang="cs-CZ" dirty="0"/>
              <a:t>se projevit nepravidelným krvácením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645932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Kapavka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hnisavý zánět močové roury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264277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varlat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vedou ke zvětšení varlete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760416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Glomerulonefrutis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vzniká </a:t>
            </a:r>
            <a:r>
              <a:rPr lang="cs-CZ" dirty="0"/>
              <a:t>v souvislosti s infekcemi a poruchami imunity</a:t>
            </a:r>
          </a:p>
          <a:p>
            <a:r>
              <a:rPr lang="cs-CZ"/>
              <a:t> </a:t>
            </a:r>
            <a:r>
              <a:rPr lang="cs-CZ" smtClean="0"/>
              <a:t>projeví </a:t>
            </a:r>
            <a:r>
              <a:rPr lang="cs-CZ" dirty="0"/>
              <a:t>se hematurií a hypertenzí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7788820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116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Patolog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lékař s postgraduální specializací</a:t>
            </a:r>
          </a:p>
        </p:txBody>
      </p:sp>
    </p:spTree>
    <p:extLst>
      <p:ext uri="{BB962C8B-B14F-4D97-AF65-F5344CB8AC3E}">
        <p14:creationId xmlns:p14="http://schemas.microsoft.com/office/powerpoint/2010/main" val="193303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Patogeneze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popisuje vývoj onemocnění</a:t>
            </a:r>
          </a:p>
        </p:txBody>
      </p:sp>
    </p:spTree>
    <p:extLst>
      <p:ext uri="{BB962C8B-B14F-4D97-AF65-F5344CB8AC3E}">
        <p14:creationId xmlns:p14="http://schemas.microsoft.com/office/powerpoint/2010/main" val="255380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Peroperační</a:t>
            </a:r>
            <a:r>
              <a:rPr lang="cs-CZ" dirty="0"/>
              <a:t> biopsie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napomáhá určit rozsah chirurgického zákroku</a:t>
            </a:r>
          </a:p>
        </p:txBody>
      </p:sp>
    </p:spTree>
    <p:extLst>
      <p:ext uri="{BB962C8B-B14F-4D97-AF65-F5344CB8AC3E}">
        <p14:creationId xmlns:p14="http://schemas.microsoft.com/office/powerpoint/2010/main" val="2423063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Subjektivní příznaky nemoci</a:t>
            </a:r>
            <a:br>
              <a:rPr lang="cs-CZ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lze objektivizovat pouze částečně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291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Bioptický nález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obdrží od patologa lékař, který zadal </a:t>
            </a:r>
            <a:r>
              <a:rPr lang="cs-CZ" dirty="0" smtClean="0"/>
              <a:t>vyšetření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0919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Screeningový cytologický vzorek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hodnotí </a:t>
            </a:r>
            <a:r>
              <a:rPr lang="cs-CZ" dirty="0" err="1"/>
              <a:t>cytotechnolog</a:t>
            </a:r>
            <a:r>
              <a:rPr lang="cs-CZ" dirty="0"/>
              <a:t>, někdy následně patolog</a:t>
            </a:r>
          </a:p>
        </p:txBody>
      </p:sp>
    </p:spTree>
    <p:extLst>
      <p:ext uri="{BB962C8B-B14F-4D97-AF65-F5344CB8AC3E}">
        <p14:creationId xmlns:p14="http://schemas.microsoft.com/office/powerpoint/2010/main" val="2435364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Patologické zvápenění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rozlišujeme dystrofické a </a:t>
            </a:r>
            <a:r>
              <a:rPr lang="cs-CZ" dirty="0" smtClean="0"/>
              <a:t>metastatické</a:t>
            </a:r>
          </a:p>
          <a:p>
            <a:r>
              <a:rPr lang="cs-CZ" dirty="0"/>
              <a:t>je ukládání kalciových solí v orgánech</a:t>
            </a:r>
          </a:p>
        </p:txBody>
      </p:sp>
    </p:spTree>
    <p:extLst>
      <p:ext uri="{BB962C8B-B14F-4D97-AF65-F5344CB8AC3E}">
        <p14:creationId xmlns:p14="http://schemas.microsoft.com/office/powerpoint/2010/main" val="4281650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2421" y="333040"/>
            <a:ext cx="10515600" cy="1325563"/>
          </a:xfrm>
        </p:spPr>
        <p:txBody>
          <a:bodyPr/>
          <a:lstStyle/>
          <a:p>
            <a:r>
              <a:rPr lang="cs-CZ" dirty="0"/>
              <a:t>Smrt buněk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 děje buď nekrózou nebo </a:t>
            </a:r>
            <a:r>
              <a:rPr lang="cs-CZ" dirty="0" err="1"/>
              <a:t>apoptózou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779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Amyloidóza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být lokalizovaná nebo </a:t>
            </a:r>
            <a:r>
              <a:rPr lang="cs-CZ" dirty="0" smtClean="0"/>
              <a:t>generalizovaná</a:t>
            </a:r>
          </a:p>
          <a:p>
            <a:r>
              <a:rPr lang="cs-CZ" dirty="0"/>
              <a:t>je skupinový název pro onemocnění vyvolaná různými známými i neznámými příčinami</a:t>
            </a:r>
          </a:p>
          <a:p>
            <a:r>
              <a:rPr lang="cs-CZ" dirty="0"/>
              <a:t>je lokální nebo celkové ukládání patologicky konformovaného </a:t>
            </a:r>
            <a:r>
              <a:rPr lang="cs-CZ" dirty="0" smtClean="0"/>
              <a:t>proteinu</a:t>
            </a:r>
          </a:p>
          <a:p>
            <a:r>
              <a:rPr lang="cs-CZ" dirty="0"/>
              <a:t>může být život ohrožujícím stavem</a:t>
            </a:r>
          </a:p>
        </p:txBody>
      </p:sp>
    </p:spTree>
    <p:extLst>
      <p:ext uri="{BB962C8B-B14F-4D97-AF65-F5344CB8AC3E}">
        <p14:creationId xmlns:p14="http://schemas.microsoft.com/office/powerpoint/2010/main" val="4169006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Proleženina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vzniká u nepohyblivých jedinců v katabolickém stavu</a:t>
            </a:r>
          </a:p>
        </p:txBody>
      </p:sp>
    </p:spTree>
    <p:extLst>
      <p:ext uri="{BB962C8B-B14F-4D97-AF65-F5344CB8AC3E}">
        <p14:creationId xmlns:p14="http://schemas.microsoft.com/office/powerpoint/2010/main" val="3245225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Diabetes </a:t>
            </a:r>
            <a:r>
              <a:rPr lang="cs-CZ" dirty="0" err="1"/>
              <a:t>mellitus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označení pro různá onemocnění projevující se absolutním nebo relativním nedostatkem inzulínu</a:t>
            </a:r>
          </a:p>
          <a:p>
            <a:r>
              <a:rPr lang="cs-CZ" dirty="0"/>
              <a:t>snižuje dožití v důsledku poškození cév</a:t>
            </a:r>
          </a:p>
        </p:txBody>
      </p:sp>
    </p:spTree>
    <p:extLst>
      <p:ext uri="{BB962C8B-B14F-4D97-AF65-F5344CB8AC3E}">
        <p14:creationId xmlns:p14="http://schemas.microsoft.com/office/powerpoint/2010/main" val="3535648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Sněť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nekróza změněná vyschnutím, nebo infekcí hnilobnými nebo plynotvornými bakteriemi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6967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Ischemie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vyvolá někdy atrofii, jindy nekrózu</a:t>
            </a:r>
          </a:p>
        </p:txBody>
      </p:sp>
    </p:spTree>
    <p:extLst>
      <p:ext uri="{BB962C8B-B14F-4D97-AF65-F5344CB8AC3E}">
        <p14:creationId xmlns:p14="http://schemas.microsoft.com/office/powerpoint/2010/main" val="1849166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Mukoviscidóza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vede k poškození slinivky </a:t>
            </a:r>
            <a:r>
              <a:rPr lang="cs-CZ" dirty="0" smtClean="0"/>
              <a:t>břišní</a:t>
            </a:r>
          </a:p>
          <a:p>
            <a:r>
              <a:rPr lang="cs-CZ" dirty="0"/>
              <a:t>je vrozené onemocnění s poruchou složení hlenu</a:t>
            </a:r>
          </a:p>
        </p:txBody>
      </p:sp>
    </p:spTree>
    <p:extLst>
      <p:ext uri="{BB962C8B-B14F-4D97-AF65-F5344CB8AC3E}">
        <p14:creationId xmlns:p14="http://schemas.microsoft.com/office/powerpoint/2010/main" val="3804377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Cytologický </a:t>
            </a:r>
            <a:r>
              <a:rPr lang="cs-CZ" dirty="0" err="1"/>
              <a:t>screening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slouží k odhalení bezpříznakových časných fází nenádorových procesů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23914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Smrt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nevratná zástava uspořádání a funkcí v buňce nebo celém organismu</a:t>
            </a:r>
          </a:p>
        </p:txBody>
      </p:sp>
    </p:spTree>
    <p:extLst>
      <p:ext uri="{BB962C8B-B14F-4D97-AF65-F5344CB8AC3E}">
        <p14:creationId xmlns:p14="http://schemas.microsoft.com/office/powerpoint/2010/main" val="1973559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Dystrofické zvápenění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nastává při </a:t>
            </a:r>
            <a:r>
              <a:rPr lang="cs-CZ" dirty="0" err="1"/>
              <a:t>normokalcémii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631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Atrofie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 dělí na prostou a </a:t>
            </a:r>
            <a:r>
              <a:rPr lang="cs-CZ" dirty="0" smtClean="0"/>
              <a:t>numerickou</a:t>
            </a:r>
          </a:p>
          <a:p>
            <a:r>
              <a:rPr lang="cs-CZ" dirty="0"/>
              <a:t>je </a:t>
            </a:r>
            <a:r>
              <a:rPr lang="cs-CZ" dirty="0" smtClean="0"/>
              <a:t>reverzibilní</a:t>
            </a:r>
          </a:p>
          <a:p>
            <a:r>
              <a:rPr lang="cs-CZ" dirty="0"/>
              <a:t>je zmenšení tkání a orgánů původně normálně vyvinutých</a:t>
            </a:r>
          </a:p>
        </p:txBody>
      </p:sp>
    </p:spTree>
    <p:extLst>
      <p:ext uri="{BB962C8B-B14F-4D97-AF65-F5344CB8AC3E}">
        <p14:creationId xmlns:p14="http://schemas.microsoft.com/office/powerpoint/2010/main" val="34652570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Nekróza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 hojí jizvou nebo </a:t>
            </a:r>
            <a:r>
              <a:rPr lang="cs-CZ" dirty="0" err="1"/>
              <a:t>pseudocystou</a:t>
            </a:r>
            <a:r>
              <a:rPr lang="cs-CZ" dirty="0"/>
              <a:t>, nebo se nehojí</a:t>
            </a:r>
          </a:p>
        </p:txBody>
      </p:sp>
    </p:spTree>
    <p:extLst>
      <p:ext uri="{BB962C8B-B14F-4D97-AF65-F5344CB8AC3E}">
        <p14:creationId xmlns:p14="http://schemas.microsoft.com/office/powerpoint/2010/main" val="3956492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zánětu dělíme </a:t>
            </a:r>
            <a:r>
              <a:rPr lang="cs-CZ" dirty="0" smtClean="0"/>
              <a:t>na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živé, neživé, imunitní</a:t>
            </a:r>
          </a:p>
        </p:txBody>
      </p:sp>
    </p:spTree>
    <p:extLst>
      <p:ext uri="{BB962C8B-B14F-4D97-AF65-F5344CB8AC3E}">
        <p14:creationId xmlns:p14="http://schemas.microsoft.com/office/powerpoint/2010/main" val="2105212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Kost v místě zhojené fraktury je na </a:t>
            </a:r>
            <a:r>
              <a:rPr lang="cs-CZ" dirty="0" err="1"/>
              <a:t>rtg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ložiskově ztluštělá</a:t>
            </a:r>
          </a:p>
        </p:txBody>
      </p:sp>
    </p:spTree>
    <p:extLst>
      <p:ext uri="{BB962C8B-B14F-4D97-AF65-F5344CB8AC3E}">
        <p14:creationId xmlns:p14="http://schemas.microsoft.com/office/powerpoint/2010/main" val="2770652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Zánět probíhá v těchto </a:t>
            </a:r>
            <a:r>
              <a:rPr lang="cs-CZ" dirty="0" smtClean="0"/>
              <a:t>fázích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alterace,exsudace</a:t>
            </a:r>
            <a:r>
              <a:rPr lang="cs-CZ" dirty="0"/>
              <a:t>, proliferace s časovým překryvem</a:t>
            </a:r>
          </a:p>
        </p:txBody>
      </p:sp>
    </p:spTree>
    <p:extLst>
      <p:ext uri="{BB962C8B-B14F-4D97-AF65-F5344CB8AC3E}">
        <p14:creationId xmlns:p14="http://schemas.microsoft.com/office/powerpoint/2010/main" val="3268455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Jizva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vzniká proliferací fibroblastů a kapilár</a:t>
            </a:r>
          </a:p>
        </p:txBody>
      </p:sp>
    </p:spTree>
    <p:extLst>
      <p:ext uri="{BB962C8B-B14F-4D97-AF65-F5344CB8AC3E}">
        <p14:creationId xmlns:p14="http://schemas.microsoft.com/office/powerpoint/2010/main" val="32863476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Chronický zánět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vést k atrofii a snížení funkce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2192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Exsudace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výstup </a:t>
            </a:r>
            <a:r>
              <a:rPr lang="cs-CZ" dirty="0"/>
              <a:t>složek plasmy a zánětlivých buněk do tkáně</a:t>
            </a:r>
          </a:p>
        </p:txBody>
      </p:sp>
    </p:spTree>
    <p:extLst>
      <p:ext uri="{BB962C8B-B14F-4D97-AF65-F5344CB8AC3E}">
        <p14:creationId xmlns:p14="http://schemas.microsoft.com/office/powerpoint/2010/main" val="3297910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Nekropsie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stejně jako autopsie výrazem označujícím pitvu</a:t>
            </a:r>
          </a:p>
        </p:txBody>
      </p:sp>
    </p:spTree>
    <p:extLst>
      <p:ext uri="{BB962C8B-B14F-4D97-AF65-F5344CB8AC3E}">
        <p14:creationId xmlns:p14="http://schemas.microsoft.com/office/powerpoint/2010/main" val="11202772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Alterace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souhrn regresivních změn při zánětu</a:t>
            </a:r>
          </a:p>
        </p:txBody>
      </p:sp>
    </p:spTree>
    <p:extLst>
      <p:ext uri="{BB962C8B-B14F-4D97-AF65-F5344CB8AC3E}">
        <p14:creationId xmlns:p14="http://schemas.microsoft.com/office/powerpoint/2010/main" val="16118364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Zarudnutí a otok při zánětu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vznikají aktivní hyperemií a zvýšenou prostupností cév</a:t>
            </a:r>
          </a:p>
        </p:txBody>
      </p:sp>
    </p:spTree>
    <p:extLst>
      <p:ext uri="{BB962C8B-B14F-4D97-AF65-F5344CB8AC3E}">
        <p14:creationId xmlns:p14="http://schemas.microsoft.com/office/powerpoint/2010/main" val="11069862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Granulom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shluk modifikovaných histiocytů</a:t>
            </a:r>
          </a:p>
        </p:txBody>
      </p:sp>
    </p:spTree>
    <p:extLst>
      <p:ext uri="{BB962C8B-B14F-4D97-AF65-F5344CB8AC3E}">
        <p14:creationId xmlns:p14="http://schemas.microsoft.com/office/powerpoint/2010/main" val="36680202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Zánět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odpovědí organismu na poškození</a:t>
            </a:r>
          </a:p>
        </p:txBody>
      </p:sp>
    </p:spTree>
    <p:extLst>
      <p:ext uri="{BB962C8B-B14F-4D97-AF65-F5344CB8AC3E}">
        <p14:creationId xmlns:p14="http://schemas.microsoft.com/office/powerpoint/2010/main" val="360987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Zlomenina se hojí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svalkem vzniklým vazivovou přeměnou hematomu mezi úlomky</a:t>
            </a:r>
          </a:p>
        </p:txBody>
      </p:sp>
    </p:spTree>
    <p:extLst>
      <p:ext uri="{BB962C8B-B14F-4D97-AF65-F5344CB8AC3E}">
        <p14:creationId xmlns:p14="http://schemas.microsoft.com/office/powerpoint/2010/main" val="42904615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Počáteční fáze rýmy je zánět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serózní</a:t>
            </a:r>
          </a:p>
        </p:txBody>
      </p:sp>
    </p:spTree>
    <p:extLst>
      <p:ext uri="{BB962C8B-B14F-4D97-AF65-F5344CB8AC3E}">
        <p14:creationId xmlns:p14="http://schemas.microsoft.com/office/powerpoint/2010/main" val="34736979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Zánět akutní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být smrtící</a:t>
            </a:r>
          </a:p>
        </p:txBody>
      </p:sp>
    </p:spTree>
    <p:extLst>
      <p:ext uri="{BB962C8B-B14F-4D97-AF65-F5344CB8AC3E}">
        <p14:creationId xmlns:p14="http://schemas.microsoft.com/office/powerpoint/2010/main" val="11234961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Hojení zánětu se děje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eliminací noxy a regenerací nebo reparací</a:t>
            </a:r>
          </a:p>
        </p:txBody>
      </p:sp>
    </p:spTree>
    <p:extLst>
      <p:ext uri="{BB962C8B-B14F-4D97-AF65-F5344CB8AC3E}">
        <p14:creationId xmlns:p14="http://schemas.microsoft.com/office/powerpoint/2010/main" val="21196875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Serózní zánět se hojí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ustáním exsudace a regenerací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12290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Celsovy</a:t>
            </a:r>
            <a:r>
              <a:rPr lang="cs-CZ" dirty="0"/>
              <a:t> znaky zánětu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rubor</a:t>
            </a:r>
            <a:r>
              <a:rPr lang="cs-CZ" dirty="0"/>
              <a:t>, tumor, </a:t>
            </a:r>
            <a:r>
              <a:rPr lang="cs-CZ" dirty="0" err="1"/>
              <a:t>calor</a:t>
            </a:r>
            <a:r>
              <a:rPr lang="cs-CZ" dirty="0"/>
              <a:t>, </a:t>
            </a:r>
            <a:r>
              <a:rPr lang="cs-CZ" dirty="0" err="1"/>
              <a:t>dolor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0648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nemoci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dělíme na subjektivní a objektivní</a:t>
            </a:r>
          </a:p>
        </p:txBody>
      </p:sp>
    </p:spTree>
    <p:extLst>
      <p:ext uri="{BB962C8B-B14F-4D97-AF65-F5344CB8AC3E}">
        <p14:creationId xmlns:p14="http://schemas.microsoft.com/office/powerpoint/2010/main" val="1435638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 popis morfologických typů zánětu používáme nejčastěji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charakter exsudátu</a:t>
            </a:r>
          </a:p>
        </p:txBody>
      </p:sp>
    </p:spTree>
    <p:extLst>
      <p:ext uri="{BB962C8B-B14F-4D97-AF65-F5344CB8AC3E}">
        <p14:creationId xmlns:p14="http://schemas.microsoft.com/office/powerpoint/2010/main" val="2811994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Fibrin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obsahuje </a:t>
            </a:r>
            <a:r>
              <a:rPr lang="cs-CZ" dirty="0"/>
              <a:t>plasmatické bílkoviny</a:t>
            </a:r>
          </a:p>
        </p:txBody>
      </p:sp>
    </p:spTree>
    <p:extLst>
      <p:ext uri="{BB962C8B-B14F-4D97-AF65-F5344CB8AC3E}">
        <p14:creationId xmlns:p14="http://schemas.microsoft.com/office/powerpoint/2010/main" val="34957164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Reparace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zhojení neplnohodnotnou tkání bez úplné obnovy funkce</a:t>
            </a:r>
          </a:p>
        </p:txBody>
      </p:sp>
    </p:spTree>
    <p:extLst>
      <p:ext uri="{BB962C8B-B14F-4D97-AF65-F5344CB8AC3E}">
        <p14:creationId xmlns:p14="http://schemas.microsoft.com/office/powerpoint/2010/main" val="8227496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Hnis je tvořen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rozpadlými neutrofilními granulocyty</a:t>
            </a:r>
          </a:p>
        </p:txBody>
      </p:sp>
    </p:spTree>
    <p:extLst>
      <p:ext uri="{BB962C8B-B14F-4D97-AF65-F5344CB8AC3E}">
        <p14:creationId xmlns:p14="http://schemas.microsoft.com/office/powerpoint/2010/main" val="39378680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Infekce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proběhnout bez rozvoje příznaků nemoci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14460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Autoimunita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reakce imunitního systému proti vlastním tkáním</a:t>
            </a:r>
          </a:p>
        </p:txBody>
      </p:sp>
    </p:spTree>
    <p:extLst>
      <p:ext uri="{BB962C8B-B14F-4D97-AF65-F5344CB8AC3E}">
        <p14:creationId xmlns:p14="http://schemas.microsoft.com/office/powerpoint/2010/main" val="1175822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Tuberkulóza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postihuje jedince se sníženou imunitou</a:t>
            </a:r>
          </a:p>
        </p:txBody>
      </p:sp>
    </p:spTree>
    <p:extLst>
      <p:ext uri="{BB962C8B-B14F-4D97-AF65-F5344CB8AC3E}">
        <p14:creationId xmlns:p14="http://schemas.microsoft.com/office/powerpoint/2010/main" val="12053082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Oportunní infekce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mohou být vyvolány všemi uvedenými typy mikroorganismů</a:t>
            </a:r>
          </a:p>
        </p:txBody>
      </p:sp>
    </p:spTree>
    <p:extLst>
      <p:ext uri="{BB962C8B-B14F-4D97-AF65-F5344CB8AC3E}">
        <p14:creationId xmlns:p14="http://schemas.microsoft.com/office/powerpoint/2010/main" val="8681538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Autoimunní zánět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postihuje často několik orgánů, častěji u žen</a:t>
            </a:r>
          </a:p>
        </p:txBody>
      </p:sp>
    </p:spTree>
    <p:extLst>
      <p:ext uri="{BB962C8B-B14F-4D97-AF65-F5344CB8AC3E}">
        <p14:creationId xmlns:p14="http://schemas.microsoft.com/office/powerpoint/2010/main" val="2200215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Alergie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projevem zvýšené imunitní odezvy</a:t>
            </a:r>
          </a:p>
        </p:txBody>
      </p:sp>
    </p:spTree>
    <p:extLst>
      <p:ext uri="{BB962C8B-B14F-4D97-AF65-F5344CB8AC3E}">
        <p14:creationId xmlns:p14="http://schemas.microsoft.com/office/powerpoint/2010/main" val="2406296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nemocí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známe vnější a vnitřní; velmi často se kombinují</a:t>
            </a:r>
          </a:p>
        </p:txBody>
      </p:sp>
    </p:spTree>
    <p:extLst>
      <p:ext uri="{BB962C8B-B14F-4D97-AF65-F5344CB8AC3E}">
        <p14:creationId xmlns:p14="http://schemas.microsoft.com/office/powerpoint/2010/main" val="22176859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Inkubační doba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doba od infekce k propuknutí onemocnění</a:t>
            </a:r>
          </a:p>
        </p:txBody>
      </p:sp>
    </p:spTree>
    <p:extLst>
      <p:ext uri="{BB962C8B-B14F-4D97-AF65-F5344CB8AC3E}">
        <p14:creationId xmlns:p14="http://schemas.microsoft.com/office/powerpoint/2010/main" val="30221942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Bakteriémie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stavem s možnými </a:t>
            </a:r>
            <a:r>
              <a:rPr lang="cs-CZ" dirty="0" smtClean="0"/>
              <a:t>závažnými komplikacemi</a:t>
            </a:r>
          </a:p>
          <a:p>
            <a:r>
              <a:rPr lang="cs-CZ" dirty="0"/>
              <a:t>přítomnost baktérií v krvi</a:t>
            </a:r>
          </a:p>
        </p:txBody>
      </p:sp>
    </p:spTree>
    <p:extLst>
      <p:ext uri="{BB962C8B-B14F-4D97-AF65-F5344CB8AC3E}">
        <p14:creationId xmlns:p14="http://schemas.microsoft.com/office/powerpoint/2010/main" val="33368186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Pyémie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vede k tvorbě metastatických abscesů</a:t>
            </a:r>
          </a:p>
        </p:txBody>
      </p:sp>
    </p:spTree>
    <p:extLst>
      <p:ext uri="{BB962C8B-B14F-4D97-AF65-F5344CB8AC3E}">
        <p14:creationId xmlns:p14="http://schemas.microsoft.com/office/powerpoint/2010/main" val="15215654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 alergická onemocnění nepatří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žaludeční vřed</a:t>
            </a:r>
          </a:p>
        </p:txBody>
      </p:sp>
    </p:spTree>
    <p:extLst>
      <p:ext uri="{BB962C8B-B14F-4D97-AF65-F5344CB8AC3E}">
        <p14:creationId xmlns:p14="http://schemas.microsoft.com/office/powerpoint/2010/main" val="10921977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Vyhojené onemocnění tuberkulózou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zanechává částečnou imunitu</a:t>
            </a:r>
          </a:p>
        </p:txBody>
      </p:sp>
    </p:spTree>
    <p:extLst>
      <p:ext uri="{BB962C8B-B14F-4D97-AF65-F5344CB8AC3E}">
        <p14:creationId xmlns:p14="http://schemas.microsoft.com/office/powerpoint/2010/main" val="42021687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Snížená obranyschopnost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doprovázena oportunními infekcemi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35600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Sepse znamená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přítomnost baktérií v krvi se současnou celkovou odezvou organismu</a:t>
            </a:r>
          </a:p>
        </p:txBody>
      </p:sp>
    </p:spTree>
    <p:extLst>
      <p:ext uri="{BB962C8B-B14F-4D97-AF65-F5344CB8AC3E}">
        <p14:creationId xmlns:p14="http://schemas.microsoft.com/office/powerpoint/2010/main" val="31270822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Granulomatozní</a:t>
            </a:r>
            <a:r>
              <a:rPr lang="cs-CZ" dirty="0"/>
              <a:t> zánět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zánět s přítomností granulomů</a:t>
            </a:r>
          </a:p>
        </p:txBody>
      </p:sp>
    </p:spTree>
    <p:extLst>
      <p:ext uri="{BB962C8B-B14F-4D97-AF65-F5344CB8AC3E}">
        <p14:creationId xmlns:p14="http://schemas.microsoft.com/office/powerpoint/2010/main" val="39867750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Obranné mechanismy zahrnují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bariéry, nespecifické a specifické prvky imunity</a:t>
            </a:r>
          </a:p>
        </p:txBody>
      </p:sp>
    </p:spTree>
    <p:extLst>
      <p:ext uri="{BB962C8B-B14F-4D97-AF65-F5344CB8AC3E}">
        <p14:creationId xmlns:p14="http://schemas.microsoft.com/office/powerpoint/2010/main" val="5365775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infekce tuberkulózou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 ve většině případů zhojí</a:t>
            </a:r>
          </a:p>
        </p:txBody>
      </p:sp>
    </p:spTree>
    <p:extLst>
      <p:ext uri="{BB962C8B-B14F-4D97-AF65-F5344CB8AC3E}">
        <p14:creationId xmlns:p14="http://schemas.microsoft.com/office/powerpoint/2010/main" val="151285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Patologie je obor, který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zajišťuje komplexní diagnostickou činnost pro živé pacienty i zemřelé</a:t>
            </a:r>
          </a:p>
        </p:txBody>
      </p:sp>
    </p:spTree>
    <p:extLst>
      <p:ext uri="{BB962C8B-B14F-4D97-AF65-F5344CB8AC3E}">
        <p14:creationId xmlns:p14="http://schemas.microsoft.com/office/powerpoint/2010/main" val="16834326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Granulom musí obsahovat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modifikované histiocyty a lymfocyty</a:t>
            </a:r>
          </a:p>
        </p:txBody>
      </p:sp>
    </p:spTree>
    <p:extLst>
      <p:ext uri="{BB962C8B-B14F-4D97-AF65-F5344CB8AC3E}">
        <p14:creationId xmlns:p14="http://schemas.microsoft.com/office/powerpoint/2010/main" val="42310256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viru a hostitelské buňky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cytocidní</a:t>
            </a:r>
            <a:r>
              <a:rPr lang="cs-CZ" dirty="0"/>
              <a:t>, bezpříznakový, </a:t>
            </a:r>
            <a:r>
              <a:rPr lang="cs-CZ" dirty="0" err="1"/>
              <a:t>onkogenní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2788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Nosič onemocnění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klinicky zdráv, infekční pro své okolí</a:t>
            </a:r>
          </a:p>
        </p:txBody>
      </p:sp>
    </p:spTree>
    <p:extLst>
      <p:ext uri="{BB962C8B-B14F-4D97-AF65-F5344CB8AC3E}">
        <p14:creationId xmlns:p14="http://schemas.microsoft.com/office/powerpoint/2010/main" val="6264783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Reparace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znamená často náhradu méně funkční </a:t>
            </a:r>
            <a:r>
              <a:rPr lang="cs-CZ" dirty="0" smtClean="0"/>
              <a:t>strukturou</a:t>
            </a:r>
          </a:p>
          <a:p>
            <a:r>
              <a:rPr lang="cs-CZ" dirty="0"/>
              <a:t>je hojení tkáňového defektu jizvou</a:t>
            </a:r>
          </a:p>
        </p:txBody>
      </p:sp>
    </p:spTree>
    <p:extLst>
      <p:ext uri="{BB962C8B-B14F-4D97-AF65-F5344CB8AC3E}">
        <p14:creationId xmlns:p14="http://schemas.microsoft.com/office/powerpoint/2010/main" val="28677585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Regenerace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náhrada tkáňového defektu původní </a:t>
            </a:r>
            <a:r>
              <a:rPr lang="cs-CZ" dirty="0" smtClean="0"/>
              <a:t>tkání</a:t>
            </a:r>
          </a:p>
          <a:p>
            <a:r>
              <a:rPr lang="cs-CZ" dirty="0"/>
              <a:t>nevede ke komplikacím</a:t>
            </a:r>
          </a:p>
        </p:txBody>
      </p:sp>
    </p:spTree>
    <p:extLst>
      <p:ext uri="{BB962C8B-B14F-4D97-AF65-F5344CB8AC3E}">
        <p14:creationId xmlns:p14="http://schemas.microsoft.com/office/powerpoint/2010/main" val="401663831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Dysplazie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být </a:t>
            </a:r>
            <a:r>
              <a:rPr lang="cs-CZ" dirty="0" smtClean="0"/>
              <a:t>prekancerózou</a:t>
            </a:r>
          </a:p>
          <a:p>
            <a:r>
              <a:rPr lang="cs-CZ" dirty="0"/>
              <a:t>může nastat při hojení zánětu</a:t>
            </a:r>
          </a:p>
        </p:txBody>
      </p:sp>
    </p:spTree>
    <p:extLst>
      <p:ext uri="{BB962C8B-B14F-4D97-AF65-F5344CB8AC3E}">
        <p14:creationId xmlns:p14="http://schemas.microsoft.com/office/powerpoint/2010/main" val="11142558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Metastáza vzniká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cestou </a:t>
            </a:r>
            <a:r>
              <a:rPr lang="cs-CZ" dirty="0" smtClean="0"/>
              <a:t>lymfatickou</a:t>
            </a:r>
          </a:p>
          <a:p>
            <a:r>
              <a:rPr lang="cs-CZ" dirty="0" smtClean="0"/>
              <a:t>cestou krevní</a:t>
            </a:r>
          </a:p>
          <a:p>
            <a:r>
              <a:rPr lang="cs-CZ" dirty="0"/>
              <a:t>implantačním šířením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921930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Screening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odhalování bezpříznakových onemocnění v rizikové </a:t>
            </a:r>
            <a:r>
              <a:rPr lang="cs-CZ" dirty="0" smtClean="0"/>
              <a:t>populaci</a:t>
            </a:r>
          </a:p>
          <a:p>
            <a:r>
              <a:rPr lang="cs-CZ" dirty="0"/>
              <a:t>je používán jako nástroj k odhalení </a:t>
            </a:r>
            <a:r>
              <a:rPr lang="cs-CZ" dirty="0" err="1"/>
              <a:t>přednádorových</a:t>
            </a:r>
            <a:r>
              <a:rPr lang="cs-CZ" dirty="0"/>
              <a:t> stavů</a:t>
            </a:r>
          </a:p>
        </p:txBody>
      </p:sp>
    </p:spTree>
    <p:extLst>
      <p:ext uri="{BB962C8B-B14F-4D97-AF65-F5344CB8AC3E}">
        <p14:creationId xmlns:p14="http://schemas.microsoft.com/office/powerpoint/2010/main" val="35489062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nádoru může být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klinicky maligní i u nezhoubného </a:t>
            </a:r>
            <a:r>
              <a:rPr lang="cs-CZ" dirty="0" smtClean="0"/>
              <a:t>nádoru</a:t>
            </a:r>
          </a:p>
          <a:p>
            <a:r>
              <a:rPr lang="cs-CZ" dirty="0"/>
              <a:t>klinicky málo závažné i u zhoubného </a:t>
            </a:r>
            <a:r>
              <a:rPr lang="cs-CZ" dirty="0" smtClean="0"/>
              <a:t>tumoru</a:t>
            </a:r>
          </a:p>
          <a:p>
            <a:r>
              <a:rPr lang="cs-CZ" dirty="0"/>
              <a:t>benigní, maligní a hraniční/nejisté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42801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Prekancerózy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jsou patologické změny zvyšující riziko vzniku nádorových procesů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116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Molekulární patologie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vyšetřuje vlastnosti buněk s ohledem na reaktivitu na tzv. biologickou léčbu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0483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Nádor může mít vzhled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zvětšení </a:t>
            </a:r>
            <a:r>
              <a:rPr lang="cs-CZ" dirty="0"/>
              <a:t>orgánu jako celku</a:t>
            </a:r>
          </a:p>
          <a:p>
            <a:r>
              <a:rPr lang="cs-CZ" dirty="0"/>
              <a:t> </a:t>
            </a:r>
            <a:r>
              <a:rPr lang="cs-CZ" dirty="0" smtClean="0"/>
              <a:t>vředu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pigmentace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výrůstku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3328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Pseudotumory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nejsou skutečné nádory</a:t>
            </a:r>
          </a:p>
        </p:txBody>
      </p:sp>
    </p:spTree>
    <p:extLst>
      <p:ext uri="{BB962C8B-B14F-4D97-AF65-F5344CB8AC3E}">
        <p14:creationId xmlns:p14="http://schemas.microsoft.com/office/powerpoint/2010/main" val="40667170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Hyperplazie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zvětšení orgánu nebo tkáně zmnožením buněk</a:t>
            </a:r>
          </a:p>
        </p:txBody>
      </p:sp>
    </p:spTree>
    <p:extLst>
      <p:ext uri="{BB962C8B-B14F-4D97-AF65-F5344CB8AC3E}">
        <p14:creationId xmlns:p14="http://schemas.microsoft.com/office/powerpoint/2010/main" val="37046424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Hypertrofie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vyskytuje </a:t>
            </a:r>
            <a:r>
              <a:rPr lang="cs-CZ" dirty="0"/>
              <a:t>se ve svalové tkáni</a:t>
            </a:r>
          </a:p>
          <a:p>
            <a:r>
              <a:rPr lang="cs-CZ" dirty="0"/>
              <a:t> </a:t>
            </a:r>
            <a:r>
              <a:rPr lang="cs-CZ" dirty="0" smtClean="0"/>
              <a:t>vyskytuje </a:t>
            </a:r>
            <a:r>
              <a:rPr lang="cs-CZ" dirty="0"/>
              <a:t>se v srdečním </a:t>
            </a:r>
            <a:r>
              <a:rPr lang="cs-CZ" dirty="0" smtClean="0"/>
              <a:t>svalu 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zvětšení orgánu nebo tkáně zvětšením buněk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876425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Metaplazie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nemá závažné </a:t>
            </a:r>
            <a:r>
              <a:rPr lang="cs-CZ" dirty="0" smtClean="0"/>
              <a:t>komplikace</a:t>
            </a:r>
          </a:p>
          <a:p>
            <a:r>
              <a:rPr lang="cs-CZ" dirty="0"/>
              <a:t>může nastat při hojení </a:t>
            </a:r>
            <a:r>
              <a:rPr lang="cs-CZ" dirty="0" smtClean="0"/>
              <a:t>zánětu</a:t>
            </a:r>
          </a:p>
          <a:p>
            <a:r>
              <a:rPr lang="cs-CZ" dirty="0"/>
              <a:t>znamená </a:t>
            </a:r>
            <a:r>
              <a:rPr lang="cs-CZ" dirty="0" smtClean="0"/>
              <a:t>přeměnu </a:t>
            </a:r>
            <a:r>
              <a:rPr lang="cs-CZ" dirty="0"/>
              <a:t>diferencované tkáně v jinou diferencovanou</a:t>
            </a:r>
          </a:p>
        </p:txBody>
      </p:sp>
    </p:spTree>
    <p:extLst>
      <p:ext uri="{BB962C8B-B14F-4D97-AF65-F5344CB8AC3E}">
        <p14:creationId xmlns:p14="http://schemas.microsoft.com/office/powerpoint/2010/main" val="33122911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Benigní nádor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roste </a:t>
            </a:r>
            <a:r>
              <a:rPr lang="cs-CZ" dirty="0"/>
              <a:t>zpravidla expanzivně</a:t>
            </a:r>
          </a:p>
          <a:p>
            <a:r>
              <a:rPr lang="cs-CZ" dirty="0"/>
              <a:t> </a:t>
            </a:r>
            <a:r>
              <a:rPr lang="cs-CZ" dirty="0" smtClean="0"/>
              <a:t>nemetastazuje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32910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 vzniká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krokovou vícečetnou změnou genetické </a:t>
            </a:r>
            <a:r>
              <a:rPr lang="cs-CZ" dirty="0" smtClean="0"/>
              <a:t>informace</a:t>
            </a:r>
          </a:p>
          <a:p>
            <a:r>
              <a:rPr lang="cs-CZ" dirty="0"/>
              <a:t>nekontrolovaným růstem buněk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3225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Metastáza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</a:t>
            </a:r>
            <a:r>
              <a:rPr lang="cs-CZ" dirty="0"/>
              <a:t>druhotným ložiskem maligního nádoru</a:t>
            </a:r>
          </a:p>
        </p:txBody>
      </p:sp>
    </p:spTree>
    <p:extLst>
      <p:ext uri="{BB962C8B-B14F-4D97-AF65-F5344CB8AC3E}">
        <p14:creationId xmlns:p14="http://schemas.microsoft.com/office/powerpoint/2010/main" val="186328698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autonomní proliferace </a:t>
            </a:r>
            <a:r>
              <a:rPr lang="cs-CZ" dirty="0" smtClean="0"/>
              <a:t>buněk</a:t>
            </a:r>
          </a:p>
          <a:p>
            <a:r>
              <a:rPr lang="cs-CZ" dirty="0"/>
              <a:t>může vzniknout z prekancerózy</a:t>
            </a:r>
          </a:p>
        </p:txBody>
      </p:sp>
    </p:spTree>
    <p:extLst>
      <p:ext uri="{BB962C8B-B14F-4D97-AF65-F5344CB8AC3E}">
        <p14:creationId xmlns:p14="http://schemas.microsoft.com/office/powerpoint/2010/main" val="159436919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Kancerogeny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zvyšují riziko vzniku nádoru</a:t>
            </a:r>
          </a:p>
        </p:txBody>
      </p:sp>
    </p:spTree>
    <p:extLst>
      <p:ext uri="{BB962C8B-B14F-4D97-AF65-F5344CB8AC3E}">
        <p14:creationId xmlns:p14="http://schemas.microsoft.com/office/powerpoint/2010/main" val="374307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Bioptický vzorek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musí být dodán v označené nádobě s průvodním listem</a:t>
            </a:r>
          </a:p>
        </p:txBody>
      </p:sp>
    </p:spTree>
    <p:extLst>
      <p:ext uri="{BB962C8B-B14F-4D97-AF65-F5344CB8AC3E}">
        <p14:creationId xmlns:p14="http://schemas.microsoft.com/office/powerpoint/2010/main" val="6340579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Definitivní diagnóza nádoru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vyžaduje mikroskopické vyšetření</a:t>
            </a:r>
          </a:p>
        </p:txBody>
      </p:sp>
    </p:spTree>
    <p:extLst>
      <p:ext uri="{BB962C8B-B14F-4D97-AF65-F5344CB8AC3E}">
        <p14:creationId xmlns:p14="http://schemas.microsoft.com/office/powerpoint/2010/main" val="36610771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Maligní nádor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vyžaduje pro diagnózu mikroskopické </a:t>
            </a:r>
            <a:r>
              <a:rPr lang="cs-CZ" dirty="0" smtClean="0"/>
              <a:t>vyšetření</a:t>
            </a:r>
          </a:p>
          <a:p>
            <a:r>
              <a:rPr lang="cs-CZ" dirty="0"/>
              <a:t>musí mít stanoven </a:t>
            </a:r>
            <a:r>
              <a:rPr lang="cs-CZ" dirty="0" err="1"/>
              <a:t>typing</a:t>
            </a:r>
            <a:r>
              <a:rPr lang="cs-CZ" dirty="0"/>
              <a:t>, </a:t>
            </a:r>
            <a:r>
              <a:rPr lang="cs-CZ" dirty="0" err="1"/>
              <a:t>grading</a:t>
            </a:r>
            <a:r>
              <a:rPr lang="cs-CZ" dirty="0"/>
              <a:t>, </a:t>
            </a:r>
            <a:r>
              <a:rPr lang="cs-CZ" dirty="0" err="1"/>
              <a:t>staging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0820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Anémie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nedostatek hemoglobinu a zpravidla též erytrocytů v krvi</a:t>
            </a:r>
          </a:p>
        </p:txBody>
      </p:sp>
    </p:spTree>
    <p:extLst>
      <p:ext uri="{BB962C8B-B14F-4D97-AF65-F5344CB8AC3E}">
        <p14:creationId xmlns:p14="http://schemas.microsoft.com/office/powerpoint/2010/main" val="333027524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Trombóza 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intravaskulární </a:t>
            </a:r>
            <a:r>
              <a:rPr lang="cs-CZ" dirty="0"/>
              <a:t>intravitální srážení krve</a:t>
            </a:r>
          </a:p>
        </p:txBody>
      </p:sp>
    </p:spTree>
    <p:extLst>
      <p:ext uri="{BB962C8B-B14F-4D97-AF65-F5344CB8AC3E}">
        <p14:creationId xmlns:p14="http://schemas.microsoft.com/office/powerpoint/2010/main" val="8423326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Bakteriální endokarditis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se hojit se vznikem chlopňové </a:t>
            </a:r>
            <a:r>
              <a:rPr lang="cs-CZ" dirty="0" smtClean="0"/>
              <a:t>vady</a:t>
            </a:r>
          </a:p>
          <a:p>
            <a:r>
              <a:rPr lang="cs-CZ" dirty="0"/>
              <a:t>může být důsledkem přechodné </a:t>
            </a:r>
            <a:r>
              <a:rPr lang="cs-CZ" dirty="0" smtClean="0"/>
              <a:t>bakteriemie</a:t>
            </a:r>
          </a:p>
          <a:p>
            <a:r>
              <a:rPr lang="cs-CZ" dirty="0"/>
              <a:t>postihuje chlopně zdravé i předtím patologicky změněné</a:t>
            </a:r>
          </a:p>
        </p:txBody>
      </p:sp>
    </p:spTree>
    <p:extLst>
      <p:ext uri="{BB962C8B-B14F-4D97-AF65-F5344CB8AC3E}">
        <p14:creationId xmlns:p14="http://schemas.microsoft.com/office/powerpoint/2010/main" val="183808939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Komplikace aterosklerózy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ischemie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 trombóza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výduť </a:t>
            </a:r>
            <a:r>
              <a:rPr lang="cs-CZ" dirty="0"/>
              <a:t>a ruptura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146738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 morfologické projevy aterosklerózy patří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ateromové </a:t>
            </a:r>
            <a:r>
              <a:rPr lang="cs-CZ" dirty="0"/>
              <a:t>pláty</a:t>
            </a:r>
          </a:p>
          <a:p>
            <a:r>
              <a:rPr lang="cs-CZ" dirty="0"/>
              <a:t> </a:t>
            </a:r>
            <a:r>
              <a:rPr lang="cs-CZ" dirty="0" smtClean="0"/>
              <a:t>kalcifikace </a:t>
            </a:r>
            <a:r>
              <a:rPr lang="cs-CZ" dirty="0"/>
              <a:t>cévní stěny</a:t>
            </a:r>
          </a:p>
          <a:p>
            <a:r>
              <a:rPr lang="cs-CZ" dirty="0"/>
              <a:t> </a:t>
            </a:r>
            <a:r>
              <a:rPr lang="cs-CZ" dirty="0" smtClean="0"/>
              <a:t>lipoidní </a:t>
            </a:r>
            <a:r>
              <a:rPr lang="cs-CZ" dirty="0"/>
              <a:t>proužky</a:t>
            </a:r>
          </a:p>
          <a:p>
            <a:r>
              <a:rPr lang="cs-CZ" dirty="0"/>
              <a:t> </a:t>
            </a:r>
            <a:r>
              <a:rPr lang="cs-CZ" dirty="0" smtClean="0"/>
              <a:t>fibrózní </a:t>
            </a:r>
            <a:r>
              <a:rPr lang="cs-CZ" dirty="0"/>
              <a:t>pláty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3810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Komplikace anémie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ischemie</a:t>
            </a:r>
          </a:p>
          <a:p>
            <a:r>
              <a:rPr lang="cs-CZ" dirty="0"/>
              <a:t>únava</a:t>
            </a:r>
          </a:p>
        </p:txBody>
      </p:sp>
    </p:spTree>
    <p:extLst>
      <p:ext uri="{BB962C8B-B14F-4D97-AF65-F5344CB8AC3E}">
        <p14:creationId xmlns:p14="http://schemas.microsoft.com/office/powerpoint/2010/main" val="408392658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Varixy se komplikují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infekcí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otoky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atrofií </a:t>
            </a:r>
            <a:r>
              <a:rPr lang="cs-CZ" dirty="0"/>
              <a:t>okolních struktur</a:t>
            </a:r>
          </a:p>
          <a:p>
            <a:r>
              <a:rPr lang="cs-CZ" dirty="0"/>
              <a:t> </a:t>
            </a:r>
            <a:r>
              <a:rPr lang="cs-CZ" dirty="0" smtClean="0"/>
              <a:t>ischemickou </a:t>
            </a:r>
            <a:r>
              <a:rPr lang="cs-CZ" dirty="0"/>
              <a:t>nekrózou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923599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Embolie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být zdrojem nádorových </a:t>
            </a:r>
            <a:r>
              <a:rPr lang="cs-CZ" dirty="0" smtClean="0"/>
              <a:t>metastáz</a:t>
            </a:r>
          </a:p>
          <a:p>
            <a:r>
              <a:rPr lang="cs-CZ" dirty="0" smtClean="0"/>
              <a:t>je </a:t>
            </a:r>
            <a:r>
              <a:rPr lang="cs-CZ" dirty="0"/>
              <a:t>transport krevní sraženiny řečištěm a zaklínění v místě zúžení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6718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2040</Words>
  <Application>Microsoft Office PowerPoint</Application>
  <PresentationFormat>Širokoúhlá obrazovka</PresentationFormat>
  <Paragraphs>451</Paragraphs>
  <Slides>169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169</vt:i4>
      </vt:variant>
    </vt:vector>
  </HeadingPairs>
  <TitlesOfParts>
    <vt:vector size="173" baseType="lpstr">
      <vt:lpstr>Arial</vt:lpstr>
      <vt:lpstr>Calibri</vt:lpstr>
      <vt:lpstr>Calibri Light</vt:lpstr>
      <vt:lpstr>Motiv Office</vt:lpstr>
      <vt:lpstr>Test ppt</vt:lpstr>
      <vt:lpstr>Subjektivní příznaky nemoci </vt:lpstr>
      <vt:lpstr>Cytologický screening </vt:lpstr>
      <vt:lpstr>Nekropsie </vt:lpstr>
      <vt:lpstr>Příznaky nemoci </vt:lpstr>
      <vt:lpstr>Příčiny nemocí </vt:lpstr>
      <vt:lpstr>Patologie je obor, který </vt:lpstr>
      <vt:lpstr>Molekulární patologie </vt:lpstr>
      <vt:lpstr>Bioptický vzorek </vt:lpstr>
      <vt:lpstr>Cytologie </vt:lpstr>
      <vt:lpstr>Patologicko-anatomická pitva </vt:lpstr>
      <vt:lpstr>Nemoc </vt:lpstr>
      <vt:lpstr>Bioptické vyšetření </vt:lpstr>
      <vt:lpstr>Výsledkem pitvy je </vt:lpstr>
      <vt:lpstr>Biopsie </vt:lpstr>
      <vt:lpstr>Diagnóza </vt:lpstr>
      <vt:lpstr>Patolog </vt:lpstr>
      <vt:lpstr>Patogeneze </vt:lpstr>
      <vt:lpstr>Peroperační biopsie </vt:lpstr>
      <vt:lpstr>Bioptický nález </vt:lpstr>
      <vt:lpstr>Screeningový cytologický vzorek </vt:lpstr>
      <vt:lpstr>Patologické zvápenění </vt:lpstr>
      <vt:lpstr>Smrt buněk </vt:lpstr>
      <vt:lpstr>Amyloidóza </vt:lpstr>
      <vt:lpstr>Proleženina </vt:lpstr>
      <vt:lpstr>Diabetes mellitus </vt:lpstr>
      <vt:lpstr>Sněť </vt:lpstr>
      <vt:lpstr>Ischemie </vt:lpstr>
      <vt:lpstr>Mukoviscidóza </vt:lpstr>
      <vt:lpstr>Smrt je </vt:lpstr>
      <vt:lpstr>Dystrofické zvápenění </vt:lpstr>
      <vt:lpstr>Atrofie </vt:lpstr>
      <vt:lpstr>Nekróza </vt:lpstr>
      <vt:lpstr>Příčiny zánětu dělíme na </vt:lpstr>
      <vt:lpstr>Kost v místě zhojené fraktury je na rtg </vt:lpstr>
      <vt:lpstr>Zánět probíhá v těchto fázích </vt:lpstr>
      <vt:lpstr>Jizva </vt:lpstr>
      <vt:lpstr>Chronický zánět </vt:lpstr>
      <vt:lpstr>Exsudace je </vt:lpstr>
      <vt:lpstr>Alterace je </vt:lpstr>
      <vt:lpstr>Zarudnutí a otok při zánětu </vt:lpstr>
      <vt:lpstr>Granulom je </vt:lpstr>
      <vt:lpstr>Zánět </vt:lpstr>
      <vt:lpstr>Zlomenina se hojí </vt:lpstr>
      <vt:lpstr>Počáteční fáze rýmy je zánět </vt:lpstr>
      <vt:lpstr>Zánět akutní </vt:lpstr>
      <vt:lpstr> Hojení zánětu se děje </vt:lpstr>
      <vt:lpstr>Serózní zánět se hojí </vt:lpstr>
      <vt:lpstr>Celsovy znaky zánětu </vt:lpstr>
      <vt:lpstr>Pro popis morfologických typů zánětu používáme nejčastěji </vt:lpstr>
      <vt:lpstr>Fibrin </vt:lpstr>
      <vt:lpstr>Reparace je </vt:lpstr>
      <vt:lpstr>Hnis je tvořen </vt:lpstr>
      <vt:lpstr>Infekce </vt:lpstr>
      <vt:lpstr>Autoimunita </vt:lpstr>
      <vt:lpstr>Tuberkulóza </vt:lpstr>
      <vt:lpstr>Oportunní infekce </vt:lpstr>
      <vt:lpstr>Autoimunní zánět </vt:lpstr>
      <vt:lpstr>Alergie </vt:lpstr>
      <vt:lpstr>Inkubační doba je </vt:lpstr>
      <vt:lpstr>Bakteriémie je </vt:lpstr>
      <vt:lpstr>Pyémie </vt:lpstr>
      <vt:lpstr>Mezi alergická onemocnění nepatří </vt:lpstr>
      <vt:lpstr>Vyhojené onemocnění tuberkulózou </vt:lpstr>
      <vt:lpstr>Snížená obranyschopnost </vt:lpstr>
      <vt:lpstr>Sepse znamená </vt:lpstr>
      <vt:lpstr>Granulomatozní zánět </vt:lpstr>
      <vt:lpstr>Obranné mechanismy zahrnují </vt:lpstr>
      <vt:lpstr>První infekce tuberkulózou </vt:lpstr>
      <vt:lpstr>Granulom musí obsahovat </vt:lpstr>
      <vt:lpstr>Vztah viru a hostitelské buňky </vt:lpstr>
      <vt:lpstr>Nosič onemocnění je </vt:lpstr>
      <vt:lpstr>Reparace </vt:lpstr>
      <vt:lpstr>Regenerace </vt:lpstr>
      <vt:lpstr>Dysplazie </vt:lpstr>
      <vt:lpstr>Metastáza vzniká </vt:lpstr>
      <vt:lpstr>Screening </vt:lpstr>
      <vt:lpstr>Chování nádoru může být </vt:lpstr>
      <vt:lpstr>Prekancerózy </vt:lpstr>
      <vt:lpstr> Nádor může mít vzhled </vt:lpstr>
      <vt:lpstr>Pseudotumory </vt:lpstr>
      <vt:lpstr>Hyperplazie </vt:lpstr>
      <vt:lpstr>Hypertrofie </vt:lpstr>
      <vt:lpstr>Metaplazie </vt:lpstr>
      <vt:lpstr>Benigní nádor </vt:lpstr>
      <vt:lpstr>Nádor vzniká </vt:lpstr>
      <vt:lpstr>Metastáza </vt:lpstr>
      <vt:lpstr>Nádor </vt:lpstr>
      <vt:lpstr>Kancerogeny </vt:lpstr>
      <vt:lpstr>Definitivní diagnóza nádoru </vt:lpstr>
      <vt:lpstr> Maligní nádor </vt:lpstr>
      <vt:lpstr>Anémie </vt:lpstr>
      <vt:lpstr>Trombóza je </vt:lpstr>
      <vt:lpstr>Bakteriální endokarditis </vt:lpstr>
      <vt:lpstr>Komplikace aterosklerózy </vt:lpstr>
      <vt:lpstr>Mezi morfologické projevy aterosklerózy patří </vt:lpstr>
      <vt:lpstr>Komplikace anémie </vt:lpstr>
      <vt:lpstr>Varixy se komplikují </vt:lpstr>
      <vt:lpstr>Embolie </vt:lpstr>
      <vt:lpstr>Komplikace akutního infarktu </vt:lpstr>
      <vt:lpstr>Akutní a chronické městnání v orgánech se liší </vt:lpstr>
      <vt:lpstr>Ateroskleróza je způsobena </vt:lpstr>
      <vt:lpstr>Kardiogenní šok </vt:lpstr>
      <vt:lpstr>Příčinou infarktu myokardu je nejčastěji </vt:lpstr>
      <vt:lpstr>Anémie vzniká </vt:lpstr>
      <vt:lpstr>Vrozené vady srdeční </vt:lpstr>
      <vt:lpstr>Zhojený infarkt se může komplikovat </vt:lpstr>
      <vt:lpstr>Rozšíření žil nazýváme </vt:lpstr>
      <vt:lpstr>Kolaps </vt:lpstr>
      <vt:lpstr>Žlučové kameny </vt:lpstr>
      <vt:lpstr>Nádory žlučníku </vt:lpstr>
      <vt:lpstr>Diagnózu karcinomu střeva stanoví </vt:lpstr>
      <vt:lpstr>Chronická gastritis </vt:lpstr>
      <vt:lpstr>První metastázy karcinomu tlustého střeva se vytvoří </vt:lpstr>
      <vt:lpstr>Zánět slepého střeva-appendicitis </vt:lpstr>
      <vt:lpstr>Ileus </vt:lpstr>
      <vt:lpstr>Karcinom střeva </vt:lpstr>
      <vt:lpstr>Jaterní cirhóza </vt:lpstr>
      <vt:lpstr>Vřed žaludku </vt:lpstr>
      <vt:lpstr>-- Mezi autoimunní záněty střeva patří </vt:lpstr>
      <vt:lpstr>Rakovina v dutině ústní </vt:lpstr>
      <vt:lpstr>Zánět slinivky </vt:lpstr>
      <vt:lpstr>Rakovina slinivky </vt:lpstr>
      <vt:lpstr>Karcinom jícnu </vt:lpstr>
      <vt:lpstr>Nádory jater </vt:lpstr>
      <vt:lpstr>Malabsorpční syndrom </vt:lpstr>
      <vt:lpstr>Virová žloutenka </vt:lpstr>
      <vt:lpstr>Rakovina žaludku </vt:lpstr>
      <vt:lpstr>Gastroezofageální reflux </vt:lpstr>
      <vt:lpstr>Komplikace karcinomu plic </vt:lpstr>
      <vt:lpstr>Embolie do plicnice </vt:lpstr>
      <vt:lpstr>Komplikace zánětu pohrudnice </vt:lpstr>
      <vt:lpstr>Antrakóza </vt:lpstr>
      <vt:lpstr>Tuberkulóza plic </vt:lpstr>
      <vt:lpstr>Emfyzém </vt:lpstr>
      <vt:lpstr>Azbestóza </vt:lpstr>
      <vt:lpstr>Pneumonie </vt:lpstr>
      <vt:lpstr>Silikóza </vt:lpstr>
      <vt:lpstr>Nosní polypy </vt:lpstr>
      <vt:lpstr>Plicní infarkt </vt:lpstr>
      <vt:lpstr>Vzdušnost plíce je snížena při </vt:lpstr>
      <vt:lpstr>Edém plic </vt:lpstr>
      <vt:lpstr>Rýma </vt:lpstr>
      <vt:lpstr>Rezavá indurace plic </vt:lpstr>
      <vt:lpstr>Virové pneumonie </vt:lpstr>
      <vt:lpstr>Zánět pohrudnice </vt:lpstr>
      <vt:lpstr>Karcinom plic metastazuje </vt:lpstr>
      <vt:lpstr>Karcinom plic </vt:lpstr>
      <vt:lpstr>Syfilis začíná </vt:lpstr>
      <vt:lpstr>Karcinomy vývodných cest močových </vt:lpstr>
      <vt:lpstr>Negativní cytologický nález (pap-test) </vt:lpstr>
      <vt:lpstr>Ledvinné kameny </vt:lpstr>
      <vt:lpstr>Pyelonefritis </vt:lpstr>
      <vt:lpstr>Diagnózu rakoviny děložního hrdla stanoví </vt:lpstr>
      <vt:lpstr>Polycystické ledviny </vt:lpstr>
      <vt:lpstr>Nádory ledvin </vt:lpstr>
      <vt:lpstr>Uzlovitá hyperplazie prostaty </vt:lpstr>
      <vt:lpstr>Karcinom mléčné žlázy </vt:lpstr>
      <vt:lpstr>Rakovina děložního hrdla </vt:lpstr>
      <vt:lpstr>Fibroadenom prsu </vt:lpstr>
      <vt:lpstr>Malformace ženského vnitřního genitálu </vt:lpstr>
      <vt:lpstr>Nádory vaječníků </vt:lpstr>
      <vt:lpstr>Zánětlivý tumor adnex </vt:lpstr>
      <vt:lpstr>  Leiomyom dělohy </vt:lpstr>
      <vt:lpstr>Nádory sliznice děložního těla </vt:lpstr>
      <vt:lpstr>Kapavka </vt:lpstr>
      <vt:lpstr>Nádory varlat </vt:lpstr>
      <vt:lpstr>Glomerulonefrutis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ppt</dc:title>
  <dc:creator>marie.nejedla@szud.local</dc:creator>
  <cp:lastModifiedBy>marie.nejedla@szud.local</cp:lastModifiedBy>
  <cp:revision>10</cp:revision>
  <dcterms:created xsi:type="dcterms:W3CDTF">2024-02-29T15:12:26Z</dcterms:created>
  <dcterms:modified xsi:type="dcterms:W3CDTF">2024-03-01T17:46:56Z</dcterms:modified>
</cp:coreProperties>
</file>