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slides/slide85.xml" ContentType="application/vnd.openxmlformats-officedocument.presentationml.slide+xml"/>
  <Override PartName="/ppt/slides/slide86.xml" ContentType="application/vnd.openxmlformats-officedocument.presentationml.slide+xml"/>
  <Override PartName="/ppt/slides/slide87.xml" ContentType="application/vnd.openxmlformats-officedocument.presentationml.slide+xml"/>
  <Override PartName="/ppt/slides/slide88.xml" ContentType="application/vnd.openxmlformats-officedocument.presentationml.slide+xml"/>
  <Override PartName="/ppt/slides/slide89.xml" ContentType="application/vnd.openxmlformats-officedocument.presentationml.slide+xml"/>
  <Override PartName="/ppt/slides/slide90.xml" ContentType="application/vnd.openxmlformats-officedocument.presentationml.slide+xml"/>
  <Override PartName="/ppt/slides/slide91.xml" ContentType="application/vnd.openxmlformats-officedocument.presentationml.slide+xml"/>
  <Override PartName="/ppt/slides/slide92.xml" ContentType="application/vnd.openxmlformats-officedocument.presentationml.slide+xml"/>
  <Override PartName="/ppt/slides/slide93.xml" ContentType="application/vnd.openxmlformats-officedocument.presentationml.slide+xml"/>
  <Override PartName="/ppt/slides/slide94.xml" ContentType="application/vnd.openxmlformats-officedocument.presentationml.slide+xml"/>
  <Override PartName="/ppt/slides/slide95.xml" ContentType="application/vnd.openxmlformats-officedocument.presentationml.slide+xml"/>
  <Override PartName="/ppt/slides/slide96.xml" ContentType="application/vnd.openxmlformats-officedocument.presentationml.slide+xml"/>
  <Override PartName="/ppt/slides/slide97.xml" ContentType="application/vnd.openxmlformats-officedocument.presentationml.slide+xml"/>
  <Override PartName="/ppt/slides/slide98.xml" ContentType="application/vnd.openxmlformats-officedocument.presentationml.slide+xml"/>
  <Override PartName="/ppt/slides/slide99.xml" ContentType="application/vnd.openxmlformats-officedocument.presentationml.slide+xml"/>
  <Override PartName="/ppt/slides/slide100.xml" ContentType="application/vnd.openxmlformats-officedocument.presentationml.slide+xml"/>
  <Override PartName="/ppt/slides/slide101.xml" ContentType="application/vnd.openxmlformats-officedocument.presentationml.slide+xml"/>
  <Override PartName="/ppt/slides/slide102.xml" ContentType="application/vnd.openxmlformats-officedocument.presentationml.slide+xml"/>
  <Override PartName="/ppt/slides/slide103.xml" ContentType="application/vnd.openxmlformats-officedocument.presentationml.slide+xml"/>
  <Override PartName="/ppt/slides/slide104.xml" ContentType="application/vnd.openxmlformats-officedocument.presentationml.slide+xml"/>
  <Override PartName="/ppt/slides/slide105.xml" ContentType="application/vnd.openxmlformats-officedocument.presentationml.slide+xml"/>
  <Override PartName="/ppt/slides/slide106.xml" ContentType="application/vnd.openxmlformats-officedocument.presentationml.slide+xml"/>
  <Override PartName="/ppt/slides/slide107.xml" ContentType="application/vnd.openxmlformats-officedocument.presentationml.slide+xml"/>
  <Override PartName="/ppt/slides/slide108.xml" ContentType="application/vnd.openxmlformats-officedocument.presentationml.slide+xml"/>
  <Override PartName="/ppt/slides/slide109.xml" ContentType="application/vnd.openxmlformats-officedocument.presentationml.slide+xml"/>
  <Override PartName="/ppt/slides/slide110.xml" ContentType="application/vnd.openxmlformats-officedocument.presentationml.slide+xml"/>
  <Override PartName="/ppt/slides/slide111.xml" ContentType="application/vnd.openxmlformats-officedocument.presentationml.slide+xml"/>
  <Override PartName="/ppt/slides/slide112.xml" ContentType="application/vnd.openxmlformats-officedocument.presentationml.slide+xml"/>
  <Override PartName="/ppt/slides/slide113.xml" ContentType="application/vnd.openxmlformats-officedocument.presentationml.slide+xml"/>
  <Override PartName="/ppt/slides/slide114.xml" ContentType="application/vnd.openxmlformats-officedocument.presentationml.slide+xml"/>
  <Override PartName="/ppt/slides/slide115.xml" ContentType="application/vnd.openxmlformats-officedocument.presentationml.slide+xml"/>
  <Override PartName="/ppt/slides/slide116.xml" ContentType="application/vnd.openxmlformats-officedocument.presentationml.slide+xml"/>
  <Override PartName="/ppt/slides/slide117.xml" ContentType="application/vnd.openxmlformats-officedocument.presentationml.slide+xml"/>
  <Override PartName="/ppt/slides/slide118.xml" ContentType="application/vnd.openxmlformats-officedocument.presentationml.slide+xml"/>
  <Override PartName="/ppt/slides/slide119.xml" ContentType="application/vnd.openxmlformats-officedocument.presentationml.slide+xml"/>
  <Override PartName="/ppt/slides/slide120.xml" ContentType="application/vnd.openxmlformats-officedocument.presentationml.slide+xml"/>
  <Override PartName="/ppt/slides/slide121.xml" ContentType="application/vnd.openxmlformats-officedocument.presentationml.slide+xml"/>
  <Override PartName="/ppt/slides/slide122.xml" ContentType="application/vnd.openxmlformats-officedocument.presentationml.slide+xml"/>
  <Override PartName="/ppt/slides/slide123.xml" ContentType="application/vnd.openxmlformats-officedocument.presentationml.slide+xml"/>
  <Override PartName="/ppt/slides/slide124.xml" ContentType="application/vnd.openxmlformats-officedocument.presentationml.slide+xml"/>
  <Override PartName="/ppt/slides/slide125.xml" ContentType="application/vnd.openxmlformats-officedocument.presentationml.slide+xml"/>
  <Override PartName="/ppt/slides/slide126.xml" ContentType="application/vnd.openxmlformats-officedocument.presentationml.slide+xml"/>
  <Override PartName="/ppt/slides/slide127.xml" ContentType="application/vnd.openxmlformats-officedocument.presentationml.slide+xml"/>
  <Override PartName="/ppt/slides/slide128.xml" ContentType="application/vnd.openxmlformats-officedocument.presentationml.slide+xml"/>
  <Override PartName="/ppt/slides/slide129.xml" ContentType="application/vnd.openxmlformats-officedocument.presentationml.slide+xml"/>
  <Override PartName="/ppt/slides/slide130.xml" ContentType="application/vnd.openxmlformats-officedocument.presentationml.slide+xml"/>
  <Override PartName="/ppt/slides/slide131.xml" ContentType="application/vnd.openxmlformats-officedocument.presentationml.slide+xml"/>
  <Override PartName="/ppt/slides/slide132.xml" ContentType="application/vnd.openxmlformats-officedocument.presentationml.slide+xml"/>
  <Override PartName="/ppt/slides/slide133.xml" ContentType="application/vnd.openxmlformats-officedocument.presentationml.slide+xml"/>
  <Override PartName="/ppt/slides/slide134.xml" ContentType="application/vnd.openxmlformats-officedocument.presentationml.slide+xml"/>
  <Override PartName="/ppt/slides/slide135.xml" ContentType="application/vnd.openxmlformats-officedocument.presentationml.slide+xml"/>
  <Override PartName="/ppt/slides/slide136.xml" ContentType="application/vnd.openxmlformats-officedocument.presentationml.slide+xml"/>
  <Override PartName="/ppt/slides/slide137.xml" ContentType="application/vnd.openxmlformats-officedocument.presentationml.slide+xml"/>
  <Override PartName="/ppt/slides/slide138.xml" ContentType="application/vnd.openxmlformats-officedocument.presentationml.slide+xml"/>
  <Override PartName="/ppt/slides/slide139.xml" ContentType="application/vnd.openxmlformats-officedocument.presentationml.slide+xml"/>
  <Override PartName="/ppt/slides/slide140.xml" ContentType="application/vnd.openxmlformats-officedocument.presentationml.slide+xml"/>
  <Override PartName="/ppt/slides/slide141.xml" ContentType="application/vnd.openxmlformats-officedocument.presentationml.slide+xml"/>
  <Override PartName="/ppt/slides/slide142.xml" ContentType="application/vnd.openxmlformats-officedocument.presentationml.slide+xml"/>
  <Override PartName="/ppt/slides/slide143.xml" ContentType="application/vnd.openxmlformats-officedocument.presentationml.slide+xml"/>
  <Override PartName="/ppt/slides/slide144.xml" ContentType="application/vnd.openxmlformats-officedocument.presentationml.slide+xml"/>
  <Override PartName="/ppt/slides/slide145.xml" ContentType="application/vnd.openxmlformats-officedocument.presentationml.slide+xml"/>
  <Override PartName="/ppt/slides/slide146.xml" ContentType="application/vnd.openxmlformats-officedocument.presentationml.slide+xml"/>
  <Override PartName="/ppt/slides/slide147.xml" ContentType="application/vnd.openxmlformats-officedocument.presentationml.slide+xml"/>
  <Override PartName="/ppt/slides/slide148.xml" ContentType="application/vnd.openxmlformats-officedocument.presentationml.slide+xml"/>
  <Override PartName="/ppt/slides/slide149.xml" ContentType="application/vnd.openxmlformats-officedocument.presentationml.slide+xml"/>
  <Override PartName="/ppt/slides/slide150.xml" ContentType="application/vnd.openxmlformats-officedocument.presentationml.slide+xml"/>
  <Override PartName="/ppt/slides/slide151.xml" ContentType="application/vnd.openxmlformats-officedocument.presentationml.slide+xml"/>
  <Override PartName="/ppt/slides/slide152.xml" ContentType="application/vnd.openxmlformats-officedocument.presentationml.slide+xml"/>
  <Override PartName="/ppt/slides/slide153.xml" ContentType="application/vnd.openxmlformats-officedocument.presentationml.slide+xml"/>
  <Override PartName="/ppt/slides/slide154.xml" ContentType="application/vnd.openxmlformats-officedocument.presentationml.slide+xml"/>
  <Override PartName="/ppt/slides/slide155.xml" ContentType="application/vnd.openxmlformats-officedocument.presentationml.slide+xml"/>
  <Override PartName="/ppt/slides/slide156.xml" ContentType="application/vnd.openxmlformats-officedocument.presentationml.slide+xml"/>
  <Override PartName="/ppt/slides/slide157.xml" ContentType="application/vnd.openxmlformats-officedocument.presentationml.slide+xml"/>
  <Override PartName="/ppt/slides/slide158.xml" ContentType="application/vnd.openxmlformats-officedocument.presentationml.slide+xml"/>
  <Override PartName="/ppt/slides/slide159.xml" ContentType="application/vnd.openxmlformats-officedocument.presentationml.slide+xml"/>
  <Override PartName="/ppt/slides/slide160.xml" ContentType="application/vnd.openxmlformats-officedocument.presentationml.slide+xml"/>
  <Override PartName="/ppt/slides/slide161.xml" ContentType="application/vnd.openxmlformats-officedocument.presentationml.slide+xml"/>
  <Override PartName="/ppt/slides/slide162.xml" ContentType="application/vnd.openxmlformats-officedocument.presentationml.slide+xml"/>
  <Override PartName="/ppt/slides/slide163.xml" ContentType="application/vnd.openxmlformats-officedocument.presentationml.slide+xml"/>
  <Override PartName="/ppt/slides/slide164.xml" ContentType="application/vnd.openxmlformats-officedocument.presentationml.slide+xml"/>
  <Override PartName="/ppt/slides/slide165.xml" ContentType="application/vnd.openxmlformats-officedocument.presentationml.slide+xml"/>
  <Override PartName="/ppt/slides/slide166.xml" ContentType="application/vnd.openxmlformats-officedocument.presentationml.slide+xml"/>
  <Override PartName="/ppt/slides/slide167.xml" ContentType="application/vnd.openxmlformats-officedocument.presentationml.slide+xml"/>
  <Override PartName="/ppt/slides/slide168.xml" ContentType="application/vnd.openxmlformats-officedocument.presentationml.slide+xml"/>
  <Override PartName="/ppt/slides/slide16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  <p:sldId id="313" r:id="rId59"/>
    <p:sldId id="314" r:id="rId60"/>
    <p:sldId id="315" r:id="rId61"/>
    <p:sldId id="316" r:id="rId62"/>
    <p:sldId id="317" r:id="rId63"/>
    <p:sldId id="318" r:id="rId64"/>
    <p:sldId id="319" r:id="rId65"/>
    <p:sldId id="320" r:id="rId66"/>
    <p:sldId id="321" r:id="rId67"/>
    <p:sldId id="322" r:id="rId68"/>
    <p:sldId id="323" r:id="rId69"/>
    <p:sldId id="324" r:id="rId70"/>
    <p:sldId id="325" r:id="rId71"/>
    <p:sldId id="326" r:id="rId72"/>
    <p:sldId id="327" r:id="rId73"/>
    <p:sldId id="328" r:id="rId74"/>
    <p:sldId id="329" r:id="rId75"/>
    <p:sldId id="330" r:id="rId76"/>
    <p:sldId id="331" r:id="rId77"/>
    <p:sldId id="332" r:id="rId78"/>
    <p:sldId id="333" r:id="rId79"/>
    <p:sldId id="334" r:id="rId80"/>
    <p:sldId id="335" r:id="rId81"/>
    <p:sldId id="336" r:id="rId82"/>
    <p:sldId id="337" r:id="rId83"/>
    <p:sldId id="338" r:id="rId84"/>
    <p:sldId id="339" r:id="rId85"/>
    <p:sldId id="340" r:id="rId86"/>
    <p:sldId id="341" r:id="rId87"/>
    <p:sldId id="342" r:id="rId88"/>
    <p:sldId id="343" r:id="rId89"/>
    <p:sldId id="344" r:id="rId90"/>
    <p:sldId id="345" r:id="rId91"/>
    <p:sldId id="346" r:id="rId92"/>
    <p:sldId id="347" r:id="rId93"/>
    <p:sldId id="348" r:id="rId94"/>
    <p:sldId id="349" r:id="rId95"/>
    <p:sldId id="350" r:id="rId96"/>
    <p:sldId id="351" r:id="rId97"/>
    <p:sldId id="352" r:id="rId98"/>
    <p:sldId id="353" r:id="rId99"/>
    <p:sldId id="354" r:id="rId100"/>
    <p:sldId id="355" r:id="rId101"/>
    <p:sldId id="356" r:id="rId102"/>
    <p:sldId id="357" r:id="rId103"/>
    <p:sldId id="358" r:id="rId104"/>
    <p:sldId id="359" r:id="rId105"/>
    <p:sldId id="360" r:id="rId106"/>
    <p:sldId id="361" r:id="rId107"/>
    <p:sldId id="362" r:id="rId108"/>
    <p:sldId id="363" r:id="rId109"/>
    <p:sldId id="364" r:id="rId110"/>
    <p:sldId id="365" r:id="rId111"/>
    <p:sldId id="366" r:id="rId112"/>
    <p:sldId id="367" r:id="rId113"/>
    <p:sldId id="368" r:id="rId114"/>
    <p:sldId id="369" r:id="rId115"/>
    <p:sldId id="370" r:id="rId116"/>
    <p:sldId id="371" r:id="rId117"/>
    <p:sldId id="372" r:id="rId118"/>
    <p:sldId id="373" r:id="rId119"/>
    <p:sldId id="374" r:id="rId120"/>
    <p:sldId id="375" r:id="rId121"/>
    <p:sldId id="376" r:id="rId122"/>
    <p:sldId id="377" r:id="rId123"/>
    <p:sldId id="378" r:id="rId124"/>
    <p:sldId id="379" r:id="rId125"/>
    <p:sldId id="380" r:id="rId126"/>
    <p:sldId id="381" r:id="rId127"/>
    <p:sldId id="382" r:id="rId128"/>
    <p:sldId id="383" r:id="rId129"/>
    <p:sldId id="384" r:id="rId130"/>
    <p:sldId id="385" r:id="rId131"/>
    <p:sldId id="386" r:id="rId132"/>
    <p:sldId id="387" r:id="rId133"/>
    <p:sldId id="388" r:id="rId134"/>
    <p:sldId id="389" r:id="rId135"/>
    <p:sldId id="390" r:id="rId136"/>
    <p:sldId id="391" r:id="rId137"/>
    <p:sldId id="392" r:id="rId138"/>
    <p:sldId id="393" r:id="rId139"/>
    <p:sldId id="394" r:id="rId140"/>
    <p:sldId id="395" r:id="rId141"/>
    <p:sldId id="396" r:id="rId142"/>
    <p:sldId id="397" r:id="rId143"/>
    <p:sldId id="398" r:id="rId144"/>
    <p:sldId id="399" r:id="rId145"/>
    <p:sldId id="400" r:id="rId146"/>
    <p:sldId id="401" r:id="rId147"/>
    <p:sldId id="402" r:id="rId148"/>
    <p:sldId id="403" r:id="rId149"/>
    <p:sldId id="404" r:id="rId150"/>
    <p:sldId id="405" r:id="rId151"/>
    <p:sldId id="406" r:id="rId152"/>
    <p:sldId id="407" r:id="rId153"/>
    <p:sldId id="408" r:id="rId154"/>
    <p:sldId id="409" r:id="rId155"/>
    <p:sldId id="410" r:id="rId156"/>
    <p:sldId id="411" r:id="rId157"/>
    <p:sldId id="412" r:id="rId158"/>
    <p:sldId id="413" r:id="rId159"/>
    <p:sldId id="414" r:id="rId160"/>
    <p:sldId id="415" r:id="rId161"/>
    <p:sldId id="416" r:id="rId162"/>
    <p:sldId id="417" r:id="rId163"/>
    <p:sldId id="418" r:id="rId164"/>
    <p:sldId id="419" r:id="rId165"/>
    <p:sldId id="420" r:id="rId166"/>
    <p:sldId id="421" r:id="rId167"/>
    <p:sldId id="422" r:id="rId168"/>
    <p:sldId id="423" r:id="rId169"/>
    <p:sldId id="424" r:id="rId170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6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117" Type="http://schemas.openxmlformats.org/officeDocument/2006/relationships/slide" Target="slides/slide116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84" Type="http://schemas.openxmlformats.org/officeDocument/2006/relationships/slide" Target="slides/slide83.xml"/><Relationship Id="rId89" Type="http://schemas.openxmlformats.org/officeDocument/2006/relationships/slide" Target="slides/slide88.xml"/><Relationship Id="rId112" Type="http://schemas.openxmlformats.org/officeDocument/2006/relationships/slide" Target="slides/slide111.xml"/><Relationship Id="rId133" Type="http://schemas.openxmlformats.org/officeDocument/2006/relationships/slide" Target="slides/slide132.xml"/><Relationship Id="rId138" Type="http://schemas.openxmlformats.org/officeDocument/2006/relationships/slide" Target="slides/slide137.xml"/><Relationship Id="rId154" Type="http://schemas.openxmlformats.org/officeDocument/2006/relationships/slide" Target="slides/slide153.xml"/><Relationship Id="rId159" Type="http://schemas.openxmlformats.org/officeDocument/2006/relationships/slide" Target="slides/slide158.xml"/><Relationship Id="rId170" Type="http://schemas.openxmlformats.org/officeDocument/2006/relationships/slide" Target="slides/slide169.xml"/><Relationship Id="rId16" Type="http://schemas.openxmlformats.org/officeDocument/2006/relationships/slide" Target="slides/slide15.xml"/><Relationship Id="rId107" Type="http://schemas.openxmlformats.org/officeDocument/2006/relationships/slide" Target="slides/slide106.xml"/><Relationship Id="rId11" Type="http://schemas.openxmlformats.org/officeDocument/2006/relationships/slide" Target="slides/slide10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102" Type="http://schemas.openxmlformats.org/officeDocument/2006/relationships/slide" Target="slides/slide101.xml"/><Relationship Id="rId123" Type="http://schemas.openxmlformats.org/officeDocument/2006/relationships/slide" Target="slides/slide122.xml"/><Relationship Id="rId128" Type="http://schemas.openxmlformats.org/officeDocument/2006/relationships/slide" Target="slides/slide127.xml"/><Relationship Id="rId144" Type="http://schemas.openxmlformats.org/officeDocument/2006/relationships/slide" Target="slides/slide143.xml"/><Relationship Id="rId149" Type="http://schemas.openxmlformats.org/officeDocument/2006/relationships/slide" Target="slides/slide148.xml"/><Relationship Id="rId5" Type="http://schemas.openxmlformats.org/officeDocument/2006/relationships/slide" Target="slides/slide4.xml"/><Relationship Id="rId90" Type="http://schemas.openxmlformats.org/officeDocument/2006/relationships/slide" Target="slides/slide89.xml"/><Relationship Id="rId95" Type="http://schemas.openxmlformats.org/officeDocument/2006/relationships/slide" Target="slides/slide94.xml"/><Relationship Id="rId160" Type="http://schemas.openxmlformats.org/officeDocument/2006/relationships/slide" Target="slides/slide159.xml"/><Relationship Id="rId165" Type="http://schemas.openxmlformats.org/officeDocument/2006/relationships/slide" Target="slides/slide164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113" Type="http://schemas.openxmlformats.org/officeDocument/2006/relationships/slide" Target="slides/slide112.xml"/><Relationship Id="rId118" Type="http://schemas.openxmlformats.org/officeDocument/2006/relationships/slide" Target="slides/slide117.xml"/><Relationship Id="rId134" Type="http://schemas.openxmlformats.org/officeDocument/2006/relationships/slide" Target="slides/slide133.xml"/><Relationship Id="rId139" Type="http://schemas.openxmlformats.org/officeDocument/2006/relationships/slide" Target="slides/slide138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150" Type="http://schemas.openxmlformats.org/officeDocument/2006/relationships/slide" Target="slides/slide149.xml"/><Relationship Id="rId155" Type="http://schemas.openxmlformats.org/officeDocument/2006/relationships/slide" Target="slides/slide154.xml"/><Relationship Id="rId171" Type="http://schemas.openxmlformats.org/officeDocument/2006/relationships/presProps" Target="presProps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59" Type="http://schemas.openxmlformats.org/officeDocument/2006/relationships/slide" Target="slides/slide58.xml"/><Relationship Id="rId103" Type="http://schemas.openxmlformats.org/officeDocument/2006/relationships/slide" Target="slides/slide102.xml"/><Relationship Id="rId108" Type="http://schemas.openxmlformats.org/officeDocument/2006/relationships/slide" Target="slides/slide107.xml"/><Relationship Id="rId124" Type="http://schemas.openxmlformats.org/officeDocument/2006/relationships/slide" Target="slides/slide123.xml"/><Relationship Id="rId129" Type="http://schemas.openxmlformats.org/officeDocument/2006/relationships/slide" Target="slides/slide128.xml"/><Relationship Id="rId54" Type="http://schemas.openxmlformats.org/officeDocument/2006/relationships/slide" Target="slides/slide53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91" Type="http://schemas.openxmlformats.org/officeDocument/2006/relationships/slide" Target="slides/slide90.xml"/><Relationship Id="rId96" Type="http://schemas.openxmlformats.org/officeDocument/2006/relationships/slide" Target="slides/slide95.xml"/><Relationship Id="rId140" Type="http://schemas.openxmlformats.org/officeDocument/2006/relationships/slide" Target="slides/slide139.xml"/><Relationship Id="rId145" Type="http://schemas.openxmlformats.org/officeDocument/2006/relationships/slide" Target="slides/slide144.xml"/><Relationship Id="rId161" Type="http://schemas.openxmlformats.org/officeDocument/2006/relationships/slide" Target="slides/slide160.xml"/><Relationship Id="rId166" Type="http://schemas.openxmlformats.org/officeDocument/2006/relationships/slide" Target="slides/slide16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6" Type="http://schemas.openxmlformats.org/officeDocument/2006/relationships/slide" Target="slides/slide105.xml"/><Relationship Id="rId114" Type="http://schemas.openxmlformats.org/officeDocument/2006/relationships/slide" Target="slides/slide113.xml"/><Relationship Id="rId119" Type="http://schemas.openxmlformats.org/officeDocument/2006/relationships/slide" Target="slides/slide118.xml"/><Relationship Id="rId127" Type="http://schemas.openxmlformats.org/officeDocument/2006/relationships/slide" Target="slides/slide12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slide" Target="slides/slide85.xml"/><Relationship Id="rId94" Type="http://schemas.openxmlformats.org/officeDocument/2006/relationships/slide" Target="slides/slide93.xml"/><Relationship Id="rId99" Type="http://schemas.openxmlformats.org/officeDocument/2006/relationships/slide" Target="slides/slide98.xml"/><Relationship Id="rId101" Type="http://schemas.openxmlformats.org/officeDocument/2006/relationships/slide" Target="slides/slide100.xml"/><Relationship Id="rId122" Type="http://schemas.openxmlformats.org/officeDocument/2006/relationships/slide" Target="slides/slide121.xml"/><Relationship Id="rId130" Type="http://schemas.openxmlformats.org/officeDocument/2006/relationships/slide" Target="slides/slide129.xml"/><Relationship Id="rId135" Type="http://schemas.openxmlformats.org/officeDocument/2006/relationships/slide" Target="slides/slide134.xml"/><Relationship Id="rId143" Type="http://schemas.openxmlformats.org/officeDocument/2006/relationships/slide" Target="slides/slide142.xml"/><Relationship Id="rId148" Type="http://schemas.openxmlformats.org/officeDocument/2006/relationships/slide" Target="slides/slide147.xml"/><Relationship Id="rId151" Type="http://schemas.openxmlformats.org/officeDocument/2006/relationships/slide" Target="slides/slide150.xml"/><Relationship Id="rId156" Type="http://schemas.openxmlformats.org/officeDocument/2006/relationships/slide" Target="slides/slide155.xml"/><Relationship Id="rId164" Type="http://schemas.openxmlformats.org/officeDocument/2006/relationships/slide" Target="slides/slide163.xml"/><Relationship Id="rId169" Type="http://schemas.openxmlformats.org/officeDocument/2006/relationships/slide" Target="slides/slide16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72" Type="http://schemas.openxmlformats.org/officeDocument/2006/relationships/viewProps" Target="viewProps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109" Type="http://schemas.openxmlformats.org/officeDocument/2006/relationships/slide" Target="slides/slide10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slide" Target="slides/slide75.xml"/><Relationship Id="rId97" Type="http://schemas.openxmlformats.org/officeDocument/2006/relationships/slide" Target="slides/slide96.xml"/><Relationship Id="rId104" Type="http://schemas.openxmlformats.org/officeDocument/2006/relationships/slide" Target="slides/slide103.xml"/><Relationship Id="rId120" Type="http://schemas.openxmlformats.org/officeDocument/2006/relationships/slide" Target="slides/slide119.xml"/><Relationship Id="rId125" Type="http://schemas.openxmlformats.org/officeDocument/2006/relationships/slide" Target="slides/slide124.xml"/><Relationship Id="rId141" Type="http://schemas.openxmlformats.org/officeDocument/2006/relationships/slide" Target="slides/slide140.xml"/><Relationship Id="rId146" Type="http://schemas.openxmlformats.org/officeDocument/2006/relationships/slide" Target="slides/slide145.xml"/><Relationship Id="rId167" Type="http://schemas.openxmlformats.org/officeDocument/2006/relationships/slide" Target="slides/slide166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92" Type="http://schemas.openxmlformats.org/officeDocument/2006/relationships/slide" Target="slides/slide91.xml"/><Relationship Id="rId162" Type="http://schemas.openxmlformats.org/officeDocument/2006/relationships/slide" Target="slides/slide161.xml"/><Relationship Id="rId2" Type="http://schemas.openxmlformats.org/officeDocument/2006/relationships/slide" Target="slides/slide1.xml"/><Relationship Id="rId29" Type="http://schemas.openxmlformats.org/officeDocument/2006/relationships/slide" Target="slides/slide28.xml"/><Relationship Id="rId24" Type="http://schemas.openxmlformats.org/officeDocument/2006/relationships/slide" Target="slides/slide23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66" Type="http://schemas.openxmlformats.org/officeDocument/2006/relationships/slide" Target="slides/slide65.xml"/><Relationship Id="rId87" Type="http://schemas.openxmlformats.org/officeDocument/2006/relationships/slide" Target="slides/slide86.xml"/><Relationship Id="rId110" Type="http://schemas.openxmlformats.org/officeDocument/2006/relationships/slide" Target="slides/slide109.xml"/><Relationship Id="rId115" Type="http://schemas.openxmlformats.org/officeDocument/2006/relationships/slide" Target="slides/slide114.xml"/><Relationship Id="rId131" Type="http://schemas.openxmlformats.org/officeDocument/2006/relationships/slide" Target="slides/slide130.xml"/><Relationship Id="rId136" Type="http://schemas.openxmlformats.org/officeDocument/2006/relationships/slide" Target="slides/slide135.xml"/><Relationship Id="rId157" Type="http://schemas.openxmlformats.org/officeDocument/2006/relationships/slide" Target="slides/slide156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52" Type="http://schemas.openxmlformats.org/officeDocument/2006/relationships/slide" Target="slides/slide151.xml"/><Relationship Id="rId173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56" Type="http://schemas.openxmlformats.org/officeDocument/2006/relationships/slide" Target="slides/slide55.xml"/><Relationship Id="rId77" Type="http://schemas.openxmlformats.org/officeDocument/2006/relationships/slide" Target="slides/slide76.xml"/><Relationship Id="rId100" Type="http://schemas.openxmlformats.org/officeDocument/2006/relationships/slide" Target="slides/slide99.xml"/><Relationship Id="rId105" Type="http://schemas.openxmlformats.org/officeDocument/2006/relationships/slide" Target="slides/slide104.xml"/><Relationship Id="rId126" Type="http://schemas.openxmlformats.org/officeDocument/2006/relationships/slide" Target="slides/slide125.xml"/><Relationship Id="rId147" Type="http://schemas.openxmlformats.org/officeDocument/2006/relationships/slide" Target="slides/slide146.xml"/><Relationship Id="rId168" Type="http://schemas.openxmlformats.org/officeDocument/2006/relationships/slide" Target="slides/slide167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93" Type="http://schemas.openxmlformats.org/officeDocument/2006/relationships/slide" Target="slides/slide92.xml"/><Relationship Id="rId98" Type="http://schemas.openxmlformats.org/officeDocument/2006/relationships/slide" Target="slides/slide97.xml"/><Relationship Id="rId121" Type="http://schemas.openxmlformats.org/officeDocument/2006/relationships/slide" Target="slides/slide120.xml"/><Relationship Id="rId142" Type="http://schemas.openxmlformats.org/officeDocument/2006/relationships/slide" Target="slides/slide141.xml"/><Relationship Id="rId163" Type="http://schemas.openxmlformats.org/officeDocument/2006/relationships/slide" Target="slides/slide162.xml"/><Relationship Id="rId3" Type="http://schemas.openxmlformats.org/officeDocument/2006/relationships/slide" Target="slides/slide2.xml"/><Relationship Id="rId25" Type="http://schemas.openxmlformats.org/officeDocument/2006/relationships/slide" Target="slides/slide24.xml"/><Relationship Id="rId46" Type="http://schemas.openxmlformats.org/officeDocument/2006/relationships/slide" Target="slides/slide45.xml"/><Relationship Id="rId67" Type="http://schemas.openxmlformats.org/officeDocument/2006/relationships/slide" Target="slides/slide66.xml"/><Relationship Id="rId116" Type="http://schemas.openxmlformats.org/officeDocument/2006/relationships/slide" Target="slides/slide115.xml"/><Relationship Id="rId137" Type="http://schemas.openxmlformats.org/officeDocument/2006/relationships/slide" Target="slides/slide136.xml"/><Relationship Id="rId158" Type="http://schemas.openxmlformats.org/officeDocument/2006/relationships/slide" Target="slides/slide157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62" Type="http://schemas.openxmlformats.org/officeDocument/2006/relationships/slide" Target="slides/slide61.xml"/><Relationship Id="rId83" Type="http://schemas.openxmlformats.org/officeDocument/2006/relationships/slide" Target="slides/slide82.xml"/><Relationship Id="rId88" Type="http://schemas.openxmlformats.org/officeDocument/2006/relationships/slide" Target="slides/slide87.xml"/><Relationship Id="rId111" Type="http://schemas.openxmlformats.org/officeDocument/2006/relationships/slide" Target="slides/slide110.xml"/><Relationship Id="rId132" Type="http://schemas.openxmlformats.org/officeDocument/2006/relationships/slide" Target="slides/slide131.xml"/><Relationship Id="rId153" Type="http://schemas.openxmlformats.org/officeDocument/2006/relationships/slide" Target="slides/slide152.xml"/><Relationship Id="rId17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6EB2-241D-48B5-AD00-E5E5952EEFF3}" type="datetimeFigureOut">
              <a:rPr lang="cs-CZ" smtClean="0"/>
              <a:t>01.03.2024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E7392-99D9-4C26-BDEC-1CE9569DC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689659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6EB2-241D-48B5-AD00-E5E5952EEFF3}" type="datetimeFigureOut">
              <a:rPr lang="cs-CZ" smtClean="0"/>
              <a:t>01.03.2024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E7392-99D9-4C26-BDEC-1CE9569DC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171814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6EB2-241D-48B5-AD00-E5E5952EEFF3}" type="datetimeFigureOut">
              <a:rPr lang="cs-CZ" smtClean="0"/>
              <a:t>01.03.2024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E7392-99D9-4C26-BDEC-1CE9569DC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14514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6EB2-241D-48B5-AD00-E5E5952EEFF3}" type="datetimeFigureOut">
              <a:rPr lang="cs-CZ" smtClean="0"/>
              <a:t>01.03.2024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E7392-99D9-4C26-BDEC-1CE9569DC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7738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6EB2-241D-48B5-AD00-E5E5952EEFF3}" type="datetimeFigureOut">
              <a:rPr lang="cs-CZ" smtClean="0"/>
              <a:t>01.03.2024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E7392-99D9-4C26-BDEC-1CE9569DC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781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6EB2-241D-48B5-AD00-E5E5952EEFF3}" type="datetimeFigureOut">
              <a:rPr lang="cs-CZ" smtClean="0"/>
              <a:t>01.03.2024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E7392-99D9-4C26-BDEC-1CE9569DC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604911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6EB2-241D-48B5-AD00-E5E5952EEFF3}" type="datetimeFigureOut">
              <a:rPr lang="cs-CZ" smtClean="0"/>
              <a:t>01.03.2024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E7392-99D9-4C26-BDEC-1CE9569DC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202779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6EB2-241D-48B5-AD00-E5E5952EEFF3}" type="datetimeFigureOut">
              <a:rPr lang="cs-CZ" smtClean="0"/>
              <a:t>01.03.2024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E7392-99D9-4C26-BDEC-1CE9569DC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80714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6EB2-241D-48B5-AD00-E5E5952EEFF3}" type="datetimeFigureOut">
              <a:rPr lang="cs-CZ" smtClean="0"/>
              <a:t>01.03.2024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E7392-99D9-4C26-BDEC-1CE9569DC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050313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6EB2-241D-48B5-AD00-E5E5952EEFF3}" type="datetimeFigureOut">
              <a:rPr lang="cs-CZ" smtClean="0"/>
              <a:t>01.03.2024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E7392-99D9-4C26-BDEC-1CE9569DC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99942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C6EB2-241D-48B5-AD00-E5E5952EEFF3}" type="datetimeFigureOut">
              <a:rPr lang="cs-CZ" smtClean="0"/>
              <a:t>01.03.2024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DE7392-99D9-4C26-BDEC-1CE9569DC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223500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BC6EB2-241D-48B5-AD00-E5E5952EEFF3}" type="datetimeFigureOut">
              <a:rPr lang="cs-CZ" smtClean="0"/>
              <a:t>01.03.2024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DE7392-99D9-4C26-BDEC-1CE9569DCDDB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232013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Test </a:t>
            </a:r>
            <a:r>
              <a:rPr lang="cs-CZ" dirty="0" err="1" smtClean="0"/>
              <a:t>ppt</a:t>
            </a: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0040050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Cytologie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slouží ke zjištění nebo vyloučení patologických změn na buňkách</a:t>
            </a:r>
          </a:p>
        </p:txBody>
      </p:sp>
    </p:spTree>
    <p:extLst>
      <p:ext uri="{BB962C8B-B14F-4D97-AF65-F5344CB8AC3E}">
        <p14:creationId xmlns:p14="http://schemas.microsoft.com/office/powerpoint/2010/main" val="3226710707"/>
      </p:ext>
    </p:extLst>
  </p:cSld>
  <p:clrMapOvr>
    <a:masterClrMapping/>
  </p:clrMapOvr>
</p:sld>
</file>

<file path=ppt/slides/slide10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Komplikace akutního infarktu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 smtClean="0"/>
              <a:t>poruchy </a:t>
            </a:r>
            <a:r>
              <a:rPr lang="cs-CZ" dirty="0"/>
              <a:t>srdečního rytmu</a:t>
            </a:r>
          </a:p>
          <a:p>
            <a:r>
              <a:rPr lang="cs-CZ" dirty="0"/>
              <a:t> </a:t>
            </a:r>
            <a:r>
              <a:rPr lang="cs-CZ" dirty="0" smtClean="0"/>
              <a:t>kardiogenní </a:t>
            </a:r>
            <a:r>
              <a:rPr lang="cs-CZ" dirty="0"/>
              <a:t>šok</a:t>
            </a:r>
          </a:p>
          <a:p>
            <a:r>
              <a:rPr lang="cs-CZ" dirty="0"/>
              <a:t> </a:t>
            </a:r>
            <a:r>
              <a:rPr lang="cs-CZ" dirty="0" smtClean="0"/>
              <a:t>otok </a:t>
            </a:r>
            <a:r>
              <a:rPr lang="cs-CZ" dirty="0"/>
              <a:t>plic</a:t>
            </a:r>
          </a:p>
          <a:p>
            <a:r>
              <a:rPr lang="cs-CZ" dirty="0"/>
              <a:t> </a:t>
            </a:r>
            <a:r>
              <a:rPr lang="cs-CZ" dirty="0" smtClean="0"/>
              <a:t>akutní </a:t>
            </a:r>
            <a:r>
              <a:rPr lang="cs-CZ" dirty="0"/>
              <a:t>výduť s rupturou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49252542"/>
      </p:ext>
    </p:extLst>
  </p:cSld>
  <p:clrMapOvr>
    <a:masterClrMapping/>
  </p:clrMapOvr>
</p:sld>
</file>

<file path=ppt/slides/slide10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Akutní a chronické městnání v orgánech se liší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přítomností fibrózy u chronického městnání</a:t>
            </a:r>
          </a:p>
        </p:txBody>
      </p:sp>
    </p:spTree>
    <p:extLst>
      <p:ext uri="{BB962C8B-B14F-4D97-AF65-F5344CB8AC3E}">
        <p14:creationId xmlns:p14="http://schemas.microsoft.com/office/powerpoint/2010/main" val="860499475"/>
      </p:ext>
    </p:extLst>
  </p:cSld>
  <p:clrMapOvr>
    <a:masterClrMapping/>
  </p:clrMapOvr>
</p:sld>
</file>

<file path=ppt/slides/slide10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Ateroskleróza je způsobena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více faktory, zejm. poruchou metabolismu lipidů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626085303"/>
      </p:ext>
    </p:extLst>
  </p:cSld>
  <p:clrMapOvr>
    <a:masterClrMapping/>
  </p:clrMapOvr>
</p:sld>
</file>

<file path=ppt/slides/slide10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Kardiogenní šok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nastává </a:t>
            </a:r>
            <a:r>
              <a:rPr lang="cs-CZ" dirty="0"/>
              <a:t>v důsledku selhání srdce jako pumpy</a:t>
            </a:r>
          </a:p>
          <a:p>
            <a:r>
              <a:rPr lang="cs-CZ" dirty="0"/>
              <a:t> </a:t>
            </a:r>
            <a:r>
              <a:rPr lang="cs-CZ" dirty="0" smtClean="0"/>
              <a:t>způsobuje </a:t>
            </a:r>
            <a:r>
              <a:rPr lang="cs-CZ" dirty="0"/>
              <a:t>otok plic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887071"/>
      </p:ext>
    </p:extLst>
  </p:cSld>
  <p:clrMapOvr>
    <a:masterClrMapping/>
  </p:clrMapOvr>
</p:sld>
</file>

<file path=ppt/slides/slide10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Příčinou infarktu myokardu je nejčastěji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zúžení nebo uzávěr věnčitých tepen </a:t>
            </a:r>
            <a:r>
              <a:rPr lang="cs-CZ" dirty="0" err="1"/>
              <a:t>aterosklerozou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94450685"/>
      </p:ext>
    </p:extLst>
  </p:cSld>
  <p:clrMapOvr>
    <a:masterClrMapping/>
  </p:clrMapOvr>
</p:sld>
</file>

<file path=ppt/slides/slide10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Anémie vzniká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 smtClean="0"/>
              <a:t>v </a:t>
            </a:r>
            <a:r>
              <a:rPr lang="cs-CZ" dirty="0"/>
              <a:t>důsledku nedostatečné tvorby </a:t>
            </a:r>
            <a:r>
              <a:rPr lang="cs-CZ" dirty="0" smtClean="0"/>
              <a:t>krve </a:t>
            </a:r>
            <a:endParaRPr lang="cs-CZ" dirty="0"/>
          </a:p>
          <a:p>
            <a:r>
              <a:rPr lang="cs-CZ" dirty="0"/>
              <a:t> </a:t>
            </a:r>
            <a:r>
              <a:rPr lang="cs-CZ" dirty="0" smtClean="0"/>
              <a:t>v </a:t>
            </a:r>
            <a:r>
              <a:rPr lang="cs-CZ" dirty="0"/>
              <a:t>důsledku hemolýzy</a:t>
            </a:r>
          </a:p>
          <a:p>
            <a:r>
              <a:rPr lang="cs-CZ" dirty="0"/>
              <a:t> </a:t>
            </a:r>
            <a:r>
              <a:rPr lang="cs-CZ" dirty="0" smtClean="0"/>
              <a:t>v </a:t>
            </a:r>
            <a:r>
              <a:rPr lang="cs-CZ" dirty="0"/>
              <a:t>důsledku krvácení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08399638"/>
      </p:ext>
    </p:extLst>
  </p:cSld>
  <p:clrMapOvr>
    <a:masterClrMapping/>
  </p:clrMapOvr>
</p:sld>
</file>

<file path=ppt/slides/slide10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Vrozené vady srdeční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se týkají srdečních ústí, </a:t>
            </a:r>
            <a:r>
              <a:rPr lang="cs-CZ" dirty="0" smtClean="0"/>
              <a:t>přepážek, </a:t>
            </a:r>
            <a:r>
              <a:rPr lang="cs-CZ" dirty="0"/>
              <a:t>velkých odstupujících cév</a:t>
            </a:r>
          </a:p>
        </p:txBody>
      </p:sp>
    </p:spTree>
    <p:extLst>
      <p:ext uri="{BB962C8B-B14F-4D97-AF65-F5344CB8AC3E}">
        <p14:creationId xmlns:p14="http://schemas.microsoft.com/office/powerpoint/2010/main" val="1827122966"/>
      </p:ext>
    </p:extLst>
  </p:cSld>
  <p:clrMapOvr>
    <a:masterClrMapping/>
  </p:clrMapOvr>
</p:sld>
</file>

<file path=ppt/slides/slide10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Zhojený infarkt se může komplikovat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poruchami </a:t>
            </a:r>
            <a:r>
              <a:rPr lang="cs-CZ" dirty="0"/>
              <a:t>rytmu</a:t>
            </a:r>
          </a:p>
          <a:p>
            <a:r>
              <a:rPr lang="cs-CZ" dirty="0" smtClean="0"/>
              <a:t>syndromem </a:t>
            </a:r>
            <a:r>
              <a:rPr lang="cs-CZ" dirty="0"/>
              <a:t>centrální embolizace</a:t>
            </a:r>
          </a:p>
          <a:p>
            <a:r>
              <a:rPr lang="cs-CZ" dirty="0" smtClean="0"/>
              <a:t>chronickou </a:t>
            </a:r>
            <a:r>
              <a:rPr lang="cs-CZ" dirty="0"/>
              <a:t>výdutí s </a:t>
            </a:r>
            <a:r>
              <a:rPr lang="cs-CZ" dirty="0" smtClean="0"/>
              <a:t>trombózou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1604999"/>
      </p:ext>
    </p:extLst>
  </p:cSld>
  <p:clrMapOvr>
    <a:masterClrMapping/>
  </p:clrMapOvr>
</p:sld>
</file>

<file path=ppt/slides/slide10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Rozšíření žil nazýváme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 smtClean="0"/>
              <a:t>varixy</a:t>
            </a:r>
            <a:endParaRPr lang="cs-CZ" dirty="0"/>
          </a:p>
          <a:p>
            <a:r>
              <a:rPr lang="cs-CZ" dirty="0"/>
              <a:t> </a:t>
            </a:r>
            <a:r>
              <a:rPr lang="cs-CZ" dirty="0" smtClean="0"/>
              <a:t> městky</a:t>
            </a:r>
            <a:endParaRPr lang="cs-CZ" dirty="0"/>
          </a:p>
          <a:p>
            <a:r>
              <a:rPr lang="cs-CZ" dirty="0"/>
              <a:t> </a:t>
            </a:r>
            <a:r>
              <a:rPr lang="cs-CZ" dirty="0" err="1" smtClean="0"/>
              <a:t>venektazie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77725761"/>
      </p:ext>
    </p:extLst>
  </p:cSld>
  <p:clrMapOvr>
    <a:masterClrMapping/>
  </p:clrMapOvr>
</p:sld>
</file>

<file path=ppt/slides/slide10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Kolaps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může </a:t>
            </a:r>
            <a:r>
              <a:rPr lang="cs-CZ" dirty="0"/>
              <a:t>přejít do šokového stavu a skončit smrtí</a:t>
            </a:r>
          </a:p>
          <a:p>
            <a:r>
              <a:rPr lang="cs-CZ" dirty="0" smtClean="0"/>
              <a:t>je </a:t>
            </a:r>
            <a:r>
              <a:rPr lang="cs-CZ" dirty="0"/>
              <a:t>důsledkem náhlého poklesu krevního </a:t>
            </a:r>
            <a:r>
              <a:rPr lang="cs-CZ" dirty="0" smtClean="0"/>
              <a:t>tlaku </a:t>
            </a:r>
            <a:endParaRPr lang="cs-CZ" dirty="0"/>
          </a:p>
          <a:p>
            <a:r>
              <a:rPr lang="cs-CZ" dirty="0" smtClean="0"/>
              <a:t>se </a:t>
            </a:r>
            <a:r>
              <a:rPr lang="cs-CZ" dirty="0"/>
              <a:t>zpravidla spontánně upraví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11649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Patologicko-anatomická pitva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se provádí u vybraných jedinců zemřelých ve zdravotnickém zařízení</a:t>
            </a:r>
          </a:p>
        </p:txBody>
      </p:sp>
    </p:spTree>
    <p:extLst>
      <p:ext uri="{BB962C8B-B14F-4D97-AF65-F5344CB8AC3E}">
        <p14:creationId xmlns:p14="http://schemas.microsoft.com/office/powerpoint/2010/main" val="1391114768"/>
      </p:ext>
    </p:extLst>
  </p:cSld>
  <p:clrMapOvr>
    <a:masterClrMapping/>
  </p:clrMapOvr>
</p:sld>
</file>

<file path=ppt/slides/slide1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Žlučové kameny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 smtClean="0"/>
              <a:t>vznikají </a:t>
            </a:r>
            <a:r>
              <a:rPr lang="cs-CZ" dirty="0"/>
              <a:t>nejčastěji ve žlučníku</a:t>
            </a:r>
          </a:p>
          <a:p>
            <a:r>
              <a:rPr lang="cs-CZ" dirty="0"/>
              <a:t> </a:t>
            </a:r>
            <a:r>
              <a:rPr lang="cs-CZ" dirty="0" smtClean="0"/>
              <a:t>mohou </a:t>
            </a:r>
            <a:r>
              <a:rPr lang="cs-CZ" dirty="0"/>
              <a:t>vyvolat obstrukční ikterus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81877190"/>
      </p:ext>
    </p:extLst>
  </p:cSld>
  <p:clrMapOvr>
    <a:masterClrMapping/>
  </p:clrMapOvr>
</p:sld>
</file>

<file path=ppt/slides/slide1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Nádory žlučníku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jsou nejčastěji </a:t>
            </a:r>
            <a:r>
              <a:rPr lang="cs-CZ" dirty="0" smtClean="0"/>
              <a:t>adenokarcinomy</a:t>
            </a:r>
          </a:p>
          <a:p>
            <a:r>
              <a:rPr lang="cs-CZ" dirty="0"/>
              <a:t>mohou vyvolat obstrukční ikterus</a:t>
            </a:r>
          </a:p>
        </p:txBody>
      </p:sp>
    </p:spTree>
    <p:extLst>
      <p:ext uri="{BB962C8B-B14F-4D97-AF65-F5344CB8AC3E}">
        <p14:creationId xmlns:p14="http://schemas.microsoft.com/office/powerpoint/2010/main" val="2641178473"/>
      </p:ext>
    </p:extLst>
  </p:cSld>
  <p:clrMapOvr>
    <a:masterClrMapping/>
  </p:clrMapOvr>
</p:sld>
</file>

<file path=ppt/slides/slide1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Diagnózu karcinomu střeva stanoví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patolog pomocí bioptického vyšetření</a:t>
            </a:r>
          </a:p>
        </p:txBody>
      </p:sp>
    </p:spTree>
    <p:extLst>
      <p:ext uri="{BB962C8B-B14F-4D97-AF65-F5344CB8AC3E}">
        <p14:creationId xmlns:p14="http://schemas.microsoft.com/office/powerpoint/2010/main" val="2879391669"/>
      </p:ext>
    </p:extLst>
  </p:cSld>
  <p:clrMapOvr>
    <a:masterClrMapping/>
  </p:clrMapOvr>
</p:sld>
</file>

<file path=ppt/slides/slide1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Chronická gastritis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 smtClean="0"/>
              <a:t>zvyšuje </a:t>
            </a:r>
            <a:r>
              <a:rPr lang="cs-CZ" dirty="0"/>
              <a:t>riziko rakoviny žaludku</a:t>
            </a:r>
          </a:p>
          <a:p>
            <a:r>
              <a:rPr lang="cs-CZ" dirty="0"/>
              <a:t> </a:t>
            </a:r>
            <a:r>
              <a:rPr lang="cs-CZ" dirty="0" smtClean="0"/>
              <a:t>je </a:t>
            </a:r>
            <a:r>
              <a:rPr lang="cs-CZ" dirty="0"/>
              <a:t>často vyvolána </a:t>
            </a:r>
            <a:r>
              <a:rPr lang="cs-CZ" dirty="0" err="1"/>
              <a:t>helikobakteriemi</a:t>
            </a:r>
            <a:endParaRPr lang="cs-CZ" dirty="0"/>
          </a:p>
          <a:p>
            <a:r>
              <a:rPr lang="cs-CZ" dirty="0"/>
              <a:t> </a:t>
            </a:r>
            <a:r>
              <a:rPr lang="cs-CZ" dirty="0" smtClean="0"/>
              <a:t>může </a:t>
            </a:r>
            <a:r>
              <a:rPr lang="cs-CZ" dirty="0"/>
              <a:t>být infekční i autoimunní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66610132"/>
      </p:ext>
    </p:extLst>
  </p:cSld>
  <p:clrMapOvr>
    <a:masterClrMapping/>
  </p:clrMapOvr>
</p:sld>
</file>

<file path=ppt/slides/slide1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01053" y="365125"/>
            <a:ext cx="11582399" cy="1325563"/>
          </a:xfrm>
        </p:spPr>
        <p:txBody>
          <a:bodyPr>
            <a:normAutofit fontScale="90000"/>
          </a:bodyPr>
          <a:lstStyle/>
          <a:p>
            <a:r>
              <a:rPr lang="cs-CZ" dirty="0"/>
              <a:t>První metastázy karcinomu tlustého střeva se vytvoří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 lymfatických uzlinách</a:t>
            </a:r>
          </a:p>
        </p:txBody>
      </p:sp>
    </p:spTree>
    <p:extLst>
      <p:ext uri="{BB962C8B-B14F-4D97-AF65-F5344CB8AC3E}">
        <p14:creationId xmlns:p14="http://schemas.microsoft.com/office/powerpoint/2010/main" val="2030647678"/>
      </p:ext>
    </p:extLst>
  </p:cSld>
  <p:clrMapOvr>
    <a:masterClrMapping/>
  </p:clrMapOvr>
</p:sld>
</file>

<file path=ppt/slides/slide1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Zánět slepého střeva-</a:t>
            </a:r>
            <a:r>
              <a:rPr lang="cs-CZ" dirty="0" err="1"/>
              <a:t>appendicitis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může vyvolat chronickou </a:t>
            </a:r>
            <a:r>
              <a:rPr lang="cs-CZ" dirty="0" smtClean="0"/>
              <a:t>peritonitis</a:t>
            </a:r>
          </a:p>
          <a:p>
            <a:r>
              <a:rPr lang="cs-CZ" dirty="0"/>
              <a:t>může vyvolat akutní peritonitis</a:t>
            </a:r>
          </a:p>
        </p:txBody>
      </p:sp>
    </p:spTree>
    <p:extLst>
      <p:ext uri="{BB962C8B-B14F-4D97-AF65-F5344CB8AC3E}">
        <p14:creationId xmlns:p14="http://schemas.microsoft.com/office/powerpoint/2010/main" val="87090400"/>
      </p:ext>
    </p:extLst>
  </p:cSld>
  <p:clrMapOvr>
    <a:masterClrMapping/>
  </p:clrMapOvr>
</p:sld>
</file>

<file path=ppt/slides/slide1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Ileus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 zástava pasáže zažívacím traktem</a:t>
            </a:r>
          </a:p>
        </p:txBody>
      </p:sp>
    </p:spTree>
    <p:extLst>
      <p:ext uri="{BB962C8B-B14F-4D97-AF65-F5344CB8AC3E}">
        <p14:creationId xmlns:p14="http://schemas.microsoft.com/office/powerpoint/2010/main" val="2928341544"/>
      </p:ext>
    </p:extLst>
  </p:cSld>
  <p:clrMapOvr>
    <a:masterClrMapping/>
  </p:clrMapOvr>
</p:sld>
</file>

<file path=ppt/slides/slide1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Karcinom střeva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 smtClean="0"/>
              <a:t>může </a:t>
            </a:r>
            <a:r>
              <a:rPr lang="cs-CZ" dirty="0"/>
              <a:t>se projevit anémií</a:t>
            </a:r>
          </a:p>
          <a:p>
            <a:r>
              <a:rPr lang="cs-CZ" dirty="0"/>
              <a:t> </a:t>
            </a:r>
            <a:r>
              <a:rPr lang="cs-CZ" dirty="0" smtClean="0"/>
              <a:t>může </a:t>
            </a:r>
            <a:r>
              <a:rPr lang="cs-CZ" dirty="0"/>
              <a:t>být dlouho bez příznaků</a:t>
            </a:r>
          </a:p>
          <a:p>
            <a:r>
              <a:rPr lang="cs-CZ" dirty="0"/>
              <a:t> </a:t>
            </a:r>
            <a:r>
              <a:rPr lang="cs-CZ" dirty="0" smtClean="0"/>
              <a:t>může </a:t>
            </a:r>
            <a:r>
              <a:rPr lang="cs-CZ" dirty="0"/>
              <a:t>vzniknout z adenomu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37480532"/>
      </p:ext>
    </p:extLst>
  </p:cSld>
  <p:clrMapOvr>
    <a:masterClrMapping/>
  </p:clrMapOvr>
</p:sld>
</file>

<file path=ppt/slides/slide1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Jaterní cirhóza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 </a:t>
            </a:r>
            <a:r>
              <a:rPr lang="cs-CZ" dirty="0"/>
              <a:t>uzlovitá přestavba jaterní tkáně z nejrůznějších příčin</a:t>
            </a:r>
          </a:p>
          <a:p>
            <a:r>
              <a:rPr lang="cs-CZ" dirty="0"/>
              <a:t> </a:t>
            </a:r>
            <a:r>
              <a:rPr lang="cs-CZ" dirty="0" smtClean="0"/>
              <a:t>vyvolává </a:t>
            </a:r>
            <a:r>
              <a:rPr lang="cs-CZ" dirty="0"/>
              <a:t>portální hypertenzi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10291632"/>
      </p:ext>
    </p:extLst>
  </p:cSld>
  <p:clrMapOvr>
    <a:masterClrMapping/>
  </p:clrMapOvr>
</p:sld>
</file>

<file path=ppt/slides/slide1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Vřed žaludku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vzniká v souvislosti s chronickou </a:t>
            </a:r>
            <a:r>
              <a:rPr lang="cs-CZ" dirty="0" smtClean="0"/>
              <a:t>gastritis</a:t>
            </a:r>
          </a:p>
          <a:p>
            <a:r>
              <a:rPr lang="cs-CZ" dirty="0"/>
              <a:t>může penetrovat, nebo perforovat</a:t>
            </a:r>
          </a:p>
        </p:txBody>
      </p:sp>
    </p:spTree>
    <p:extLst>
      <p:ext uri="{BB962C8B-B14F-4D97-AF65-F5344CB8AC3E}">
        <p14:creationId xmlns:p14="http://schemas.microsoft.com/office/powerpoint/2010/main" val="17755450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Nemoc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 opak zdraví</a:t>
            </a:r>
          </a:p>
        </p:txBody>
      </p:sp>
    </p:spTree>
    <p:extLst>
      <p:ext uri="{BB962C8B-B14F-4D97-AF65-F5344CB8AC3E}">
        <p14:creationId xmlns:p14="http://schemas.microsoft.com/office/powerpoint/2010/main" val="1481138584"/>
      </p:ext>
    </p:extLst>
  </p:cSld>
  <p:clrMapOvr>
    <a:masterClrMapping/>
  </p:clrMapOvr>
</p:sld>
</file>

<file path=ppt/slides/slide1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--</a:t>
            </a:r>
            <a:br>
              <a:rPr lang="cs-CZ" dirty="0"/>
            </a:br>
            <a:r>
              <a:rPr lang="cs-CZ" dirty="0"/>
              <a:t>Mezi autoimunní záněty střeva </a:t>
            </a:r>
            <a:r>
              <a:rPr lang="cs-CZ" dirty="0" smtClean="0"/>
              <a:t>patří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 smtClean="0"/>
              <a:t>ulcerosní </a:t>
            </a:r>
            <a:r>
              <a:rPr lang="cs-CZ" dirty="0" err="1"/>
              <a:t>colitis</a:t>
            </a:r>
            <a:endParaRPr lang="cs-CZ" dirty="0"/>
          </a:p>
          <a:p>
            <a:r>
              <a:rPr lang="cs-CZ" dirty="0"/>
              <a:t> </a:t>
            </a:r>
            <a:r>
              <a:rPr lang="cs-CZ" dirty="0" smtClean="0"/>
              <a:t>Crohnova </a:t>
            </a:r>
            <a:r>
              <a:rPr lang="cs-CZ" dirty="0"/>
              <a:t>nemoc</a:t>
            </a:r>
          </a:p>
          <a:p>
            <a:r>
              <a:rPr lang="cs-CZ" dirty="0"/>
              <a:t> </a:t>
            </a:r>
            <a:r>
              <a:rPr lang="cs-CZ" dirty="0" err="1" smtClean="0"/>
              <a:t>celiakie</a:t>
            </a:r>
            <a:endParaRPr lang="cs-CZ" dirty="0"/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59908015"/>
      </p:ext>
    </p:extLst>
  </p:cSld>
  <p:clrMapOvr>
    <a:masterClrMapping/>
  </p:clrMapOvr>
</p:sld>
</file>

<file path=ppt/slides/slide1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Rakovina v dutině ústní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má často vzhled chronického vředu s </a:t>
            </a:r>
            <a:r>
              <a:rPr lang="cs-CZ" dirty="0" err="1"/>
              <a:t>navalitými</a:t>
            </a:r>
            <a:r>
              <a:rPr lang="cs-CZ" dirty="0"/>
              <a:t> okraji</a:t>
            </a:r>
          </a:p>
        </p:txBody>
      </p:sp>
    </p:spTree>
    <p:extLst>
      <p:ext uri="{BB962C8B-B14F-4D97-AF65-F5344CB8AC3E}">
        <p14:creationId xmlns:p14="http://schemas.microsoft.com/office/powerpoint/2010/main" val="3025552264"/>
      </p:ext>
    </p:extLst>
  </p:cSld>
  <p:clrMapOvr>
    <a:masterClrMapping/>
  </p:clrMapOvr>
</p:sld>
</file>

<file path=ppt/slides/slide1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Zánět slinivky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postihuje častěji alkoholiky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99354682"/>
      </p:ext>
    </p:extLst>
  </p:cSld>
  <p:clrMapOvr>
    <a:masterClrMapping/>
  </p:clrMapOvr>
</p:sld>
</file>

<file path=ppt/slides/slide1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Rakovina slinivky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 smtClean="0"/>
              <a:t>může </a:t>
            </a:r>
            <a:r>
              <a:rPr lang="cs-CZ" dirty="0"/>
              <a:t>vyvolat žloutenku</a:t>
            </a:r>
          </a:p>
          <a:p>
            <a:r>
              <a:rPr lang="cs-CZ" dirty="0"/>
              <a:t> </a:t>
            </a:r>
            <a:r>
              <a:rPr lang="cs-CZ" dirty="0" smtClean="0"/>
              <a:t>postihuje </a:t>
            </a:r>
            <a:r>
              <a:rPr lang="cs-CZ" dirty="0"/>
              <a:t>častěji alkoholiky</a:t>
            </a:r>
          </a:p>
          <a:p>
            <a:r>
              <a:rPr lang="cs-CZ" dirty="0"/>
              <a:t> </a:t>
            </a:r>
            <a:r>
              <a:rPr lang="cs-CZ" dirty="0" smtClean="0"/>
              <a:t>vzniká </a:t>
            </a:r>
            <a:r>
              <a:rPr lang="cs-CZ" dirty="0"/>
              <a:t>často v chronickém zánětu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0962920"/>
      </p:ext>
    </p:extLst>
  </p:cSld>
  <p:clrMapOvr>
    <a:masterClrMapping/>
  </p:clrMapOvr>
</p:sld>
</file>

<file path=ppt/slides/slide1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Karcinom jícnu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se může projevit poruchami </a:t>
            </a:r>
            <a:r>
              <a:rPr lang="cs-CZ" dirty="0" smtClean="0"/>
              <a:t>polykání</a:t>
            </a:r>
          </a:p>
          <a:p>
            <a:r>
              <a:rPr lang="cs-CZ" dirty="0"/>
              <a:t>může do jícnu prorůstat ze žaludku</a:t>
            </a:r>
          </a:p>
        </p:txBody>
      </p:sp>
    </p:spTree>
    <p:extLst>
      <p:ext uri="{BB962C8B-B14F-4D97-AF65-F5344CB8AC3E}">
        <p14:creationId xmlns:p14="http://schemas.microsoft.com/office/powerpoint/2010/main" val="2461303206"/>
      </p:ext>
    </p:extLst>
  </p:cSld>
  <p:clrMapOvr>
    <a:masterClrMapping/>
  </p:clrMapOvr>
</p:sld>
</file>

<file path=ppt/slides/slide1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Nádory jater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jsou často metastatického původu</a:t>
            </a:r>
          </a:p>
          <a:p>
            <a:r>
              <a:rPr lang="cs-CZ" dirty="0"/>
              <a:t>mohou zůstat dlouho klinicky němé</a:t>
            </a:r>
          </a:p>
        </p:txBody>
      </p:sp>
    </p:spTree>
    <p:extLst>
      <p:ext uri="{BB962C8B-B14F-4D97-AF65-F5344CB8AC3E}">
        <p14:creationId xmlns:p14="http://schemas.microsoft.com/office/powerpoint/2010/main" val="854670187"/>
      </p:ext>
    </p:extLst>
  </p:cSld>
  <p:clrMapOvr>
    <a:masterClrMapping/>
  </p:clrMapOvr>
</p:sld>
</file>

<file path=ppt/slides/slide1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Malabsorpční syndrom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doprovází různá onemocnění zažívacího traktu</a:t>
            </a:r>
          </a:p>
        </p:txBody>
      </p:sp>
    </p:spTree>
    <p:extLst>
      <p:ext uri="{BB962C8B-B14F-4D97-AF65-F5344CB8AC3E}">
        <p14:creationId xmlns:p14="http://schemas.microsoft.com/office/powerpoint/2010/main" val="1108406179"/>
      </p:ext>
    </p:extLst>
  </p:cSld>
  <p:clrMapOvr>
    <a:masterClrMapping/>
  </p:clrMapOvr>
</p:sld>
</file>

<file path=ppt/slides/slide1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Virová žloutenka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 smtClean="0"/>
              <a:t>se </a:t>
            </a:r>
            <a:r>
              <a:rPr lang="cs-CZ" dirty="0"/>
              <a:t>může přenášet </a:t>
            </a:r>
            <a:r>
              <a:rPr lang="cs-CZ" dirty="0" smtClean="0"/>
              <a:t>parenterálně </a:t>
            </a:r>
            <a:endParaRPr lang="cs-CZ" dirty="0"/>
          </a:p>
          <a:p>
            <a:r>
              <a:rPr lang="cs-CZ" dirty="0"/>
              <a:t> </a:t>
            </a:r>
            <a:r>
              <a:rPr lang="cs-CZ" dirty="0" smtClean="0"/>
              <a:t>má </a:t>
            </a:r>
            <a:r>
              <a:rPr lang="cs-CZ" dirty="0"/>
              <a:t>formu akutní a chronickou</a:t>
            </a:r>
          </a:p>
          <a:p>
            <a:r>
              <a:rPr lang="cs-CZ" dirty="0"/>
              <a:t> </a:t>
            </a:r>
            <a:r>
              <a:rPr lang="cs-CZ" dirty="0" smtClean="0"/>
              <a:t>patří </a:t>
            </a:r>
            <a:r>
              <a:rPr lang="cs-CZ" dirty="0"/>
              <a:t>mezi sexuálně přenosné choroby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87188765"/>
      </p:ext>
    </p:extLst>
  </p:cSld>
  <p:clrMapOvr>
    <a:masterClrMapping/>
  </p:clrMapOvr>
</p:sld>
</file>

<file path=ppt/slides/slide1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Rakovina žaludku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 smtClean="0"/>
              <a:t>vzniká </a:t>
            </a:r>
            <a:r>
              <a:rPr lang="cs-CZ" dirty="0"/>
              <a:t>v souvislosti s chronickou gastritis</a:t>
            </a:r>
          </a:p>
          <a:p>
            <a:r>
              <a:rPr lang="cs-CZ" dirty="0"/>
              <a:t> </a:t>
            </a:r>
            <a:r>
              <a:rPr lang="cs-CZ" dirty="0" smtClean="0"/>
              <a:t>vyžaduje </a:t>
            </a:r>
            <a:r>
              <a:rPr lang="cs-CZ" dirty="0"/>
              <a:t>pro diagnózu bioptické ověření</a:t>
            </a:r>
          </a:p>
          <a:p>
            <a:r>
              <a:rPr lang="cs-CZ" dirty="0"/>
              <a:t> </a:t>
            </a:r>
            <a:r>
              <a:rPr lang="cs-CZ" dirty="0" smtClean="0"/>
              <a:t>může </a:t>
            </a:r>
            <a:r>
              <a:rPr lang="cs-CZ" dirty="0"/>
              <a:t>se projevit chudokrevností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26698655"/>
      </p:ext>
    </p:extLst>
  </p:cSld>
  <p:clrMapOvr>
    <a:masterClrMapping/>
  </p:clrMapOvr>
</p:sld>
</file>

<file path=ppt/slides/slide1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Gastroezofageální</a:t>
            </a:r>
            <a:r>
              <a:rPr lang="cs-CZ" dirty="0"/>
              <a:t> reflux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 smtClean="0"/>
              <a:t>zvyšuje </a:t>
            </a:r>
            <a:r>
              <a:rPr lang="cs-CZ" dirty="0"/>
              <a:t>riziko adenokarcinomu jícnu</a:t>
            </a:r>
          </a:p>
          <a:p>
            <a:r>
              <a:rPr lang="cs-CZ" dirty="0"/>
              <a:t> </a:t>
            </a:r>
            <a:r>
              <a:rPr lang="cs-CZ" dirty="0" smtClean="0"/>
              <a:t>vede </a:t>
            </a:r>
            <a:r>
              <a:rPr lang="cs-CZ" dirty="0"/>
              <a:t>k metaplazii sliznice terminálního jícnu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33035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Bioptické vyšetření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lze použít ke stanovení úspěšnosti léčby</a:t>
            </a:r>
          </a:p>
        </p:txBody>
      </p:sp>
    </p:spTree>
    <p:extLst>
      <p:ext uri="{BB962C8B-B14F-4D97-AF65-F5344CB8AC3E}">
        <p14:creationId xmlns:p14="http://schemas.microsoft.com/office/powerpoint/2010/main" val="3615557022"/>
      </p:ext>
    </p:extLst>
  </p:cSld>
  <p:clrMapOvr>
    <a:masterClrMapping/>
  </p:clrMapOvr>
</p:sld>
</file>

<file path=ppt/slides/slide1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Komplikace karcinomu plic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 smtClean="0"/>
              <a:t>krvácení</a:t>
            </a:r>
            <a:endParaRPr lang="cs-CZ" dirty="0"/>
          </a:p>
          <a:p>
            <a:r>
              <a:rPr lang="cs-CZ" dirty="0"/>
              <a:t> </a:t>
            </a:r>
            <a:r>
              <a:rPr lang="cs-CZ" dirty="0" smtClean="0"/>
              <a:t>kachexie</a:t>
            </a:r>
            <a:endParaRPr lang="cs-CZ" dirty="0"/>
          </a:p>
          <a:p>
            <a:r>
              <a:rPr lang="cs-CZ" dirty="0"/>
              <a:t> </a:t>
            </a:r>
            <a:r>
              <a:rPr lang="cs-CZ" dirty="0" smtClean="0"/>
              <a:t>pneumonie</a:t>
            </a:r>
            <a:endParaRPr lang="cs-CZ" dirty="0"/>
          </a:p>
          <a:p>
            <a:r>
              <a:rPr lang="cs-CZ" dirty="0"/>
              <a:t> </a:t>
            </a:r>
            <a:r>
              <a:rPr lang="cs-CZ" dirty="0" smtClean="0"/>
              <a:t>metastázy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240377"/>
      </p:ext>
    </p:extLst>
  </p:cSld>
  <p:clrMapOvr>
    <a:masterClrMapping/>
  </p:clrMapOvr>
</p:sld>
</file>

<file path=ppt/slides/slide1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Embolie do plicnice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může vést k plicní </a:t>
            </a:r>
            <a:r>
              <a:rPr lang="cs-CZ" dirty="0" smtClean="0"/>
              <a:t>hypertenzi</a:t>
            </a:r>
          </a:p>
          <a:p>
            <a:r>
              <a:rPr lang="cs-CZ" dirty="0"/>
              <a:t>vzniká zpravidla v důsledku trombózy hlubokých končetinových žil</a:t>
            </a:r>
          </a:p>
        </p:txBody>
      </p:sp>
    </p:spTree>
    <p:extLst>
      <p:ext uri="{BB962C8B-B14F-4D97-AF65-F5344CB8AC3E}">
        <p14:creationId xmlns:p14="http://schemas.microsoft.com/office/powerpoint/2010/main" val="1182903957"/>
      </p:ext>
    </p:extLst>
  </p:cSld>
  <p:clrMapOvr>
    <a:masterClrMapping/>
  </p:clrMapOvr>
</p:sld>
</file>

<file path=ppt/slides/slide1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Komplikace </a:t>
            </a:r>
            <a:r>
              <a:rPr lang="cs-CZ" dirty="0" smtClean="0"/>
              <a:t>zánětu </a:t>
            </a:r>
            <a:r>
              <a:rPr lang="cs-CZ" dirty="0"/>
              <a:t>pohrudnice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 smtClean="0"/>
              <a:t>srůsty</a:t>
            </a:r>
            <a:endParaRPr lang="cs-CZ" dirty="0"/>
          </a:p>
          <a:p>
            <a:r>
              <a:rPr lang="cs-CZ" dirty="0"/>
              <a:t> </a:t>
            </a:r>
            <a:r>
              <a:rPr lang="cs-CZ" dirty="0" smtClean="0"/>
              <a:t>kompresivní </a:t>
            </a:r>
            <a:r>
              <a:rPr lang="cs-CZ" dirty="0"/>
              <a:t>kolaps plíce</a:t>
            </a:r>
          </a:p>
          <a:p>
            <a:r>
              <a:rPr lang="cs-CZ" dirty="0"/>
              <a:t> </a:t>
            </a:r>
            <a:r>
              <a:rPr lang="cs-CZ" dirty="0" smtClean="0"/>
              <a:t>empyém </a:t>
            </a:r>
            <a:r>
              <a:rPr lang="cs-CZ" dirty="0"/>
              <a:t>hrudníku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83828371"/>
      </p:ext>
    </p:extLst>
  </p:cSld>
  <p:clrMapOvr>
    <a:masterClrMapping/>
  </p:clrMapOvr>
</p:sld>
</file>

<file path=ppt/slides/slide1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Antrakóza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postihuje různou měrou všechny dospělé i děti</a:t>
            </a:r>
          </a:p>
        </p:txBody>
      </p:sp>
    </p:spTree>
    <p:extLst>
      <p:ext uri="{BB962C8B-B14F-4D97-AF65-F5344CB8AC3E}">
        <p14:creationId xmlns:p14="http://schemas.microsoft.com/office/powerpoint/2010/main" val="2129527386"/>
      </p:ext>
    </p:extLst>
  </p:cSld>
  <p:clrMapOvr>
    <a:masterClrMapping/>
  </p:clrMapOvr>
</p:sld>
</file>

<file path=ppt/slides/slide1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Tuberkulóza plic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postihuje jedince se sníženou imunitou</a:t>
            </a:r>
            <a:endParaRPr lang="cs-CZ" dirty="0" smtClean="0"/>
          </a:p>
          <a:p>
            <a:r>
              <a:rPr lang="cs-CZ" dirty="0"/>
              <a:t>může být otevřená nebo </a:t>
            </a:r>
            <a:r>
              <a:rPr lang="cs-CZ" dirty="0" smtClean="0"/>
              <a:t>uzavřená 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31339109"/>
      </p:ext>
    </p:extLst>
  </p:cSld>
  <p:clrMapOvr>
    <a:masterClrMapping/>
  </p:clrMapOvr>
</p:sld>
</file>

<file path=ppt/slides/slide1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Emfyzém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 </a:t>
            </a:r>
            <a:r>
              <a:rPr lang="cs-CZ" dirty="0"/>
              <a:t>zvýšená vzdušnost plíce se zhoršením jejího výkonu</a:t>
            </a:r>
          </a:p>
          <a:p>
            <a:r>
              <a:rPr lang="cs-CZ" dirty="0"/>
              <a:t> </a:t>
            </a:r>
            <a:r>
              <a:rPr lang="cs-CZ" dirty="0" smtClean="0"/>
              <a:t>může </a:t>
            </a:r>
            <a:r>
              <a:rPr lang="cs-CZ" dirty="0"/>
              <a:t>vyvolat selhání pravé komory srdeční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9490078"/>
      </p:ext>
    </p:extLst>
  </p:cSld>
  <p:clrMapOvr>
    <a:masterClrMapping/>
  </p:clrMapOvr>
</p:sld>
</file>

<file path=ppt/slides/slide1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Azbestóza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zvyšuje </a:t>
            </a:r>
            <a:r>
              <a:rPr lang="cs-CZ" dirty="0"/>
              <a:t>riziko rakoviny plic</a:t>
            </a:r>
          </a:p>
          <a:p>
            <a:r>
              <a:rPr lang="cs-CZ" dirty="0" smtClean="0"/>
              <a:t>vede </a:t>
            </a:r>
            <a:r>
              <a:rPr lang="cs-CZ" dirty="0"/>
              <a:t>k fibróze plicní</a:t>
            </a:r>
          </a:p>
          <a:p>
            <a:r>
              <a:rPr lang="cs-CZ" dirty="0" smtClean="0"/>
              <a:t>může </a:t>
            </a:r>
            <a:r>
              <a:rPr lang="cs-CZ" dirty="0"/>
              <a:t>vyvolat selhání pravé komory srdeční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13192746"/>
      </p:ext>
    </p:extLst>
  </p:cSld>
  <p:clrMapOvr>
    <a:masterClrMapping/>
  </p:clrMapOvr>
</p:sld>
</file>

<file path=ppt/slides/slide1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Pneumonie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může mít hnisavý charakter</a:t>
            </a:r>
          </a:p>
          <a:p>
            <a:r>
              <a:rPr lang="cs-CZ" dirty="0"/>
              <a:t>může se zhojit bez důsledků nebo se závažnými </a:t>
            </a:r>
            <a:r>
              <a:rPr lang="cs-CZ" dirty="0" smtClean="0"/>
              <a:t>komplikacemi</a:t>
            </a:r>
          </a:p>
          <a:p>
            <a:r>
              <a:rPr lang="cs-CZ" dirty="0"/>
              <a:t>je zánět plicní tkáně nejčastěji infekčního původu</a:t>
            </a:r>
          </a:p>
        </p:txBody>
      </p:sp>
    </p:spTree>
    <p:extLst>
      <p:ext uri="{BB962C8B-B14F-4D97-AF65-F5344CB8AC3E}">
        <p14:creationId xmlns:p14="http://schemas.microsoft.com/office/powerpoint/2010/main" val="2811633349"/>
      </p:ext>
    </p:extLst>
  </p:cSld>
  <p:clrMapOvr>
    <a:masterClrMapping/>
  </p:clrMapOvr>
</p:sld>
</file>

<file path=ppt/slides/slide1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Silikóza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vede k fibróze plicní</a:t>
            </a:r>
          </a:p>
          <a:p>
            <a:r>
              <a:rPr lang="cs-CZ" dirty="0"/>
              <a:t>může vyvolat selhání pravé komory srdeční</a:t>
            </a:r>
          </a:p>
        </p:txBody>
      </p:sp>
    </p:spTree>
    <p:extLst>
      <p:ext uri="{BB962C8B-B14F-4D97-AF65-F5344CB8AC3E}">
        <p14:creationId xmlns:p14="http://schemas.microsoft.com/office/powerpoint/2010/main" val="3441680177"/>
      </p:ext>
    </p:extLst>
  </p:cSld>
  <p:clrMapOvr>
    <a:masterClrMapping/>
  </p:clrMapOvr>
</p:sld>
</file>

<file path=ppt/slides/slide1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Nosní polypy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jsou zdrojem opakovaných infekcí nosu a </a:t>
            </a:r>
            <a:r>
              <a:rPr lang="cs-CZ" dirty="0" err="1"/>
              <a:t>paranazálních</a:t>
            </a:r>
            <a:r>
              <a:rPr lang="cs-CZ" dirty="0"/>
              <a:t> </a:t>
            </a:r>
            <a:r>
              <a:rPr lang="cs-CZ" dirty="0" smtClean="0"/>
              <a:t>dutin</a:t>
            </a:r>
          </a:p>
          <a:p>
            <a:r>
              <a:rPr lang="cs-CZ" dirty="0"/>
              <a:t>jsou hyperplazií nosní sliznice</a:t>
            </a:r>
          </a:p>
        </p:txBody>
      </p:sp>
    </p:spTree>
    <p:extLst>
      <p:ext uri="{BB962C8B-B14F-4D97-AF65-F5344CB8AC3E}">
        <p14:creationId xmlns:p14="http://schemas.microsoft.com/office/powerpoint/2010/main" val="389130666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Výsledkem pitvy je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klinicko-patologická diagnóza</a:t>
            </a:r>
          </a:p>
        </p:txBody>
      </p:sp>
    </p:spTree>
    <p:extLst>
      <p:ext uri="{BB962C8B-B14F-4D97-AF65-F5344CB8AC3E}">
        <p14:creationId xmlns:p14="http://schemas.microsoft.com/office/powerpoint/2010/main" val="3879471225"/>
      </p:ext>
    </p:extLst>
  </p:cSld>
  <p:clrMapOvr>
    <a:masterClrMapping/>
  </p:clrMapOvr>
</p:sld>
</file>

<file path=ppt/slides/slide1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Plicní infarkt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může být důsledkem embolie do plicnice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59266095"/>
      </p:ext>
    </p:extLst>
  </p:cSld>
  <p:clrMapOvr>
    <a:masterClrMapping/>
  </p:clrMapOvr>
</p:sld>
</file>

<file path=ppt/slides/slide1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Vzdušnost plíce je </a:t>
            </a:r>
            <a:r>
              <a:rPr lang="cs-CZ" dirty="0" smtClean="0"/>
              <a:t>snížena </a:t>
            </a:r>
            <a:r>
              <a:rPr lang="cs-CZ" dirty="0"/>
              <a:t>při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 smtClean="0"/>
              <a:t>kolapsu</a:t>
            </a:r>
            <a:endParaRPr lang="cs-CZ" dirty="0"/>
          </a:p>
          <a:p>
            <a:r>
              <a:rPr lang="cs-CZ" dirty="0"/>
              <a:t> </a:t>
            </a:r>
            <a:r>
              <a:rPr lang="cs-CZ" dirty="0" smtClean="0"/>
              <a:t>bronchopneumonii</a:t>
            </a:r>
            <a:endParaRPr lang="cs-CZ" dirty="0"/>
          </a:p>
          <a:p>
            <a:r>
              <a:rPr lang="cs-CZ" dirty="0"/>
              <a:t> </a:t>
            </a:r>
            <a:r>
              <a:rPr lang="cs-CZ" dirty="0" smtClean="0"/>
              <a:t>edému</a:t>
            </a:r>
            <a:endParaRPr lang="cs-CZ" dirty="0"/>
          </a:p>
          <a:p>
            <a:r>
              <a:rPr lang="cs-CZ" dirty="0"/>
              <a:t> </a:t>
            </a:r>
            <a:r>
              <a:rPr lang="cs-CZ" dirty="0" err="1" smtClean="0"/>
              <a:t>atelektáze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6207515"/>
      </p:ext>
    </p:extLst>
  </p:cSld>
  <p:clrMapOvr>
    <a:masterClrMapping/>
  </p:clrMapOvr>
</p:sld>
</file>

<file path=ppt/slides/slide1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Edém plic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 smtClean="0"/>
              <a:t>je </a:t>
            </a:r>
            <a:r>
              <a:rPr lang="cs-CZ" dirty="0"/>
              <a:t>součástí obrazu </a:t>
            </a:r>
            <a:r>
              <a:rPr lang="cs-CZ" dirty="0" smtClean="0"/>
              <a:t>pneumonie </a:t>
            </a:r>
            <a:endParaRPr lang="cs-CZ" dirty="0"/>
          </a:p>
          <a:p>
            <a:r>
              <a:rPr lang="cs-CZ" dirty="0"/>
              <a:t> </a:t>
            </a:r>
            <a:r>
              <a:rPr lang="cs-CZ" dirty="0" smtClean="0"/>
              <a:t>je </a:t>
            </a:r>
            <a:r>
              <a:rPr lang="cs-CZ" dirty="0"/>
              <a:t>součástí kardiogenního šoku</a:t>
            </a:r>
          </a:p>
          <a:p>
            <a:r>
              <a:rPr lang="cs-CZ" dirty="0"/>
              <a:t> </a:t>
            </a:r>
            <a:r>
              <a:rPr lang="cs-CZ" dirty="0" smtClean="0"/>
              <a:t>může </a:t>
            </a:r>
            <a:r>
              <a:rPr lang="cs-CZ" dirty="0"/>
              <a:t>být důsledkem akutního selhání levé komory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26236385"/>
      </p:ext>
    </p:extLst>
  </p:cSld>
  <p:clrMapOvr>
    <a:masterClrMapping/>
  </p:clrMapOvr>
</p:sld>
</file>

<file path=ppt/slides/slide1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Rýma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může být neinfekčního </a:t>
            </a:r>
            <a:r>
              <a:rPr lang="cs-CZ" dirty="0" smtClean="0"/>
              <a:t>původu</a:t>
            </a:r>
          </a:p>
          <a:p>
            <a:r>
              <a:rPr lang="cs-CZ" dirty="0"/>
              <a:t>je nejčastěji virové onemocnění nosní sliznice s bakteriální superinfekcí</a:t>
            </a:r>
          </a:p>
        </p:txBody>
      </p:sp>
    </p:spTree>
    <p:extLst>
      <p:ext uri="{BB962C8B-B14F-4D97-AF65-F5344CB8AC3E}">
        <p14:creationId xmlns:p14="http://schemas.microsoft.com/office/powerpoint/2010/main" val="3032999102"/>
      </p:ext>
    </p:extLst>
  </p:cSld>
  <p:clrMapOvr>
    <a:masterClrMapping/>
  </p:clrMapOvr>
</p:sld>
</file>

<file path=ppt/slides/slide1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Rezavá indurace plic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 důsledkem chronického selhání levé komory</a:t>
            </a:r>
          </a:p>
        </p:txBody>
      </p:sp>
    </p:spTree>
    <p:extLst>
      <p:ext uri="{BB962C8B-B14F-4D97-AF65-F5344CB8AC3E}">
        <p14:creationId xmlns:p14="http://schemas.microsoft.com/office/powerpoint/2010/main" val="4025154775"/>
      </p:ext>
    </p:extLst>
  </p:cSld>
  <p:clrMapOvr>
    <a:masterClrMapping/>
  </p:clrMapOvr>
</p:sld>
</file>

<file path=ppt/slides/slide1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Virové pneumonie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mohou vyvolat selhání pravé komory srdeční</a:t>
            </a:r>
          </a:p>
          <a:p>
            <a:r>
              <a:rPr lang="cs-CZ" dirty="0"/>
              <a:t>postihují plicní </a:t>
            </a:r>
            <a:r>
              <a:rPr lang="cs-CZ" dirty="0" err="1"/>
              <a:t>intersticium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10659172"/>
      </p:ext>
    </p:extLst>
  </p:cSld>
  <p:clrMapOvr>
    <a:masterClrMapping/>
  </p:clrMapOvr>
</p:sld>
</file>

<file path=ppt/slides/slide1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Zánět pohrudnice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 smtClean="0"/>
              <a:t>může </a:t>
            </a:r>
            <a:r>
              <a:rPr lang="cs-CZ" dirty="0"/>
              <a:t>být nádorového původu</a:t>
            </a:r>
          </a:p>
          <a:p>
            <a:r>
              <a:rPr lang="cs-CZ" dirty="0"/>
              <a:t> </a:t>
            </a:r>
            <a:r>
              <a:rPr lang="cs-CZ" dirty="0" smtClean="0"/>
              <a:t>komplikuje </a:t>
            </a:r>
            <a:r>
              <a:rPr lang="cs-CZ" dirty="0"/>
              <a:t>pneumonii</a:t>
            </a:r>
          </a:p>
          <a:p>
            <a:r>
              <a:rPr lang="cs-CZ" dirty="0"/>
              <a:t> </a:t>
            </a:r>
            <a:r>
              <a:rPr lang="cs-CZ" dirty="0" smtClean="0"/>
              <a:t>vzniká </a:t>
            </a:r>
            <a:r>
              <a:rPr lang="cs-CZ" dirty="0"/>
              <a:t>nad plicním infarktem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84814991"/>
      </p:ext>
    </p:extLst>
  </p:cSld>
  <p:clrMapOvr>
    <a:masterClrMapping/>
  </p:clrMapOvr>
</p:sld>
</file>

<file path=ppt/slides/slide1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Karcinom plic metastazuje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 smtClean="0"/>
              <a:t>do </a:t>
            </a:r>
            <a:r>
              <a:rPr lang="cs-CZ" dirty="0" err="1"/>
              <a:t>peribronchiálních</a:t>
            </a:r>
            <a:r>
              <a:rPr lang="cs-CZ" dirty="0"/>
              <a:t> uzlin</a:t>
            </a:r>
          </a:p>
          <a:p>
            <a:r>
              <a:rPr lang="cs-CZ" dirty="0"/>
              <a:t> </a:t>
            </a:r>
            <a:r>
              <a:rPr lang="cs-CZ" dirty="0" smtClean="0"/>
              <a:t>do </a:t>
            </a:r>
            <a:r>
              <a:rPr lang="cs-CZ" dirty="0"/>
              <a:t>nadledvin</a:t>
            </a:r>
          </a:p>
          <a:p>
            <a:r>
              <a:rPr lang="cs-CZ" dirty="0"/>
              <a:t> </a:t>
            </a:r>
            <a:r>
              <a:rPr lang="cs-CZ" dirty="0" smtClean="0"/>
              <a:t>do </a:t>
            </a:r>
            <a:r>
              <a:rPr lang="cs-CZ" dirty="0"/>
              <a:t>kostí</a:t>
            </a:r>
          </a:p>
          <a:p>
            <a:r>
              <a:rPr lang="cs-CZ" dirty="0"/>
              <a:t> </a:t>
            </a:r>
            <a:r>
              <a:rPr lang="cs-CZ" dirty="0" smtClean="0"/>
              <a:t>do </a:t>
            </a:r>
            <a:r>
              <a:rPr lang="cs-CZ" dirty="0"/>
              <a:t>mozku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45355906"/>
      </p:ext>
    </p:extLst>
  </p:cSld>
  <p:clrMapOvr>
    <a:masterClrMapping/>
  </p:clrMapOvr>
</p:sld>
</file>

<file path=ppt/slides/slide1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Karcinom plic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může být metastatického </a:t>
            </a:r>
            <a:r>
              <a:rPr lang="cs-CZ" dirty="0" smtClean="0"/>
              <a:t>původu</a:t>
            </a:r>
          </a:p>
          <a:p>
            <a:r>
              <a:rPr lang="cs-CZ" dirty="0"/>
              <a:t>se může klinicky projevit pneumonií</a:t>
            </a:r>
          </a:p>
        </p:txBody>
      </p:sp>
    </p:spTree>
    <p:extLst>
      <p:ext uri="{BB962C8B-B14F-4D97-AF65-F5344CB8AC3E}">
        <p14:creationId xmlns:p14="http://schemas.microsoft.com/office/powerpoint/2010/main" val="2073965804"/>
      </p:ext>
    </p:extLst>
  </p:cSld>
  <p:clrMapOvr>
    <a:masterClrMapping/>
  </p:clrMapOvr>
</p:sld>
</file>

<file path=ppt/slides/slide1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Syfilis začíná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tvrdým vředem</a:t>
            </a:r>
          </a:p>
        </p:txBody>
      </p:sp>
    </p:spTree>
    <p:extLst>
      <p:ext uri="{BB962C8B-B14F-4D97-AF65-F5344CB8AC3E}">
        <p14:creationId xmlns:p14="http://schemas.microsoft.com/office/powerpoint/2010/main" val="32444495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Biopsie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 vyšetření tkáňového nebo orgánového vzorku žijícího pacienta patologem</a:t>
            </a:r>
          </a:p>
        </p:txBody>
      </p:sp>
    </p:spTree>
    <p:extLst>
      <p:ext uri="{BB962C8B-B14F-4D97-AF65-F5344CB8AC3E}">
        <p14:creationId xmlns:p14="http://schemas.microsoft.com/office/powerpoint/2010/main" val="3033010356"/>
      </p:ext>
    </p:extLst>
  </p:cSld>
  <p:clrMapOvr>
    <a:masterClrMapping/>
  </p:clrMapOvr>
</p:sld>
</file>

<file path=ppt/slides/slide1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Karcinomy vývodných cest močových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 smtClean="0"/>
              <a:t>jsou </a:t>
            </a:r>
            <a:r>
              <a:rPr lang="cs-CZ" dirty="0"/>
              <a:t>nejčastěji v měchýři a projeví se hematurií</a:t>
            </a:r>
          </a:p>
          <a:p>
            <a:r>
              <a:rPr lang="cs-CZ" dirty="0"/>
              <a:t> </a:t>
            </a:r>
            <a:r>
              <a:rPr lang="cs-CZ" dirty="0" smtClean="0"/>
              <a:t>mají </a:t>
            </a:r>
            <a:r>
              <a:rPr lang="cs-CZ" dirty="0"/>
              <a:t>tendenci recidivovat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26613479"/>
      </p:ext>
    </p:extLst>
  </p:cSld>
  <p:clrMapOvr>
    <a:masterClrMapping/>
  </p:clrMapOvr>
</p:sld>
</file>

<file path=ppt/slides/slide1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Negativní cytologický nález (</a:t>
            </a:r>
            <a:r>
              <a:rPr lang="cs-CZ" dirty="0" err="1"/>
              <a:t>pap</a:t>
            </a:r>
            <a:r>
              <a:rPr lang="cs-CZ" dirty="0"/>
              <a:t>-test)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snižuje významně riziko onemocnění rakovinou hrdla</a:t>
            </a:r>
          </a:p>
        </p:txBody>
      </p:sp>
    </p:spTree>
    <p:extLst>
      <p:ext uri="{BB962C8B-B14F-4D97-AF65-F5344CB8AC3E}">
        <p14:creationId xmlns:p14="http://schemas.microsoft.com/office/powerpoint/2010/main" val="3813189452"/>
      </p:ext>
    </p:extLst>
  </p:cSld>
  <p:clrMapOvr>
    <a:masterClrMapping/>
  </p:clrMapOvr>
</p:sld>
</file>

<file path=ppt/slides/slide1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Ledvinné kameny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vyvolávají často infekční </a:t>
            </a:r>
            <a:r>
              <a:rPr lang="cs-CZ" dirty="0" smtClean="0"/>
              <a:t>komplikace</a:t>
            </a:r>
          </a:p>
          <a:p>
            <a:r>
              <a:rPr lang="cs-CZ" dirty="0"/>
              <a:t>se mohou projevit hematurií</a:t>
            </a:r>
          </a:p>
        </p:txBody>
      </p:sp>
    </p:spTree>
    <p:extLst>
      <p:ext uri="{BB962C8B-B14F-4D97-AF65-F5344CB8AC3E}">
        <p14:creationId xmlns:p14="http://schemas.microsoft.com/office/powerpoint/2010/main" val="3043899517"/>
      </p:ext>
    </p:extLst>
  </p:cSld>
  <p:clrMapOvr>
    <a:masterClrMapping/>
  </p:clrMapOvr>
</p:sld>
</file>

<file path=ppt/slides/slide1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Pyelonefritis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 smtClean="0"/>
              <a:t>je </a:t>
            </a:r>
            <a:r>
              <a:rPr lang="cs-CZ" dirty="0"/>
              <a:t>častější u </a:t>
            </a:r>
            <a:r>
              <a:rPr lang="cs-CZ" dirty="0" smtClean="0"/>
              <a:t>diabetiků </a:t>
            </a:r>
            <a:endParaRPr lang="cs-CZ" dirty="0"/>
          </a:p>
          <a:p>
            <a:r>
              <a:rPr lang="cs-CZ" dirty="0"/>
              <a:t> </a:t>
            </a:r>
            <a:r>
              <a:rPr lang="cs-CZ" dirty="0" smtClean="0"/>
              <a:t>je </a:t>
            </a:r>
            <a:r>
              <a:rPr lang="cs-CZ" dirty="0"/>
              <a:t>zánět vývodných cest močových a ledviny</a:t>
            </a:r>
          </a:p>
          <a:p>
            <a:r>
              <a:rPr lang="cs-CZ" dirty="0"/>
              <a:t> </a:t>
            </a:r>
            <a:r>
              <a:rPr lang="cs-CZ" dirty="0" smtClean="0"/>
              <a:t>vzniká nejčastěji </a:t>
            </a:r>
            <a:r>
              <a:rPr lang="cs-CZ" dirty="0"/>
              <a:t>ascendentní infekcí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0275559"/>
      </p:ext>
    </p:extLst>
  </p:cSld>
  <p:clrMapOvr>
    <a:masterClrMapping/>
  </p:clrMapOvr>
</p:sld>
</file>

<file path=ppt/slides/slide1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Diagnózu rakoviny děložního hrdla stanoví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patolog vyšetřením </a:t>
            </a:r>
            <a:r>
              <a:rPr lang="cs-CZ" dirty="0" err="1"/>
              <a:t>pap</a:t>
            </a:r>
            <a:r>
              <a:rPr lang="cs-CZ" dirty="0"/>
              <a:t>-testu a následně biopsií</a:t>
            </a:r>
          </a:p>
        </p:txBody>
      </p:sp>
    </p:spTree>
    <p:extLst>
      <p:ext uri="{BB962C8B-B14F-4D97-AF65-F5344CB8AC3E}">
        <p14:creationId xmlns:p14="http://schemas.microsoft.com/office/powerpoint/2010/main" val="488528004"/>
      </p:ext>
    </p:extLst>
  </p:cSld>
  <p:clrMapOvr>
    <a:masterClrMapping/>
  </p:clrMapOvr>
</p:sld>
</file>

<file path=ppt/slides/slide1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Polycystické</a:t>
            </a:r>
            <a:r>
              <a:rPr lang="cs-CZ" dirty="0"/>
              <a:t> ledviny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jsou </a:t>
            </a:r>
            <a:r>
              <a:rPr lang="cs-CZ" dirty="0"/>
              <a:t>vrozené poruchy vývoje ledvin</a:t>
            </a:r>
          </a:p>
          <a:p>
            <a:r>
              <a:rPr lang="cs-CZ" dirty="0"/>
              <a:t> </a:t>
            </a:r>
            <a:r>
              <a:rPr lang="cs-CZ" dirty="0" smtClean="0"/>
              <a:t>mohou </a:t>
            </a:r>
            <a:r>
              <a:rPr lang="cs-CZ" dirty="0"/>
              <a:t>vést k renálnímu selhání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59052455"/>
      </p:ext>
    </p:extLst>
  </p:cSld>
  <p:clrMapOvr>
    <a:masterClrMapping/>
  </p:clrMapOvr>
</p:sld>
</file>

<file path=ppt/slides/slide1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Nádory ledvin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postihují děti i dospělé</a:t>
            </a:r>
          </a:p>
        </p:txBody>
      </p:sp>
    </p:spTree>
    <p:extLst>
      <p:ext uri="{BB962C8B-B14F-4D97-AF65-F5344CB8AC3E}">
        <p14:creationId xmlns:p14="http://schemas.microsoft.com/office/powerpoint/2010/main" val="3715862879"/>
      </p:ext>
    </p:extLst>
  </p:cSld>
  <p:clrMapOvr>
    <a:masterClrMapping/>
  </p:clrMapOvr>
</p:sld>
</file>

<file path=ppt/slides/slide1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Uzlovitá hyperplazie prostaty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postihuje starší muže, někdy současně s </a:t>
            </a:r>
            <a:r>
              <a:rPr lang="cs-CZ" dirty="0" smtClean="0"/>
              <a:t>karcinomem</a:t>
            </a:r>
          </a:p>
          <a:p>
            <a:r>
              <a:rPr lang="cs-CZ" dirty="0" smtClean="0"/>
              <a:t>komplikuje </a:t>
            </a:r>
            <a:r>
              <a:rPr lang="cs-CZ" dirty="0"/>
              <a:t>se často zánětem</a:t>
            </a:r>
          </a:p>
        </p:txBody>
      </p:sp>
    </p:spTree>
    <p:extLst>
      <p:ext uri="{BB962C8B-B14F-4D97-AF65-F5344CB8AC3E}">
        <p14:creationId xmlns:p14="http://schemas.microsoft.com/office/powerpoint/2010/main" val="2714971910"/>
      </p:ext>
    </p:extLst>
  </p:cSld>
  <p:clrMapOvr>
    <a:masterClrMapping/>
  </p:clrMapOvr>
</p:sld>
</file>

<file path=ppt/slides/slide1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Karcinom mléčné žlázy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lze odhalit </a:t>
            </a:r>
            <a:r>
              <a:rPr lang="cs-CZ" dirty="0" err="1"/>
              <a:t>mammografickým</a:t>
            </a:r>
            <a:r>
              <a:rPr lang="cs-CZ" dirty="0"/>
              <a:t> vyšetřením i v časném </a:t>
            </a:r>
            <a:r>
              <a:rPr lang="cs-CZ" dirty="0" smtClean="0"/>
              <a:t>stadiu</a:t>
            </a:r>
          </a:p>
          <a:p>
            <a:r>
              <a:rPr lang="cs-CZ" dirty="0"/>
              <a:t>tvoří zpravidla tuhé bělavé ložisko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04654647"/>
      </p:ext>
    </p:extLst>
  </p:cSld>
  <p:clrMapOvr>
    <a:masterClrMapping/>
  </p:clrMapOvr>
</p:sld>
</file>

<file path=ppt/slides/slide1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Rakovina děložního hrdla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vyvíjí se přes odhalitelné </a:t>
            </a:r>
            <a:r>
              <a:rPr lang="cs-CZ" dirty="0" smtClean="0"/>
              <a:t>prekancerózy</a:t>
            </a:r>
          </a:p>
          <a:p>
            <a:r>
              <a:rPr lang="cs-CZ" dirty="0"/>
              <a:t>je vyvolána lidskými </a:t>
            </a:r>
            <a:r>
              <a:rPr lang="cs-CZ" dirty="0" err="1"/>
              <a:t>papilomaviry</a:t>
            </a:r>
            <a:r>
              <a:rPr lang="cs-CZ" dirty="0"/>
              <a:t> vysokého rizika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2360236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Diagnóza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znamená rozpoznání nemoci pomocí anamnézy, klinického vyšetření a laboratorních metod včetně patologických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14834535"/>
      </p:ext>
    </p:extLst>
  </p:cSld>
  <p:clrMapOvr>
    <a:masterClrMapping/>
  </p:clrMapOvr>
</p:sld>
</file>

<file path=ppt/slides/slide1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Fibroadenom</a:t>
            </a:r>
            <a:r>
              <a:rPr lang="cs-CZ" dirty="0"/>
              <a:t> prsu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 benigní nádor častější u mladých žen</a:t>
            </a:r>
          </a:p>
        </p:txBody>
      </p:sp>
    </p:spTree>
    <p:extLst>
      <p:ext uri="{BB962C8B-B14F-4D97-AF65-F5344CB8AC3E}">
        <p14:creationId xmlns:p14="http://schemas.microsoft.com/office/powerpoint/2010/main" val="1622792944"/>
      </p:ext>
    </p:extLst>
  </p:cSld>
  <p:clrMapOvr>
    <a:masterClrMapping/>
  </p:clrMapOvr>
</p:sld>
</file>

<file path=ppt/slides/slide1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Malformace ženského vnitřního genitálu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 smtClean="0"/>
              <a:t> mohou </a:t>
            </a:r>
            <a:r>
              <a:rPr lang="cs-CZ" dirty="0"/>
              <a:t>zůstat nerozpoznány až do doby prvního těhotenství</a:t>
            </a:r>
          </a:p>
          <a:p>
            <a:r>
              <a:rPr lang="cs-CZ" dirty="0"/>
              <a:t> </a:t>
            </a:r>
            <a:r>
              <a:rPr lang="cs-CZ" dirty="0" smtClean="0"/>
              <a:t>projeví </a:t>
            </a:r>
            <a:r>
              <a:rPr lang="cs-CZ" dirty="0"/>
              <a:t>se často zdvojením některých částí</a:t>
            </a:r>
          </a:p>
          <a:p>
            <a:r>
              <a:rPr lang="cs-CZ" dirty="0"/>
              <a:t> </a:t>
            </a:r>
            <a:r>
              <a:rPr lang="cs-CZ" dirty="0" smtClean="0"/>
              <a:t>mohou </a:t>
            </a:r>
            <a:r>
              <a:rPr lang="cs-CZ" dirty="0"/>
              <a:t>souviset s poruchami </a:t>
            </a:r>
            <a:r>
              <a:rPr lang="cs-CZ" dirty="0" err="1"/>
              <a:t>gonosomů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94677319"/>
      </p:ext>
    </p:extLst>
  </p:cSld>
  <p:clrMapOvr>
    <a:masterClrMapping/>
  </p:clrMapOvr>
</p:sld>
</file>

<file path=ppt/slides/slide1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Nádory vaječníků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 jsou </a:t>
            </a:r>
            <a:r>
              <a:rPr lang="cs-CZ" dirty="0"/>
              <a:t>často cystické</a:t>
            </a:r>
          </a:p>
          <a:p>
            <a:r>
              <a:rPr lang="cs-CZ" dirty="0"/>
              <a:t> </a:t>
            </a:r>
            <a:r>
              <a:rPr lang="cs-CZ" dirty="0" smtClean="0"/>
              <a:t>vycházejí </a:t>
            </a:r>
            <a:r>
              <a:rPr lang="cs-CZ" dirty="0"/>
              <a:t>nejčastěji z povrchového epitelu a mohou být oboustranné</a:t>
            </a:r>
          </a:p>
          <a:p>
            <a:r>
              <a:rPr lang="cs-CZ" dirty="0"/>
              <a:t> </a:t>
            </a:r>
            <a:r>
              <a:rPr lang="cs-CZ" dirty="0" smtClean="0"/>
              <a:t>mohou </a:t>
            </a:r>
            <a:r>
              <a:rPr lang="cs-CZ" dirty="0"/>
              <a:t>se projevit až rozsevem v břišní dutině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16756599"/>
      </p:ext>
    </p:extLst>
  </p:cSld>
  <p:clrMapOvr>
    <a:masterClrMapping/>
  </p:clrMapOvr>
</p:sld>
</file>

<file path=ppt/slides/slide1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Zánětlivý tumor adnex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může </a:t>
            </a:r>
            <a:r>
              <a:rPr lang="cs-CZ" dirty="0"/>
              <a:t>vzniknout z </a:t>
            </a:r>
            <a:r>
              <a:rPr lang="cs-CZ" dirty="0" err="1"/>
              <a:t>appendicitidy</a:t>
            </a:r>
            <a:endParaRPr lang="cs-CZ" dirty="0"/>
          </a:p>
          <a:p>
            <a:r>
              <a:rPr lang="cs-CZ" dirty="0"/>
              <a:t> </a:t>
            </a:r>
            <a:r>
              <a:rPr lang="cs-CZ" dirty="0" smtClean="0"/>
              <a:t>je </a:t>
            </a:r>
            <a:r>
              <a:rPr lang="cs-CZ" dirty="0"/>
              <a:t>zánět vejcovodu se zduřením napodobujícím nádor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943720996"/>
      </p:ext>
    </p:extLst>
  </p:cSld>
  <p:clrMapOvr>
    <a:masterClrMapping/>
  </p:clrMapOvr>
</p:sld>
</file>

<file path=ppt/slides/slide1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 </a:t>
            </a:r>
            <a:br>
              <a:rPr lang="cs-CZ" dirty="0"/>
            </a:br>
            <a:r>
              <a:rPr lang="cs-CZ" dirty="0" err="1"/>
              <a:t>Leiomyom</a:t>
            </a:r>
            <a:r>
              <a:rPr lang="cs-CZ" dirty="0"/>
              <a:t> dělohy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 smtClean="0"/>
              <a:t>se </a:t>
            </a:r>
            <a:r>
              <a:rPr lang="cs-CZ" dirty="0"/>
              <a:t>může projevit nepravidelným krvácením</a:t>
            </a:r>
          </a:p>
          <a:p>
            <a:r>
              <a:rPr lang="cs-CZ"/>
              <a:t> </a:t>
            </a:r>
            <a:r>
              <a:rPr lang="cs-CZ" smtClean="0"/>
              <a:t>je </a:t>
            </a:r>
            <a:r>
              <a:rPr lang="cs-CZ" dirty="0"/>
              <a:t>často mnohotný a hormonálně dependentní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7455020"/>
      </p:ext>
    </p:extLst>
  </p:cSld>
  <p:clrMapOvr>
    <a:masterClrMapping/>
  </p:clrMapOvr>
</p:sld>
</file>

<file path=ppt/slides/slide1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Nádory sliznice děložního </a:t>
            </a:r>
            <a:r>
              <a:rPr lang="cs-CZ" dirty="0" smtClean="0"/>
              <a:t>těla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souvisí </a:t>
            </a:r>
            <a:r>
              <a:rPr lang="cs-CZ" dirty="0"/>
              <a:t>s </a:t>
            </a:r>
            <a:r>
              <a:rPr lang="cs-CZ" dirty="0" err="1"/>
              <a:t>dyshormonálními</a:t>
            </a:r>
            <a:r>
              <a:rPr lang="cs-CZ" dirty="0"/>
              <a:t> změnami</a:t>
            </a:r>
          </a:p>
          <a:p>
            <a:r>
              <a:rPr lang="cs-CZ" dirty="0" smtClean="0"/>
              <a:t>mohou </a:t>
            </a:r>
            <a:r>
              <a:rPr lang="cs-CZ" dirty="0"/>
              <a:t>se projevit nepravidelným krvácením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56459329"/>
      </p:ext>
    </p:extLst>
  </p:cSld>
  <p:clrMapOvr>
    <a:masterClrMapping/>
  </p:clrMapOvr>
</p:sld>
</file>

<file path=ppt/slides/slide1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Kapavka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 hnisavý zánět močové roury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62642771"/>
      </p:ext>
    </p:extLst>
  </p:cSld>
  <p:clrMapOvr>
    <a:masterClrMapping/>
  </p:clrMapOvr>
</p:sld>
</file>

<file path=ppt/slides/slide1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Nádory varlat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vedou ke zvětšení varlete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87604165"/>
      </p:ext>
    </p:extLst>
  </p:cSld>
  <p:clrMapOvr>
    <a:masterClrMapping/>
  </p:clrMapOvr>
</p:sld>
</file>

<file path=ppt/slides/slide1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Glomerulonefrutis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vzniká </a:t>
            </a:r>
            <a:r>
              <a:rPr lang="cs-CZ" dirty="0"/>
              <a:t>v souvislosti s infekcemi a poruchami imunity</a:t>
            </a:r>
          </a:p>
          <a:p>
            <a:r>
              <a:rPr lang="cs-CZ"/>
              <a:t> </a:t>
            </a:r>
            <a:r>
              <a:rPr lang="cs-CZ" smtClean="0"/>
              <a:t>projeví </a:t>
            </a:r>
            <a:r>
              <a:rPr lang="cs-CZ" dirty="0"/>
              <a:t>se hematurií a hypertenzí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27788820"/>
      </p:ext>
    </p:extLst>
  </p:cSld>
  <p:clrMapOvr>
    <a:masterClrMapping/>
  </p:clrMapOvr>
</p:sld>
</file>

<file path=ppt/slides/slide1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511696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Patolog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 lékař s postgraduální specializací</a:t>
            </a:r>
          </a:p>
        </p:txBody>
      </p:sp>
    </p:spTree>
    <p:extLst>
      <p:ext uri="{BB962C8B-B14F-4D97-AF65-F5344CB8AC3E}">
        <p14:creationId xmlns:p14="http://schemas.microsoft.com/office/powerpoint/2010/main" val="1933033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Patogeneze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popisuje vývoj onemocnění</a:t>
            </a:r>
          </a:p>
        </p:txBody>
      </p:sp>
    </p:spTree>
    <p:extLst>
      <p:ext uri="{BB962C8B-B14F-4D97-AF65-F5344CB8AC3E}">
        <p14:creationId xmlns:p14="http://schemas.microsoft.com/office/powerpoint/2010/main" val="25538093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Peroperační</a:t>
            </a:r>
            <a:r>
              <a:rPr lang="cs-CZ" dirty="0"/>
              <a:t> biopsie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napomáhá určit rozsah chirurgického zákroku</a:t>
            </a:r>
          </a:p>
        </p:txBody>
      </p:sp>
    </p:spTree>
    <p:extLst>
      <p:ext uri="{BB962C8B-B14F-4D97-AF65-F5344CB8AC3E}">
        <p14:creationId xmlns:p14="http://schemas.microsoft.com/office/powerpoint/2010/main" val="24230635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Subjektivní příznaky nemoci</a:t>
            </a:r>
            <a:br>
              <a:rPr lang="cs-CZ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lze objektivizovat pouze částečně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602913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Bioptický nález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obdrží od patologa lékař, který zadal </a:t>
            </a:r>
            <a:r>
              <a:rPr lang="cs-CZ" dirty="0" smtClean="0"/>
              <a:t>vyšetření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2091969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Screeningový cytologický vzorek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hodnotí </a:t>
            </a:r>
            <a:r>
              <a:rPr lang="cs-CZ" dirty="0" err="1"/>
              <a:t>cytotechnolog</a:t>
            </a:r>
            <a:r>
              <a:rPr lang="cs-CZ" dirty="0"/>
              <a:t>, někdy následně patolog</a:t>
            </a:r>
          </a:p>
        </p:txBody>
      </p:sp>
    </p:spTree>
    <p:extLst>
      <p:ext uri="{BB962C8B-B14F-4D97-AF65-F5344CB8AC3E}">
        <p14:creationId xmlns:p14="http://schemas.microsoft.com/office/powerpoint/2010/main" val="243536483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Patologické zvápenění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rozlišujeme dystrofické a </a:t>
            </a:r>
            <a:r>
              <a:rPr lang="cs-CZ" dirty="0" smtClean="0"/>
              <a:t>metastatické</a:t>
            </a:r>
          </a:p>
          <a:p>
            <a:r>
              <a:rPr lang="cs-CZ" dirty="0"/>
              <a:t>je ukládání kalciových solí v orgánech</a:t>
            </a:r>
          </a:p>
        </p:txBody>
      </p:sp>
    </p:spTree>
    <p:extLst>
      <p:ext uri="{BB962C8B-B14F-4D97-AF65-F5344CB8AC3E}">
        <p14:creationId xmlns:p14="http://schemas.microsoft.com/office/powerpoint/2010/main" val="42816500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922421" y="333040"/>
            <a:ext cx="10515600" cy="1325563"/>
          </a:xfrm>
        </p:spPr>
        <p:txBody>
          <a:bodyPr/>
          <a:lstStyle/>
          <a:p>
            <a:r>
              <a:rPr lang="cs-CZ" dirty="0"/>
              <a:t>Smrt buněk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se děje buď nekrózou nebo </a:t>
            </a:r>
            <a:r>
              <a:rPr lang="cs-CZ" dirty="0" err="1"/>
              <a:t>apoptózou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577900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Amyloidóza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může být lokalizovaná nebo </a:t>
            </a:r>
            <a:r>
              <a:rPr lang="cs-CZ" dirty="0" smtClean="0"/>
              <a:t>generalizovaná</a:t>
            </a:r>
          </a:p>
          <a:p>
            <a:r>
              <a:rPr lang="cs-CZ" dirty="0"/>
              <a:t>je skupinový název pro onemocnění vyvolaná různými známými i neznámými příčinami</a:t>
            </a:r>
          </a:p>
          <a:p>
            <a:r>
              <a:rPr lang="cs-CZ" dirty="0"/>
              <a:t>je lokální nebo celkové ukládání patologicky konformovaného </a:t>
            </a:r>
            <a:r>
              <a:rPr lang="cs-CZ" dirty="0" smtClean="0"/>
              <a:t>proteinu</a:t>
            </a:r>
          </a:p>
          <a:p>
            <a:r>
              <a:rPr lang="cs-CZ" dirty="0"/>
              <a:t>může být život ohrožujícím stavem</a:t>
            </a:r>
          </a:p>
        </p:txBody>
      </p:sp>
    </p:spTree>
    <p:extLst>
      <p:ext uri="{BB962C8B-B14F-4D97-AF65-F5344CB8AC3E}">
        <p14:creationId xmlns:p14="http://schemas.microsoft.com/office/powerpoint/2010/main" val="416900677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Proleženina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vzniká u nepohyblivých jedinců v katabolickém stavu</a:t>
            </a:r>
          </a:p>
        </p:txBody>
      </p:sp>
    </p:spTree>
    <p:extLst>
      <p:ext uri="{BB962C8B-B14F-4D97-AF65-F5344CB8AC3E}">
        <p14:creationId xmlns:p14="http://schemas.microsoft.com/office/powerpoint/2010/main" val="32452255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Diabetes </a:t>
            </a:r>
            <a:r>
              <a:rPr lang="cs-CZ" dirty="0" err="1"/>
              <a:t>mellitus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 označení pro různá onemocnění projevující se absolutním nebo relativním nedostatkem inzulínu</a:t>
            </a:r>
          </a:p>
          <a:p>
            <a:r>
              <a:rPr lang="cs-CZ" dirty="0"/>
              <a:t>snižuje dožití v důsledku poškození cév</a:t>
            </a:r>
          </a:p>
        </p:txBody>
      </p:sp>
    </p:spTree>
    <p:extLst>
      <p:ext uri="{BB962C8B-B14F-4D97-AF65-F5344CB8AC3E}">
        <p14:creationId xmlns:p14="http://schemas.microsoft.com/office/powerpoint/2010/main" val="353564896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Sněť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 nekróza změněná vyschnutím, nebo infekcí hnilobnými nebo plynotvornými bakteriemi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3696799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Ischemie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vyvolá někdy atrofii, jindy nekrózu</a:t>
            </a:r>
          </a:p>
        </p:txBody>
      </p:sp>
    </p:spTree>
    <p:extLst>
      <p:ext uri="{BB962C8B-B14F-4D97-AF65-F5344CB8AC3E}">
        <p14:creationId xmlns:p14="http://schemas.microsoft.com/office/powerpoint/2010/main" val="18491660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Mukoviscidóza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vede k poškození slinivky </a:t>
            </a:r>
            <a:r>
              <a:rPr lang="cs-CZ" dirty="0" smtClean="0"/>
              <a:t>břišní</a:t>
            </a:r>
          </a:p>
          <a:p>
            <a:r>
              <a:rPr lang="cs-CZ" dirty="0"/>
              <a:t>je vrozené onemocnění s poruchou složení hlenu</a:t>
            </a:r>
          </a:p>
        </p:txBody>
      </p:sp>
    </p:spTree>
    <p:extLst>
      <p:ext uri="{BB962C8B-B14F-4D97-AF65-F5344CB8AC3E}">
        <p14:creationId xmlns:p14="http://schemas.microsoft.com/office/powerpoint/2010/main" val="38043775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Cytologický </a:t>
            </a:r>
            <a:r>
              <a:rPr lang="cs-CZ" dirty="0" err="1"/>
              <a:t>screening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slouží k odhalení bezpříznakových časných fází nenádorových procesů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8239143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Smrt je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nevratná zástava uspořádání a funkcí v buňce nebo celém organismu</a:t>
            </a:r>
          </a:p>
        </p:txBody>
      </p:sp>
    </p:spTree>
    <p:extLst>
      <p:ext uri="{BB962C8B-B14F-4D97-AF65-F5344CB8AC3E}">
        <p14:creationId xmlns:p14="http://schemas.microsoft.com/office/powerpoint/2010/main" val="197355963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Dystrofické zvápenění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nastává při </a:t>
            </a:r>
            <a:r>
              <a:rPr lang="cs-CZ" dirty="0" err="1"/>
              <a:t>normokalcémii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342631854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Atrofie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se dělí na prostou a </a:t>
            </a:r>
            <a:r>
              <a:rPr lang="cs-CZ" dirty="0" smtClean="0"/>
              <a:t>numerickou</a:t>
            </a:r>
          </a:p>
          <a:p>
            <a:r>
              <a:rPr lang="cs-CZ" dirty="0"/>
              <a:t>je </a:t>
            </a:r>
            <a:r>
              <a:rPr lang="cs-CZ" dirty="0" smtClean="0"/>
              <a:t>reverzibilní</a:t>
            </a:r>
          </a:p>
          <a:p>
            <a:r>
              <a:rPr lang="cs-CZ" dirty="0"/>
              <a:t>je zmenšení tkání a orgánů původně normálně vyvinutých</a:t>
            </a:r>
          </a:p>
        </p:txBody>
      </p:sp>
    </p:spTree>
    <p:extLst>
      <p:ext uri="{BB962C8B-B14F-4D97-AF65-F5344CB8AC3E}">
        <p14:creationId xmlns:p14="http://schemas.microsoft.com/office/powerpoint/2010/main" val="3465257036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Nekróza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se hojí jizvou nebo </a:t>
            </a:r>
            <a:r>
              <a:rPr lang="cs-CZ" dirty="0" err="1"/>
              <a:t>pseudocystou</a:t>
            </a:r>
            <a:r>
              <a:rPr lang="cs-CZ" dirty="0"/>
              <a:t>, nebo se nehojí</a:t>
            </a:r>
          </a:p>
        </p:txBody>
      </p:sp>
    </p:spTree>
    <p:extLst>
      <p:ext uri="{BB962C8B-B14F-4D97-AF65-F5344CB8AC3E}">
        <p14:creationId xmlns:p14="http://schemas.microsoft.com/office/powerpoint/2010/main" val="395649208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Příčiny zánětu dělíme </a:t>
            </a:r>
            <a:r>
              <a:rPr lang="cs-CZ" dirty="0" smtClean="0"/>
              <a:t>na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živé, neživé, imunitní</a:t>
            </a:r>
          </a:p>
        </p:txBody>
      </p:sp>
    </p:spTree>
    <p:extLst>
      <p:ext uri="{BB962C8B-B14F-4D97-AF65-F5344CB8AC3E}">
        <p14:creationId xmlns:p14="http://schemas.microsoft.com/office/powerpoint/2010/main" val="210521239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Kost v místě zhojené fraktury je na </a:t>
            </a:r>
            <a:r>
              <a:rPr lang="cs-CZ" dirty="0" err="1"/>
              <a:t>rtg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ložiskově ztluštělá</a:t>
            </a:r>
          </a:p>
        </p:txBody>
      </p:sp>
    </p:spTree>
    <p:extLst>
      <p:ext uri="{BB962C8B-B14F-4D97-AF65-F5344CB8AC3E}">
        <p14:creationId xmlns:p14="http://schemas.microsoft.com/office/powerpoint/2010/main" val="277065203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Zánět probíhá v těchto </a:t>
            </a:r>
            <a:r>
              <a:rPr lang="cs-CZ" dirty="0" smtClean="0"/>
              <a:t>fázích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alterace,exsudace</a:t>
            </a:r>
            <a:r>
              <a:rPr lang="cs-CZ" dirty="0"/>
              <a:t>, proliferace s časovým překryvem</a:t>
            </a:r>
          </a:p>
        </p:txBody>
      </p:sp>
    </p:spTree>
    <p:extLst>
      <p:ext uri="{BB962C8B-B14F-4D97-AF65-F5344CB8AC3E}">
        <p14:creationId xmlns:p14="http://schemas.microsoft.com/office/powerpoint/2010/main" val="326845543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Jizva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vzniká proliferací fibroblastů a kapilár</a:t>
            </a:r>
          </a:p>
        </p:txBody>
      </p:sp>
    </p:spTree>
    <p:extLst>
      <p:ext uri="{BB962C8B-B14F-4D97-AF65-F5344CB8AC3E}">
        <p14:creationId xmlns:p14="http://schemas.microsoft.com/office/powerpoint/2010/main" val="3286347681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Chronický zánět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může vést k atrofii a snížení funkce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6219210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Exsudace je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výstup </a:t>
            </a:r>
            <a:r>
              <a:rPr lang="cs-CZ" dirty="0"/>
              <a:t>složek plasmy a zánětlivých buněk do tkáně</a:t>
            </a:r>
          </a:p>
        </p:txBody>
      </p:sp>
    </p:spTree>
    <p:extLst>
      <p:ext uri="{BB962C8B-B14F-4D97-AF65-F5344CB8AC3E}">
        <p14:creationId xmlns:p14="http://schemas.microsoft.com/office/powerpoint/2010/main" val="3297910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Nekropsie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 stejně jako autopsie výrazem označujícím pitvu</a:t>
            </a:r>
          </a:p>
        </p:txBody>
      </p:sp>
    </p:spTree>
    <p:extLst>
      <p:ext uri="{BB962C8B-B14F-4D97-AF65-F5344CB8AC3E}">
        <p14:creationId xmlns:p14="http://schemas.microsoft.com/office/powerpoint/2010/main" val="1120277201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Alterace je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souhrn regresivních změn při zánětu</a:t>
            </a:r>
          </a:p>
        </p:txBody>
      </p:sp>
    </p:spTree>
    <p:extLst>
      <p:ext uri="{BB962C8B-B14F-4D97-AF65-F5344CB8AC3E}">
        <p14:creationId xmlns:p14="http://schemas.microsoft.com/office/powerpoint/2010/main" val="161183646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Zarudnutí a otok při zánětu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vznikají aktivní hyperemií a zvýšenou prostupností cév</a:t>
            </a:r>
          </a:p>
        </p:txBody>
      </p:sp>
    </p:spTree>
    <p:extLst>
      <p:ext uri="{BB962C8B-B14F-4D97-AF65-F5344CB8AC3E}">
        <p14:creationId xmlns:p14="http://schemas.microsoft.com/office/powerpoint/2010/main" val="110698627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Granulom je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shluk modifikovaných histiocytů</a:t>
            </a:r>
          </a:p>
        </p:txBody>
      </p:sp>
    </p:spTree>
    <p:extLst>
      <p:ext uri="{BB962C8B-B14F-4D97-AF65-F5344CB8AC3E}">
        <p14:creationId xmlns:p14="http://schemas.microsoft.com/office/powerpoint/2010/main" val="366802028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Zánět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 odpovědí organismu na poškození</a:t>
            </a:r>
          </a:p>
        </p:txBody>
      </p:sp>
    </p:spTree>
    <p:extLst>
      <p:ext uri="{BB962C8B-B14F-4D97-AF65-F5344CB8AC3E}">
        <p14:creationId xmlns:p14="http://schemas.microsoft.com/office/powerpoint/2010/main" val="360987187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Zlomenina se hojí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svalkem vzniklým vazivovou přeměnou hematomu mezi úlomky</a:t>
            </a:r>
          </a:p>
        </p:txBody>
      </p:sp>
    </p:spTree>
    <p:extLst>
      <p:ext uri="{BB962C8B-B14F-4D97-AF65-F5344CB8AC3E}">
        <p14:creationId xmlns:p14="http://schemas.microsoft.com/office/powerpoint/2010/main" val="4290461540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Počáteční fáze rýmy je zánět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serózní</a:t>
            </a:r>
          </a:p>
        </p:txBody>
      </p:sp>
    </p:spTree>
    <p:extLst>
      <p:ext uri="{BB962C8B-B14F-4D97-AF65-F5344CB8AC3E}">
        <p14:creationId xmlns:p14="http://schemas.microsoft.com/office/powerpoint/2010/main" val="347369799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Zánět akutní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může být smrtící</a:t>
            </a:r>
          </a:p>
        </p:txBody>
      </p:sp>
    </p:spTree>
    <p:extLst>
      <p:ext uri="{BB962C8B-B14F-4D97-AF65-F5344CB8AC3E}">
        <p14:creationId xmlns:p14="http://schemas.microsoft.com/office/powerpoint/2010/main" val="1123496105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dirty="0"/>
              <a:t>Hojení zánětu se děje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eliminací noxy a regenerací nebo reparací</a:t>
            </a:r>
          </a:p>
        </p:txBody>
      </p:sp>
    </p:spTree>
    <p:extLst>
      <p:ext uri="{BB962C8B-B14F-4D97-AF65-F5344CB8AC3E}">
        <p14:creationId xmlns:p14="http://schemas.microsoft.com/office/powerpoint/2010/main" val="2119687555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Serózní zánět se hojí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ustáním exsudace a regenerací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131229031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Celsovy</a:t>
            </a:r>
            <a:r>
              <a:rPr lang="cs-CZ" dirty="0"/>
              <a:t> znaky zánětu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rubor</a:t>
            </a:r>
            <a:r>
              <a:rPr lang="cs-CZ" dirty="0"/>
              <a:t>, tumor, </a:t>
            </a:r>
            <a:r>
              <a:rPr lang="cs-CZ" dirty="0" err="1"/>
              <a:t>calor</a:t>
            </a:r>
            <a:r>
              <a:rPr lang="cs-CZ" dirty="0"/>
              <a:t>, </a:t>
            </a:r>
            <a:r>
              <a:rPr lang="cs-CZ" dirty="0" err="1"/>
              <a:t>dolor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706484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Příznaky nemoci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dělíme na subjektivní a objektivní</a:t>
            </a:r>
          </a:p>
        </p:txBody>
      </p:sp>
    </p:spTree>
    <p:extLst>
      <p:ext uri="{BB962C8B-B14F-4D97-AF65-F5344CB8AC3E}">
        <p14:creationId xmlns:p14="http://schemas.microsoft.com/office/powerpoint/2010/main" val="1435638675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>Pro popis morfologických typů zánětu používáme nejčastěji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charakter exsudátu</a:t>
            </a:r>
          </a:p>
        </p:txBody>
      </p:sp>
    </p:spTree>
    <p:extLst>
      <p:ext uri="{BB962C8B-B14F-4D97-AF65-F5344CB8AC3E}">
        <p14:creationId xmlns:p14="http://schemas.microsoft.com/office/powerpoint/2010/main" val="281199448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Fibrin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obsahuje </a:t>
            </a:r>
            <a:r>
              <a:rPr lang="cs-CZ" dirty="0"/>
              <a:t>plasmatické bílkoviny</a:t>
            </a:r>
          </a:p>
        </p:txBody>
      </p:sp>
    </p:spTree>
    <p:extLst>
      <p:ext uri="{BB962C8B-B14F-4D97-AF65-F5344CB8AC3E}">
        <p14:creationId xmlns:p14="http://schemas.microsoft.com/office/powerpoint/2010/main" val="3495716493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Reparace je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zhojení neplnohodnotnou tkání bez úplné obnovy funkce</a:t>
            </a:r>
          </a:p>
        </p:txBody>
      </p:sp>
    </p:spTree>
    <p:extLst>
      <p:ext uri="{BB962C8B-B14F-4D97-AF65-F5344CB8AC3E}">
        <p14:creationId xmlns:p14="http://schemas.microsoft.com/office/powerpoint/2010/main" val="822749604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Hnis je tvořen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rozpadlými neutrofilními granulocyty</a:t>
            </a:r>
          </a:p>
        </p:txBody>
      </p:sp>
    </p:spTree>
    <p:extLst>
      <p:ext uri="{BB962C8B-B14F-4D97-AF65-F5344CB8AC3E}">
        <p14:creationId xmlns:p14="http://schemas.microsoft.com/office/powerpoint/2010/main" val="3937868068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Infekce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může proběhnout bez rozvoje příznaků nemoci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65144602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Autoimunita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 reakce imunitního systému proti vlastním tkáním</a:t>
            </a:r>
          </a:p>
        </p:txBody>
      </p:sp>
    </p:spTree>
    <p:extLst>
      <p:ext uri="{BB962C8B-B14F-4D97-AF65-F5344CB8AC3E}">
        <p14:creationId xmlns:p14="http://schemas.microsoft.com/office/powerpoint/2010/main" val="1175822154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Tuberkulóza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postihuje jedince se sníženou imunitou</a:t>
            </a:r>
          </a:p>
        </p:txBody>
      </p:sp>
    </p:spTree>
    <p:extLst>
      <p:ext uri="{BB962C8B-B14F-4D97-AF65-F5344CB8AC3E}">
        <p14:creationId xmlns:p14="http://schemas.microsoft.com/office/powerpoint/2010/main" val="1205308267"/>
      </p:ext>
    </p:extLst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Oportunní infekce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mohou být vyvolány všemi uvedenými typy mikroorganismů</a:t>
            </a:r>
          </a:p>
        </p:txBody>
      </p:sp>
    </p:spTree>
    <p:extLst>
      <p:ext uri="{BB962C8B-B14F-4D97-AF65-F5344CB8AC3E}">
        <p14:creationId xmlns:p14="http://schemas.microsoft.com/office/powerpoint/2010/main" val="868153817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Autoimunní zánět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postihuje často několik orgánů, častěji u žen</a:t>
            </a:r>
          </a:p>
        </p:txBody>
      </p:sp>
    </p:spTree>
    <p:extLst>
      <p:ext uri="{BB962C8B-B14F-4D97-AF65-F5344CB8AC3E}">
        <p14:creationId xmlns:p14="http://schemas.microsoft.com/office/powerpoint/2010/main" val="220021559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Alergie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 projevem zvýšené imunitní odezvy</a:t>
            </a:r>
          </a:p>
        </p:txBody>
      </p:sp>
    </p:spTree>
    <p:extLst>
      <p:ext uri="{BB962C8B-B14F-4D97-AF65-F5344CB8AC3E}">
        <p14:creationId xmlns:p14="http://schemas.microsoft.com/office/powerpoint/2010/main" val="240629685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Příčiny nemocí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známe vnější a vnitřní; velmi často se kombinují</a:t>
            </a:r>
          </a:p>
        </p:txBody>
      </p:sp>
    </p:spTree>
    <p:extLst>
      <p:ext uri="{BB962C8B-B14F-4D97-AF65-F5344CB8AC3E}">
        <p14:creationId xmlns:p14="http://schemas.microsoft.com/office/powerpoint/2010/main" val="2217685922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Inkubační doba je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doba od infekce k propuknutí onemocnění</a:t>
            </a:r>
          </a:p>
        </p:txBody>
      </p:sp>
    </p:spTree>
    <p:extLst>
      <p:ext uri="{BB962C8B-B14F-4D97-AF65-F5344CB8AC3E}">
        <p14:creationId xmlns:p14="http://schemas.microsoft.com/office/powerpoint/2010/main" val="3022194259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Bakteriémie je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stavem s možnými </a:t>
            </a:r>
            <a:r>
              <a:rPr lang="cs-CZ" dirty="0" smtClean="0"/>
              <a:t>závažnými komplikacemi</a:t>
            </a:r>
          </a:p>
          <a:p>
            <a:r>
              <a:rPr lang="cs-CZ" dirty="0"/>
              <a:t>přítomnost baktérií v krvi</a:t>
            </a:r>
          </a:p>
        </p:txBody>
      </p:sp>
    </p:spTree>
    <p:extLst>
      <p:ext uri="{BB962C8B-B14F-4D97-AF65-F5344CB8AC3E}">
        <p14:creationId xmlns:p14="http://schemas.microsoft.com/office/powerpoint/2010/main" val="3336818622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Pyémie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vede k tvorbě metastatických abscesů</a:t>
            </a:r>
          </a:p>
        </p:txBody>
      </p:sp>
    </p:spTree>
    <p:extLst>
      <p:ext uri="{BB962C8B-B14F-4D97-AF65-F5344CB8AC3E}">
        <p14:creationId xmlns:p14="http://schemas.microsoft.com/office/powerpoint/2010/main" val="1521565437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Mezi alergická onemocnění nepatří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žaludeční vřed</a:t>
            </a:r>
          </a:p>
        </p:txBody>
      </p:sp>
    </p:spTree>
    <p:extLst>
      <p:ext uri="{BB962C8B-B14F-4D97-AF65-F5344CB8AC3E}">
        <p14:creationId xmlns:p14="http://schemas.microsoft.com/office/powerpoint/2010/main" val="1092197779"/>
      </p:ext>
    </p:extLst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Vyhojené onemocnění tuberkulózou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zanechává částečnou imunitu</a:t>
            </a:r>
          </a:p>
        </p:txBody>
      </p:sp>
    </p:spTree>
    <p:extLst>
      <p:ext uri="{BB962C8B-B14F-4D97-AF65-F5344CB8AC3E}">
        <p14:creationId xmlns:p14="http://schemas.microsoft.com/office/powerpoint/2010/main" val="420216873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Snížená obranyschopnost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 doprovázena oportunními infekcemi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356008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Sepse znamená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přítomnost baktérií v krvi se současnou celkovou odezvou organismu</a:t>
            </a:r>
          </a:p>
        </p:txBody>
      </p:sp>
    </p:spTree>
    <p:extLst>
      <p:ext uri="{BB962C8B-B14F-4D97-AF65-F5344CB8AC3E}">
        <p14:creationId xmlns:p14="http://schemas.microsoft.com/office/powerpoint/2010/main" val="3127082269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Granulomatozní</a:t>
            </a:r>
            <a:r>
              <a:rPr lang="cs-CZ" dirty="0"/>
              <a:t> zánět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 zánět s přítomností granulomů</a:t>
            </a:r>
          </a:p>
        </p:txBody>
      </p:sp>
    </p:spTree>
    <p:extLst>
      <p:ext uri="{BB962C8B-B14F-4D97-AF65-F5344CB8AC3E}">
        <p14:creationId xmlns:p14="http://schemas.microsoft.com/office/powerpoint/2010/main" val="398677508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Obranné mechanismy zahrnují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bariéry, nespecifické a specifické prvky imunity</a:t>
            </a:r>
          </a:p>
        </p:txBody>
      </p:sp>
    </p:spTree>
    <p:extLst>
      <p:ext uri="{BB962C8B-B14F-4D97-AF65-F5344CB8AC3E}">
        <p14:creationId xmlns:p14="http://schemas.microsoft.com/office/powerpoint/2010/main" val="536577558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První infekce tuberkulózou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se ve většině případů zhojí</a:t>
            </a:r>
          </a:p>
        </p:txBody>
      </p:sp>
    </p:spTree>
    <p:extLst>
      <p:ext uri="{BB962C8B-B14F-4D97-AF65-F5344CB8AC3E}">
        <p14:creationId xmlns:p14="http://schemas.microsoft.com/office/powerpoint/2010/main" val="15128562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Patologie je obor, který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zajišťuje komplexní diagnostickou činnost pro živé pacienty i zemřelé</a:t>
            </a:r>
          </a:p>
        </p:txBody>
      </p:sp>
    </p:spTree>
    <p:extLst>
      <p:ext uri="{BB962C8B-B14F-4D97-AF65-F5344CB8AC3E}">
        <p14:creationId xmlns:p14="http://schemas.microsoft.com/office/powerpoint/2010/main" val="168343263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Granulom musí obsahovat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modifikované histiocyty a lymfocyty</a:t>
            </a:r>
          </a:p>
        </p:txBody>
      </p:sp>
    </p:spTree>
    <p:extLst>
      <p:ext uri="{BB962C8B-B14F-4D97-AF65-F5344CB8AC3E}">
        <p14:creationId xmlns:p14="http://schemas.microsoft.com/office/powerpoint/2010/main" val="4231025688"/>
      </p:ext>
    </p:extLst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Vztah viru a hostitelské buňky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/>
              <a:t>cytocidní</a:t>
            </a:r>
            <a:r>
              <a:rPr lang="cs-CZ" dirty="0"/>
              <a:t>, bezpříznakový, </a:t>
            </a:r>
            <a:r>
              <a:rPr lang="cs-CZ" dirty="0" err="1"/>
              <a:t>onkogenní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927889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Nosič onemocnění je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klinicky zdráv, infekční pro své okolí</a:t>
            </a:r>
          </a:p>
        </p:txBody>
      </p:sp>
    </p:spTree>
    <p:extLst>
      <p:ext uri="{BB962C8B-B14F-4D97-AF65-F5344CB8AC3E}">
        <p14:creationId xmlns:p14="http://schemas.microsoft.com/office/powerpoint/2010/main" val="626478315"/>
      </p:ext>
    </p:extLst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Reparace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znamená často náhradu méně funkční </a:t>
            </a:r>
            <a:r>
              <a:rPr lang="cs-CZ" dirty="0" smtClean="0"/>
              <a:t>strukturou</a:t>
            </a:r>
          </a:p>
          <a:p>
            <a:r>
              <a:rPr lang="cs-CZ" dirty="0"/>
              <a:t>je hojení tkáňového defektu jizvou</a:t>
            </a:r>
          </a:p>
        </p:txBody>
      </p:sp>
    </p:spTree>
    <p:extLst>
      <p:ext uri="{BB962C8B-B14F-4D97-AF65-F5344CB8AC3E}">
        <p14:creationId xmlns:p14="http://schemas.microsoft.com/office/powerpoint/2010/main" val="2867758551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Regenerace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 náhrada tkáňového defektu původní </a:t>
            </a:r>
            <a:r>
              <a:rPr lang="cs-CZ" dirty="0" smtClean="0"/>
              <a:t>tkání</a:t>
            </a:r>
          </a:p>
          <a:p>
            <a:r>
              <a:rPr lang="cs-CZ" dirty="0"/>
              <a:t>nevede ke komplikacím</a:t>
            </a:r>
          </a:p>
        </p:txBody>
      </p:sp>
    </p:spTree>
    <p:extLst>
      <p:ext uri="{BB962C8B-B14F-4D97-AF65-F5344CB8AC3E}">
        <p14:creationId xmlns:p14="http://schemas.microsoft.com/office/powerpoint/2010/main" val="4016638318"/>
      </p:ext>
    </p:extLst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Dysplazie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může být </a:t>
            </a:r>
            <a:r>
              <a:rPr lang="cs-CZ" dirty="0" smtClean="0"/>
              <a:t>prekancerózou</a:t>
            </a:r>
          </a:p>
          <a:p>
            <a:r>
              <a:rPr lang="cs-CZ" dirty="0"/>
              <a:t>může nastat při hojení zánětu</a:t>
            </a:r>
          </a:p>
        </p:txBody>
      </p:sp>
    </p:spTree>
    <p:extLst>
      <p:ext uri="{BB962C8B-B14F-4D97-AF65-F5344CB8AC3E}">
        <p14:creationId xmlns:p14="http://schemas.microsoft.com/office/powerpoint/2010/main" val="1114255862"/>
      </p:ext>
    </p:extLst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Metastáza vzniká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cestou </a:t>
            </a:r>
            <a:r>
              <a:rPr lang="cs-CZ" dirty="0" smtClean="0"/>
              <a:t>lymfatickou</a:t>
            </a:r>
          </a:p>
          <a:p>
            <a:r>
              <a:rPr lang="cs-CZ" dirty="0" smtClean="0"/>
              <a:t>cestou krevní</a:t>
            </a:r>
          </a:p>
          <a:p>
            <a:r>
              <a:rPr lang="cs-CZ" dirty="0"/>
              <a:t>implantačním šířením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59219304"/>
      </p:ext>
    </p:extLst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Screening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odhalování bezpříznakových onemocnění v rizikové </a:t>
            </a:r>
            <a:r>
              <a:rPr lang="cs-CZ" dirty="0" smtClean="0"/>
              <a:t>populaci</a:t>
            </a:r>
          </a:p>
          <a:p>
            <a:r>
              <a:rPr lang="cs-CZ" dirty="0"/>
              <a:t>je používán jako nástroj k odhalení </a:t>
            </a:r>
            <a:r>
              <a:rPr lang="cs-CZ" dirty="0" err="1"/>
              <a:t>přednádorových</a:t>
            </a:r>
            <a:r>
              <a:rPr lang="cs-CZ" dirty="0"/>
              <a:t> stavů</a:t>
            </a:r>
          </a:p>
        </p:txBody>
      </p:sp>
    </p:spTree>
    <p:extLst>
      <p:ext uri="{BB962C8B-B14F-4D97-AF65-F5344CB8AC3E}">
        <p14:creationId xmlns:p14="http://schemas.microsoft.com/office/powerpoint/2010/main" val="3548906254"/>
      </p:ext>
    </p:extLst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Chování nádoru může být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klinicky maligní i u nezhoubného </a:t>
            </a:r>
            <a:r>
              <a:rPr lang="cs-CZ" dirty="0" smtClean="0"/>
              <a:t>nádoru</a:t>
            </a:r>
          </a:p>
          <a:p>
            <a:r>
              <a:rPr lang="cs-CZ" dirty="0"/>
              <a:t>klinicky málo závažné i u zhoubného </a:t>
            </a:r>
            <a:r>
              <a:rPr lang="cs-CZ" dirty="0" smtClean="0"/>
              <a:t>tumoru</a:t>
            </a:r>
          </a:p>
          <a:p>
            <a:r>
              <a:rPr lang="cs-CZ" dirty="0"/>
              <a:t>benigní, maligní a hraniční/nejisté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34428016"/>
      </p:ext>
    </p:extLst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Prekancerózy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jsou patologické změny zvyšující riziko vzniku nádorových procesů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881169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Molekulární patologie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vyšetřuje vlastnosti buněk s ohledem na reaktivitu na tzv. biologickou léčbu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46048318"/>
      </p:ext>
    </p:extLst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dirty="0"/>
              <a:t>Nádor může mít vzhled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 smtClean="0"/>
              <a:t>zvětšení </a:t>
            </a:r>
            <a:r>
              <a:rPr lang="cs-CZ" dirty="0"/>
              <a:t>orgánu jako celku</a:t>
            </a:r>
          </a:p>
          <a:p>
            <a:r>
              <a:rPr lang="cs-CZ" dirty="0"/>
              <a:t> </a:t>
            </a:r>
            <a:r>
              <a:rPr lang="cs-CZ" dirty="0" smtClean="0"/>
              <a:t>vředu</a:t>
            </a:r>
            <a:endParaRPr lang="cs-CZ" dirty="0"/>
          </a:p>
          <a:p>
            <a:r>
              <a:rPr lang="cs-CZ" dirty="0"/>
              <a:t> </a:t>
            </a:r>
            <a:r>
              <a:rPr lang="cs-CZ" dirty="0" smtClean="0"/>
              <a:t>pigmentace</a:t>
            </a:r>
            <a:endParaRPr lang="cs-CZ" dirty="0"/>
          </a:p>
          <a:p>
            <a:r>
              <a:rPr lang="cs-CZ" dirty="0"/>
              <a:t> </a:t>
            </a:r>
            <a:r>
              <a:rPr lang="cs-CZ" dirty="0" smtClean="0"/>
              <a:t>výrůstku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189332811"/>
      </p:ext>
    </p:extLst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/>
              <a:t>Pseudotumory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nejsou skutečné nádory</a:t>
            </a:r>
          </a:p>
        </p:txBody>
      </p:sp>
    </p:spTree>
    <p:extLst>
      <p:ext uri="{BB962C8B-B14F-4D97-AF65-F5344CB8AC3E}">
        <p14:creationId xmlns:p14="http://schemas.microsoft.com/office/powerpoint/2010/main" val="4066717012"/>
      </p:ext>
    </p:extLst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Hyperplazie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 zvětšení orgánu nebo tkáně zmnožením buněk</a:t>
            </a:r>
          </a:p>
        </p:txBody>
      </p:sp>
    </p:spTree>
    <p:extLst>
      <p:ext uri="{BB962C8B-B14F-4D97-AF65-F5344CB8AC3E}">
        <p14:creationId xmlns:p14="http://schemas.microsoft.com/office/powerpoint/2010/main" val="3704642471"/>
      </p:ext>
    </p:extLst>
  </p:cSld>
  <p:clrMapOvr>
    <a:masterClrMapping/>
  </p:clrMapOvr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Hypertrofie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 smtClean="0"/>
              <a:t>vyskytuje </a:t>
            </a:r>
            <a:r>
              <a:rPr lang="cs-CZ" dirty="0"/>
              <a:t>se ve svalové tkáni</a:t>
            </a:r>
          </a:p>
          <a:p>
            <a:r>
              <a:rPr lang="cs-CZ" dirty="0"/>
              <a:t> </a:t>
            </a:r>
            <a:r>
              <a:rPr lang="cs-CZ" dirty="0" smtClean="0"/>
              <a:t>vyskytuje </a:t>
            </a:r>
            <a:r>
              <a:rPr lang="cs-CZ" dirty="0"/>
              <a:t>se v srdečním </a:t>
            </a:r>
            <a:r>
              <a:rPr lang="cs-CZ" dirty="0" smtClean="0"/>
              <a:t>svalu </a:t>
            </a:r>
            <a:endParaRPr lang="cs-CZ" dirty="0"/>
          </a:p>
          <a:p>
            <a:r>
              <a:rPr lang="cs-CZ" dirty="0"/>
              <a:t> </a:t>
            </a:r>
            <a:r>
              <a:rPr lang="cs-CZ" dirty="0" smtClean="0"/>
              <a:t>je </a:t>
            </a:r>
            <a:r>
              <a:rPr lang="cs-CZ" dirty="0"/>
              <a:t>zvětšení orgánu nebo tkáně zvětšením buněk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78764256"/>
      </p:ext>
    </p:extLst>
  </p:cSld>
  <p:clrMapOvr>
    <a:masterClrMapping/>
  </p:clrMapOvr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Metaplazie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nemá závažné </a:t>
            </a:r>
            <a:r>
              <a:rPr lang="cs-CZ" dirty="0" smtClean="0"/>
              <a:t>komplikace</a:t>
            </a:r>
          </a:p>
          <a:p>
            <a:r>
              <a:rPr lang="cs-CZ" dirty="0"/>
              <a:t>může nastat při hojení </a:t>
            </a:r>
            <a:r>
              <a:rPr lang="cs-CZ" dirty="0" smtClean="0"/>
              <a:t>zánětu</a:t>
            </a:r>
          </a:p>
          <a:p>
            <a:r>
              <a:rPr lang="cs-CZ" dirty="0"/>
              <a:t>znamená </a:t>
            </a:r>
            <a:r>
              <a:rPr lang="cs-CZ" dirty="0" smtClean="0"/>
              <a:t>přeměnu </a:t>
            </a:r>
            <a:r>
              <a:rPr lang="cs-CZ" dirty="0"/>
              <a:t>diferencované tkáně v jinou diferencovanou</a:t>
            </a:r>
          </a:p>
        </p:txBody>
      </p:sp>
    </p:spTree>
    <p:extLst>
      <p:ext uri="{BB962C8B-B14F-4D97-AF65-F5344CB8AC3E}">
        <p14:creationId xmlns:p14="http://schemas.microsoft.com/office/powerpoint/2010/main" val="3312291134"/>
      </p:ext>
    </p:extLst>
  </p:cSld>
  <p:clrMapOvr>
    <a:masterClrMapping/>
  </p:clrMapOvr>
</p:sld>
</file>

<file path=ppt/slides/slide8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Benigní nádor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 smtClean="0"/>
              <a:t>roste </a:t>
            </a:r>
            <a:r>
              <a:rPr lang="cs-CZ" dirty="0"/>
              <a:t>zpravidla expanzivně</a:t>
            </a:r>
          </a:p>
          <a:p>
            <a:r>
              <a:rPr lang="cs-CZ" dirty="0"/>
              <a:t> </a:t>
            </a:r>
            <a:r>
              <a:rPr lang="cs-CZ" dirty="0" smtClean="0"/>
              <a:t>nemetastazuje</a:t>
            </a:r>
            <a:endParaRPr lang="cs-CZ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20329102"/>
      </p:ext>
    </p:extLst>
  </p:cSld>
  <p:clrMapOvr>
    <a:masterClrMapping/>
  </p:clrMapOvr>
</p:sld>
</file>

<file path=ppt/slides/slide8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Nádor vzniká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krokovou vícečetnou změnou genetické </a:t>
            </a:r>
            <a:r>
              <a:rPr lang="cs-CZ" dirty="0" smtClean="0"/>
              <a:t>informace</a:t>
            </a:r>
          </a:p>
          <a:p>
            <a:r>
              <a:rPr lang="cs-CZ" dirty="0"/>
              <a:t>nekontrolovaným růstem buněk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1322592"/>
      </p:ext>
    </p:extLst>
  </p:cSld>
  <p:clrMapOvr>
    <a:masterClrMapping/>
  </p:clrMapOvr>
</p:sld>
</file>

<file path=ppt/slides/slide8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Metastáza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 </a:t>
            </a:r>
            <a:r>
              <a:rPr lang="cs-CZ" dirty="0"/>
              <a:t>druhotným ložiskem maligního nádoru</a:t>
            </a:r>
          </a:p>
        </p:txBody>
      </p:sp>
    </p:spTree>
    <p:extLst>
      <p:ext uri="{BB962C8B-B14F-4D97-AF65-F5344CB8AC3E}">
        <p14:creationId xmlns:p14="http://schemas.microsoft.com/office/powerpoint/2010/main" val="1863286988"/>
      </p:ext>
    </p:extLst>
  </p:cSld>
  <p:clrMapOvr>
    <a:masterClrMapping/>
  </p:clrMapOvr>
</p:sld>
</file>

<file path=ppt/slides/slide8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Nádor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 autonomní proliferace </a:t>
            </a:r>
            <a:r>
              <a:rPr lang="cs-CZ" dirty="0" smtClean="0"/>
              <a:t>buněk</a:t>
            </a:r>
          </a:p>
          <a:p>
            <a:r>
              <a:rPr lang="cs-CZ" dirty="0"/>
              <a:t>může vzniknout z prekancerózy</a:t>
            </a:r>
          </a:p>
        </p:txBody>
      </p:sp>
    </p:spTree>
    <p:extLst>
      <p:ext uri="{BB962C8B-B14F-4D97-AF65-F5344CB8AC3E}">
        <p14:creationId xmlns:p14="http://schemas.microsoft.com/office/powerpoint/2010/main" val="1594369197"/>
      </p:ext>
    </p:extLst>
  </p:cSld>
  <p:clrMapOvr>
    <a:masterClrMapping/>
  </p:clrMapOvr>
</p:sld>
</file>

<file path=ppt/slides/slide8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Kancerogeny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zvyšují riziko vzniku nádoru</a:t>
            </a:r>
          </a:p>
        </p:txBody>
      </p:sp>
    </p:spTree>
    <p:extLst>
      <p:ext uri="{BB962C8B-B14F-4D97-AF65-F5344CB8AC3E}">
        <p14:creationId xmlns:p14="http://schemas.microsoft.com/office/powerpoint/2010/main" val="374307631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Bioptický vzorek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musí být dodán v označené nádobě s průvodním listem</a:t>
            </a:r>
          </a:p>
        </p:txBody>
      </p:sp>
    </p:spTree>
    <p:extLst>
      <p:ext uri="{BB962C8B-B14F-4D97-AF65-F5344CB8AC3E}">
        <p14:creationId xmlns:p14="http://schemas.microsoft.com/office/powerpoint/2010/main" val="634057963"/>
      </p:ext>
    </p:extLst>
  </p:cSld>
  <p:clrMapOvr>
    <a:masterClrMapping/>
  </p:clrMapOvr>
</p:sld>
</file>

<file path=ppt/slides/slide9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Definitivní diagnóza nádoru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vyžaduje mikroskopické vyšetření</a:t>
            </a:r>
          </a:p>
        </p:txBody>
      </p:sp>
    </p:spTree>
    <p:extLst>
      <p:ext uri="{BB962C8B-B14F-4D97-AF65-F5344CB8AC3E}">
        <p14:creationId xmlns:p14="http://schemas.microsoft.com/office/powerpoint/2010/main" val="3661077158"/>
      </p:ext>
    </p:extLst>
  </p:cSld>
  <p:clrMapOvr>
    <a:masterClrMapping/>
  </p:clrMapOvr>
</p:sld>
</file>

<file path=ppt/slides/slide9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/>
              <a:t/>
            </a:r>
            <a:br>
              <a:rPr lang="cs-CZ" dirty="0"/>
            </a:br>
            <a:r>
              <a:rPr lang="cs-CZ" dirty="0"/>
              <a:t>Maligní nádor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vyžaduje pro diagnózu mikroskopické </a:t>
            </a:r>
            <a:r>
              <a:rPr lang="cs-CZ" dirty="0" smtClean="0"/>
              <a:t>vyšetření</a:t>
            </a:r>
          </a:p>
          <a:p>
            <a:r>
              <a:rPr lang="cs-CZ" dirty="0"/>
              <a:t>musí mít stanoven </a:t>
            </a:r>
            <a:r>
              <a:rPr lang="cs-CZ" dirty="0" err="1"/>
              <a:t>typing</a:t>
            </a:r>
            <a:r>
              <a:rPr lang="cs-CZ" dirty="0"/>
              <a:t>, </a:t>
            </a:r>
            <a:r>
              <a:rPr lang="cs-CZ" dirty="0" err="1"/>
              <a:t>grading</a:t>
            </a:r>
            <a:r>
              <a:rPr lang="cs-CZ" dirty="0"/>
              <a:t>, </a:t>
            </a:r>
            <a:r>
              <a:rPr lang="cs-CZ" dirty="0" err="1"/>
              <a:t>staging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71408201"/>
      </p:ext>
    </p:extLst>
  </p:cSld>
  <p:clrMapOvr>
    <a:masterClrMapping/>
  </p:clrMapOvr>
</p:sld>
</file>

<file path=ppt/slides/slide9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Anémie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je nedostatek hemoglobinu a zpravidla též erytrocytů v krvi</a:t>
            </a:r>
          </a:p>
        </p:txBody>
      </p:sp>
    </p:spTree>
    <p:extLst>
      <p:ext uri="{BB962C8B-B14F-4D97-AF65-F5344CB8AC3E}">
        <p14:creationId xmlns:p14="http://schemas.microsoft.com/office/powerpoint/2010/main" val="3330275247"/>
      </p:ext>
    </p:extLst>
  </p:cSld>
  <p:clrMapOvr>
    <a:masterClrMapping/>
  </p:clrMapOvr>
</p:sld>
</file>

<file path=ppt/slides/slide9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Trombóza je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intravaskulární </a:t>
            </a:r>
            <a:r>
              <a:rPr lang="cs-CZ" dirty="0"/>
              <a:t>intravitální srážení krve</a:t>
            </a:r>
          </a:p>
        </p:txBody>
      </p:sp>
    </p:spTree>
    <p:extLst>
      <p:ext uri="{BB962C8B-B14F-4D97-AF65-F5344CB8AC3E}">
        <p14:creationId xmlns:p14="http://schemas.microsoft.com/office/powerpoint/2010/main" val="84233267"/>
      </p:ext>
    </p:extLst>
  </p:cSld>
  <p:clrMapOvr>
    <a:masterClrMapping/>
  </p:clrMapOvr>
</p:sld>
</file>

<file path=ppt/slides/slide9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Bakteriální endokarditis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může se hojit se vznikem chlopňové </a:t>
            </a:r>
            <a:r>
              <a:rPr lang="cs-CZ" dirty="0" smtClean="0"/>
              <a:t>vady</a:t>
            </a:r>
          </a:p>
          <a:p>
            <a:r>
              <a:rPr lang="cs-CZ" dirty="0"/>
              <a:t>může být důsledkem přechodné </a:t>
            </a:r>
            <a:r>
              <a:rPr lang="cs-CZ" dirty="0" smtClean="0"/>
              <a:t>bakteriemie</a:t>
            </a:r>
          </a:p>
          <a:p>
            <a:r>
              <a:rPr lang="cs-CZ" dirty="0"/>
              <a:t>postihuje chlopně zdravé i předtím patologicky změněné</a:t>
            </a:r>
          </a:p>
        </p:txBody>
      </p:sp>
    </p:spTree>
    <p:extLst>
      <p:ext uri="{BB962C8B-B14F-4D97-AF65-F5344CB8AC3E}">
        <p14:creationId xmlns:p14="http://schemas.microsoft.com/office/powerpoint/2010/main" val="1838089397"/>
      </p:ext>
    </p:extLst>
  </p:cSld>
  <p:clrMapOvr>
    <a:masterClrMapping/>
  </p:clrMapOvr>
</p:sld>
</file>

<file path=ppt/slides/slide9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Komplikace aterosklerózy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 smtClean="0"/>
              <a:t>ischemie</a:t>
            </a:r>
            <a:endParaRPr lang="cs-CZ" dirty="0"/>
          </a:p>
          <a:p>
            <a:r>
              <a:rPr lang="cs-CZ" dirty="0"/>
              <a:t> </a:t>
            </a:r>
            <a:r>
              <a:rPr lang="cs-CZ" dirty="0" smtClean="0"/>
              <a:t> trombóza</a:t>
            </a:r>
            <a:endParaRPr lang="cs-CZ" dirty="0"/>
          </a:p>
          <a:p>
            <a:r>
              <a:rPr lang="cs-CZ" dirty="0"/>
              <a:t> </a:t>
            </a:r>
            <a:r>
              <a:rPr lang="cs-CZ" dirty="0" smtClean="0"/>
              <a:t>výduť </a:t>
            </a:r>
            <a:r>
              <a:rPr lang="cs-CZ" dirty="0"/>
              <a:t>a ruptura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1467386"/>
      </p:ext>
    </p:extLst>
  </p:cSld>
  <p:clrMapOvr>
    <a:masterClrMapping/>
  </p:clrMapOvr>
</p:sld>
</file>

<file path=ppt/slides/slide9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Mezi morfologické projevy aterosklerózy patří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 smtClean="0"/>
              <a:t>ateromové </a:t>
            </a:r>
            <a:r>
              <a:rPr lang="cs-CZ" dirty="0"/>
              <a:t>pláty</a:t>
            </a:r>
          </a:p>
          <a:p>
            <a:r>
              <a:rPr lang="cs-CZ" dirty="0"/>
              <a:t> </a:t>
            </a:r>
            <a:r>
              <a:rPr lang="cs-CZ" dirty="0" smtClean="0"/>
              <a:t>kalcifikace </a:t>
            </a:r>
            <a:r>
              <a:rPr lang="cs-CZ" dirty="0"/>
              <a:t>cévní stěny</a:t>
            </a:r>
          </a:p>
          <a:p>
            <a:r>
              <a:rPr lang="cs-CZ" dirty="0"/>
              <a:t> </a:t>
            </a:r>
            <a:r>
              <a:rPr lang="cs-CZ" dirty="0" smtClean="0"/>
              <a:t>lipoidní </a:t>
            </a:r>
            <a:r>
              <a:rPr lang="cs-CZ" dirty="0"/>
              <a:t>proužky</a:t>
            </a:r>
          </a:p>
          <a:p>
            <a:r>
              <a:rPr lang="cs-CZ" dirty="0"/>
              <a:t> </a:t>
            </a:r>
            <a:r>
              <a:rPr lang="cs-CZ" dirty="0" smtClean="0"/>
              <a:t>fibrózní </a:t>
            </a:r>
            <a:r>
              <a:rPr lang="cs-CZ" dirty="0"/>
              <a:t>pláty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8381080"/>
      </p:ext>
    </p:extLst>
  </p:cSld>
  <p:clrMapOvr>
    <a:masterClrMapping/>
  </p:clrMapOvr>
</p:sld>
</file>

<file path=ppt/slides/slide9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Komplikace anémie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ischemie</a:t>
            </a:r>
          </a:p>
          <a:p>
            <a:r>
              <a:rPr lang="cs-CZ" dirty="0"/>
              <a:t>únava</a:t>
            </a:r>
          </a:p>
        </p:txBody>
      </p:sp>
    </p:spTree>
    <p:extLst>
      <p:ext uri="{BB962C8B-B14F-4D97-AF65-F5344CB8AC3E}">
        <p14:creationId xmlns:p14="http://schemas.microsoft.com/office/powerpoint/2010/main" val="4083926589"/>
      </p:ext>
    </p:extLst>
  </p:cSld>
  <p:clrMapOvr>
    <a:masterClrMapping/>
  </p:clrMapOvr>
</p:sld>
</file>

<file path=ppt/slides/slide9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Varixy se komplikují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 </a:t>
            </a:r>
            <a:r>
              <a:rPr lang="cs-CZ" dirty="0" smtClean="0"/>
              <a:t>infekcí</a:t>
            </a:r>
            <a:endParaRPr lang="cs-CZ" dirty="0"/>
          </a:p>
          <a:p>
            <a:r>
              <a:rPr lang="cs-CZ" dirty="0"/>
              <a:t> </a:t>
            </a:r>
            <a:r>
              <a:rPr lang="cs-CZ" dirty="0" smtClean="0"/>
              <a:t>otoky</a:t>
            </a:r>
            <a:endParaRPr lang="cs-CZ" dirty="0"/>
          </a:p>
          <a:p>
            <a:r>
              <a:rPr lang="cs-CZ" dirty="0"/>
              <a:t> </a:t>
            </a:r>
            <a:r>
              <a:rPr lang="cs-CZ" dirty="0" smtClean="0"/>
              <a:t>atrofií </a:t>
            </a:r>
            <a:r>
              <a:rPr lang="cs-CZ" dirty="0"/>
              <a:t>okolních struktur</a:t>
            </a:r>
          </a:p>
          <a:p>
            <a:r>
              <a:rPr lang="cs-CZ" dirty="0"/>
              <a:t> </a:t>
            </a:r>
            <a:r>
              <a:rPr lang="cs-CZ" dirty="0" smtClean="0"/>
              <a:t>ischemickou </a:t>
            </a:r>
            <a:r>
              <a:rPr lang="cs-CZ" dirty="0"/>
              <a:t>nekrózou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9235996"/>
      </p:ext>
    </p:extLst>
  </p:cSld>
  <p:clrMapOvr>
    <a:masterClrMapping/>
  </p:clrMapOvr>
</p:sld>
</file>

<file path=ppt/slides/slide9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Embolie</a:t>
            </a:r>
            <a:br>
              <a:rPr lang="cs-CZ" dirty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může být zdrojem nádorových </a:t>
            </a:r>
            <a:r>
              <a:rPr lang="cs-CZ" dirty="0" smtClean="0"/>
              <a:t>metastáz</a:t>
            </a:r>
          </a:p>
          <a:p>
            <a:r>
              <a:rPr lang="cs-CZ" dirty="0" smtClean="0"/>
              <a:t>je </a:t>
            </a:r>
            <a:r>
              <a:rPr lang="cs-CZ" dirty="0"/>
              <a:t>transport krevní sraženiny řečištěm a zaklínění v místě zúžení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4967186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2040</Words>
  <Application>Microsoft Office PowerPoint</Application>
  <PresentationFormat>Širokoúhlá obrazovka</PresentationFormat>
  <Paragraphs>451</Paragraphs>
  <Slides>169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169</vt:i4>
      </vt:variant>
    </vt:vector>
  </HeadingPairs>
  <TitlesOfParts>
    <vt:vector size="173" baseType="lpstr">
      <vt:lpstr>Arial</vt:lpstr>
      <vt:lpstr>Calibri</vt:lpstr>
      <vt:lpstr>Calibri Light</vt:lpstr>
      <vt:lpstr>Motiv Office</vt:lpstr>
      <vt:lpstr>Test ppt</vt:lpstr>
      <vt:lpstr>Subjektivní příznaky nemoci </vt:lpstr>
      <vt:lpstr>Cytologický screening </vt:lpstr>
      <vt:lpstr>Nekropsie </vt:lpstr>
      <vt:lpstr>Příznaky nemoci </vt:lpstr>
      <vt:lpstr>Příčiny nemocí </vt:lpstr>
      <vt:lpstr>Patologie je obor, který </vt:lpstr>
      <vt:lpstr>Molekulární patologie </vt:lpstr>
      <vt:lpstr>Bioptický vzorek </vt:lpstr>
      <vt:lpstr>Cytologie </vt:lpstr>
      <vt:lpstr>Patologicko-anatomická pitva </vt:lpstr>
      <vt:lpstr>Nemoc </vt:lpstr>
      <vt:lpstr>Bioptické vyšetření </vt:lpstr>
      <vt:lpstr>Výsledkem pitvy je </vt:lpstr>
      <vt:lpstr>Biopsie </vt:lpstr>
      <vt:lpstr>Diagnóza </vt:lpstr>
      <vt:lpstr>Patolog </vt:lpstr>
      <vt:lpstr>Patogeneze </vt:lpstr>
      <vt:lpstr>Peroperační biopsie </vt:lpstr>
      <vt:lpstr>Bioptický nález </vt:lpstr>
      <vt:lpstr>Screeningový cytologický vzorek </vt:lpstr>
      <vt:lpstr>Patologické zvápenění </vt:lpstr>
      <vt:lpstr>Smrt buněk </vt:lpstr>
      <vt:lpstr>Amyloidóza </vt:lpstr>
      <vt:lpstr>Proleženina </vt:lpstr>
      <vt:lpstr>Diabetes mellitus </vt:lpstr>
      <vt:lpstr>Sněť </vt:lpstr>
      <vt:lpstr>Ischemie </vt:lpstr>
      <vt:lpstr>Mukoviscidóza </vt:lpstr>
      <vt:lpstr>Smrt je </vt:lpstr>
      <vt:lpstr>Dystrofické zvápenění </vt:lpstr>
      <vt:lpstr>Atrofie </vt:lpstr>
      <vt:lpstr>Nekróza </vt:lpstr>
      <vt:lpstr>Příčiny zánětu dělíme na </vt:lpstr>
      <vt:lpstr>Kost v místě zhojené fraktury je na rtg </vt:lpstr>
      <vt:lpstr>Zánět probíhá v těchto fázích </vt:lpstr>
      <vt:lpstr>Jizva </vt:lpstr>
      <vt:lpstr>Chronický zánět </vt:lpstr>
      <vt:lpstr>Exsudace je </vt:lpstr>
      <vt:lpstr>Alterace je </vt:lpstr>
      <vt:lpstr>Zarudnutí a otok při zánětu </vt:lpstr>
      <vt:lpstr>Granulom je </vt:lpstr>
      <vt:lpstr>Zánět </vt:lpstr>
      <vt:lpstr>Zlomenina se hojí </vt:lpstr>
      <vt:lpstr>Počáteční fáze rýmy je zánět </vt:lpstr>
      <vt:lpstr>Zánět akutní </vt:lpstr>
      <vt:lpstr> Hojení zánětu se děje </vt:lpstr>
      <vt:lpstr>Serózní zánět se hojí </vt:lpstr>
      <vt:lpstr>Celsovy znaky zánětu </vt:lpstr>
      <vt:lpstr>Pro popis morfologických typů zánětu používáme nejčastěji </vt:lpstr>
      <vt:lpstr>Fibrin </vt:lpstr>
      <vt:lpstr>Reparace je </vt:lpstr>
      <vt:lpstr>Hnis je tvořen </vt:lpstr>
      <vt:lpstr>Infekce </vt:lpstr>
      <vt:lpstr>Autoimunita </vt:lpstr>
      <vt:lpstr>Tuberkulóza </vt:lpstr>
      <vt:lpstr>Oportunní infekce </vt:lpstr>
      <vt:lpstr>Autoimunní zánět </vt:lpstr>
      <vt:lpstr>Alergie </vt:lpstr>
      <vt:lpstr>Inkubační doba je </vt:lpstr>
      <vt:lpstr>Bakteriémie je </vt:lpstr>
      <vt:lpstr>Pyémie </vt:lpstr>
      <vt:lpstr>Mezi alergická onemocnění nepatří </vt:lpstr>
      <vt:lpstr>Vyhojené onemocnění tuberkulózou </vt:lpstr>
      <vt:lpstr>Snížená obranyschopnost </vt:lpstr>
      <vt:lpstr>Sepse znamená </vt:lpstr>
      <vt:lpstr>Granulomatozní zánět </vt:lpstr>
      <vt:lpstr>Obranné mechanismy zahrnují </vt:lpstr>
      <vt:lpstr>První infekce tuberkulózou </vt:lpstr>
      <vt:lpstr>Granulom musí obsahovat </vt:lpstr>
      <vt:lpstr>Vztah viru a hostitelské buňky </vt:lpstr>
      <vt:lpstr>Nosič onemocnění je </vt:lpstr>
      <vt:lpstr>Reparace </vt:lpstr>
      <vt:lpstr>Regenerace </vt:lpstr>
      <vt:lpstr>Dysplazie </vt:lpstr>
      <vt:lpstr>Metastáza vzniká </vt:lpstr>
      <vt:lpstr>Screening </vt:lpstr>
      <vt:lpstr>Chování nádoru může být </vt:lpstr>
      <vt:lpstr>Prekancerózy </vt:lpstr>
      <vt:lpstr> Nádor může mít vzhled </vt:lpstr>
      <vt:lpstr>Pseudotumory </vt:lpstr>
      <vt:lpstr>Hyperplazie </vt:lpstr>
      <vt:lpstr>Hypertrofie </vt:lpstr>
      <vt:lpstr>Metaplazie </vt:lpstr>
      <vt:lpstr>Benigní nádor </vt:lpstr>
      <vt:lpstr>Nádor vzniká </vt:lpstr>
      <vt:lpstr>Metastáza </vt:lpstr>
      <vt:lpstr>Nádor </vt:lpstr>
      <vt:lpstr>Kancerogeny </vt:lpstr>
      <vt:lpstr>Definitivní diagnóza nádoru </vt:lpstr>
      <vt:lpstr> Maligní nádor </vt:lpstr>
      <vt:lpstr>Anémie </vt:lpstr>
      <vt:lpstr>Trombóza je </vt:lpstr>
      <vt:lpstr>Bakteriální endokarditis </vt:lpstr>
      <vt:lpstr>Komplikace aterosklerózy </vt:lpstr>
      <vt:lpstr>Mezi morfologické projevy aterosklerózy patří </vt:lpstr>
      <vt:lpstr>Komplikace anémie </vt:lpstr>
      <vt:lpstr>Varixy se komplikují </vt:lpstr>
      <vt:lpstr>Embolie </vt:lpstr>
      <vt:lpstr>Komplikace akutního infarktu </vt:lpstr>
      <vt:lpstr>Akutní a chronické městnání v orgánech se liší </vt:lpstr>
      <vt:lpstr>Ateroskleróza je způsobena </vt:lpstr>
      <vt:lpstr>Kardiogenní šok </vt:lpstr>
      <vt:lpstr>Příčinou infarktu myokardu je nejčastěji </vt:lpstr>
      <vt:lpstr>Anémie vzniká </vt:lpstr>
      <vt:lpstr>Vrozené vady srdeční </vt:lpstr>
      <vt:lpstr>Zhojený infarkt se může komplikovat </vt:lpstr>
      <vt:lpstr>Rozšíření žil nazýváme </vt:lpstr>
      <vt:lpstr>Kolaps </vt:lpstr>
      <vt:lpstr>Žlučové kameny </vt:lpstr>
      <vt:lpstr>Nádory žlučníku </vt:lpstr>
      <vt:lpstr>Diagnózu karcinomu střeva stanoví </vt:lpstr>
      <vt:lpstr>Chronická gastritis </vt:lpstr>
      <vt:lpstr>První metastázy karcinomu tlustého střeva se vytvoří </vt:lpstr>
      <vt:lpstr>Zánět slepého střeva-appendicitis </vt:lpstr>
      <vt:lpstr>Ileus </vt:lpstr>
      <vt:lpstr>Karcinom střeva </vt:lpstr>
      <vt:lpstr>Jaterní cirhóza </vt:lpstr>
      <vt:lpstr>Vřed žaludku </vt:lpstr>
      <vt:lpstr>-- Mezi autoimunní záněty střeva patří </vt:lpstr>
      <vt:lpstr>Rakovina v dutině ústní </vt:lpstr>
      <vt:lpstr>Zánět slinivky </vt:lpstr>
      <vt:lpstr>Rakovina slinivky </vt:lpstr>
      <vt:lpstr>Karcinom jícnu </vt:lpstr>
      <vt:lpstr>Nádory jater </vt:lpstr>
      <vt:lpstr>Malabsorpční syndrom </vt:lpstr>
      <vt:lpstr>Virová žloutenka </vt:lpstr>
      <vt:lpstr>Rakovina žaludku </vt:lpstr>
      <vt:lpstr>Gastroezofageální reflux </vt:lpstr>
      <vt:lpstr>Komplikace karcinomu plic </vt:lpstr>
      <vt:lpstr>Embolie do plicnice </vt:lpstr>
      <vt:lpstr>Komplikace zánětu pohrudnice </vt:lpstr>
      <vt:lpstr>Antrakóza </vt:lpstr>
      <vt:lpstr>Tuberkulóza plic </vt:lpstr>
      <vt:lpstr>Emfyzém </vt:lpstr>
      <vt:lpstr>Azbestóza </vt:lpstr>
      <vt:lpstr>Pneumonie </vt:lpstr>
      <vt:lpstr>Silikóza </vt:lpstr>
      <vt:lpstr>Nosní polypy </vt:lpstr>
      <vt:lpstr>Plicní infarkt </vt:lpstr>
      <vt:lpstr>Vzdušnost plíce je snížena při </vt:lpstr>
      <vt:lpstr>Edém plic </vt:lpstr>
      <vt:lpstr>Rýma </vt:lpstr>
      <vt:lpstr>Rezavá indurace plic </vt:lpstr>
      <vt:lpstr>Virové pneumonie </vt:lpstr>
      <vt:lpstr>Zánět pohrudnice </vt:lpstr>
      <vt:lpstr>Karcinom plic metastazuje </vt:lpstr>
      <vt:lpstr>Karcinom plic </vt:lpstr>
      <vt:lpstr>Syfilis začíná </vt:lpstr>
      <vt:lpstr>Karcinomy vývodných cest močových </vt:lpstr>
      <vt:lpstr>Negativní cytologický nález (pap-test) </vt:lpstr>
      <vt:lpstr>Ledvinné kameny </vt:lpstr>
      <vt:lpstr>Pyelonefritis </vt:lpstr>
      <vt:lpstr>Diagnózu rakoviny děložního hrdla stanoví </vt:lpstr>
      <vt:lpstr>Polycystické ledviny </vt:lpstr>
      <vt:lpstr>Nádory ledvin </vt:lpstr>
      <vt:lpstr>Uzlovitá hyperplazie prostaty </vt:lpstr>
      <vt:lpstr>Karcinom mléčné žlázy </vt:lpstr>
      <vt:lpstr>Rakovina děložního hrdla </vt:lpstr>
      <vt:lpstr>Fibroadenom prsu </vt:lpstr>
      <vt:lpstr>Malformace ženského vnitřního genitálu </vt:lpstr>
      <vt:lpstr>Nádory vaječníků </vt:lpstr>
      <vt:lpstr>Zánětlivý tumor adnex </vt:lpstr>
      <vt:lpstr>  Leiomyom dělohy </vt:lpstr>
      <vt:lpstr>Nádory sliznice děložního těla </vt:lpstr>
      <vt:lpstr>Kapavka </vt:lpstr>
      <vt:lpstr>Nádory varlat </vt:lpstr>
      <vt:lpstr>Glomerulonefrutis 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ppt</dc:title>
  <dc:creator>marie.nejedla@szud.local</dc:creator>
  <cp:lastModifiedBy>marie.nejedla@szud.local</cp:lastModifiedBy>
  <cp:revision>10</cp:revision>
  <dcterms:created xsi:type="dcterms:W3CDTF">2024-02-29T15:12:26Z</dcterms:created>
  <dcterms:modified xsi:type="dcterms:W3CDTF">2024-03-01T17:46:56Z</dcterms:modified>
</cp:coreProperties>
</file>