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3"/>
  </p:notesMasterIdLst>
  <p:sldIdLst>
    <p:sldId id="338" r:id="rId2"/>
    <p:sldId id="470" r:id="rId3"/>
    <p:sldId id="473" r:id="rId4"/>
    <p:sldId id="536" r:id="rId5"/>
    <p:sldId id="565" r:id="rId6"/>
    <p:sldId id="544" r:id="rId7"/>
    <p:sldId id="404" r:id="rId8"/>
    <p:sldId id="286" r:id="rId9"/>
    <p:sldId id="542" r:id="rId10"/>
    <p:sldId id="552" r:id="rId11"/>
    <p:sldId id="543" r:id="rId12"/>
    <p:sldId id="553" r:id="rId13"/>
    <p:sldId id="549" r:id="rId14"/>
    <p:sldId id="558" r:id="rId15"/>
    <p:sldId id="550" r:id="rId16"/>
    <p:sldId id="551" r:id="rId17"/>
    <p:sldId id="516" r:id="rId18"/>
    <p:sldId id="545" r:id="rId19"/>
    <p:sldId id="548" r:id="rId20"/>
    <p:sldId id="566" r:id="rId21"/>
    <p:sldId id="567" r:id="rId22"/>
    <p:sldId id="559" r:id="rId23"/>
    <p:sldId id="554" r:id="rId24"/>
    <p:sldId id="555" r:id="rId25"/>
    <p:sldId id="568" r:id="rId26"/>
    <p:sldId id="569" r:id="rId27"/>
    <p:sldId id="583" r:id="rId28"/>
    <p:sldId id="423" r:id="rId29"/>
    <p:sldId id="580" r:id="rId30"/>
    <p:sldId id="581" r:id="rId31"/>
    <p:sldId id="417" r:id="rId32"/>
    <p:sldId id="418" r:id="rId33"/>
    <p:sldId id="419" r:id="rId34"/>
    <p:sldId id="540" r:id="rId35"/>
    <p:sldId id="309" r:id="rId36"/>
    <p:sldId id="308" r:id="rId37"/>
    <p:sldId id="557" r:id="rId38"/>
    <p:sldId id="496" r:id="rId39"/>
    <p:sldId id="409" r:id="rId40"/>
    <p:sldId id="410" r:id="rId41"/>
    <p:sldId id="411" r:id="rId42"/>
    <p:sldId id="412" r:id="rId43"/>
    <p:sldId id="413" r:id="rId44"/>
    <p:sldId id="414" r:id="rId45"/>
    <p:sldId id="573" r:id="rId46"/>
    <p:sldId id="420" r:id="rId47"/>
    <p:sldId id="438" r:id="rId48"/>
    <p:sldId id="439" r:id="rId49"/>
    <p:sldId id="443" r:id="rId50"/>
    <p:sldId id="444" r:id="rId51"/>
    <p:sldId id="446" r:id="rId52"/>
    <p:sldId id="350" r:id="rId53"/>
    <p:sldId id="316" r:id="rId54"/>
    <p:sldId id="315" r:id="rId55"/>
    <p:sldId id="314" r:id="rId56"/>
    <p:sldId id="582" r:id="rId57"/>
    <p:sldId id="531" r:id="rId58"/>
    <p:sldId id="532" r:id="rId59"/>
    <p:sldId id="533" r:id="rId60"/>
    <p:sldId id="534" r:id="rId61"/>
    <p:sldId id="535" r:id="rId62"/>
  </p:sldIdLst>
  <p:sldSz cx="12192000" cy="6858000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C3A1E-665E-4C87-8E63-84B696901556}" type="datetimeFigureOut">
              <a:rPr lang="cs-CZ" smtClean="0"/>
              <a:t>15.03.2026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C7342-D2D0-49A8-A43E-1B3B3F6B25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072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8FF937A-34DF-FD76-0698-E6415FCA1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D3F1B38-E4AD-8C04-86E0-DEC8E64BCC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6E0AED-CAEF-9431-0D64-518F32AC037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F9389D-4652-415E-880E-918AD727505D}" type="slidenum">
              <a:t>24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888784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FC7342-D2D0-49A8-A43E-1B3B3F6B25E5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5947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65A222-4433-4836-8207-040EA038C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19667" y="5046001"/>
            <a:ext cx="266327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Psychologie řízení</a:t>
            </a:r>
            <a:endParaRPr lang="cs-CZ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753C7E-F79B-4683-8E76-7B6D56752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9AF21-EFBC-4F3E-9AE2-466F3D095606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zápatí 4">
            <a:extLst>
              <a:ext uri="{FF2B5EF4-FFF2-40B4-BE49-F238E27FC236}">
                <a16:creationId xmlns:a16="http://schemas.microsoft.com/office/drawing/2014/main" id="{E5706565-092D-6D16-E039-CD239576457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19667" y="5805488"/>
            <a:ext cx="2351997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>
                <a:solidFill>
                  <a:srgbClr val="000066"/>
                </a:solidFill>
              </a:rPr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49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5A4FCF-0859-6D5E-68D0-EDF790783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5055E95-3F65-CE92-49C6-911B859F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Psychologie řízení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B7782BA-C467-FFCF-D5AF-035AA486DA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0DB19-3FC8-440E-BC87-AFDC9F34FE34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4890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1A041-D402-1F39-B279-93393FB19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A29724B-48BB-04C3-2BF4-3BCE2152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Psychologie řízení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0B03C3-51A8-C5B1-AE2F-1E2D3CD94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0DB19-3FC8-440E-BC87-AFDC9F34FE34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5780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9CDA21C-EEDE-4C99-9319-52F93AF1CE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Psychologie řízení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41FA581-DDC3-4B3B-AC62-AEE67AC9D3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Základy managementu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1FA49FA-6983-468B-9BFF-D7A5285D37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ADDFA0-84D8-410B-8794-9C05B8DB4BB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0444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59B160E-DE87-4230-A8EB-3AE8C45FD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Vznik a vývoj vědecké psychologie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62104B-9CF2-48B4-9123-0376B5D47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9667" y="1557338"/>
            <a:ext cx="109728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</a:p>
        </p:txBody>
      </p:sp>
      <p:grpSp>
        <p:nvGrpSpPr>
          <p:cNvPr id="1028" name="Group 7">
            <a:extLst>
              <a:ext uri="{FF2B5EF4-FFF2-40B4-BE49-F238E27FC236}">
                <a16:creationId xmlns:a16="http://schemas.microsoft.com/office/drawing/2014/main" id="{5CB3ED85-F2F9-43B5-9F6C-9EB5DD778132}"/>
              </a:ext>
            </a:extLst>
          </p:cNvPr>
          <p:cNvGrpSpPr>
            <a:grpSpLocks/>
          </p:cNvGrpSpPr>
          <p:nvPr/>
        </p:nvGrpSpPr>
        <p:grpSpPr bwMode="auto">
          <a:xfrm>
            <a:off x="334433" y="6132"/>
            <a:ext cx="11523133" cy="6453188"/>
            <a:chOff x="158" y="0"/>
            <a:chExt cx="5444" cy="4065"/>
          </a:xfrm>
        </p:grpSpPr>
        <p:sp>
          <p:nvSpPr>
            <p:cNvPr id="1033" name="AutoShape 8">
              <a:extLst>
                <a:ext uri="{FF2B5EF4-FFF2-40B4-BE49-F238E27FC236}">
                  <a16:creationId xmlns:a16="http://schemas.microsoft.com/office/drawing/2014/main" id="{DF989465-BC6E-470D-BA9E-0901E391E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" y="391"/>
              <a:ext cx="5444" cy="3674"/>
            </a:xfrm>
            <a:prstGeom prst="roundRect">
              <a:avLst>
                <a:gd name="adj" fmla="val 6315"/>
              </a:avLst>
            </a:prstGeom>
            <a:noFill/>
            <a:ln w="76200">
              <a:solidFill>
                <a:srgbClr val="D82E2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20000"/>
                </a:spcBef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SzPct val="80000"/>
                <a:buFont typeface="Wingdings" panose="05000000000000000000" pitchFamily="2" charset="2"/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z="1400" dirty="0"/>
            </a:p>
          </p:txBody>
        </p:sp>
        <p:sp>
          <p:nvSpPr>
            <p:cNvPr id="1035" name="AutoShape 10">
              <a:extLst>
                <a:ext uri="{FF2B5EF4-FFF2-40B4-BE49-F238E27FC236}">
                  <a16:creationId xmlns:a16="http://schemas.microsoft.com/office/drawing/2014/main" id="{608F3DBC-7686-4BDE-A9C4-A2F1882F92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615" y="0"/>
              <a:ext cx="578" cy="77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20 w 21600"/>
                <a:gd name="T13" fmla="*/ 0 h 21600"/>
                <a:gd name="T14" fmla="*/ 21180 w 21600"/>
                <a:gd name="T15" fmla="*/ 133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317" y="10688"/>
                  </a:moveTo>
                  <a:cubicBezTo>
                    <a:pt x="1378" y="5494"/>
                    <a:pt x="5606" y="1316"/>
                    <a:pt x="10800" y="1317"/>
                  </a:cubicBezTo>
                  <a:cubicBezTo>
                    <a:pt x="15993" y="1317"/>
                    <a:pt x="20221" y="5494"/>
                    <a:pt x="20282" y="10688"/>
                  </a:cubicBezTo>
                  <a:lnTo>
                    <a:pt x="21599" y="10672"/>
                  </a:lnTo>
                  <a:cubicBezTo>
                    <a:pt x="21529" y="4757"/>
                    <a:pt x="16714" y="-1"/>
                    <a:pt x="10799" y="0"/>
                  </a:cubicBezTo>
                  <a:cubicBezTo>
                    <a:pt x="4885" y="0"/>
                    <a:pt x="70" y="4757"/>
                    <a:pt x="0" y="10672"/>
                  </a:cubicBezTo>
                  <a:lnTo>
                    <a:pt x="1317" y="10688"/>
                  </a:lnTo>
                  <a:close/>
                </a:path>
              </a:pathLst>
            </a:custGeom>
            <a:solidFill>
              <a:srgbClr val="D82E23"/>
            </a:solidFill>
            <a:ln w="9525">
              <a:solidFill>
                <a:srgbClr val="D82E2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 sz="1400" dirty="0"/>
            </a:p>
          </p:txBody>
        </p:sp>
      </p:grpSp>
      <p:sp>
        <p:nvSpPr>
          <p:cNvPr id="1029" name="AutoShape 12">
            <a:extLst>
              <a:ext uri="{FF2B5EF4-FFF2-40B4-BE49-F238E27FC236}">
                <a16:creationId xmlns:a16="http://schemas.microsoft.com/office/drawing/2014/main" id="{08EC06E4-74FE-43ED-80AD-94B0E422D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418" y="5734051"/>
            <a:ext cx="10943167" cy="574675"/>
          </a:xfrm>
          <a:prstGeom prst="roundRect">
            <a:avLst>
              <a:gd name="adj" fmla="val 28454"/>
            </a:avLst>
          </a:prstGeom>
          <a:solidFill>
            <a:srgbClr val="77C4F1"/>
          </a:solidFill>
          <a:ln w="28575">
            <a:solidFill>
              <a:srgbClr val="D82E23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80000"/>
              <a:buFont typeface="Wingdings" panose="05000000000000000000" pitchFamily="2" charset="2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cs-CZ" altLang="cs-CZ" sz="1400" dirty="0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911E21F-D16C-4CDA-9441-C4144C4049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418" y="5805488"/>
            <a:ext cx="266327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000">
                <a:solidFill>
                  <a:srgbClr val="28146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Psychologie řízení</a:t>
            </a:r>
            <a:endParaRPr lang="cs-CZ" dirty="0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EA3079AC-97C5-4994-8D92-BF7492ED05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01351" y="5805488"/>
            <a:ext cx="76834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000">
                <a:solidFill>
                  <a:srgbClr val="250D68"/>
                </a:solidFill>
              </a:defRPr>
            </a:lvl1pPr>
          </a:lstStyle>
          <a:p>
            <a:fld id="{B430DB19-3FC8-440E-BC87-AFDC9F34FE34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1BA552D-5E9A-8CD0-59D8-BC1096F2C8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87"/>
          <a:stretch/>
        </p:blipFill>
        <p:spPr>
          <a:xfrm>
            <a:off x="9840416" y="43050"/>
            <a:ext cx="1080120" cy="1080040"/>
          </a:xfrm>
          <a:prstGeom prst="ellipse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28146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6">
            <a:lumMod val="60000"/>
            <a:lumOff val="40000"/>
          </a:schemeClr>
        </a:buClr>
        <a:buSzPct val="80000"/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6">
            <a:lumMod val="60000"/>
            <a:lumOff val="40000"/>
          </a:schemeClr>
        </a:buClr>
        <a:buSzPct val="60000"/>
        <a:buFont typeface="Arial" panose="020B0604020202020204" pitchFamily="34" charset="0"/>
        <a:buChar char="►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6">
            <a:lumMod val="60000"/>
            <a:lumOff val="40000"/>
          </a:schemeClr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99C2B55-8701-4452-9CC7-D40E11198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276872"/>
            <a:ext cx="8229600" cy="1944216"/>
          </a:xfrm>
        </p:spPr>
        <p:txBody>
          <a:bodyPr/>
          <a:lstStyle/>
          <a:p>
            <a:pPr algn="ctr"/>
            <a:r>
              <a:rPr lang="cs-CZ" altLang="cs-CZ" sz="3200" dirty="0"/>
              <a:t>Základy zdravotnického managementu	</a:t>
            </a:r>
            <a:br>
              <a:rPr lang="cs-CZ" altLang="cs-CZ" sz="3200" dirty="0"/>
            </a:br>
            <a:br>
              <a:rPr lang="cs-CZ" altLang="cs-CZ" sz="3200" dirty="0"/>
            </a:br>
            <a:r>
              <a:rPr lang="cs-CZ" altLang="cs-CZ" sz="2400" dirty="0"/>
              <a:t>doc. Mgr. Ing. Karel Chadt, </a:t>
            </a:r>
            <a:r>
              <a:rPr lang="cs-CZ" altLang="cs-CZ" sz="2400" dirty="0" err="1"/>
              <a:t>CSc</a:t>
            </a:r>
            <a:endParaRPr lang="cs-CZ" altLang="cs-CZ" sz="3200" dirty="0"/>
          </a:p>
        </p:txBody>
      </p:sp>
      <p:sp>
        <p:nvSpPr>
          <p:cNvPr id="3075" name="Zástupný symbol pro zápatí 1">
            <a:extLst>
              <a:ext uri="{FF2B5EF4-FFF2-40B4-BE49-F238E27FC236}">
                <a16:creationId xmlns:a16="http://schemas.microsoft.com/office/drawing/2014/main" id="{94AB7E2E-A5B0-4838-9359-6E3C93EEEC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9BCA743-EC95-F662-7E72-A1C2F7851D6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B102F0C-F4C6-4AAD-BFA2-D0BD0373D082}" type="slidenum">
              <a:rPr/>
              <a:t>10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D00E4B6-2491-6A51-8CAE-0641CE2F142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07975" y="1566970"/>
            <a:ext cx="7516413" cy="4176714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			                klidný                      dobrý vůdce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vyrovnaný                                bezstarostný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ovládající se                                          nenucený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rozvážný                                                   hovorný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spolehlivý                                                         čilý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pečlivý                                                                přístupný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pasivní                                                                     společenský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tichý                                                                   aktivní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rezervovaný                                                                optimistický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nespolečenský                                                          impulzivní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pesimistický                                                    vznětlivý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střízlivý                                             agresivní                                                                       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úzkostný                                     neklidný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      náladový                          nedůtklivý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endParaRPr lang="cs-CZ" sz="140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F3EA31ED-4CEB-A5DD-E27C-D8805806E036}"/>
              </a:ext>
            </a:extLst>
          </p:cNvPr>
          <p:cNvSpPr/>
          <p:nvPr/>
        </p:nvSpPr>
        <p:spPr>
          <a:xfrm>
            <a:off x="4313233" y="2020888"/>
            <a:ext cx="2989265" cy="29130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91F6C5EF-CF84-FF5D-EB5C-A1E1A432382E}"/>
              </a:ext>
            </a:extLst>
          </p:cNvPr>
          <p:cNvSpPr/>
          <p:nvPr/>
        </p:nvSpPr>
        <p:spPr>
          <a:xfrm>
            <a:off x="5872167" y="1874840"/>
            <a:ext cx="0" cy="32051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3FCD534F-DBA4-8DCD-FBAE-C27433019A8E}"/>
              </a:ext>
            </a:extLst>
          </p:cNvPr>
          <p:cNvSpPr/>
          <p:nvPr/>
        </p:nvSpPr>
        <p:spPr>
          <a:xfrm>
            <a:off x="4183059" y="3478213"/>
            <a:ext cx="324961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5EFE72E-3E89-6DB8-CF97-13ED6BE0EA94}"/>
              </a:ext>
            </a:extLst>
          </p:cNvPr>
          <p:cNvSpPr txBox="1"/>
          <p:nvPr/>
        </p:nvSpPr>
        <p:spPr>
          <a:xfrm>
            <a:off x="5483227" y="1438278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stabilita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1EB67D05-4EA7-431C-C295-DD03B71503F9}"/>
              </a:ext>
            </a:extLst>
          </p:cNvPr>
          <p:cNvSpPr txBox="1"/>
          <p:nvPr/>
        </p:nvSpPr>
        <p:spPr>
          <a:xfrm>
            <a:off x="5483227" y="5080004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labilita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02D3CF58-CFCB-3EF2-5255-1CBF29768498}"/>
              </a:ext>
            </a:extLst>
          </p:cNvPr>
          <p:cNvSpPr txBox="1"/>
          <p:nvPr/>
        </p:nvSpPr>
        <p:spPr>
          <a:xfrm>
            <a:off x="3143250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introverse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B889E551-0358-FCD1-E082-F7D89A72F067}"/>
              </a:ext>
            </a:extLst>
          </p:cNvPr>
          <p:cNvSpPr txBox="1"/>
          <p:nvPr/>
        </p:nvSpPr>
        <p:spPr>
          <a:xfrm>
            <a:off x="7432672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extroverse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12A58002-D507-7B01-FECC-449987643A2A}"/>
              </a:ext>
            </a:extLst>
          </p:cNvPr>
          <p:cNvSpPr txBox="1"/>
          <p:nvPr/>
        </p:nvSpPr>
        <p:spPr>
          <a:xfrm>
            <a:off x="6002341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sangvinik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572DD401-EF7E-BB93-79DA-C9C1F52D5233}"/>
              </a:ext>
            </a:extLst>
          </p:cNvPr>
          <p:cNvSpPr txBox="1"/>
          <p:nvPr/>
        </p:nvSpPr>
        <p:spPr>
          <a:xfrm>
            <a:off x="5951536" y="3927476"/>
            <a:ext cx="1039809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cholerik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ED3F643B-527A-337F-3107-16214EC32A5E}"/>
              </a:ext>
            </a:extLst>
          </p:cNvPr>
          <p:cNvSpPr txBox="1"/>
          <p:nvPr/>
        </p:nvSpPr>
        <p:spPr>
          <a:xfrm>
            <a:off x="4638678" y="3933821"/>
            <a:ext cx="1169983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melancholik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33BF6B7-D396-D614-5973-D761C6CEEDAD}"/>
              </a:ext>
            </a:extLst>
          </p:cNvPr>
          <p:cNvSpPr txBox="1"/>
          <p:nvPr/>
        </p:nvSpPr>
        <p:spPr>
          <a:xfrm>
            <a:off x="4703765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flegmatik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AC4277A5-A24A-3836-CF25-8F7DA5D3E7AD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16" name="Zástupný symbol pro zápatí 1">
            <a:extLst>
              <a:ext uri="{FF2B5EF4-FFF2-40B4-BE49-F238E27FC236}">
                <a16:creationId xmlns:a16="http://schemas.microsoft.com/office/drawing/2014/main" id="{801E77BC-AE64-5F96-EBFC-F5E816B05574}"/>
              </a:ext>
            </a:extLst>
          </p:cNvPr>
          <p:cNvSpPr txBox="1"/>
          <p:nvPr/>
        </p:nvSpPr>
        <p:spPr>
          <a:xfrm>
            <a:off x="719669" y="5805489"/>
            <a:ext cx="331893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altLang="cs-CZ" sz="2000" dirty="0">
                <a:solidFill>
                  <a:srgbClr val="000066"/>
                </a:solidFill>
              </a:rPr>
              <a:t>Základy managementu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7" name="Zástupný symbol pro zápatí 16">
            <a:extLst>
              <a:ext uri="{FF2B5EF4-FFF2-40B4-BE49-F238E27FC236}">
                <a16:creationId xmlns:a16="http://schemas.microsoft.com/office/drawing/2014/main" id="{20F76377-F98B-305B-BCB3-F0932CB5D3A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541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D4499-9113-F9D9-69BF-8CF95D1BC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044479C4-27AF-EB25-94DE-57D02E71D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2000" b="1" dirty="0"/>
              <a:t>Postoje</a:t>
            </a:r>
            <a:r>
              <a:rPr lang="cs-CZ" altLang="cs-CZ" sz="2000" dirty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100" b="1" dirty="0"/>
              <a:t>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100" b="1" dirty="0"/>
              <a:t> </a:t>
            </a:r>
            <a:r>
              <a:rPr lang="cs-CZ" altLang="cs-CZ" sz="2000" dirty="0"/>
              <a:t>U postojů rozlišujeme </a:t>
            </a:r>
            <a:r>
              <a:rPr lang="cs-CZ" altLang="cs-CZ" sz="2000" b="1" dirty="0"/>
              <a:t>tři vzájemně propojené stránky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          kognitivní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          emoční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          konativní</a:t>
            </a:r>
          </a:p>
          <a:p>
            <a:pPr marL="0" indent="0">
              <a:lnSpc>
                <a:spcPct val="80000"/>
              </a:lnSpc>
              <a:buNone/>
            </a:pPr>
            <a:endParaRPr lang="cs-CZ" altLang="cs-CZ" sz="2000" dirty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b="1" dirty="0"/>
              <a:t>Charakter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100" dirty="0"/>
              <a:t>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100" dirty="0"/>
              <a:t> </a:t>
            </a:r>
            <a:r>
              <a:rPr lang="cs-CZ" altLang="cs-CZ" sz="2000" dirty="0"/>
              <a:t>Charakterové vlastnosti lze dělit podle vztahů, které vyjadřují:</a:t>
            </a:r>
          </a:p>
          <a:p>
            <a:pPr marL="0" indent="0">
              <a:lnSpc>
                <a:spcPct val="80000"/>
              </a:lnSpc>
              <a:buNone/>
            </a:pPr>
            <a:endParaRPr lang="cs-CZ" altLang="cs-CZ" sz="2000" dirty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vlastnosti vyjadřující vztah člověka ke světu, jeho základní hodnotovou orientaci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vlastnosti odrážející vztah člověka k činnosti, kterou vykonává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Vlastnosti vyjadřující vztah člověka k druhým lidem, společnosti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Vlastnosti odrážející vztah člověka k sobě samému, sebepojetí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57A67B7-8574-0653-F2BA-CDE3EDDE4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59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buNone/>
              <a:defRPr/>
            </a:pPr>
            <a:endParaRPr lang="cs-CZ" altLang="cs-CZ" sz="2000" kern="0" dirty="0"/>
          </a:p>
          <a:p>
            <a:pPr>
              <a:lnSpc>
                <a:spcPct val="80000"/>
              </a:lnSpc>
              <a:buNone/>
              <a:defRPr/>
            </a:pPr>
            <a:endParaRPr lang="cs-CZ" altLang="cs-CZ" sz="2000" kern="0" dirty="0"/>
          </a:p>
          <a:p>
            <a:pPr>
              <a:lnSpc>
                <a:spcPct val="80000"/>
              </a:lnSpc>
              <a:buNone/>
              <a:defRPr/>
            </a:pPr>
            <a:endParaRPr lang="cs-CZ" altLang="cs-CZ" sz="2000" kern="0" dirty="0"/>
          </a:p>
          <a:p>
            <a:pPr>
              <a:lnSpc>
                <a:spcPct val="80000"/>
              </a:lnSpc>
              <a:buNone/>
              <a:defRPr/>
            </a:pPr>
            <a:r>
              <a:rPr lang="cs-CZ" altLang="cs-CZ" sz="2400" kern="0" dirty="0"/>
              <a:t>  </a:t>
            </a:r>
            <a:r>
              <a:rPr lang="cs-CZ" altLang="cs-CZ" sz="2400" dirty="0"/>
              <a:t>POJEM OSOBNOST</a:t>
            </a:r>
          </a:p>
          <a:p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7C2C5B36-7DDC-C5C5-C370-369E90B0A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5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9F70F335-8B89-E5DD-645C-9B1CB5D0AD8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63D91D-DBD3-48EB-B965-A10FBBE21424}" type="slidenum">
              <a:rPr/>
              <a:t>12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8BBD139-F103-1D95-065F-D7CD89D1C3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83714"/>
            <a:ext cx="10972800" cy="4176714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 dirty="0"/>
              <a:t>Další profilující vlastnosti osobnosti: </a:t>
            </a:r>
            <a:r>
              <a:rPr lang="cs-CZ" sz="2000" dirty="0"/>
              <a:t>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Inteligence (obecná)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Emoční inteligence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Kreativní inteligence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Emocionální procesy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Volní procesy</a:t>
            </a:r>
          </a:p>
          <a:p>
            <a:pPr lvl="0">
              <a:buChar char="-"/>
            </a:pPr>
            <a:endParaRPr lang="cs-CZ" dirty="0"/>
          </a:p>
          <a:p>
            <a:pPr lvl="0">
              <a:buNone/>
            </a:pPr>
            <a:endParaRPr lang="cs-CZ" b="1" u="sng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C8C556-D94F-68B3-3D44-2549FDEB71CC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dirty="0">
                <a:solidFill>
                  <a:srgbClr val="000066"/>
                </a:solidFill>
                <a:latin typeface="Arial"/>
                <a:cs typeface="Arial"/>
              </a:rPr>
              <a:t>POJEM OSOBNOST</a:t>
            </a:r>
            <a:endParaRPr lang="cs-CZ" sz="320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9486B85-DD68-FB52-6041-CB95EE0AFB6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50AA4E-BCE8-A3FC-58DC-52C81F1C86B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>
                <a:solidFill>
                  <a:srgbClr val="000066"/>
                </a:solidFill>
              </a:rPr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1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D7BFE-27D1-A45E-2614-0B9554A4C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73403822-62B1-60C0-FC9C-F1BB7A988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altLang="cs-CZ" sz="2000" b="1" dirty="0"/>
              <a:t>Autorita manažera</a:t>
            </a:r>
          </a:p>
          <a:p>
            <a:pPr>
              <a:buNone/>
              <a:defRPr/>
            </a:pPr>
            <a:r>
              <a:rPr lang="cs-CZ" altLang="cs-CZ" sz="2000" dirty="0"/>
              <a:t>Autoritou zpravidla rozumíme vážnost a vliv, který uplatňuje její nositel</a:t>
            </a:r>
          </a:p>
          <a:p>
            <a:pPr>
              <a:buNone/>
              <a:defRPr/>
            </a:pPr>
            <a:r>
              <a:rPr lang="cs-CZ" altLang="cs-CZ" sz="2000" dirty="0"/>
              <a:t>(člověk, případně instituce) na chování a jednání jiných lidí.</a:t>
            </a:r>
          </a:p>
          <a:p>
            <a:pPr>
              <a:buNone/>
              <a:defRPr/>
            </a:pPr>
            <a:endParaRPr lang="cs-CZ" altLang="cs-CZ" sz="2000" dirty="0"/>
          </a:p>
          <a:p>
            <a:pPr>
              <a:buNone/>
              <a:defRPr/>
            </a:pPr>
            <a:r>
              <a:rPr lang="cs-CZ" altLang="cs-CZ" sz="2000" b="1" dirty="0"/>
              <a:t>Druhy autority</a:t>
            </a:r>
          </a:p>
          <a:p>
            <a:pPr>
              <a:buNone/>
              <a:defRPr/>
            </a:pPr>
            <a:endParaRPr lang="cs-CZ" altLang="cs-CZ" sz="2000" dirty="0"/>
          </a:p>
          <a:p>
            <a:pPr>
              <a:buNone/>
              <a:defRPr/>
            </a:pPr>
            <a:r>
              <a:rPr lang="cs-CZ" altLang="cs-CZ" sz="2000" b="1" dirty="0"/>
              <a:t>Na čem je závislá autorita</a:t>
            </a:r>
          </a:p>
          <a:p>
            <a:pPr marL="0" indent="0">
              <a:buNone/>
              <a:defRPr/>
            </a:pPr>
            <a:endParaRPr lang="cs-CZ" altLang="cs-CZ" sz="2000" b="1" dirty="0"/>
          </a:p>
          <a:p>
            <a:pPr marL="0" indent="0">
              <a:buNone/>
              <a:defRPr/>
            </a:pPr>
            <a:r>
              <a:rPr lang="cs-CZ" altLang="cs-CZ" sz="2000" b="1" dirty="0"/>
              <a:t>Co ovlivňuje autoritu</a:t>
            </a:r>
          </a:p>
          <a:p>
            <a:pPr marL="0" indent="0">
              <a:buNone/>
              <a:defRPr/>
            </a:pPr>
            <a:endParaRPr lang="cs-CZ" altLang="cs-CZ" sz="2000" b="1" dirty="0"/>
          </a:p>
          <a:p>
            <a:pPr marL="0" indent="0">
              <a:buNone/>
              <a:defRPr/>
            </a:pPr>
            <a:r>
              <a:rPr lang="cs-CZ" altLang="cs-CZ" sz="2000" b="1" dirty="0"/>
              <a:t>Autorita mladého manažera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AE6139-D1F8-FF00-F962-9FCA942EC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78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10AB2C4E-5643-AC69-A6F5-AAE9C2342C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297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0C08-F1DF-C364-7FD5-9B3F07F80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42C1BB9C-36F3-6BC0-946C-9CB5DFA822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7881" y="1430342"/>
            <a:ext cx="10972800" cy="428193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sz="2000" b="1" dirty="0"/>
              <a:t>Druhy autority</a:t>
            </a:r>
            <a:endParaRPr lang="cs-CZ" altLang="cs-CZ" sz="2000" b="1" dirty="0"/>
          </a:p>
          <a:p>
            <a:pPr marL="0" indent="0">
              <a:buNone/>
              <a:defRPr/>
            </a:pPr>
            <a:r>
              <a:rPr lang="cs-CZ" altLang="cs-CZ" sz="2000" dirty="0"/>
              <a:t>Autorita vyplývající z postavení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                    osobnosti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                    znalostí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Autorita formální a neformální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skutečná a zdánlivá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přirozená a získaná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r>
              <a:rPr lang="cs-CZ" altLang="cs-CZ" sz="2000" dirty="0"/>
              <a:t>Co ovlivňuje autoritu vedoucího a co ji může ovlivnit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9E3F2DD-4F9E-E2B9-AAEA-D83ECFCDA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53824482-77BF-4EB7-A9F9-E2FDDF5207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354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6B1E5-8C32-8F10-C01D-5CE2EEB2F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64BC274B-2D0F-9C11-FEBA-EC8A06E44B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0538" y="1390030"/>
            <a:ext cx="10972800" cy="4530600"/>
          </a:xfrm>
        </p:spPr>
        <p:txBody>
          <a:bodyPr/>
          <a:lstStyle/>
          <a:p>
            <a:pPr>
              <a:buNone/>
              <a:defRPr/>
            </a:pPr>
            <a:r>
              <a:rPr lang="cs-CZ" altLang="cs-CZ" sz="2000" b="1" dirty="0"/>
              <a:t>Na čem je založena celková autorita vedoucího pracovníka</a:t>
            </a:r>
          </a:p>
          <a:p>
            <a:pPr>
              <a:buNone/>
              <a:defRPr/>
            </a:pPr>
            <a:endParaRPr lang="cs-CZ" altLang="cs-CZ" sz="2000" b="1" dirty="0"/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cs-CZ" altLang="cs-CZ" sz="2000" dirty="0"/>
              <a:t>Na zastávané funkci a pozici v řídící hierarchii.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cs-CZ" altLang="cs-CZ" sz="2000" dirty="0"/>
              <a:t>Na odbornosti a řídících schopnostech vedoucího (rozšiřuje si znalosti,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cs-CZ" altLang="cs-CZ" sz="2000" dirty="0"/>
              <a:t>       vzdělává se, neustrne, má zkušenosti z řídící práce, apod…).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cs-CZ" altLang="cs-CZ" sz="2000" dirty="0"/>
              <a:t>Na osobních kvalitách vedoucího, hodnotách, postojích, schopnosti naslouchat druhým, komunikovat s nimi.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cs-CZ" altLang="cs-CZ" sz="2000" dirty="0"/>
              <a:t>Na způsobu jednání vedoucího s ostatními a na uplatňovaném stylu řízení (otevřenost, spolupráce, zapojit ostatní, rozvinout tvořivost, aj…).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671461A-02AD-2DD8-48F9-52BA99426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cs-CZ" alt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cs-CZ" alt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</a:t>
            </a:r>
            <a:r>
              <a:rPr kumimoji="0" lang="cs-CZ" alt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OSOBNOST MANAŽERA</a:t>
            </a:r>
            <a:br>
              <a:rPr kumimoji="0" lang="cs-CZ" altLang="cs-CZ" sz="24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cs-CZ" alt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	</a:t>
            </a:r>
            <a:endParaRPr kumimoji="0" lang="cs-CZ" altLang="cs-CZ" sz="32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5828ADC3-DA83-B3F2-F4E5-5EE667E4E5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Základy managementu</a:t>
            </a: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13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ADE5-253C-0CCB-D29A-382B499DC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73397EA2-E712-F744-8B90-FA7AFD7178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r>
              <a:rPr lang="cs-CZ" altLang="cs-CZ" sz="2000" b="1" dirty="0"/>
              <a:t>Autorita mladého vedoucího</a:t>
            </a:r>
          </a:p>
          <a:p>
            <a:pPr>
              <a:buNone/>
            </a:pPr>
            <a:r>
              <a:rPr lang="cs-CZ" altLang="cs-CZ" sz="2000" dirty="0"/>
              <a:t>Desatero mladého vedoucího: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Snažte se co nejdříve poznat své podřízené, jejich pozitiva i slabší stránky. Uvědomte si, že bez nich se vedoucím nestanete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Nečekejte, až podřízení přijdou za vámi. Udělejte vy první krok a snažte se nejdříve svému kolektivu přizpůsobit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Snažte se získat co nevíce informací o důležitých oblastech a ověřujte si, že jsou pravdivé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Nedělejte zásadní a ukvapené změny hned na začátku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Sdělte, že nové věci a postupy nelze zavádět bez aktivní pomoci a zkušenosti podřízených. Dodržte to, co slíbíte.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Provádějte sebekontrolu, zda nezasahujete do něčeho, co neznáte a v čem by se mohla projevit vaše nekompetentnost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250D257-941B-8AF4-ADD7-17DFF528C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D3B0E7AA-97A7-8776-98C0-FC073AA4A6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94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Zástupný symbol pro zápatí 4">
            <a:extLst>
              <a:ext uri="{FF2B5EF4-FFF2-40B4-BE49-F238E27FC236}">
                <a16:creationId xmlns:a16="http://schemas.microsoft.com/office/drawing/2014/main" id="{012508FA-2AE4-002B-4130-7B2EF749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24581" name="Rectangle 2">
            <a:extLst>
              <a:ext uri="{FF2B5EF4-FFF2-40B4-BE49-F238E27FC236}">
                <a16:creationId xmlns:a16="http://schemas.microsoft.com/office/drawing/2014/main" id="{790BBE13-DF33-5EE3-F5CC-791196847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OSOBNOST MANAŽERA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BC5173FD-6330-FD91-BE89-30721774F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cs-CZ" altLang="cs-CZ" sz="2000" dirty="0"/>
              <a:t>    Nekritizujte  dosavadní zvyklosti a normy a nevystupujte razantně proti nim, i když se vám zdají zastaralé. Mohli by o vás říkat „je tady tři dny i s cestou a už dělá chytrého“. Lidé mohou získat určitý „citový vztah“ k tradičnímu postupu a vaše bezohledné výroky mohou připravit citovou bariéru mezi vámi a ostatními. Jedná se především o dlouholeté pracovníky.</a:t>
            </a:r>
          </a:p>
          <a:p>
            <a:pPr>
              <a:buNone/>
            </a:pPr>
            <a:endParaRPr lang="cs-CZ" altLang="cs-CZ" sz="2000" dirty="0"/>
          </a:p>
          <a:p>
            <a:pPr>
              <a:buFont typeface="Wingdings" panose="05000000000000000000" pitchFamily="2" charset="2"/>
              <a:buAutoNum type="arabicPeriod" startAt="8"/>
            </a:pPr>
            <a:r>
              <a:rPr lang="cs-CZ" altLang="cs-CZ" sz="2000" dirty="0"/>
              <a:t>Uvědomte si, že už nedostanete šanci, aby o vás vaši podřízení získali „druhý dojem“ Postupujte promyšleně. Právě zde může platit, že někdy méně znamená více</a:t>
            </a:r>
          </a:p>
          <a:p>
            <a:pPr>
              <a:buFont typeface="Wingdings" panose="05000000000000000000" pitchFamily="2" charset="2"/>
              <a:buAutoNum type="arabicPeriod" startAt="8"/>
            </a:pPr>
            <a:r>
              <a:rPr lang="cs-CZ" altLang="cs-CZ" sz="2000" dirty="0"/>
              <a:t>Projevujte zájem o dění na pracovišti, ptejte se, co a proč se osvědčilo, co naopak ne.</a:t>
            </a:r>
          </a:p>
          <a:p>
            <a:pPr>
              <a:buFont typeface="Wingdings" panose="05000000000000000000" pitchFamily="2" charset="2"/>
              <a:buAutoNum type="arabicPeriod" startAt="8"/>
            </a:pPr>
            <a:endParaRPr lang="cs-CZ" altLang="cs-CZ" sz="2000" dirty="0"/>
          </a:p>
          <a:p>
            <a:pPr>
              <a:buFont typeface="Wingdings" panose="05000000000000000000" pitchFamily="2" charset="2"/>
              <a:buAutoNum type="arabicPeriod" startAt="8"/>
            </a:pPr>
            <a:r>
              <a:rPr lang="cs-CZ" altLang="cs-CZ" sz="2000" dirty="0"/>
              <a:t>Neuzavírejte se ostatním, komunikujte s nimi, ale nepřekročte určité meze jen proto, abyste se rychleji s nimi sblížili.</a:t>
            </a:r>
          </a:p>
          <a:p>
            <a:pPr marL="800100" lvl="1" indent="-342900"/>
            <a:endParaRPr lang="cs-CZ" altLang="cs-CZ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lvl="1" eaLnBrk="1" hangingPunct="1">
              <a:lnSpc>
                <a:spcPct val="90000"/>
              </a:lnSpc>
            </a:pPr>
            <a:endParaRPr lang="cs-CZ" altLang="cs-CZ" sz="1600" dirty="0"/>
          </a:p>
          <a:p>
            <a:pPr lvl="2" eaLnBrk="1" hangingPunct="1">
              <a:lnSpc>
                <a:spcPct val="90000"/>
              </a:lnSpc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4181373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49D1B-E4BC-D482-D18E-B032ECA86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A793BBA4-476C-FB14-7F3A-297C66B05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6110" y="1360714"/>
            <a:ext cx="10972800" cy="491489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altLang="cs-CZ" sz="2000" b="1" dirty="0"/>
              <a:t>Překážky v práci managera:    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Nejasné a nepřehledné informační toky.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Pracovní podmínky, technické vlivy pracovního prostředí.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Nedostatek času.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Rozhodovací procesy.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Vědomí rizika důsledků činnosti.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Vnitřní nesouhlas s výkonem určité protichůdné role či činnosti.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Činnosti vykonávané pod sociálním tlakem.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dirty="0"/>
              <a:t>     Subjektivní i objektivní podmínky.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cs-CZ" altLang="cs-CZ" sz="2000" dirty="0"/>
          </a:p>
          <a:p>
            <a:pPr>
              <a:buNone/>
            </a:pPr>
            <a:endParaRPr lang="cs-CZ" altLang="cs-CZ" dirty="0"/>
          </a:p>
          <a:p>
            <a:pPr>
              <a:buNone/>
            </a:pPr>
            <a:endParaRPr lang="cs-CZ" altLang="cs-CZ" dirty="0"/>
          </a:p>
          <a:p>
            <a:endParaRPr lang="cs-CZ" altLang="cs-CZ" dirty="0"/>
          </a:p>
          <a:p>
            <a:pPr lvl="1"/>
            <a:endParaRPr lang="cs-CZ" altLang="cs-CZ" b="1" dirty="0"/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C7171D-018A-DA1B-D558-66021F9F5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F2ADBB81-4413-6782-8DC4-0340268322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389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1368B-53A2-9924-C67D-35EF12A02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F3905628-C904-3F67-A696-D6378D15F8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>
              <a:buNone/>
            </a:pPr>
            <a:r>
              <a:rPr lang="cs-CZ" altLang="cs-CZ" sz="2000" dirty="0"/>
              <a:t>Význam osobnostních vlastností manažera vyplývá ze společenského poslání</a:t>
            </a:r>
          </a:p>
          <a:p>
            <a:pPr>
              <a:buNone/>
            </a:pPr>
            <a:r>
              <a:rPr lang="cs-CZ" altLang="cs-CZ" sz="2000" dirty="0"/>
              <a:t>a skladby jeho činnosti.</a:t>
            </a:r>
          </a:p>
          <a:p>
            <a:pPr>
              <a:buNone/>
            </a:pPr>
            <a:endParaRPr lang="cs-CZ" altLang="cs-CZ" sz="2000" b="1" dirty="0"/>
          </a:p>
          <a:p>
            <a:pPr>
              <a:buNone/>
            </a:pPr>
            <a:r>
              <a:rPr lang="cs-CZ" altLang="cs-CZ" sz="2000" b="1" dirty="0"/>
              <a:t>Úspěšní manažeři se od ostatních lidí liší:</a:t>
            </a:r>
          </a:p>
          <a:p>
            <a:pPr>
              <a:buFontTx/>
              <a:buChar char="-"/>
            </a:pPr>
            <a:r>
              <a:rPr lang="cs-CZ" altLang="cs-CZ" sz="2000" dirty="0"/>
              <a:t>Vyšší úrovní rozumových schopností</a:t>
            </a:r>
          </a:p>
          <a:p>
            <a:pPr>
              <a:buFontTx/>
              <a:buChar char="-"/>
            </a:pPr>
            <a:r>
              <a:rPr lang="cs-CZ" altLang="cs-CZ" sz="2000" dirty="0"/>
              <a:t>Vyšší mírou flexibility (pružnosti a přizpůsobivosti)</a:t>
            </a:r>
          </a:p>
          <a:p>
            <a:pPr>
              <a:buFontTx/>
              <a:buChar char="-"/>
            </a:pPr>
            <a:r>
              <a:rPr lang="cs-CZ" altLang="cs-CZ" sz="2000" dirty="0"/>
              <a:t>Zaměřením na syntetickou a koncepční práci</a:t>
            </a:r>
          </a:p>
          <a:p>
            <a:pPr>
              <a:buFontTx/>
              <a:buChar char="-"/>
            </a:pPr>
            <a:r>
              <a:rPr lang="cs-CZ" altLang="cs-CZ" sz="2000" dirty="0"/>
              <a:t>Bystřejší orientací v situaci</a:t>
            </a:r>
          </a:p>
          <a:p>
            <a:pPr>
              <a:buFontTx/>
              <a:buChar char="-"/>
            </a:pPr>
            <a:r>
              <a:rPr lang="cs-CZ" altLang="cs-CZ" sz="2000" dirty="0"/>
              <a:t>Širšími a hlubšími znalostmi</a:t>
            </a:r>
          </a:p>
          <a:p>
            <a:pPr>
              <a:buFontTx/>
              <a:buChar char="-"/>
            </a:pPr>
            <a:r>
              <a:rPr lang="cs-CZ" altLang="cs-CZ" sz="2000" dirty="0"/>
              <a:t>Odpovědnějším plnění pracovních povinností</a:t>
            </a:r>
          </a:p>
          <a:p>
            <a:pPr>
              <a:buFontTx/>
              <a:buChar char="-"/>
            </a:pPr>
            <a:r>
              <a:rPr lang="cs-CZ" altLang="cs-CZ" sz="2000" dirty="0"/>
              <a:t>Lepšími předpoklady pro organizační práci</a:t>
            </a:r>
          </a:p>
          <a:p>
            <a:pPr>
              <a:buFontTx/>
              <a:buChar char="-"/>
            </a:pPr>
            <a:endParaRPr lang="cs-CZ" altLang="cs-CZ" sz="2000" dirty="0"/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00F4D60-D6A4-879F-F1E3-F96015B71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FA3EF4C4-3338-AA40-AAA8-D67E5FF2B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55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C08EE75B-6EAC-4E27-B293-8DD455E28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2000" dirty="0"/>
            </a:br>
            <a:r>
              <a:rPr lang="cs-CZ" altLang="cs-CZ" sz="2400" b="1" dirty="0"/>
              <a:t> Literatura </a:t>
            </a:r>
            <a:br>
              <a:rPr lang="cs-CZ" altLang="cs-CZ" sz="2400" b="1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24651B2C-72A8-49A9-83FE-EA0D548AA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484784"/>
            <a:ext cx="11285099" cy="4175125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pPr marL="0" indent="0">
              <a:buNone/>
            </a:pPr>
            <a:r>
              <a:rPr lang="cs-CZ" altLang="cs-CZ" sz="2000" b="1" dirty="0"/>
              <a:t>   MANAGEMENT: </a:t>
            </a:r>
            <a:r>
              <a:rPr lang="cs-CZ" altLang="cs-CZ" sz="2000" dirty="0"/>
              <a:t>TOŠNAROVÁ Hana, Jitka NĚMCOVÁ a František KUNC Praha 2014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34F7D0F3-0B86-47C7-BD91-566E670B42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6935D-D118-4998-AD2E-B481572E6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7E609FAD-9244-63BC-7DBC-38B4B14E5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450" y="263053"/>
            <a:ext cx="10972800" cy="935038"/>
          </a:xfrm>
        </p:spPr>
        <p:txBody>
          <a:bodyPr/>
          <a:lstStyle/>
          <a:p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OSOBNOST MANAŽERA</a:t>
            </a:r>
            <a:endParaRPr lang="cs-CZ" altLang="cs-CZ" sz="2000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5FB284A-E2F3-561A-84C7-60F10245F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027584"/>
            <a:ext cx="11285099" cy="4654759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000" b="1" dirty="0"/>
              <a:t>Všeobecné a specifické požadavky na manažera :</a:t>
            </a:r>
          </a:p>
          <a:p>
            <a:pPr marL="0" indent="0">
              <a:buNone/>
            </a:pPr>
            <a:r>
              <a:rPr lang="cs-CZ" altLang="cs-CZ" sz="2000" dirty="0"/>
              <a:t>Schopnost dorozumění</a:t>
            </a:r>
          </a:p>
          <a:p>
            <a:pPr marL="0" indent="0">
              <a:buNone/>
            </a:pPr>
            <a:r>
              <a:rPr lang="cs-CZ" altLang="cs-CZ" sz="2000" dirty="0"/>
              <a:t>Odborné znalosti</a:t>
            </a:r>
          </a:p>
          <a:p>
            <a:pPr marL="0" indent="0">
              <a:buNone/>
            </a:pPr>
            <a:r>
              <a:rPr lang="cs-CZ" altLang="cs-CZ" sz="2000" dirty="0"/>
              <a:t>Ctižádost, cílevědomost</a:t>
            </a:r>
          </a:p>
          <a:p>
            <a:pPr marL="0" indent="0">
              <a:buNone/>
            </a:pPr>
            <a:r>
              <a:rPr lang="cs-CZ" altLang="cs-CZ" sz="2000" dirty="0"/>
              <a:t>Čestnost a důvěryhodnost</a:t>
            </a:r>
          </a:p>
          <a:p>
            <a:pPr marL="0" indent="0">
              <a:buNone/>
            </a:pPr>
            <a:r>
              <a:rPr lang="cs-CZ" altLang="cs-CZ" sz="2000" dirty="0"/>
              <a:t>Sebedůvěra, pozitivní myšlení</a:t>
            </a:r>
          </a:p>
          <a:p>
            <a:pPr marL="0" indent="0">
              <a:buNone/>
            </a:pPr>
            <a:r>
              <a:rPr lang="cs-CZ" altLang="cs-CZ" sz="2000" dirty="0"/>
              <a:t>Soudnost</a:t>
            </a:r>
          </a:p>
          <a:p>
            <a:pPr marL="0" indent="0">
              <a:buNone/>
            </a:pPr>
            <a:r>
              <a:rPr lang="cs-CZ" altLang="cs-CZ" sz="2000" dirty="0"/>
              <a:t>Nadšení a přesvědčivost</a:t>
            </a:r>
          </a:p>
          <a:p>
            <a:pPr marL="0" indent="0">
              <a:buNone/>
            </a:pPr>
            <a:r>
              <a:rPr lang="cs-CZ" altLang="cs-CZ" sz="2000" dirty="0"/>
              <a:t>Zvídavost</a:t>
            </a:r>
          </a:p>
          <a:p>
            <a:pPr marL="0" indent="0">
              <a:buNone/>
            </a:pPr>
            <a:r>
              <a:rPr lang="cs-CZ" altLang="cs-CZ" sz="2000" dirty="0"/>
              <a:t>Fantazie a tvořivost</a:t>
            </a:r>
          </a:p>
          <a:p>
            <a:pPr marL="0" indent="0">
              <a:buNone/>
            </a:pPr>
            <a:r>
              <a:rPr lang="cs-CZ" altLang="cs-CZ" sz="2000" dirty="0"/>
              <a:t>Korektní vystupování</a:t>
            </a:r>
          </a:p>
          <a:p>
            <a:pPr marL="0" indent="0">
              <a:buNone/>
            </a:pPr>
            <a:r>
              <a:rPr lang="cs-CZ" altLang="cs-CZ" sz="2000" dirty="0"/>
              <a:t>Stresová odolnost</a:t>
            </a:r>
          </a:p>
          <a:p>
            <a:pPr marL="0" indent="0">
              <a:buNone/>
            </a:pPr>
            <a:r>
              <a:rPr lang="cs-CZ" altLang="cs-CZ" sz="2000" dirty="0"/>
              <a:t>Jazyková kvalifikace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457200" indent="-457200">
              <a:buFont typeface="+mj-lt"/>
              <a:buAutoNum type="arabicPeriod"/>
            </a:pPr>
            <a:endParaRPr lang="cs-CZ" altLang="cs-CZ" sz="2000" dirty="0"/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E95B9E49-1F51-C50A-30F2-F06FF1345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429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65317-2292-2E4A-C2F9-823F30B53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B6BC78E5-C024-E26C-6FD0-E31298652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OSOBNOST MANAŽERA</a:t>
            </a:r>
            <a:br>
              <a:rPr lang="cs-CZ" altLang="cs-CZ" sz="2400" b="1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E30CB52C-E7D4-1105-4A54-1F7944A884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484784"/>
            <a:ext cx="11285099" cy="4175125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pPr marL="0" indent="0">
              <a:buNone/>
            </a:pPr>
            <a:r>
              <a:rPr lang="cs-CZ" altLang="cs-CZ" sz="2000" dirty="0"/>
              <a:t>  Fantazie, tvořivost</a:t>
            </a:r>
          </a:p>
          <a:p>
            <a:pPr marL="0" indent="0">
              <a:buNone/>
            </a:pPr>
            <a:r>
              <a:rPr lang="cs-CZ" altLang="cs-CZ" sz="2000" dirty="0"/>
              <a:t>  Korektní vystupování</a:t>
            </a:r>
          </a:p>
          <a:p>
            <a:pPr marL="0" indent="0">
              <a:buNone/>
            </a:pPr>
            <a:r>
              <a:rPr lang="cs-CZ" altLang="cs-CZ" sz="2000" dirty="0"/>
              <a:t>  Smysl pro humor</a:t>
            </a:r>
          </a:p>
          <a:p>
            <a:pPr marL="0" indent="0">
              <a:buNone/>
            </a:pPr>
            <a:r>
              <a:rPr lang="cs-CZ" altLang="cs-CZ" sz="2000" dirty="0"/>
              <a:t>  Stressová odolnost</a:t>
            </a:r>
          </a:p>
          <a:p>
            <a:pPr marL="0" indent="0">
              <a:buNone/>
            </a:pPr>
            <a:r>
              <a:rPr lang="cs-CZ" altLang="cs-CZ" sz="2000" dirty="0"/>
              <a:t>  Jazyková kvalifikace</a:t>
            </a:r>
          </a:p>
          <a:p>
            <a:pPr marL="0" indent="0">
              <a:buNone/>
            </a:pPr>
            <a:r>
              <a:rPr lang="cs-CZ" altLang="cs-CZ" sz="2000" dirty="0"/>
              <a:t>  Interkulturní schopnosti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b="1" dirty="0"/>
              <a:t>   </a:t>
            </a:r>
            <a:endParaRPr lang="cs-CZ" altLang="cs-CZ" sz="2000" dirty="0"/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9B06FB13-A235-33B6-21D6-A9042C8A76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46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9A0EB-AF29-49E3-6EC0-5FC141DF6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E477103D-A0BD-9692-20B5-F43C8F9CC9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OSOBNOST MANAŽERA </a:t>
            </a:r>
            <a:br>
              <a:rPr lang="cs-CZ" altLang="cs-CZ" sz="2400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C37D693A-38DA-02DC-DEEC-18FE0F414B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484784"/>
            <a:ext cx="11285099" cy="4175125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r>
              <a:rPr lang="cs-CZ" altLang="cs-CZ" sz="2000" b="1" dirty="0"/>
              <a:t>   Faktory vůdcovství:</a:t>
            </a:r>
          </a:p>
          <a:p>
            <a:pPr>
              <a:buNone/>
            </a:pPr>
            <a:endParaRPr lang="cs-CZ" altLang="cs-CZ" sz="2000" b="1" dirty="0"/>
          </a:p>
          <a:p>
            <a:pPr>
              <a:buFontTx/>
              <a:buChar char="-"/>
            </a:pPr>
            <a:r>
              <a:rPr lang="cs-CZ" altLang="cs-CZ" sz="2000" dirty="0"/>
              <a:t>Uznávání a chápání členů skupiny</a:t>
            </a:r>
          </a:p>
          <a:p>
            <a:pPr>
              <a:buFontTx/>
              <a:buChar char="-"/>
            </a:pPr>
            <a:r>
              <a:rPr lang="cs-CZ" altLang="cs-CZ" sz="2000" dirty="0"/>
              <a:t>Iniciativa a organizační schopnosti</a:t>
            </a:r>
          </a:p>
          <a:p>
            <a:pPr>
              <a:buFontTx/>
              <a:buChar char="-"/>
            </a:pPr>
            <a:r>
              <a:rPr lang="cs-CZ" altLang="cs-CZ" sz="2000" dirty="0"/>
              <a:t>Účast na životě skupiny</a:t>
            </a:r>
          </a:p>
          <a:p>
            <a:pPr>
              <a:buFontTx/>
              <a:buChar char="-"/>
            </a:pPr>
            <a:r>
              <a:rPr lang="cs-CZ" altLang="cs-CZ" sz="2000" dirty="0"/>
              <a:t>Osobní vztah k motivacím členů skupiny</a:t>
            </a:r>
          </a:p>
          <a:p>
            <a:pPr>
              <a:buFontTx/>
              <a:buChar char="-"/>
            </a:pPr>
            <a:r>
              <a:rPr lang="cs-CZ" altLang="cs-CZ" sz="2000" dirty="0"/>
              <a:t>Sociální citlivost vůči dění ve skupině</a:t>
            </a:r>
          </a:p>
          <a:p>
            <a:pPr>
              <a:buFontTx/>
              <a:buChar char="-"/>
            </a:pPr>
            <a:endParaRPr lang="cs-CZ" altLang="cs-CZ" sz="2000" dirty="0"/>
          </a:p>
          <a:p>
            <a:pPr lvl="1">
              <a:buNone/>
            </a:pPr>
            <a:endParaRPr lang="cs-CZ" altLang="cs-CZ" sz="2000" dirty="0"/>
          </a:p>
          <a:p>
            <a:pPr marL="0" indent="0">
              <a:buNone/>
            </a:pPr>
            <a:endParaRPr lang="cs-CZ" altLang="cs-CZ" sz="2000" dirty="0"/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FCAFB57-221B-1027-0189-FFB79C4F4C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15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E473A9FF-8E84-D20B-AA87-B7CFBF10E360}"/>
              </a:ext>
            </a:extLst>
          </p:cNvPr>
          <p:cNvSpPr txBox="1"/>
          <p:nvPr/>
        </p:nvSpPr>
        <p:spPr>
          <a:xfrm>
            <a:off x="1992313" y="5805489"/>
            <a:ext cx="122396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D7F4AEF1-D739-ADB9-3F83-9713A8EEC47B}"/>
              </a:ext>
            </a:extLst>
          </p:cNvPr>
          <p:cNvSpPr txBox="1"/>
          <p:nvPr/>
        </p:nvSpPr>
        <p:spPr>
          <a:xfrm>
            <a:off x="9625010" y="5805489"/>
            <a:ext cx="576264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36E8E2-730C-7018-E936-18695B7D6D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FCF868-763F-CBE6-6C97-DF3F567FEFB1}"/>
              </a:ext>
            </a:extLst>
          </p:cNvPr>
          <p:cNvSpPr/>
          <p:nvPr/>
        </p:nvSpPr>
        <p:spPr>
          <a:xfrm>
            <a:off x="719669" y="1195303"/>
            <a:ext cx="8229600" cy="345783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Emoční inteligence a její význam pro manažera</a:t>
            </a:r>
            <a:endParaRPr lang="cs-CZ" sz="20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1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Projevy emoční inteligence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Sebepoznání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Emoční kvocient</a:t>
            </a:r>
          </a:p>
          <a:p>
            <a:pPr marL="717547" marR="0" lvl="4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179386" marR="0" lvl="1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1F6AE-9E6A-FF0B-C9A1-799E04951CDA}"/>
              </a:ext>
            </a:extLst>
          </p:cNvPr>
          <p:cNvSpPr/>
          <p:nvPr/>
        </p:nvSpPr>
        <p:spPr>
          <a:xfrm>
            <a:off x="2063745" y="1484318"/>
            <a:ext cx="8661397" cy="398939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Zástupný symbol pro číslo snímku 2">
            <a:extLst>
              <a:ext uri="{FF2B5EF4-FFF2-40B4-BE49-F238E27FC236}">
                <a16:creationId xmlns:a16="http://schemas.microsoft.com/office/drawing/2014/main" id="{5C70E069-8799-B25F-B800-4603A283032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2A778C5-79AE-4922-9FA6-5EF52D118033}" type="slidenum">
              <a:rPr/>
              <a:t>23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E3BD83D-DEDE-AC05-E60A-359040FE2E3E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OSOBNOST MANAŽERA</a:t>
            </a:r>
            <a:endParaRPr lang="cs-CZ" sz="320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C65EE08F-AE56-F04D-024B-B84F5AEA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  <p:extLst>
      <p:ext uri="{BB962C8B-B14F-4D97-AF65-F5344CB8AC3E}">
        <p14:creationId xmlns:p14="http://schemas.microsoft.com/office/powerpoint/2010/main" val="269138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23595FE3-B4AF-8AD6-636E-B8A692B804D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6AB029-BB56-4764-A520-9E756455EE8E}" type="slidenum">
              <a:rPr/>
              <a:t>24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F33BC5-6CCE-FB7D-DE4B-815CDD69680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b="1"/>
          </a:p>
          <a:p>
            <a:pPr lvl="0"/>
            <a:endParaRPr lang="cs-CZ"/>
          </a:p>
          <a:p>
            <a:pPr lvl="0"/>
            <a:endParaRPr lang="cs-CZ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3259AA9-523C-E717-9C6C-6524FB9C64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1669" y="620685"/>
            <a:ext cx="8295116" cy="57685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F43AADB6-D7EB-6DD1-94BA-EA756BAB922C}"/>
              </a:ext>
            </a:extLst>
          </p:cNvPr>
          <p:cNvSpPr txBox="1"/>
          <p:nvPr/>
        </p:nvSpPr>
        <p:spPr>
          <a:xfrm>
            <a:off x="6816083" y="468739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E4CD75CB-E84D-CE60-58B1-ACAFD2BE43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81F184C5-9063-E8F5-B99A-CD55D1D3558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>
                <a:solidFill>
                  <a:srgbClr val="000066"/>
                </a:solidFill>
              </a:rPr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793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9879C-FF81-9C55-0B02-779A248B8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5132D40C-031F-7E9A-0DF1-369935A7F1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2000" dirty="0"/>
            </a:br>
            <a:r>
              <a:rPr lang="cs-CZ" altLang="cs-CZ" sz="2400" b="1" dirty="0"/>
              <a:t>  </a:t>
            </a:r>
            <a:r>
              <a:rPr lang="cs-CZ" altLang="cs-CZ" sz="2400" dirty="0"/>
              <a:t>MANAŽERSKÉ FUNKCE</a:t>
            </a:r>
            <a:br>
              <a:rPr lang="cs-CZ" altLang="cs-CZ" sz="2400" b="1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A8DD39F9-B709-C32C-A7D2-DDC22F57A3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338944"/>
            <a:ext cx="11285099" cy="4320966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000" b="1" dirty="0"/>
              <a:t>Informace v práci manažera:</a:t>
            </a:r>
          </a:p>
          <a:p>
            <a:pPr marL="0" indent="0">
              <a:buNone/>
            </a:pPr>
            <a:r>
              <a:rPr lang="cs-CZ" altLang="cs-CZ" sz="2000" dirty="0"/>
              <a:t>Shromažďování informací – formální zdroje</a:t>
            </a:r>
          </a:p>
          <a:p>
            <a:pPr marL="0" indent="0">
              <a:buNone/>
            </a:pPr>
            <a:r>
              <a:rPr lang="cs-CZ" altLang="cs-CZ" sz="2000" dirty="0"/>
              <a:t>                                           - neformální zdroje</a:t>
            </a:r>
          </a:p>
          <a:p>
            <a:pPr marL="0" indent="0">
              <a:buNone/>
            </a:pPr>
            <a:r>
              <a:rPr lang="cs-CZ" altLang="cs-CZ" sz="2000" dirty="0"/>
              <a:t>Manažerský informační systém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b="1" dirty="0"/>
              <a:t>Plánování </a:t>
            </a:r>
          </a:p>
          <a:p>
            <a:pPr>
              <a:buFontTx/>
              <a:buChar char="-"/>
            </a:pPr>
            <a:r>
              <a:rPr lang="cs-CZ" altLang="cs-CZ" sz="2000" dirty="0"/>
              <a:t>Cíle</a:t>
            </a:r>
          </a:p>
          <a:p>
            <a:pPr>
              <a:buFontTx/>
              <a:buChar char="-"/>
            </a:pPr>
            <a:r>
              <a:rPr lang="cs-CZ" altLang="cs-CZ" sz="2000" dirty="0"/>
              <a:t>Strategie</a:t>
            </a:r>
          </a:p>
          <a:p>
            <a:pPr>
              <a:buFontTx/>
              <a:buChar char="-"/>
            </a:pPr>
            <a:r>
              <a:rPr lang="cs-CZ" altLang="cs-CZ" sz="2000" dirty="0"/>
              <a:t>Plány</a:t>
            </a:r>
          </a:p>
          <a:p>
            <a:pPr>
              <a:buFontTx/>
              <a:buChar char="-"/>
            </a:pPr>
            <a:r>
              <a:rPr lang="cs-CZ" altLang="cs-CZ" sz="2000" dirty="0"/>
              <a:t>Politika</a:t>
            </a:r>
          </a:p>
          <a:p>
            <a:pPr>
              <a:buFontTx/>
              <a:buChar char="-"/>
            </a:pPr>
            <a:r>
              <a:rPr lang="cs-CZ" altLang="cs-CZ" sz="2000" b="1" dirty="0"/>
              <a:t>SWOT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5B0148D6-94CE-E90F-6D6D-7DE36C2EF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89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1AD9C-B7AB-9003-8880-75E0A7644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06F05DAA-C499-5016-1C5E-95FFED1AC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MANAŽERSKÉ FUNKCE</a:t>
            </a:r>
            <a:br>
              <a:rPr lang="cs-CZ" altLang="cs-CZ" sz="2400" dirty="0"/>
            </a:br>
            <a:r>
              <a:rPr lang="cs-CZ" altLang="cs-CZ" sz="2000" dirty="0"/>
              <a:t>	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0BC9FD28-68A6-3B1D-1C26-8A6DDA7ADF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262744"/>
            <a:ext cx="11285099" cy="4397166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Rozhodování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Komunikace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Motivace k pracovnímu jednání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Vedení lidí</a:t>
            </a:r>
            <a:endParaRPr lang="cs-CZ" altLang="cs-CZ" sz="2000" dirty="0"/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Delegování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Kontrola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Hodnocení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/>
              <a:t>Personální řízení</a:t>
            </a:r>
            <a:endParaRPr lang="cs-CZ" altLang="cs-CZ" sz="2000" dirty="0"/>
          </a:p>
          <a:p>
            <a:pPr marL="0" indent="0">
              <a:lnSpc>
                <a:spcPct val="150000"/>
              </a:lnSpc>
              <a:buNone/>
            </a:pPr>
            <a:endParaRPr lang="cs-CZ" altLang="cs-CZ" sz="2000" b="1" dirty="0"/>
          </a:p>
          <a:p>
            <a:pPr marL="0" indent="0">
              <a:buNone/>
            </a:pPr>
            <a:endParaRPr lang="cs-CZ" altLang="cs-CZ" sz="2000" dirty="0"/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5AC1DE99-52F9-F9BB-1745-16DA3EDFB2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573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110F2-5C11-9E78-8251-A6366D05A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4F8895AA-4A5F-8BDE-22AE-369336113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ROZHODOVÁNÍ</a:t>
            </a:r>
            <a:endParaRPr lang="cs-CZ" altLang="cs-CZ" sz="2000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9AC490F5-449E-0B25-EC54-AB587E3DD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262744"/>
            <a:ext cx="11285099" cy="4397166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pPr marL="0" indent="0">
              <a:buNone/>
            </a:pPr>
            <a:r>
              <a:rPr lang="cs-CZ" altLang="cs-CZ" sz="2000" b="1" dirty="0"/>
              <a:t>Rozhodování </a:t>
            </a:r>
          </a:p>
          <a:p>
            <a:pPr marL="0" indent="0">
              <a:buNone/>
            </a:pPr>
            <a:endParaRPr lang="cs-CZ" altLang="cs-CZ" sz="2000" b="1" dirty="0"/>
          </a:p>
          <a:p>
            <a:pPr marL="0" indent="0">
              <a:buNone/>
            </a:pPr>
            <a:r>
              <a:rPr lang="cs-CZ" altLang="cs-CZ" sz="2000" dirty="0"/>
              <a:t>Rozhodování – předpoklady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Rozhodovací proces – etapy</a:t>
            </a:r>
          </a:p>
          <a:p>
            <a:pPr marL="0" indent="0">
              <a:buNone/>
            </a:pPr>
            <a:r>
              <a:rPr lang="cs-CZ" altLang="cs-CZ" sz="2000" dirty="0"/>
              <a:t>                                  - prvky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Rozhodovací metody</a:t>
            </a:r>
          </a:p>
          <a:p>
            <a:pPr marL="0" indent="0">
              <a:buNone/>
            </a:pPr>
            <a:endParaRPr lang="cs-CZ" altLang="cs-CZ" sz="2000" b="1" dirty="0"/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BE5C7E2A-DD8D-5A5F-C389-1BEDDBE9B2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20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>
            <a:extLst>
              <a:ext uri="{FF2B5EF4-FFF2-40B4-BE49-F238E27FC236}">
                <a16:creationId xmlns:a16="http://schemas.microsoft.com/office/drawing/2014/main" id="{2C8D03BF-41D6-4CD6-860B-9DE3403A7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KOMUNIKACE</a:t>
            </a:r>
            <a:endParaRPr lang="cs-CZ" altLang="cs-CZ" dirty="0"/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28FE09C2-EAD8-435A-ABE3-58D7DD2C6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6" y="1517428"/>
            <a:ext cx="10632917" cy="4176712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cs-CZ" altLang="cs-CZ" sz="2000" dirty="0"/>
              <a:t>Do každé z manažerských funkcí se promítá ve větší nebo menší míře aspekt komunikace. Velice úzce s komunikační úrovní souvisí „chodit mezi lidi“.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pPr>
              <a:lnSpc>
                <a:spcPct val="90000"/>
              </a:lnSpc>
            </a:pPr>
            <a:r>
              <a:rPr lang="cs-CZ" altLang="cs-CZ" sz="2000" b="1" dirty="0"/>
              <a:t>Základní pravidla manažerské komunikace</a:t>
            </a:r>
          </a:p>
          <a:p>
            <a:pPr>
              <a:lnSpc>
                <a:spcPct val="90000"/>
              </a:lnSpc>
            </a:pPr>
            <a:r>
              <a:rPr lang="cs-CZ" altLang="cs-CZ" sz="2000" b="1" dirty="0"/>
              <a:t>Manažerský styl komunikace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Aréna 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Hluchý prostor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Fasáda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Neznámo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cs-CZ" altLang="cs-CZ" sz="20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cs-CZ" altLang="cs-CZ" sz="2000" b="1" dirty="0"/>
              <a:t>Překážky v úspěšné komunikaci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1800" dirty="0"/>
          </a:p>
          <a:p>
            <a:pPr lvl="1" eaLnBrk="1" hangingPunct="1">
              <a:lnSpc>
                <a:spcPct val="90000"/>
              </a:lnSpc>
            </a:pPr>
            <a:endParaRPr lang="cs-CZ" altLang="cs-CZ" sz="1800" dirty="0"/>
          </a:p>
          <a:p>
            <a:pPr lvl="2" eaLnBrk="1" hangingPunct="1">
              <a:lnSpc>
                <a:spcPct val="90000"/>
              </a:lnSpc>
            </a:pPr>
            <a:endParaRPr lang="cs-CZ" altLang="cs-CZ" sz="18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2587605B-463B-4256-943B-4DA214F99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856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>
            <a:extLst>
              <a:ext uri="{FF2B5EF4-FFF2-40B4-BE49-F238E27FC236}">
                <a16:creationId xmlns:a16="http://schemas.microsoft.com/office/drawing/2014/main" id="{A56724C4-F0B9-47EB-9D55-18F69E03E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KOMUNIKACE</a:t>
            </a:r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353336CE-AA66-4CBE-9069-7177E399B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40644"/>
            <a:ext cx="10560909" cy="4176712"/>
          </a:xfrm>
        </p:spPr>
        <p:txBody>
          <a:bodyPr/>
          <a:lstStyle/>
          <a:p>
            <a:pPr eaLnBrk="1" hangingPunct="1"/>
            <a:r>
              <a:rPr lang="cs-CZ" altLang="cs-CZ" sz="2000" b="1" dirty="0"/>
              <a:t>Pracovní skupiny a komunikace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Pracovní skupina je zvláštní sociální skupinou, která vzniká formálně, aby realizovala určitý cíl, úkol. V průběhu času se vytvářejí neformální vztahy.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000" dirty="0"/>
          </a:p>
          <a:p>
            <a:r>
              <a:rPr lang="cs-CZ" altLang="cs-CZ" sz="2000" b="1" dirty="0"/>
              <a:t>Základní znaky pracovní skupiny:</a:t>
            </a:r>
          </a:p>
          <a:p>
            <a:pPr lvl="1"/>
            <a:r>
              <a:rPr lang="cs-CZ" altLang="cs-CZ" sz="2000" dirty="0"/>
              <a:t>Společná minulost</a:t>
            </a:r>
          </a:p>
          <a:p>
            <a:pPr lvl="1"/>
            <a:r>
              <a:rPr lang="cs-CZ" altLang="cs-CZ" sz="2000" dirty="0"/>
              <a:t>Charakteristika účasti/existence společných cílů</a:t>
            </a:r>
          </a:p>
          <a:p>
            <a:pPr lvl="1"/>
            <a:r>
              <a:rPr lang="cs-CZ" altLang="cs-CZ" sz="2000" dirty="0"/>
              <a:t>Komunikace</a:t>
            </a:r>
          </a:p>
          <a:p>
            <a:pPr lvl="1"/>
            <a:r>
              <a:rPr lang="cs-CZ" altLang="cs-CZ" sz="2000" dirty="0"/>
              <a:t>Soudržnost</a:t>
            </a:r>
          </a:p>
          <a:p>
            <a:pPr lvl="1"/>
            <a:r>
              <a:rPr lang="cs-CZ" altLang="cs-CZ" sz="2000" dirty="0"/>
              <a:t>Atmosféra</a:t>
            </a:r>
          </a:p>
          <a:p>
            <a:pPr lvl="1"/>
            <a:r>
              <a:rPr lang="cs-CZ" altLang="cs-CZ" sz="2000" dirty="0"/>
              <a:t>Skupinové normy/společné hodnoty</a:t>
            </a:r>
          </a:p>
          <a:p>
            <a:pPr lvl="1"/>
            <a:r>
              <a:rPr lang="cs-CZ" altLang="cs-CZ" sz="2000" dirty="0"/>
              <a:t>Struktura organizace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DA49C2D-F8E9-4906-9342-90A3E0FE2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40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8D9C796A-F249-4FDB-B539-B0D8D0719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Management  podniku je  proces organizování,    plánování, rozhodování,  komunikování, motivování, kontroly a užití všech zdrojů podniku ke stanovení a  dosažení cílů podniku.</a:t>
            </a:r>
            <a:endParaRPr lang="cs-CZ" altLang="cs-CZ" sz="2000" b="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211B7B6-C8F1-4540-92E7-F5D500D6F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OBECNÝ MNAGENT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68316A72-DAF8-43A5-ADAA-17F1059D3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04619CDD-3988-4248-869D-9C09300FC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KOMUNIKACE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1AA2D501-22A7-482C-9891-366EF6DB0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384" y="1340768"/>
            <a:ext cx="10197151" cy="4320604"/>
          </a:xfrm>
        </p:spPr>
        <p:txBody>
          <a:bodyPr/>
          <a:lstStyle/>
          <a:p>
            <a:pPr eaLnBrk="1" hangingPunct="1"/>
            <a:r>
              <a:rPr lang="cs-CZ" altLang="cs-CZ" sz="2000" b="1" dirty="0"/>
              <a:t>Role ve skupině</a:t>
            </a:r>
          </a:p>
          <a:p>
            <a:pPr lvl="1"/>
            <a:r>
              <a:rPr lang="cs-CZ" altLang="cs-CZ" sz="1800" dirty="0" err="1"/>
              <a:t>Konceptor</a:t>
            </a:r>
            <a:r>
              <a:rPr lang="cs-CZ" altLang="cs-CZ" sz="1800" dirty="0"/>
              <a:t>, hlavní řešitel</a:t>
            </a:r>
          </a:p>
          <a:p>
            <a:pPr lvl="1"/>
            <a:r>
              <a:rPr lang="cs-CZ" altLang="cs-CZ" sz="1800" dirty="0"/>
              <a:t>Koordinátor</a:t>
            </a:r>
          </a:p>
          <a:p>
            <a:pPr lvl="1"/>
            <a:r>
              <a:rPr lang="cs-CZ" altLang="cs-CZ" sz="1800" dirty="0"/>
              <a:t>Inspirátor</a:t>
            </a:r>
          </a:p>
          <a:p>
            <a:pPr lvl="1"/>
            <a:r>
              <a:rPr lang="cs-CZ" altLang="cs-CZ" sz="1800" dirty="0"/>
              <a:t>Hodnotitel, analytik</a:t>
            </a:r>
          </a:p>
          <a:p>
            <a:pPr lvl="1"/>
            <a:r>
              <a:rPr lang="cs-CZ" altLang="cs-CZ" sz="1800" dirty="0"/>
              <a:t>Vyhledávač informací</a:t>
            </a:r>
          </a:p>
          <a:p>
            <a:pPr lvl="1"/>
            <a:r>
              <a:rPr lang="cs-CZ" altLang="cs-CZ" sz="1800" dirty="0"/>
              <a:t>Realizátor</a:t>
            </a:r>
          </a:p>
          <a:p>
            <a:pPr lvl="1"/>
            <a:r>
              <a:rPr lang="cs-CZ" altLang="cs-CZ" sz="1800" dirty="0"/>
              <a:t>Komunikátor, týmový hráč</a:t>
            </a:r>
          </a:p>
          <a:p>
            <a:pPr lvl="1"/>
            <a:r>
              <a:rPr lang="cs-CZ" altLang="cs-CZ" sz="1800" dirty="0"/>
              <a:t>Zpracovatel, dokončovatel</a:t>
            </a:r>
          </a:p>
          <a:p>
            <a:pPr eaLnBrk="1" hangingPunct="1">
              <a:buFontTx/>
              <a:buNone/>
            </a:pPr>
            <a:endParaRPr lang="cs-CZ" altLang="cs-CZ" sz="1000" dirty="0"/>
          </a:p>
          <a:p>
            <a:r>
              <a:rPr lang="cs-CZ" altLang="cs-CZ" sz="2000" b="1" dirty="0"/>
              <a:t>„</a:t>
            </a:r>
            <a:r>
              <a:rPr lang="cs-CZ" altLang="cs-CZ" sz="2000" b="1" dirty="0" err="1"/>
              <a:t>Tetradický</a:t>
            </a:r>
            <a:r>
              <a:rPr lang="cs-CZ" altLang="cs-CZ" sz="2000" b="1" dirty="0"/>
              <a:t> systém“</a:t>
            </a:r>
          </a:p>
          <a:p>
            <a:pPr marL="0" indent="0" eaLnBrk="1" hangingPunct="1">
              <a:buNone/>
            </a:pPr>
            <a:endParaRPr lang="cs-CZ" altLang="cs-CZ" sz="1000" b="1" dirty="0"/>
          </a:p>
          <a:p>
            <a:r>
              <a:rPr lang="cs-CZ" altLang="cs-CZ" sz="2000" b="1" dirty="0"/>
              <a:t>Vybrané metody týmového řešení problémů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cs-CZ" altLang="cs-CZ" sz="1800" dirty="0"/>
          </a:p>
          <a:p>
            <a:pPr lvl="2" eaLnBrk="1" hangingPunct="1"/>
            <a:endParaRPr lang="cs-CZ" altLang="cs-CZ" sz="18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8127262B-2F9E-47F3-8848-AF433159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4814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>
            <a:extLst>
              <a:ext uri="{FF2B5EF4-FFF2-40B4-BE49-F238E27FC236}">
                <a16:creationId xmlns:a16="http://schemas.microsoft.com/office/drawing/2014/main" id="{2D2B09F2-8A78-4D0F-B6BB-781697DA18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Komunikace v manažerských funkcích</a:t>
            </a:r>
          </a:p>
        </p:txBody>
      </p:sp>
      <p:sp>
        <p:nvSpPr>
          <p:cNvPr id="46085" name="Rectangle 3">
            <a:extLst>
              <a:ext uri="{FF2B5EF4-FFF2-40B4-BE49-F238E27FC236}">
                <a16:creationId xmlns:a16="http://schemas.microsoft.com/office/drawing/2014/main" id="{BB726542-0B89-4DBB-83F6-BDF4390ED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3431" y="1340768"/>
            <a:ext cx="9701373" cy="4464496"/>
          </a:xfrm>
        </p:spPr>
        <p:txBody>
          <a:bodyPr numCol="2"/>
          <a:lstStyle/>
          <a:p>
            <a:pPr eaLnBrk="1" hangingPunct="1">
              <a:lnSpc>
                <a:spcPct val="90000"/>
              </a:lnSpc>
            </a:pPr>
            <a:r>
              <a:rPr lang="cs-CZ" altLang="cs-CZ" sz="2000" b="1" dirty="0"/>
              <a:t>Komunikace a konflikty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b="1" dirty="0"/>
              <a:t>		Intrapersonální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/>
              <a:t>		PLUS – PLUS konflikt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/>
              <a:t>		MINUS – MINUS konflikt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/>
              <a:t>		PLUS – MINUS konflikt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000" b="1" dirty="0"/>
              <a:t>Řešení intrapersonálních konfliktů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Agrese přímá vnější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Agrese vnější přemístěná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Autoagrese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Kompenzace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Identifikace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Bagatelizace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Regrese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Stres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Frustrace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altLang="cs-CZ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14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63C3915-4DB0-495F-8CBA-479C813CE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5149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>
            <a:extLst>
              <a:ext uri="{FF2B5EF4-FFF2-40B4-BE49-F238E27FC236}">
                <a16:creationId xmlns:a16="http://schemas.microsoft.com/office/drawing/2014/main" id="{AF245325-3BC2-4BF2-8D0D-4B532AB8D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Komunikace v manažerských funkcích</a:t>
            </a:r>
          </a:p>
        </p:txBody>
      </p:sp>
      <p:sp>
        <p:nvSpPr>
          <p:cNvPr id="47109" name="Rectangle 3">
            <a:extLst>
              <a:ext uri="{FF2B5EF4-FFF2-40B4-BE49-F238E27FC236}">
                <a16:creationId xmlns:a16="http://schemas.microsoft.com/office/drawing/2014/main" id="{B22633ED-D472-4E2C-9DDE-6FA94F6C8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000" b="1" dirty="0"/>
              <a:t>Fáze řešení konfliktů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r>
              <a:rPr lang="cs-CZ" altLang="cs-CZ" sz="2000" b="1" dirty="0"/>
              <a:t>Zásady „zdravého“ řešení konfliktů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r>
              <a:rPr lang="cs-CZ" altLang="cs-CZ" sz="2000" b="1" dirty="0"/>
              <a:t>Schopnosti a dovednosti manažera pro efektivní zvládání konfliktů:</a:t>
            </a:r>
            <a:endParaRPr lang="cs-CZ" altLang="cs-CZ" sz="2000" dirty="0"/>
          </a:p>
          <a:p>
            <a:pPr lvl="1">
              <a:lnSpc>
                <a:spcPct val="150000"/>
              </a:lnSpc>
              <a:buSzPct val="100000"/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Intelektuální schopnosti</a:t>
            </a:r>
          </a:p>
          <a:p>
            <a:pPr lvl="1">
              <a:lnSpc>
                <a:spcPct val="150000"/>
              </a:lnSpc>
              <a:buSzPct val="100000"/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Emocionální schopnosti</a:t>
            </a:r>
          </a:p>
          <a:p>
            <a:pPr lvl="1">
              <a:lnSpc>
                <a:spcPct val="150000"/>
              </a:lnSpc>
              <a:buSzPct val="100000"/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Interpersonální schopnosti</a:t>
            </a:r>
          </a:p>
          <a:p>
            <a:pPr>
              <a:lnSpc>
                <a:spcPct val="150000"/>
              </a:lnSpc>
            </a:pPr>
            <a:r>
              <a:rPr lang="cs-CZ" altLang="cs-CZ" sz="2000" b="1" dirty="0"/>
              <a:t>Šikana na pracovišti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318FD52-1747-4473-94B3-9186AB3F1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3018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>
            <a:extLst>
              <a:ext uri="{FF2B5EF4-FFF2-40B4-BE49-F238E27FC236}">
                <a16:creationId xmlns:a16="http://schemas.microsoft.com/office/drawing/2014/main" id="{F5E8198F-DEC1-4AF4-AD0B-78B1C9B6D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Komunikace v manažerských funkcích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96475702-FE1B-41D5-81F0-A95DE1E1D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9416" y="1340644"/>
            <a:ext cx="10225136" cy="446484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b="1" dirty="0"/>
              <a:t>Možné způsoby </a:t>
            </a:r>
            <a:r>
              <a:rPr lang="cs-CZ" altLang="cs-CZ" sz="2000" dirty="0"/>
              <a:t>řešení mezilidských konfliktů s charakteristikou účasti jeho aktérů: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Řešení konfliktu stylem výhra-prohra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Řešení konfliktu bojem partnerů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Řešení konfliktu útěkem před partnerem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Řešení konfliktu smíření se situací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Řešení konfliktu stylem výhra-výhra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2000" b="1" dirty="0"/>
              <a:t>Nátlakové taktiky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Nemám jinou možnost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Zastrašování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Časový nátlak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Početní převaha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cs-CZ" sz="2000" dirty="0"/>
              <a:t>Zatajování informací</a:t>
            </a:r>
            <a:endParaRPr lang="cs-CZ" altLang="cs-CZ" sz="1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6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E625C7DC-F5FE-4E63-B21F-A82C645A7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2437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27314-0A43-A926-5218-DD30EB167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B7E83973-6830-4479-2DBF-784A33346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000" b="1" dirty="0"/>
              <a:t>Motivační dimenze osobnosti</a:t>
            </a:r>
          </a:p>
          <a:p>
            <a:pPr>
              <a:lnSpc>
                <a:spcPct val="90000"/>
              </a:lnSpc>
              <a:buNone/>
            </a:pPr>
            <a:endParaRPr lang="cs-CZ" altLang="cs-CZ" sz="2000" dirty="0"/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Pro motivované chování je charakteristická  </a:t>
            </a:r>
            <a:r>
              <a:rPr lang="cs-CZ" altLang="cs-CZ" sz="2000" b="1" dirty="0"/>
              <a:t>zaměřenost,  energie, délka trvání</a:t>
            </a:r>
            <a:endParaRPr lang="cs-CZ" altLang="cs-CZ" sz="2000" dirty="0"/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Dva základní </a:t>
            </a:r>
            <a:r>
              <a:rPr lang="cs-CZ" altLang="cs-CZ" sz="2000" b="1" dirty="0"/>
              <a:t>zdroje </a:t>
            </a:r>
            <a:r>
              <a:rPr lang="cs-CZ" altLang="cs-CZ" sz="2000" dirty="0"/>
              <a:t>motivace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motivy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stimuly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Dvěma základními </a:t>
            </a:r>
            <a:r>
              <a:rPr lang="cs-CZ" altLang="cs-CZ" sz="2000" b="1" dirty="0"/>
              <a:t>principy </a:t>
            </a:r>
            <a:r>
              <a:rPr lang="cs-CZ" altLang="cs-CZ" sz="2000" dirty="0"/>
              <a:t>lidské motivace jsou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princip homeostatický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     </a:t>
            </a:r>
            <a:r>
              <a:rPr lang="cs-CZ" altLang="cs-CZ" sz="2000" dirty="0"/>
              <a:t>princip hedonistický</a:t>
            </a:r>
            <a:r>
              <a:rPr lang="cs-CZ" altLang="cs-CZ" sz="2000" b="1" dirty="0"/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     Motivy </a:t>
            </a:r>
            <a:r>
              <a:rPr lang="cs-CZ" altLang="cs-CZ" sz="2000" dirty="0"/>
              <a:t>i formy motivovaného chování jsou založeny jak biologicky, tak i společensky 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     a kulturně. Základními motivy jsou </a:t>
            </a:r>
            <a:r>
              <a:rPr lang="cs-CZ" altLang="cs-CZ" sz="2000" b="1" dirty="0"/>
              <a:t>potřeby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					  </a:t>
            </a:r>
            <a:r>
              <a:rPr lang="cs-CZ" altLang="cs-CZ" sz="2000" dirty="0"/>
              <a:t>- potřeby primární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					  - </a:t>
            </a:r>
            <a:r>
              <a:rPr lang="cs-CZ" altLang="cs-CZ" sz="2000" dirty="0"/>
              <a:t>potřeby sekundární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18E9B2C-460A-E3C1-6097-0077C417F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53" y="201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buNone/>
              <a:defRPr/>
            </a:pPr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endParaRPr lang="cs-CZ" altLang="cs-CZ" sz="2400" kern="0" dirty="0"/>
          </a:p>
          <a:p>
            <a:pPr>
              <a:lnSpc>
                <a:spcPct val="80000"/>
              </a:lnSpc>
              <a:buNone/>
              <a:defRPr/>
            </a:pPr>
            <a:r>
              <a:rPr lang="cs-CZ" altLang="cs-CZ" sz="2400" kern="0" dirty="0"/>
              <a:t>  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altLang="cs-CZ" sz="2400" kern="0" dirty="0"/>
              <a:t>       </a:t>
            </a:r>
            <a:r>
              <a:rPr lang="cs-CZ" altLang="cs-CZ" sz="2400" dirty="0"/>
              <a:t>MOTIVACE</a:t>
            </a: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8E305B69-C0F7-74D4-93CC-D6FB13851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5503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Zástupný symbol pro zápatí 4">
            <a:extLst>
              <a:ext uri="{FF2B5EF4-FFF2-40B4-BE49-F238E27FC236}">
                <a16:creationId xmlns:a16="http://schemas.microsoft.com/office/drawing/2014/main" id="{9EC334E2-CFC4-9873-8F23-9949E7E2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73733" name="Rectangle 2">
            <a:extLst>
              <a:ext uri="{FF2B5EF4-FFF2-40B4-BE49-F238E27FC236}">
                <a16:creationId xmlns:a16="http://schemas.microsoft.com/office/drawing/2014/main" id="{3445F52E-A68C-1764-75FB-28F5B062A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MOTIVACE</a:t>
            </a:r>
          </a:p>
        </p:txBody>
      </p:sp>
      <p:sp>
        <p:nvSpPr>
          <p:cNvPr id="73734" name="Rectangle 3">
            <a:extLst>
              <a:ext uri="{FF2B5EF4-FFF2-40B4-BE49-F238E27FC236}">
                <a16:creationId xmlns:a16="http://schemas.microsoft.com/office/drawing/2014/main" id="{76C727A2-0B9E-97FD-CE6A-1F29970AD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219200"/>
            <a:ext cx="10972800" cy="4514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000" b="1" dirty="0"/>
              <a:t>Motivace pracovního jednání a pracovní spokojenost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1600" b="1" dirty="0"/>
              <a:t>Výkonová motivace a aspirace</a:t>
            </a:r>
          </a:p>
          <a:p>
            <a:pPr eaLnBrk="1" hangingPunct="1">
              <a:lnSpc>
                <a:spcPct val="90000"/>
              </a:lnSpc>
            </a:pPr>
            <a:endParaRPr lang="cs-CZ" altLang="cs-CZ" sz="1600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b="1" dirty="0"/>
              <a:t>Výkonnost člověka </a:t>
            </a:r>
            <a:r>
              <a:rPr lang="cs-CZ" altLang="cs-CZ" sz="1600" dirty="0"/>
              <a:t>je z hlediska jeho osobnosti determinována nejen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pracovní způsobilostí, ale také jeho ochotou práci vykonávat, tj. </a:t>
            </a:r>
            <a:r>
              <a:rPr lang="cs-CZ" altLang="cs-CZ" sz="1600" b="1" dirty="0"/>
              <a:t>pracovní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b="1" dirty="0"/>
              <a:t>Motivací.</a:t>
            </a:r>
            <a:r>
              <a:rPr lang="cs-CZ" altLang="cs-CZ" sz="1600" dirty="0"/>
              <a:t> Vzájemnou závislost výkonu, schopností a motivace vyjadřuje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následující vzorec:      </a:t>
            </a:r>
            <a:r>
              <a:rPr lang="cs-CZ" altLang="cs-CZ" sz="1600" b="1" dirty="0"/>
              <a:t>V – f (S x M)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V	 je úroveň pracovního výkonu (z hlediska kvantity i kvality)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S	 jsou schopnosti člověka – pracovníka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M	 je jeho motivace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Osobnostně příznačná síla výkonové motivace je určena následujícím poměrem.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b="1" dirty="0"/>
              <a:t>   výkonová motivace = potřeba úspěchu / potřeba vyhnout se neúspěchu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600" b="1" dirty="0"/>
              <a:t>Aspirační úroveň</a:t>
            </a:r>
          </a:p>
          <a:p>
            <a:pPr lvl="1" eaLnBrk="1" hangingPunct="1">
              <a:lnSpc>
                <a:spcPct val="90000"/>
              </a:lnSpc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13284479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Zástupný symbol pro zápatí 4">
            <a:extLst>
              <a:ext uri="{FF2B5EF4-FFF2-40B4-BE49-F238E27FC236}">
                <a16:creationId xmlns:a16="http://schemas.microsoft.com/office/drawing/2014/main" id="{40206C1F-7C96-2402-9D12-40ACEC7B3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74757" name="Rectangle 2">
            <a:extLst>
              <a:ext uri="{FF2B5EF4-FFF2-40B4-BE49-F238E27FC236}">
                <a16:creationId xmlns:a16="http://schemas.microsoft.com/office/drawing/2014/main" id="{38AC8FC6-FC11-6ED4-9855-2409604D6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MOTIVACE</a:t>
            </a:r>
          </a:p>
        </p:txBody>
      </p:sp>
      <p:sp>
        <p:nvSpPr>
          <p:cNvPr id="74758" name="Rectangle 3">
            <a:extLst>
              <a:ext uri="{FF2B5EF4-FFF2-40B4-BE49-F238E27FC236}">
                <a16:creationId xmlns:a16="http://schemas.microsoft.com/office/drawing/2014/main" id="{4F482F5F-5EF8-3DC5-C4AD-73B82C47FF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000" b="1" dirty="0"/>
              <a:t>Vybrané teorie motivace pracovního jednání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pPr eaLnBrk="1" hangingPunct="1">
              <a:buFontTx/>
              <a:buChar char="-"/>
            </a:pPr>
            <a:r>
              <a:rPr lang="cs-CZ" altLang="cs-CZ" sz="2000" dirty="0"/>
              <a:t>Afiliační teorie</a:t>
            </a:r>
          </a:p>
          <a:p>
            <a:pPr eaLnBrk="1" hangingPunct="1">
              <a:buFontTx/>
              <a:buChar char="-"/>
            </a:pPr>
            <a:r>
              <a:rPr lang="cs-CZ" altLang="cs-CZ" sz="2000" dirty="0" err="1"/>
              <a:t>Dvoufaktorová</a:t>
            </a:r>
            <a:r>
              <a:rPr lang="cs-CZ" altLang="cs-CZ" sz="2000" dirty="0"/>
              <a:t> teorie F. </a:t>
            </a:r>
            <a:r>
              <a:rPr lang="cs-CZ" altLang="cs-CZ" sz="2000" dirty="0" err="1"/>
              <a:t>Herzberga</a:t>
            </a:r>
            <a:endParaRPr lang="cs-CZ" altLang="cs-CZ" sz="2000" dirty="0"/>
          </a:p>
          <a:p>
            <a:pPr eaLnBrk="1" hangingPunct="1">
              <a:buFontTx/>
              <a:buChar char="-"/>
            </a:pPr>
            <a:r>
              <a:rPr lang="cs-CZ" altLang="cs-CZ" sz="2000" dirty="0"/>
              <a:t>Teorie </a:t>
            </a:r>
            <a:r>
              <a:rPr lang="cs-CZ" altLang="cs-CZ" sz="2000" dirty="0" err="1"/>
              <a:t>expektance</a:t>
            </a:r>
            <a:endParaRPr lang="cs-CZ" altLang="cs-CZ" sz="2000" dirty="0"/>
          </a:p>
          <a:p>
            <a:pPr eaLnBrk="1" hangingPunct="1">
              <a:buFontTx/>
              <a:buChar char="-"/>
            </a:pPr>
            <a:r>
              <a:rPr lang="cs-CZ" altLang="cs-CZ" sz="2000" dirty="0"/>
              <a:t>Teorie spravedlnosti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Teorie kompetence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Teorie X a Y</a:t>
            </a:r>
          </a:p>
          <a:p>
            <a:pPr eaLnBrk="1" hangingPunct="1">
              <a:buFontTx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627195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2">
            <a:extLst>
              <a:ext uri="{FF2B5EF4-FFF2-40B4-BE49-F238E27FC236}">
                <a16:creationId xmlns:a16="http://schemas.microsoft.com/office/drawing/2014/main" id="{9E928185-3719-6416-A2BD-7A3C03E0782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F733131-1AA1-42B8-8532-82087D120BFA}" type="slidenum">
              <a:rPr/>
              <a:t>37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Zástupný obsah 1">
            <a:extLst>
              <a:ext uri="{FF2B5EF4-FFF2-40B4-BE49-F238E27FC236}">
                <a16:creationId xmlns:a16="http://schemas.microsoft.com/office/drawing/2014/main" id="{9446A3A8-862E-FF99-E92B-BC387CCA38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00500" y="2876546"/>
            <a:ext cx="8229600" cy="4176714"/>
          </a:xfrm>
        </p:spPr>
        <p:txBody>
          <a:bodyPr/>
          <a:lstStyle/>
          <a:p>
            <a:pPr lvl="0"/>
            <a:endParaRPr lang="cs-CZ"/>
          </a:p>
          <a:p>
            <a:pPr lvl="0"/>
            <a:endParaRPr lang="cs-CZ"/>
          </a:p>
          <a:p>
            <a:pPr lvl="0"/>
            <a:r>
              <a:rPr lang="cs-CZ"/>
              <a:t>    </a:t>
            </a:r>
          </a:p>
        </p:txBody>
      </p:sp>
      <p:pic>
        <p:nvPicPr>
          <p:cNvPr id="4" name="Obrázek 1" descr="http://www.vedeme.cz/images/stories/kapitoly/maslow_hierarchy.gif">
            <a:extLst>
              <a:ext uri="{FF2B5EF4-FFF2-40B4-BE49-F238E27FC236}">
                <a16:creationId xmlns:a16="http://schemas.microsoft.com/office/drawing/2014/main" id="{8337E13E-EE4A-6265-3856-6A6A070070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5643" y="1340766"/>
            <a:ext cx="6205539" cy="42672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ECA5573-E51F-B07F-0B8C-F351ABE7DB09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Pyramida potřeb </a:t>
            </a:r>
            <a:r>
              <a:rPr lang="cs-CZ" sz="2400" b="1" i="0" u="none" strike="noStrike" kern="1200" cap="none" spc="0" baseline="0" dirty="0" err="1">
                <a:solidFill>
                  <a:srgbClr val="000066"/>
                </a:solidFill>
                <a:uFillTx/>
                <a:latin typeface="Arial"/>
                <a:cs typeface="Arial"/>
              </a:rPr>
              <a:t>Maslow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E7AFA3DE-034D-3B19-6128-A0CF03C38A48}"/>
              </a:ext>
            </a:extLst>
          </p:cNvPr>
          <p:cNvSpPr txBox="1"/>
          <p:nvPr/>
        </p:nvSpPr>
        <p:spPr>
          <a:xfrm>
            <a:off x="545495" y="5805488"/>
            <a:ext cx="694387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D73DE1A1-B704-0143-FB11-96799F09197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19667" y="5805488"/>
            <a:ext cx="3917647" cy="476250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>
                <a:solidFill>
                  <a:srgbClr val="000066"/>
                </a:solidFill>
              </a:rPr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840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707F262B-B7E8-45EA-8B35-07BAEA1AA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DELEGOVÁNŃ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39B089-9BB3-46D8-AD62-430103A5B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/>
              <a:t>Delegování je :</a:t>
            </a:r>
          </a:p>
          <a:p>
            <a:r>
              <a:rPr lang="cs-CZ" sz="2000" dirty="0"/>
              <a:t>Přidělování povinnosti</a:t>
            </a:r>
          </a:p>
          <a:p>
            <a:r>
              <a:rPr lang="cs-CZ" sz="2000" dirty="0"/>
              <a:t>Udílení pravomocí</a:t>
            </a:r>
          </a:p>
          <a:p>
            <a:r>
              <a:rPr lang="cs-CZ" sz="2000" dirty="0"/>
              <a:t>Vyžadování odpovědnosti</a:t>
            </a:r>
          </a:p>
          <a:p>
            <a:endParaRPr lang="cs-CZ" sz="2000" dirty="0"/>
          </a:p>
          <a:p>
            <a:r>
              <a:rPr lang="cs-CZ" sz="2000" b="1" dirty="0"/>
              <a:t>Předpoklady efektivního delegování</a:t>
            </a:r>
          </a:p>
          <a:p>
            <a:endParaRPr lang="cs-CZ" sz="2000" b="1" dirty="0"/>
          </a:p>
          <a:p>
            <a:r>
              <a:rPr lang="cs-CZ" sz="2000" b="1" dirty="0"/>
              <a:t>Umění delegovat</a:t>
            </a:r>
          </a:p>
        </p:txBody>
      </p:sp>
      <p:sp>
        <p:nvSpPr>
          <p:cNvPr id="4098" name="Zástupný symbol pro zápatí 4">
            <a:extLst>
              <a:ext uri="{FF2B5EF4-FFF2-40B4-BE49-F238E27FC236}">
                <a16:creationId xmlns:a16="http://schemas.microsoft.com/office/drawing/2014/main" id="{EA621F2E-54C7-4E05-86A9-292BFE01F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442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>
            <a:extLst>
              <a:ext uri="{FF2B5EF4-FFF2-40B4-BE49-F238E27FC236}">
                <a16:creationId xmlns:a16="http://schemas.microsoft.com/office/drawing/2014/main" id="{8B448FC4-BC61-48AA-8148-A1C1A85CE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DELEGOVÁNÍ</a:t>
            </a:r>
            <a:r>
              <a:rPr lang="cs-CZ" altLang="cs-CZ" dirty="0"/>
              <a:t>	</a:t>
            </a:r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11ADF258-C4B0-4BB7-BCC9-49103FA8E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578" y="1412528"/>
            <a:ext cx="10972800" cy="4176712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cs-CZ" altLang="cs-CZ" sz="2000" b="1" dirty="0"/>
              <a:t>Proč delegovat?</a:t>
            </a:r>
          </a:p>
          <a:p>
            <a:pPr lvl="1">
              <a:defRPr/>
            </a:pPr>
            <a:r>
              <a:rPr lang="pl-PL" altLang="cs-CZ" sz="2000" dirty="0"/>
              <a:t>Více času na důležité věci.</a:t>
            </a:r>
          </a:p>
          <a:p>
            <a:pPr lvl="1">
              <a:defRPr/>
            </a:pPr>
            <a:r>
              <a:rPr lang="pl-PL" altLang="cs-CZ" sz="2000" dirty="0"/>
              <a:t>Více práce za kratší čas.</a:t>
            </a:r>
          </a:p>
          <a:p>
            <a:pPr lvl="1">
              <a:defRPr/>
            </a:pPr>
            <a:r>
              <a:rPr lang="cs-CZ" altLang="cs-CZ" sz="2000" dirty="0"/>
              <a:t>Nové nápady a přístupy.</a:t>
            </a:r>
          </a:p>
          <a:p>
            <a:pPr lvl="1">
              <a:defRPr/>
            </a:pPr>
            <a:r>
              <a:rPr lang="cs-CZ" altLang="cs-CZ" sz="2000" dirty="0"/>
              <a:t>Rozvoj kompetencí pracovníka.</a:t>
            </a:r>
          </a:p>
          <a:p>
            <a:pPr lvl="1">
              <a:defRPr/>
            </a:pPr>
            <a:r>
              <a:rPr lang="cs-CZ" altLang="cs-CZ" sz="2000" dirty="0"/>
              <a:t>Motivování pracovníka.</a:t>
            </a:r>
          </a:p>
          <a:p>
            <a:pPr lvl="1">
              <a:defRPr/>
            </a:pPr>
            <a:r>
              <a:rPr lang="cs-CZ" altLang="cs-CZ" sz="2000" dirty="0"/>
              <a:t>Snazší hodnocení pracovníka.</a:t>
            </a:r>
          </a:p>
          <a:p>
            <a:pPr lvl="1">
              <a:defRPr/>
            </a:pPr>
            <a:r>
              <a:rPr lang="cs-CZ" altLang="cs-CZ" sz="2000" dirty="0"/>
              <a:t>Jednodušší kontrola.</a:t>
            </a:r>
          </a:p>
          <a:p>
            <a:pPr lvl="1">
              <a:defRPr/>
            </a:pPr>
            <a:r>
              <a:rPr lang="cs-CZ" altLang="cs-CZ" sz="2000" dirty="0"/>
              <a:t>Vyhnutí se stagnaci.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7E6142B-9865-4065-A176-A0AA5046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2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FBD34-DA21-891E-53A6-79F2F5DAC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40A35ADE-9D8A-2764-CD3F-C65814DE3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endParaRPr lang="cs-CZ" altLang="cs-CZ" sz="2000" b="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4483B0E-8E50-82AB-2F79-3B4E1842C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OBECNÝ MNAGENT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DAE4B22F-AA08-FD95-B052-0F3E56005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6851D34-487D-DF6E-2647-E6B56A26F531}"/>
              </a:ext>
            </a:extLst>
          </p:cNvPr>
          <p:cNvSpPr txBox="1"/>
          <p:nvPr/>
        </p:nvSpPr>
        <p:spPr>
          <a:xfrm>
            <a:off x="858205" y="1262632"/>
            <a:ext cx="1005343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None/>
              <a:defRPr/>
            </a:pPr>
            <a:r>
              <a:rPr lang="cs-CZ" altLang="cs-CZ" sz="2000" b="1" dirty="0"/>
              <a:t>Hlavní přístupy k managementu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Taylor – vědecké řízení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 err="1"/>
              <a:t>Gant</a:t>
            </a:r>
            <a:r>
              <a:rPr lang="cs-CZ" altLang="cs-CZ" sz="2000" dirty="0"/>
              <a:t> – plánování operací pomocí grafů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Gilbert – pohybové studie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 err="1"/>
              <a:t>Fayol</a:t>
            </a:r>
            <a:r>
              <a:rPr lang="cs-CZ" altLang="cs-CZ" sz="2000" dirty="0"/>
              <a:t> – správní řízení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Mayo – „škola lidských vztahů“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Weber – byrokratická organizace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Baťa – vnitropodnikové řízení</a:t>
            </a:r>
          </a:p>
          <a:p>
            <a:pPr eaLnBrk="1" fontAlgn="ctr" hangingPunct="1"/>
            <a:r>
              <a:rPr lang="cs-CZ" sz="2000" dirty="0" err="1"/>
              <a:t>Drucker</a:t>
            </a:r>
            <a:r>
              <a:rPr lang="cs-CZ" sz="2000" b="1" dirty="0"/>
              <a:t> - </a:t>
            </a:r>
            <a:r>
              <a:rPr lang="cs-CZ" sz="2000" dirty="0"/>
              <a:t>řízení podle cílů (MBO), důraz na znalostní pracovníky.</a:t>
            </a:r>
          </a:p>
          <a:p>
            <a:pPr eaLnBrk="1" fontAlgn="ctr" hangingPunct="1"/>
            <a:r>
              <a:rPr lang="cs-CZ" sz="2000" b="1" dirty="0"/>
              <a:t> </a:t>
            </a:r>
            <a:r>
              <a:rPr lang="cs-CZ" sz="2000" dirty="0"/>
              <a:t>Porter -</a:t>
            </a:r>
            <a:r>
              <a:rPr lang="cs-CZ" sz="2000" b="1" dirty="0"/>
              <a:t> </a:t>
            </a:r>
            <a:r>
              <a:rPr lang="cs-CZ" sz="2000" dirty="0"/>
              <a:t>konkurenční výhoda a analýza trhu.</a:t>
            </a:r>
          </a:p>
          <a:p>
            <a:pPr eaLnBrk="1" fontAlgn="ctr" hangingPunct="1"/>
            <a:r>
              <a:rPr lang="cs-CZ" sz="2000" b="1" dirty="0"/>
              <a:t> </a:t>
            </a:r>
            <a:r>
              <a:rPr lang="cs-CZ" sz="2000" dirty="0" err="1"/>
              <a:t>Deming</a:t>
            </a:r>
            <a:r>
              <a:rPr lang="cs-CZ" sz="2000" dirty="0"/>
              <a:t> - totální řízení kvality (TQM).</a:t>
            </a:r>
          </a:p>
          <a:p>
            <a:pPr eaLnBrk="1" fontAlgn="ctr" hangingPunct="1"/>
            <a:r>
              <a:rPr lang="cs-CZ" sz="2000" b="1" dirty="0"/>
              <a:t> </a:t>
            </a:r>
            <a:r>
              <a:rPr lang="cs-CZ" sz="2000" dirty="0" err="1"/>
              <a:t>Sinek</a:t>
            </a:r>
            <a:r>
              <a:rPr lang="cs-CZ" sz="2000" dirty="0"/>
              <a:t> - k</a:t>
            </a:r>
            <a:r>
              <a:rPr lang="en-US" sz="2000" dirty="0" err="1"/>
              <a:t>oncept</a:t>
            </a:r>
            <a:r>
              <a:rPr lang="en-US" sz="2000" dirty="0"/>
              <a:t> "</a:t>
            </a:r>
            <a:r>
              <a:rPr lang="en-US" sz="2000" dirty="0" err="1"/>
              <a:t>Zlatého</a:t>
            </a:r>
            <a:r>
              <a:rPr lang="en-US" sz="2000" dirty="0"/>
              <a:t> </a:t>
            </a:r>
            <a:r>
              <a:rPr lang="en-US" sz="2000" dirty="0" err="1"/>
              <a:t>kruhu</a:t>
            </a:r>
            <a:r>
              <a:rPr lang="en-US" sz="2000" dirty="0"/>
              <a:t>" a </a:t>
            </a:r>
            <a:r>
              <a:rPr lang="en-US" sz="2000" dirty="0" err="1"/>
              <a:t>inspirativní</a:t>
            </a:r>
            <a:r>
              <a:rPr lang="en-US" sz="2000" dirty="0"/>
              <a:t> leadership</a:t>
            </a:r>
            <a:r>
              <a:rPr lang="en-US" dirty="0"/>
              <a:t>.</a:t>
            </a:r>
            <a:endParaRPr lang="cs-CZ" dirty="0"/>
          </a:p>
          <a:p>
            <a:pPr marL="0" indent="0" eaLnBrk="1" hangingPunct="1">
              <a:buNone/>
              <a:defRPr/>
            </a:pPr>
            <a:endParaRPr lang="cs-CZ" altLang="cs-CZ" sz="2000" dirty="0"/>
          </a:p>
          <a:p>
            <a:pPr marL="0" indent="0" eaLnBrk="1" hangingPunct="1">
              <a:buNone/>
              <a:defRPr/>
            </a:pPr>
            <a:endParaRPr lang="cs-CZ" altLang="cs-CZ" sz="2000" dirty="0"/>
          </a:p>
          <a:p>
            <a:pPr marL="0" indent="0" eaLnBrk="1" hangingPunct="1">
              <a:buNone/>
              <a:defRPr/>
            </a:pPr>
            <a:endParaRPr lang="cs-CZ" altLang="cs-CZ" sz="2000" dirty="0"/>
          </a:p>
          <a:p>
            <a:pPr marL="0" indent="0" eaLnBrk="1" hangingPunct="1">
              <a:buNone/>
              <a:defRPr/>
            </a:pPr>
            <a:endParaRPr lang="cs-CZ" altLang="cs-CZ" sz="2000" dirty="0"/>
          </a:p>
          <a:p>
            <a:pPr marL="0" indent="0" eaLnBrk="1" hangingPunct="1"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2964148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>
            <a:extLst>
              <a:ext uri="{FF2B5EF4-FFF2-40B4-BE49-F238E27FC236}">
                <a16:creationId xmlns:a16="http://schemas.microsoft.com/office/drawing/2014/main" id="{FC07B328-0201-4EBF-83D0-3D04EFBCB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DELEGOVÁNÍ	</a:t>
            </a:r>
            <a:r>
              <a:rPr lang="cs-CZ" altLang="cs-CZ" dirty="0"/>
              <a:t>		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891341D7-C7D3-4062-B2D5-01947C2D3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412776"/>
            <a:ext cx="10972800" cy="41767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altLang="cs-CZ" sz="2000" b="1" dirty="0"/>
              <a:t>Problémy delegování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Pocit nenahraditelnosti.</a:t>
            </a:r>
          </a:p>
          <a:p>
            <a:pPr lvl="1">
              <a:lnSpc>
                <a:spcPct val="150000"/>
              </a:lnSpc>
            </a:pPr>
            <a:r>
              <a:rPr lang="pl-PL" altLang="cs-CZ" sz="2000" dirty="0"/>
              <a:t> Nechuť opustit něco, co dobře umím.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Nedůvěra ve schopnosti spolupracovníka.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Obava z neoblíbenosti.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Špatné definování úkolu.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Ztráta osobního významu a důležitosti.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Obava z přehnaného delegování.</a:t>
            </a:r>
          </a:p>
          <a:p>
            <a:pPr lvl="2" eaLnBrk="1" hangingPunct="1"/>
            <a:endParaRPr lang="cs-CZ" altLang="cs-CZ" sz="2000" dirty="0"/>
          </a:p>
          <a:p>
            <a:pPr lvl="2" eaLnBrk="1" hangingPunct="1"/>
            <a:endParaRPr lang="cs-CZ" altLang="cs-CZ" sz="18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112155B1-54D0-4FC6-A598-91D90F79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8142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3">
            <a:extLst>
              <a:ext uri="{FF2B5EF4-FFF2-40B4-BE49-F238E27FC236}">
                <a16:creationId xmlns:a16="http://schemas.microsoft.com/office/drawing/2014/main" id="{69A7F116-2B6C-4244-BCE7-BBB7221AC7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412776"/>
            <a:ext cx="10972800" cy="41767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altLang="cs-CZ" sz="2000" b="1" dirty="0"/>
              <a:t>Co delegovat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Rutinní práce.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Práce, které jiní dokáží udělat lépe.</a:t>
            </a:r>
          </a:p>
          <a:p>
            <a:pPr lvl="1">
              <a:lnSpc>
                <a:spcPct val="150000"/>
              </a:lnSpc>
            </a:pPr>
            <a:r>
              <a:rPr lang="pt-BR" altLang="cs-CZ" sz="2000" dirty="0"/>
              <a:t> Rozhodnutí, která d</a:t>
            </a:r>
            <a:r>
              <a:rPr lang="cs-CZ" altLang="cs-CZ" sz="2000" dirty="0"/>
              <a:t>ě</a:t>
            </a:r>
            <a:r>
              <a:rPr lang="pt-BR" altLang="cs-CZ" sz="2000" dirty="0"/>
              <a:t>láte </a:t>
            </a:r>
            <a:r>
              <a:rPr lang="cs-CZ" altLang="cs-CZ" sz="2000" dirty="0"/>
              <a:t>č</a:t>
            </a:r>
            <a:r>
              <a:rPr lang="pt-BR" altLang="cs-CZ" sz="2000" dirty="0"/>
              <a:t>asto a zpravidla</a:t>
            </a:r>
            <a:r>
              <a:rPr lang="cs-CZ" altLang="cs-CZ" sz="2000" dirty="0"/>
              <a:t> zabírají mnoho času.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Práce, které umožní podřízeným získat určité zkušenosti.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Činnosti, které oživí rutinní práci zaměstnance.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 Činnosti, které učiní práci zaměstnance komplexnější</a:t>
            </a:r>
            <a:r>
              <a:rPr lang="cs-CZ" altLang="cs-CZ" sz="2000" b="1" dirty="0"/>
              <a:t>.</a:t>
            </a:r>
            <a:endParaRPr lang="cs-CZ" altLang="cs-CZ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2CD82E6-4AFD-428A-9507-7FA00A252E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667" y="582390"/>
            <a:ext cx="10972800" cy="935038"/>
          </a:xfrm>
        </p:spPr>
        <p:txBody>
          <a:bodyPr/>
          <a:lstStyle/>
          <a:p>
            <a:r>
              <a:rPr lang="cs-CZ" altLang="cs-CZ" sz="2800" dirty="0"/>
              <a:t>DELEGOVÁNÍ	</a:t>
            </a:r>
            <a:r>
              <a:rPr lang="cs-CZ" altLang="cs-CZ" dirty="0"/>
              <a:t>	</a:t>
            </a:r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FA787A7A-FAD8-41B0-BE54-D127B29F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351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3">
            <a:extLst>
              <a:ext uri="{FF2B5EF4-FFF2-40B4-BE49-F238E27FC236}">
                <a16:creationId xmlns:a16="http://schemas.microsoft.com/office/drawing/2014/main" id="{9444A578-9DA5-46D4-99C5-DE6446534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412528"/>
            <a:ext cx="10972800" cy="41767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altLang="cs-CZ" sz="2000" b="1" dirty="0"/>
              <a:t>Co nedelegovat</a:t>
            </a:r>
          </a:p>
          <a:p>
            <a:pPr lvl="1"/>
            <a:r>
              <a:rPr lang="cs-CZ" altLang="cs-CZ" sz="2000" dirty="0"/>
              <a:t> </a:t>
            </a:r>
            <a:r>
              <a:rPr lang="cs-CZ" altLang="cs-CZ" sz="2000" b="1" dirty="0"/>
              <a:t>Špatně definovaný </a:t>
            </a:r>
            <a:r>
              <a:rPr lang="cs-CZ" altLang="cs-CZ" sz="2000" dirty="0"/>
              <a:t>problém, který vyžaduje důvěrné informace.</a:t>
            </a:r>
          </a:p>
          <a:p>
            <a:pPr lvl="1"/>
            <a:r>
              <a:rPr lang="cs-CZ" altLang="cs-CZ" sz="2000" dirty="0"/>
              <a:t> </a:t>
            </a:r>
            <a:r>
              <a:rPr lang="cs-CZ" altLang="cs-CZ" sz="2000" b="1" dirty="0"/>
              <a:t>Absolutně důležité úkoly, </a:t>
            </a:r>
            <a:r>
              <a:rPr lang="cs-CZ" altLang="cs-CZ" sz="2000" dirty="0"/>
              <a:t>jejichž splnění můžete zajistit jenom vy.</a:t>
            </a:r>
          </a:p>
          <a:p>
            <a:pPr lvl="1"/>
            <a:r>
              <a:rPr lang="cs-CZ" altLang="cs-CZ" sz="2000" dirty="0"/>
              <a:t> </a:t>
            </a:r>
            <a:r>
              <a:rPr lang="cs-CZ" altLang="cs-CZ" sz="2000" b="1" dirty="0"/>
              <a:t>Nové úkoly, </a:t>
            </a:r>
            <a:r>
              <a:rPr lang="cs-CZ" altLang="cs-CZ" sz="2000" dirty="0"/>
              <a:t>na které nebyli pracovníci připraveni.</a:t>
            </a:r>
          </a:p>
          <a:p>
            <a:pPr lvl="1"/>
            <a:r>
              <a:rPr lang="cs-CZ" altLang="cs-CZ" sz="2000" dirty="0"/>
              <a:t> </a:t>
            </a:r>
            <a:r>
              <a:rPr lang="cs-CZ" altLang="cs-CZ" sz="2000" b="1" dirty="0"/>
              <a:t>Úkoly, které jsou nepříjemné, </a:t>
            </a:r>
            <a:r>
              <a:rPr lang="cs-CZ" altLang="cs-CZ" sz="2000" dirty="0"/>
              <a:t>ale jsou vaší povinností.</a:t>
            </a:r>
          </a:p>
          <a:p>
            <a:pPr lvl="1"/>
            <a:r>
              <a:rPr lang="cs-CZ" altLang="cs-CZ" sz="2000" dirty="0"/>
              <a:t> Úlohu, která má </a:t>
            </a:r>
            <a:r>
              <a:rPr lang="cs-CZ" altLang="cs-CZ" sz="2000" b="1" dirty="0"/>
              <a:t>politický význam pro firmu </a:t>
            </a:r>
            <a:r>
              <a:rPr lang="cs-CZ" altLang="cs-CZ" sz="2000" dirty="0"/>
              <a:t>(roli v řešení hraje firemní politika, nejen čistá logika a pravidla).</a:t>
            </a:r>
          </a:p>
          <a:p>
            <a:pPr lvl="1"/>
            <a:r>
              <a:rPr lang="cs-CZ" altLang="cs-CZ" sz="2000" dirty="0"/>
              <a:t> Úkol, který je </a:t>
            </a:r>
            <a:r>
              <a:rPr lang="cs-CZ" altLang="cs-CZ" sz="2000" b="1" dirty="0"/>
              <a:t>delikátní </a:t>
            </a:r>
            <a:r>
              <a:rPr lang="cs-CZ" altLang="cs-CZ" sz="2000" dirty="0"/>
              <a:t>a stejně by se k vám dostal.</a:t>
            </a:r>
          </a:p>
          <a:p>
            <a:pPr lvl="1"/>
            <a:r>
              <a:rPr lang="pl-PL" altLang="cs-CZ" sz="2000" dirty="0"/>
              <a:t> Úkol, který operuje s </a:t>
            </a:r>
            <a:r>
              <a:rPr lang="pl-PL" altLang="cs-CZ" sz="2000" b="1" dirty="0"/>
              <a:t>důvěrnými informacemi.</a:t>
            </a:r>
            <a:endParaRPr lang="cs-CZ" altLang="cs-CZ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438D61A-443C-4982-8866-94D11D022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667" y="582390"/>
            <a:ext cx="10972800" cy="935038"/>
          </a:xfrm>
        </p:spPr>
        <p:txBody>
          <a:bodyPr/>
          <a:lstStyle/>
          <a:p>
            <a:r>
              <a:rPr lang="cs-CZ" altLang="cs-CZ" sz="2800" dirty="0"/>
              <a:t>DELEGOVÁNÍ	 </a:t>
            </a:r>
            <a:r>
              <a:rPr lang="cs-CZ" altLang="cs-CZ" dirty="0"/>
              <a:t>		</a:t>
            </a:r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CD1AAC3A-FE7F-422E-92DC-2C5CCB0B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0138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3">
            <a:extLst>
              <a:ext uri="{FF2B5EF4-FFF2-40B4-BE49-F238E27FC236}">
                <a16:creationId xmlns:a16="http://schemas.microsoft.com/office/drawing/2014/main" id="{E0C98F48-EBAD-4D0A-9D9D-946BFEBAE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412776"/>
            <a:ext cx="10972800" cy="41767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altLang="cs-CZ" sz="2000" b="1" dirty="0"/>
              <a:t>Jak delegovat? </a:t>
            </a:r>
          </a:p>
          <a:p>
            <a:pPr lvl="1">
              <a:lnSpc>
                <a:spcPct val="150000"/>
              </a:lnSpc>
            </a:pPr>
            <a:r>
              <a:rPr lang="pl-PL" altLang="cs-CZ" sz="2000" dirty="0"/>
              <a:t>Vysvětlete co nejjasněji, co od pracovníka </a:t>
            </a:r>
            <a:r>
              <a:rPr lang="cs-CZ" altLang="cs-CZ" sz="2000" dirty="0"/>
              <a:t>očekáváte. Projděte úkol vícekrát, abyste se ujistil, že vše bylo správně pochopeno.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Vysvětlete, proč musí být úkol splněn.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Prodiskutujte s pracovníkem očekávanou kvalitu výsledku.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Ujistěte se, že pracovník souhlasí s reálností termínů.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Poskytněte pracovníkovi všechny potřebné informace včetně informací o lidech, s kterými bude muset spolupracovat.</a:t>
            </a:r>
          </a:p>
          <a:p>
            <a:pPr lvl="2" eaLnBrk="1" hangingPunct="1"/>
            <a:endParaRPr lang="cs-CZ" altLang="cs-CZ" sz="18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B01C94C9-6FC0-41C8-B9CD-20730DDB6A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667" y="582390"/>
            <a:ext cx="10972800" cy="935038"/>
          </a:xfrm>
        </p:spPr>
        <p:txBody>
          <a:bodyPr/>
          <a:lstStyle/>
          <a:p>
            <a:r>
              <a:rPr lang="cs-CZ" altLang="cs-CZ" sz="2800" dirty="0"/>
              <a:t>DELEGOVÁNÍ	 </a:t>
            </a:r>
            <a:r>
              <a:rPr lang="cs-CZ" altLang="cs-CZ" dirty="0"/>
              <a:t>		</a:t>
            </a:r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078960AD-9ACB-42A2-9D13-7CFE1BAEE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7900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3">
            <a:extLst>
              <a:ext uri="{FF2B5EF4-FFF2-40B4-BE49-F238E27FC236}">
                <a16:creationId xmlns:a16="http://schemas.microsoft.com/office/drawing/2014/main" id="{BCB46451-4218-4AEB-97F4-AEFB95435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052736"/>
            <a:ext cx="10972800" cy="4176712"/>
          </a:xfrm>
        </p:spPr>
        <p:txBody>
          <a:bodyPr/>
          <a:lstStyle/>
          <a:p>
            <a:endParaRPr lang="cs-CZ" altLang="cs-CZ" sz="1800" dirty="0"/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Poskytněte pracovníkovi takový stupeň pravomoci, jaký je pro splnění úkolu nezbytný.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Delegujte celou práci. Pracovníkovi to spíš ukáže smysl delegovaného úkolu, dá mu to jasnější cíl.</a:t>
            </a:r>
          </a:p>
          <a:p>
            <a:pPr lvl="1">
              <a:lnSpc>
                <a:spcPct val="150000"/>
              </a:lnSpc>
            </a:pPr>
            <a:r>
              <a:rPr lang="pl-PL" altLang="cs-CZ" sz="2000" dirty="0"/>
              <a:t>Stanovte, jak a kdy chcete být o výsledku </a:t>
            </a:r>
            <a:r>
              <a:rPr lang="cs-CZ" altLang="cs-CZ" sz="2000" dirty="0"/>
              <a:t>informování.</a:t>
            </a:r>
          </a:p>
          <a:p>
            <a:pPr lvl="1">
              <a:lnSpc>
                <a:spcPct val="150000"/>
              </a:lnSpc>
            </a:pPr>
            <a:r>
              <a:rPr lang="pl-PL" altLang="cs-CZ" sz="2000" dirty="0"/>
              <a:t>Informujte pracovníka o pomoci, kterou </a:t>
            </a:r>
            <a:r>
              <a:rPr lang="cs-CZ" altLang="cs-CZ" sz="2000" dirty="0"/>
              <a:t>můžete zajistit.</a:t>
            </a:r>
          </a:p>
          <a:p>
            <a:pPr lvl="1">
              <a:lnSpc>
                <a:spcPct val="150000"/>
              </a:lnSpc>
            </a:pPr>
            <a:r>
              <a:rPr lang="pl-PL" altLang="cs-CZ" sz="2000" dirty="0"/>
              <a:t>Informujte ostatní, kdo je úkolem pověřen</a:t>
            </a:r>
            <a:endParaRPr lang="cs-CZ" altLang="cs-CZ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94CFE35-B316-4A99-ABA6-4AA93CAE38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667" y="582390"/>
            <a:ext cx="10972800" cy="935038"/>
          </a:xfrm>
        </p:spPr>
        <p:txBody>
          <a:bodyPr/>
          <a:lstStyle/>
          <a:p>
            <a:r>
              <a:rPr lang="cs-CZ" altLang="cs-CZ" sz="2800" dirty="0"/>
              <a:t>DELEGOVÁNÍ	 </a:t>
            </a:r>
            <a:r>
              <a:rPr lang="cs-CZ" altLang="cs-CZ" dirty="0"/>
              <a:t>		</a:t>
            </a:r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BEF0A1F9-A9A5-4308-BA7D-642E2D68C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240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B76A5-1497-426F-F445-39A007DE5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A8FDE48A-D2B9-0672-780D-E4694D105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KONTROLA </a:t>
            </a:r>
            <a:br>
              <a:rPr lang="cs-CZ" altLang="cs-CZ" sz="2400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7E66D3F6-0E8A-9A98-7B9E-704BCCEB9F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484784"/>
            <a:ext cx="11285099" cy="4175125"/>
          </a:xfrm>
        </p:spPr>
        <p:txBody>
          <a:bodyPr/>
          <a:lstStyle/>
          <a:p>
            <a:pPr marL="0" indent="0">
              <a:buNone/>
            </a:pPr>
            <a:endParaRPr lang="cs-CZ" altLang="cs-CZ" sz="2000" b="1" dirty="0"/>
          </a:p>
          <a:p>
            <a:pPr marL="0" indent="0">
              <a:buNone/>
            </a:pPr>
            <a:r>
              <a:rPr lang="cs-CZ" altLang="cs-CZ" sz="2000" dirty="0"/>
              <a:t>Fáze kontrolního procesu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Klasifikace kontroly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1B72AAD8-E119-173B-0D55-7691774B52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8975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>
            <a:extLst>
              <a:ext uri="{FF2B5EF4-FFF2-40B4-BE49-F238E27FC236}">
                <a16:creationId xmlns:a16="http://schemas.microsoft.com/office/drawing/2014/main" id="{879D264A-0ADE-4D9F-8687-186D07ABC3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HODNOCENÍ</a:t>
            </a:r>
          </a:p>
        </p:txBody>
      </p:sp>
      <p:sp>
        <p:nvSpPr>
          <p:cNvPr id="49157" name="Rectangle 3">
            <a:extLst>
              <a:ext uri="{FF2B5EF4-FFF2-40B4-BE49-F238E27FC236}">
                <a16:creationId xmlns:a16="http://schemas.microsoft.com/office/drawing/2014/main" id="{A8B8ED24-3AD8-401F-BE86-158624C1A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40520"/>
            <a:ext cx="10972800" cy="4176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000" b="1" dirty="0"/>
              <a:t>Hodnocení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Základní funkce hodnocení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Kritéria hodnocení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Hodnocení nového pracovníka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Metody hodnocení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altLang="cs-CZ" sz="2000" dirty="0"/>
          </a:p>
          <a:p>
            <a:pPr>
              <a:lnSpc>
                <a:spcPct val="90000"/>
              </a:lnSpc>
            </a:pPr>
            <a:r>
              <a:rPr lang="cs-CZ" altLang="cs-CZ" sz="2000" b="1" dirty="0"/>
              <a:t>Zpětná vazba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Jak dát/přijmout zpětnou vazbu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Jak chválit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altLang="cs-CZ" sz="1800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AF8E3320-86FB-44F8-9018-DB0B4EB8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5074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Zástupný symbol pro zápatí 2">
            <a:extLst>
              <a:ext uri="{FF2B5EF4-FFF2-40B4-BE49-F238E27FC236}">
                <a16:creationId xmlns:a16="http://schemas.microsoft.com/office/drawing/2014/main" id="{F5BC66B4-8129-73E4-3BD2-57A58438A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</a:p>
        </p:txBody>
      </p:sp>
      <p:sp>
        <p:nvSpPr>
          <p:cNvPr id="89093" name="Rectangle 2">
            <a:extLst>
              <a:ext uri="{FF2B5EF4-FFF2-40B4-BE49-F238E27FC236}">
                <a16:creationId xmlns:a16="http://schemas.microsoft.com/office/drawing/2014/main" id="{283331C7-C409-6491-08AA-84C3CA616E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847850" y="620714"/>
            <a:ext cx="7772400" cy="827087"/>
          </a:xfrm>
        </p:spPr>
        <p:txBody>
          <a:bodyPr/>
          <a:lstStyle/>
          <a:p>
            <a:r>
              <a:rPr lang="cs-CZ" altLang="cs-CZ" sz="2800" b="1" dirty="0"/>
              <a:t> </a:t>
            </a:r>
            <a:r>
              <a:rPr lang="cs-CZ" altLang="cs-CZ" sz="2800" dirty="0"/>
              <a:t>HODNOCENÍ </a:t>
            </a:r>
            <a:r>
              <a:rPr lang="cs-CZ" altLang="cs-CZ" sz="2400" dirty="0"/>
              <a:t>	</a:t>
            </a:r>
            <a:endParaRPr lang="cs-CZ" altLang="cs-CZ" sz="2400" b="1" dirty="0"/>
          </a:p>
        </p:txBody>
      </p:sp>
      <p:sp>
        <p:nvSpPr>
          <p:cNvPr id="89094" name="Rectangle 3">
            <a:extLst>
              <a:ext uri="{FF2B5EF4-FFF2-40B4-BE49-F238E27FC236}">
                <a16:creationId xmlns:a16="http://schemas.microsoft.com/office/drawing/2014/main" id="{893A0EBC-931F-C46F-631B-FCB14E3461A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31371" y="1341439"/>
            <a:ext cx="10036629" cy="4175125"/>
          </a:xfrm>
        </p:spPr>
        <p:txBody>
          <a:bodyPr/>
          <a:lstStyle/>
          <a:p>
            <a:pPr marL="609600" indent="-609600">
              <a:buNone/>
            </a:pPr>
            <a:r>
              <a:rPr lang="cs-CZ" altLang="cs-CZ" sz="2000" dirty="0"/>
              <a:t>Rozlišujeme </a:t>
            </a:r>
            <a:r>
              <a:rPr lang="cs-CZ" altLang="cs-CZ" sz="2000" b="1" dirty="0"/>
              <a:t>2 podoby hodnocení:</a:t>
            </a:r>
          </a:p>
          <a:p>
            <a:pPr marL="609600" indent="-609600">
              <a:buNone/>
            </a:pPr>
            <a:r>
              <a:rPr lang="cs-CZ" altLang="cs-CZ" sz="2000" b="1" dirty="0"/>
              <a:t>a)    Neformální -</a:t>
            </a:r>
            <a:r>
              <a:rPr lang="cs-CZ" altLang="cs-CZ" sz="2000" dirty="0"/>
              <a:t>průběžné hodnocení pracovníka jeho</a:t>
            </a:r>
          </a:p>
          <a:p>
            <a:pPr marL="609600" indent="-609600">
              <a:buNone/>
            </a:pPr>
            <a:r>
              <a:rPr lang="cs-CZ" altLang="cs-CZ" sz="2000" dirty="0"/>
              <a:t>       nadřízeným během vykonávání práce.</a:t>
            </a:r>
          </a:p>
          <a:p>
            <a:pPr marL="609600" indent="-609600">
              <a:buNone/>
            </a:pPr>
            <a:r>
              <a:rPr lang="cs-CZ" altLang="cs-CZ" sz="2000" b="1" dirty="0"/>
              <a:t>b)    Formální </a:t>
            </a:r>
            <a:r>
              <a:rPr lang="cs-CZ" altLang="cs-CZ" sz="2000" dirty="0"/>
              <a:t>– většinou racionálnější a standardizované, je periodické (obvykle 2x-3x za rok), má pravidelný interval a jeho charakteristickými rysy jsou plánovitost a systematičnost. Pořizují se z něj dokumenty, které jsou následně součástí osobních materiálů pracovníka. </a:t>
            </a:r>
          </a:p>
          <a:p>
            <a:pPr marL="609600" indent="-609600">
              <a:lnSpc>
                <a:spcPct val="65000"/>
              </a:lnSpc>
              <a:buFontTx/>
              <a:buAutoNum type="arabicPeriod"/>
            </a:pPr>
            <a:endParaRPr lang="cs-CZ" altLang="cs-CZ" sz="2000" dirty="0"/>
          </a:p>
          <a:p>
            <a:pPr marL="609600" indent="-609600">
              <a:buNone/>
            </a:pPr>
            <a:r>
              <a:rPr lang="cs-CZ" altLang="cs-CZ" sz="2000" dirty="0"/>
              <a:t>Rozlišujeme </a:t>
            </a:r>
            <a:r>
              <a:rPr lang="cs-CZ" altLang="cs-CZ" sz="2000" b="1" dirty="0"/>
              <a:t>5 základních úrovní hodnocení:</a:t>
            </a:r>
          </a:p>
          <a:p>
            <a:pPr marL="609600" indent="-609600">
              <a:buNone/>
            </a:pPr>
            <a:r>
              <a:rPr lang="cs-CZ" altLang="cs-CZ" sz="2000" b="1" dirty="0"/>
              <a:t>1. Každodenní styk </a:t>
            </a:r>
            <a:r>
              <a:rPr lang="cs-CZ" altLang="cs-CZ" sz="2000" dirty="0"/>
              <a:t>vedoucího s pracovníky </a:t>
            </a:r>
            <a:r>
              <a:rPr lang="cs-CZ" altLang="cs-CZ" sz="2000" i="1" dirty="0"/>
              <a:t>(např. běžné obraty „V pořádku, můžete to odeslat“).</a:t>
            </a:r>
          </a:p>
          <a:p>
            <a:pPr marL="609600" indent="-609600">
              <a:buNone/>
            </a:pPr>
            <a:r>
              <a:rPr lang="cs-CZ" altLang="cs-CZ" sz="2000" b="1" dirty="0"/>
              <a:t>2. Hodnocení při dosažení výsledků </a:t>
            </a:r>
            <a:r>
              <a:rPr lang="cs-CZ" altLang="cs-CZ" sz="2000" dirty="0"/>
              <a:t>práce. (</a:t>
            </a:r>
            <a:r>
              <a:rPr lang="cs-CZ" altLang="cs-CZ" sz="2000" i="1" dirty="0"/>
              <a:t>provází zakončení dlouhodobých činností</a:t>
            </a:r>
          </a:p>
        </p:txBody>
      </p:sp>
      <p:sp>
        <p:nvSpPr>
          <p:cNvPr id="89095" name="Obdélník 6">
            <a:extLst>
              <a:ext uri="{FF2B5EF4-FFF2-40B4-BE49-F238E27FC236}">
                <a16:creationId xmlns:a16="http://schemas.microsoft.com/office/drawing/2014/main" id="{D7AC2070-B82E-AFAE-E62A-937821C99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1557339"/>
            <a:ext cx="5815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600">
                <a:solidFill>
                  <a:srgbClr val="000066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010281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Zástupný symbol pro zápatí 4">
            <a:extLst>
              <a:ext uri="{FF2B5EF4-FFF2-40B4-BE49-F238E27FC236}">
                <a16:creationId xmlns:a16="http://schemas.microsoft.com/office/drawing/2014/main" id="{40EB4ADC-5C68-9244-5B79-EA8D76C0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90117" name="Rectangle 2">
            <a:extLst>
              <a:ext uri="{FF2B5EF4-FFF2-40B4-BE49-F238E27FC236}">
                <a16:creationId xmlns:a16="http://schemas.microsoft.com/office/drawing/2014/main" id="{429673C9-E082-B238-2244-A7761DAC3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HODNOCENÍ</a:t>
            </a:r>
          </a:p>
        </p:txBody>
      </p:sp>
      <p:sp>
        <p:nvSpPr>
          <p:cNvPr id="90118" name="Rectangle 3">
            <a:extLst>
              <a:ext uri="{FF2B5EF4-FFF2-40B4-BE49-F238E27FC236}">
                <a16:creationId xmlns:a16="http://schemas.microsoft.com/office/drawing/2014/main" id="{1413E348-CB02-9A00-1A5C-2F1CC58C3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176338"/>
            <a:ext cx="10972800" cy="4176712"/>
          </a:xfrm>
        </p:spPr>
        <p:txBody>
          <a:bodyPr/>
          <a:lstStyle/>
          <a:p>
            <a:pPr marL="609600" indent="-609600">
              <a:buNone/>
            </a:pPr>
            <a:r>
              <a:rPr lang="cs-CZ" altLang="cs-CZ" sz="2000" b="1" dirty="0"/>
              <a:t>3. Finanční hodnocení</a:t>
            </a:r>
            <a:r>
              <a:rPr lang="cs-CZ" altLang="cs-CZ" sz="2000" dirty="0"/>
              <a:t>, spravedlivé stanovení mzdy</a:t>
            </a:r>
          </a:p>
          <a:p>
            <a:pPr marL="609600" indent="-609600">
              <a:buNone/>
            </a:pPr>
            <a:r>
              <a:rPr lang="cs-CZ" altLang="cs-CZ" sz="2000" b="1" dirty="0"/>
              <a:t>4. Systematické hodnocení</a:t>
            </a:r>
          </a:p>
          <a:p>
            <a:pPr marL="609600" indent="-609600">
              <a:buNone/>
            </a:pPr>
            <a:r>
              <a:rPr lang="cs-CZ" altLang="cs-CZ" sz="2000" b="1" dirty="0"/>
              <a:t>5. Hodnocení v 360</a:t>
            </a:r>
            <a:r>
              <a:rPr lang="en-US" altLang="cs-CZ" sz="2000" b="1" dirty="0"/>
              <a:t>°</a:t>
            </a:r>
            <a:r>
              <a:rPr lang="cs-CZ" altLang="cs-CZ" sz="2000" b="1" dirty="0"/>
              <a:t> </a:t>
            </a:r>
            <a:r>
              <a:rPr lang="cs-CZ" altLang="cs-CZ" sz="2000" dirty="0"/>
              <a:t>pracuje nejen s názory nadřízeného</a:t>
            </a:r>
          </a:p>
          <a:p>
            <a:pPr marL="609600" indent="-609600">
              <a:buNone/>
            </a:pPr>
            <a:r>
              <a:rPr lang="cs-CZ" altLang="cs-CZ" sz="2000" dirty="0"/>
              <a:t>    ale zachycuje také pohled kolegů na stejné úrovni a</a:t>
            </a:r>
          </a:p>
          <a:p>
            <a:pPr marL="609600" indent="-609600">
              <a:buNone/>
            </a:pPr>
            <a:r>
              <a:rPr lang="cs-CZ" altLang="cs-CZ" sz="2000" dirty="0"/>
              <a:t>    podřízených pracovníků </a:t>
            </a:r>
          </a:p>
          <a:p>
            <a:pPr marL="609600" indent="-609600">
              <a:buNone/>
            </a:pPr>
            <a:r>
              <a:rPr lang="cs-CZ" altLang="cs-CZ" sz="2000" b="1" dirty="0"/>
              <a:t>Obecně je v praxi hodnocení využíváno nejčastěji</a:t>
            </a:r>
          </a:p>
          <a:p>
            <a:pPr marL="609600" indent="-609600">
              <a:buNone/>
            </a:pPr>
            <a:r>
              <a:rPr lang="cs-CZ" altLang="cs-CZ" sz="2000" b="1" dirty="0"/>
              <a:t>Pro tyto účely:</a:t>
            </a:r>
          </a:p>
          <a:p>
            <a:pPr marL="609600" indent="-609600">
              <a:buNone/>
            </a:pPr>
            <a:r>
              <a:rPr lang="cs-CZ" altLang="cs-CZ" sz="2000" b="1" dirty="0"/>
              <a:t>  odměňování,</a:t>
            </a:r>
          </a:p>
          <a:p>
            <a:pPr marL="609600" indent="-609600">
              <a:buNone/>
            </a:pPr>
            <a:r>
              <a:rPr lang="cs-CZ" altLang="cs-CZ" sz="2000" b="1" dirty="0"/>
              <a:t>  rozmísťování </a:t>
            </a:r>
            <a:r>
              <a:rPr lang="cs-CZ" altLang="cs-CZ" sz="2000" dirty="0"/>
              <a:t>(převedení, povýšení, přeřazení a někdy</a:t>
            </a:r>
          </a:p>
          <a:p>
            <a:pPr marL="609600" indent="-609600">
              <a:buNone/>
            </a:pPr>
            <a:r>
              <a:rPr lang="cs-CZ" altLang="cs-CZ" sz="2000" dirty="0"/>
              <a:t>         i propuštění),</a:t>
            </a:r>
          </a:p>
          <a:p>
            <a:pPr marL="609600" indent="-609600">
              <a:buNone/>
            </a:pPr>
            <a:r>
              <a:rPr lang="cs-CZ" altLang="cs-CZ" sz="2000" b="1" dirty="0"/>
              <a:t> vzdělávání a rozvoj,</a:t>
            </a:r>
          </a:p>
          <a:p>
            <a:pPr marL="609600" indent="-609600">
              <a:buNone/>
            </a:pPr>
            <a:r>
              <a:rPr lang="cs-CZ" altLang="cs-CZ" sz="2000" b="1" dirty="0"/>
              <a:t> stimulace ke zlepšení pracovního výkonu a nástroj motivování.</a:t>
            </a:r>
          </a:p>
          <a:p>
            <a:pPr lvl="2"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5791139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Zástupný symbol pro zápatí 4">
            <a:extLst>
              <a:ext uri="{FF2B5EF4-FFF2-40B4-BE49-F238E27FC236}">
                <a16:creationId xmlns:a16="http://schemas.microsoft.com/office/drawing/2014/main" id="{A840F18E-54D5-5B1F-662E-F2670CD61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91141" name="Rectangle 2">
            <a:extLst>
              <a:ext uri="{FF2B5EF4-FFF2-40B4-BE49-F238E27FC236}">
                <a16:creationId xmlns:a16="http://schemas.microsoft.com/office/drawing/2014/main" id="{68F286E9-F4FB-0713-D313-5E6177779E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HODNOCENÍ	</a:t>
            </a:r>
          </a:p>
        </p:txBody>
      </p:sp>
      <p:sp>
        <p:nvSpPr>
          <p:cNvPr id="91142" name="Rectangle 3">
            <a:extLst>
              <a:ext uri="{FF2B5EF4-FFF2-40B4-BE49-F238E27FC236}">
                <a16:creationId xmlns:a16="http://schemas.microsoft.com/office/drawing/2014/main" id="{4CE134D9-50F9-1CE0-0BF9-DC5A28894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cs-CZ" altLang="cs-CZ" b="1" dirty="0"/>
              <a:t> </a:t>
            </a:r>
            <a:r>
              <a:rPr lang="cs-CZ" altLang="cs-CZ" sz="2000" b="1" dirty="0"/>
              <a:t>Metody hodnocení </a:t>
            </a:r>
          </a:p>
          <a:p>
            <a:pPr marL="609600" indent="-609600">
              <a:buFontTx/>
              <a:buAutoNum type="alphaLcParenR"/>
            </a:pPr>
            <a:endParaRPr lang="cs-CZ" altLang="cs-CZ" sz="2000" dirty="0"/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Hodnocení podle stanovení cílů (podle výsledků)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 Hodnocení na základ plnění norem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Volný popis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Hodnocení na základě kritických případů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Hodnocení pomocí stupnice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Checklist (z angl. seznam, dotazník)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/>
              <a:t>Metody založené na vytváření pořadí pracovníků</a:t>
            </a:r>
          </a:p>
          <a:p>
            <a:pPr marL="609600" indent="-609600">
              <a:buFontTx/>
              <a:buAutoNum type="alphaLcParenR"/>
            </a:pPr>
            <a:r>
              <a:rPr lang="cs-CZ" altLang="cs-CZ" sz="2000" dirty="0" err="1"/>
              <a:t>Assessment</a:t>
            </a:r>
            <a:r>
              <a:rPr lang="cs-CZ" altLang="cs-CZ" sz="2000" dirty="0"/>
              <a:t> centre</a:t>
            </a:r>
          </a:p>
        </p:txBody>
      </p:sp>
    </p:spTree>
    <p:extLst>
      <p:ext uri="{BB962C8B-B14F-4D97-AF65-F5344CB8AC3E}">
        <p14:creationId xmlns:p14="http://schemas.microsoft.com/office/powerpoint/2010/main" val="109864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09A32-3F3F-EFE2-ABB4-A135E4102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A92C997C-4729-7BF3-8606-D17F35379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cs-CZ" altLang="cs-CZ" sz="2000" dirty="0"/>
            </a:br>
            <a:r>
              <a:rPr lang="cs-CZ" altLang="cs-CZ" sz="2400" b="1" dirty="0"/>
              <a:t> </a:t>
            </a:r>
            <a:r>
              <a:rPr lang="cs-CZ" altLang="cs-CZ" sz="2400" dirty="0"/>
              <a:t>OBECNÝ MNAGENT </a:t>
            </a:r>
            <a:r>
              <a:rPr lang="cs-CZ" altLang="cs-CZ" sz="2400" b="1" dirty="0"/>
              <a:t> </a:t>
            </a:r>
            <a:br>
              <a:rPr lang="cs-CZ" altLang="cs-CZ" sz="2400" b="1" dirty="0"/>
            </a:br>
            <a:r>
              <a:rPr lang="cs-CZ" altLang="cs-CZ" sz="2000" dirty="0"/>
              <a:t>	</a:t>
            </a: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D99FBF72-4ED3-3B11-9797-4F64CCBA5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450" y="1484784"/>
            <a:ext cx="11285099" cy="4175125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000" b="1" dirty="0"/>
              <a:t>Proces řízení :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Vytyčení cílů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Plánování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Organizování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Výběr a rozmístění zaměstnanců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Vedení lidí</a:t>
            </a:r>
          </a:p>
          <a:p>
            <a:pPr marL="457200" indent="-457200">
              <a:buFont typeface="+mj-lt"/>
              <a:buAutoNum type="arabicPeriod"/>
            </a:pPr>
            <a:r>
              <a:rPr lang="cs-CZ" altLang="cs-CZ" sz="2000" dirty="0"/>
              <a:t>Kontrola</a:t>
            </a:r>
          </a:p>
          <a:p>
            <a:pPr marL="457200" indent="-457200">
              <a:buFont typeface="+mj-lt"/>
              <a:buAutoNum type="arabicPeriod"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b="1" dirty="0"/>
              <a:t>Tři stupně managementu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2136778-BF19-BFF3-93B4-61631B03C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0526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Zástupný symbol pro zápatí 4">
            <a:extLst>
              <a:ext uri="{FF2B5EF4-FFF2-40B4-BE49-F238E27FC236}">
                <a16:creationId xmlns:a16="http://schemas.microsoft.com/office/drawing/2014/main" id="{73CCAD07-F297-155C-87DC-BC65184A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92165" name="Rectangle 2">
            <a:extLst>
              <a:ext uri="{FF2B5EF4-FFF2-40B4-BE49-F238E27FC236}">
                <a16:creationId xmlns:a16="http://schemas.microsoft.com/office/drawing/2014/main" id="{8B84B661-5729-A219-ECA3-1EDA5FFB1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HODNOCENÍ 	</a:t>
            </a:r>
          </a:p>
        </p:txBody>
      </p:sp>
      <p:sp>
        <p:nvSpPr>
          <p:cNvPr id="92166" name="Rectangle 3">
            <a:extLst>
              <a:ext uri="{FF2B5EF4-FFF2-40B4-BE49-F238E27FC236}">
                <a16:creationId xmlns:a16="http://schemas.microsoft.com/office/drawing/2014/main" id="{FFE85918-DACC-4253-4FE3-46FF49D9B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40644"/>
            <a:ext cx="10972800" cy="4176712"/>
          </a:xfrm>
        </p:spPr>
        <p:txBody>
          <a:bodyPr/>
          <a:lstStyle/>
          <a:p>
            <a:pPr marL="609600" indent="-609600">
              <a:buNone/>
            </a:pPr>
            <a:r>
              <a:rPr lang="cs-CZ" altLang="cs-CZ" sz="2000" b="1" dirty="0"/>
              <a:t>Zásady hodnotícího rozhovoru</a:t>
            </a:r>
          </a:p>
          <a:p>
            <a:pPr marL="609600" indent="-609600">
              <a:buNone/>
            </a:pPr>
            <a:r>
              <a:rPr lang="cs-CZ" altLang="cs-CZ" sz="2000" dirty="0"/>
              <a:t>Hodnotící rozhovor by měl: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000" dirty="0"/>
              <a:t>Zhodnotit stávající výkon pracovníka.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000" dirty="0"/>
              <a:t>Formulovat plán směřující ke zlepšení výkonu.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000" dirty="0"/>
              <a:t>Rozpoznat problémy a prozkoumat možné příležitosti týkající se práce.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000" dirty="0"/>
              <a:t>Orientovat pozornost pracovníka na práci.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000" dirty="0"/>
              <a:t>Zlepšit komunikaci mezi podřízenými a nadřízenými.</a:t>
            </a:r>
          </a:p>
          <a:p>
            <a:pPr marL="609600" indent="-609600">
              <a:buFontTx/>
              <a:buAutoNum type="arabicPeriod" startAt="6"/>
            </a:pPr>
            <a:r>
              <a:rPr lang="cs-CZ" altLang="cs-CZ" sz="2000" dirty="0"/>
              <a:t>Umožnit pracovníkovi zaujmout stanovisko, vyslechnout jeho názor.</a:t>
            </a:r>
          </a:p>
          <a:p>
            <a:pPr marL="609600" indent="-609600">
              <a:buFontTx/>
              <a:buAutoNum type="arabicPeriod" startAt="7"/>
            </a:pPr>
            <a:r>
              <a:rPr lang="cs-CZ" altLang="cs-CZ" sz="2000" dirty="0"/>
              <a:t>Zabezpečit podklady pro odměňování.</a:t>
            </a:r>
          </a:p>
          <a:p>
            <a:pPr marL="609600" indent="-609600">
              <a:buFontTx/>
              <a:buAutoNum type="arabicPeriod" startAt="7"/>
            </a:pPr>
            <a:r>
              <a:rPr lang="cs-CZ" altLang="cs-CZ" sz="2000" dirty="0"/>
              <a:t>Rozpoznat potenciál pracovníka a možnosti jeho povýšení apod.</a:t>
            </a:r>
          </a:p>
          <a:p>
            <a:pPr marL="609600" indent="-609600">
              <a:buFontTx/>
              <a:buAutoNum type="arabicPeriod" startAt="9"/>
            </a:pPr>
            <a:r>
              <a:rPr lang="cs-CZ" altLang="cs-CZ" sz="2000" dirty="0"/>
              <a:t>Rozpoznat potřeby vzdělávání a rozvoje z hlediska pracovníka a jím vykonávané práce.</a:t>
            </a:r>
          </a:p>
          <a:p>
            <a:pPr lvl="2"/>
            <a:endParaRPr lang="cs-CZ" altLang="cs-CZ" sz="2000" dirty="0"/>
          </a:p>
          <a:p>
            <a:pPr marL="609600" indent="-609600">
              <a:buFontTx/>
              <a:buAutoNum type="arabicPeriod"/>
            </a:pPr>
            <a:endParaRPr lang="cs-CZ" altLang="cs-CZ" sz="2000" dirty="0"/>
          </a:p>
          <a:p>
            <a:pPr lvl="2"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988622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Zástupný symbol pro datum 3">
            <a:extLst>
              <a:ext uri="{FF2B5EF4-FFF2-40B4-BE49-F238E27FC236}">
                <a16:creationId xmlns:a16="http://schemas.microsoft.com/office/drawing/2014/main" id="{F3D86445-CCA9-FFD6-86D2-F4167133AF5A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12239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94211" name="Zástupný symbol pro zápatí 4">
            <a:extLst>
              <a:ext uri="{FF2B5EF4-FFF2-40B4-BE49-F238E27FC236}">
                <a16:creationId xmlns:a16="http://schemas.microsoft.com/office/drawing/2014/main" id="{D6C6D72B-545B-0615-1114-7164B03E5D55}"/>
              </a:ext>
            </a:extLst>
          </p:cNvPr>
          <p:cNvSpPr txBox="1">
            <a:spLocks noGrp="1"/>
          </p:cNvSpPr>
          <p:nvPr/>
        </p:nvSpPr>
        <p:spPr bwMode="auto">
          <a:xfrm>
            <a:off x="2351089" y="5805488"/>
            <a:ext cx="684053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Psychologie řízení</a:t>
            </a:r>
          </a:p>
        </p:txBody>
      </p:sp>
      <p:sp>
        <p:nvSpPr>
          <p:cNvPr id="94212" name="Zástupný symbol pro číslo snímku 5">
            <a:extLst>
              <a:ext uri="{FF2B5EF4-FFF2-40B4-BE49-F238E27FC236}">
                <a16:creationId xmlns:a16="http://schemas.microsoft.com/office/drawing/2014/main" id="{5BCD2E49-5A46-C28E-EB5B-CE709CAF2270}"/>
              </a:ext>
            </a:extLst>
          </p:cNvPr>
          <p:cNvSpPr txBox="1">
            <a:spLocks noGrp="1"/>
          </p:cNvSpPr>
          <p:nvPr/>
        </p:nvSpPr>
        <p:spPr bwMode="auto">
          <a:xfrm>
            <a:off x="8904289" y="5722938"/>
            <a:ext cx="574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94213" name="Rectangle 2">
            <a:extLst>
              <a:ext uri="{FF2B5EF4-FFF2-40B4-BE49-F238E27FC236}">
                <a16:creationId xmlns:a16="http://schemas.microsoft.com/office/drawing/2014/main" id="{E6F5E9FE-AD53-96FD-3BA7-B10E42944B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altLang="cs-CZ" sz="2800" dirty="0"/>
              <a:t>HODNOCENÍ</a:t>
            </a:r>
          </a:p>
        </p:txBody>
      </p:sp>
      <p:sp>
        <p:nvSpPr>
          <p:cNvPr id="94214" name="Rectangle 3">
            <a:extLst>
              <a:ext uri="{FF2B5EF4-FFF2-40B4-BE49-F238E27FC236}">
                <a16:creationId xmlns:a16="http://schemas.microsoft.com/office/drawing/2014/main" id="{7160F1C1-39B5-0BE6-7938-8C521E56BD8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cs-CZ" altLang="cs-CZ" sz="2000" b="1" dirty="0"/>
              <a:t>Odměňování pracovníků </a:t>
            </a:r>
            <a:r>
              <a:rPr lang="cs-CZ" altLang="cs-CZ" sz="2000" dirty="0"/>
              <a:t>je jedním z nejefektivnějších nástrojů motivování</a:t>
            </a:r>
          </a:p>
          <a:p>
            <a:pPr marL="609600" indent="-609600">
              <a:buNone/>
            </a:pPr>
            <a:r>
              <a:rPr lang="cs-CZ" altLang="cs-CZ" sz="2000" dirty="0"/>
              <a:t>pracovníků. Jednou z klíčových otázek odměňování pracovníků je tedy otázka </a:t>
            </a:r>
          </a:p>
          <a:p>
            <a:pPr marL="609600" indent="-609600">
              <a:buNone/>
            </a:pPr>
            <a:r>
              <a:rPr lang="cs-CZ" altLang="cs-CZ" sz="2000" dirty="0"/>
              <a:t>přiměřeného, spravedlivého a motivujícího systému odměňování v organizaci.</a:t>
            </a:r>
          </a:p>
          <a:p>
            <a:pPr marL="609600" indent="-609600">
              <a:buNone/>
            </a:pPr>
            <a:endParaRPr lang="cs-CZ" altLang="cs-CZ" sz="2000" dirty="0"/>
          </a:p>
          <a:p>
            <a:pPr marL="609600" indent="-609600">
              <a:buNone/>
            </a:pPr>
            <a:r>
              <a:rPr lang="cs-CZ" altLang="cs-CZ" sz="2000" b="1" dirty="0"/>
              <a:t>Úkoly systému odměňování</a:t>
            </a:r>
          </a:p>
          <a:p>
            <a:pPr marL="609600" indent="-609600">
              <a:buNone/>
            </a:pPr>
            <a:r>
              <a:rPr lang="cs-CZ" altLang="cs-CZ" sz="2000" b="1" dirty="0"/>
              <a:t>Základní otázky odměňování v organizaci</a:t>
            </a:r>
          </a:p>
          <a:p>
            <a:pPr marL="609600" indent="-609600">
              <a:buNone/>
            </a:pPr>
            <a:r>
              <a:rPr lang="cs-CZ" altLang="cs-CZ" sz="2000" b="1" dirty="0"/>
              <a:t>Formy odměn</a:t>
            </a:r>
          </a:p>
          <a:p>
            <a:pPr marL="609600" indent="-609600">
              <a:buNone/>
            </a:pPr>
            <a:endParaRPr lang="cs-CZ" altLang="cs-CZ" sz="2000" b="1" dirty="0"/>
          </a:p>
          <a:p>
            <a:pPr marL="609600" indent="-609600">
              <a:buNone/>
            </a:pPr>
            <a:endParaRPr lang="cs-CZ" altLang="cs-CZ" sz="2000" dirty="0"/>
          </a:p>
          <a:p>
            <a:pPr lvl="2" eaLnBrk="1" hangingPunct="1"/>
            <a:endParaRPr lang="cs-CZ" altLang="cs-CZ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D50A6A9-4207-3950-D39B-0F5D6AAE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  <p:extLst>
      <p:ext uri="{BB962C8B-B14F-4D97-AF65-F5344CB8AC3E}">
        <p14:creationId xmlns:p14="http://schemas.microsoft.com/office/powerpoint/2010/main" val="17626444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8BFBB681-5F3E-8587-D1C4-7D9389DE4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PERSONÁLNÍ ŘÍZENÍ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04508F81-9BA2-BD6B-0428-DBF376AE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517428"/>
            <a:ext cx="10972800" cy="44386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Získávání a výběr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Rozmisťování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Řízení adaptačních procesů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Školení, výcvik, rozvíjení kvalifikace pracovníků jako součást komplexního programu rozvoje podnikového kolektivu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Vedení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Hodnocení a odměňování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Stimulování výkonnosti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Řízení profesní kariéry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Uvolňování pracovníků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Utváření a formulace zásad systému práce s lidmi (personální a sociální politiky) včetně cílevědomého budování podnikového systému hodnot, podnikové kultury)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sz="2000" dirty="0"/>
          </a:p>
          <a:p>
            <a:pPr lvl="2">
              <a:lnSpc>
                <a:spcPct val="90000"/>
              </a:lnSpc>
            </a:pPr>
            <a:endParaRPr lang="cs-CZ" altLang="cs-CZ" dirty="0">
              <a:solidFill>
                <a:srgbClr val="000066"/>
              </a:solidFill>
            </a:endParaRPr>
          </a:p>
        </p:txBody>
      </p:sp>
      <p:sp>
        <p:nvSpPr>
          <p:cNvPr id="99332" name="Rectangle 6">
            <a:extLst>
              <a:ext uri="{FF2B5EF4-FFF2-40B4-BE49-F238E27FC236}">
                <a16:creationId xmlns:a16="http://schemas.microsoft.com/office/drawing/2014/main" id="{09CF81DA-2F7A-13D8-3302-3E4E32A08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805489"/>
            <a:ext cx="35309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000066"/>
                </a:solidFill>
              </a:rPr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DE16343-4715-3897-98D0-7B4EEE7A0CF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>
                <a:solidFill>
                  <a:srgbClr val="000066"/>
                </a:solidFill>
              </a:rPr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2917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Zástupný symbol pro zápatí 4">
            <a:extLst>
              <a:ext uri="{FF2B5EF4-FFF2-40B4-BE49-F238E27FC236}">
                <a16:creationId xmlns:a16="http://schemas.microsoft.com/office/drawing/2014/main" id="{8A26CE44-D6EF-FB4E-BD6E-03F56BF7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69637" name="Rectangle 2">
            <a:extLst>
              <a:ext uri="{FF2B5EF4-FFF2-40B4-BE49-F238E27FC236}">
                <a16:creationId xmlns:a16="http://schemas.microsoft.com/office/drawing/2014/main" id="{26D9FC13-3083-71F4-07ED-F0DF0124A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PERSONÁLNÍ ŘÍZENÍ  </a:t>
            </a:r>
            <a:r>
              <a:rPr lang="cs-CZ" altLang="cs-CZ" sz="3200" dirty="0"/>
              <a:t>	</a:t>
            </a:r>
          </a:p>
        </p:txBody>
      </p:sp>
      <p:sp>
        <p:nvSpPr>
          <p:cNvPr id="69638" name="Rectangle 3">
            <a:extLst>
              <a:ext uri="{FF2B5EF4-FFF2-40B4-BE49-F238E27FC236}">
                <a16:creationId xmlns:a16="http://schemas.microsoft.com/office/drawing/2014/main" id="{0034C8CB-15A6-4720-9545-B8A6A7149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40644"/>
            <a:ext cx="10972800" cy="4176712"/>
          </a:xfrm>
        </p:spPr>
        <p:txBody>
          <a:bodyPr/>
          <a:lstStyle/>
          <a:p>
            <a:pPr eaLnBrk="1" hangingPunct="1"/>
            <a:r>
              <a:rPr lang="cs-CZ" altLang="cs-CZ" sz="2000" b="1" dirty="0"/>
              <a:t>Profesiografie a profily pracovních míst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Pracovní činnost lidé vykonávají v určitém, zcela konkrétním pracovní zařazení.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Povolání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Zaměstnání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Pracovní funkce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b="1" dirty="0"/>
              <a:t>Profese</a:t>
            </a:r>
            <a:r>
              <a:rPr lang="cs-CZ" altLang="cs-CZ" sz="2000" dirty="0"/>
              <a:t> představuje určitý speciální úsek pracovní činnosti, druh pracovní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činnosti, který vyžaduje specifickou přípravu a zahrnuje konkrétní soubor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nezbytných vědomostí, dovedností a specializovaných činností (úkolů).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V </a:t>
            </a:r>
            <a:r>
              <a:rPr lang="cs-CZ" altLang="cs-CZ" sz="2000" b="1" dirty="0"/>
              <a:t>profesi</a:t>
            </a:r>
            <a:r>
              <a:rPr lang="cs-CZ" altLang="cs-CZ" sz="2000" dirty="0"/>
              <a:t> je vždy konkrétně vymezen pevně stanovený okruh vykonávaných pracovních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 err="1"/>
              <a:t>úkolů,které</a:t>
            </a:r>
            <a:r>
              <a:rPr lang="cs-CZ" altLang="cs-CZ" sz="2000" dirty="0"/>
              <a:t> bývají shrnuty v </a:t>
            </a:r>
            <a:r>
              <a:rPr lang="cs-CZ" altLang="cs-CZ" sz="2000" dirty="0" err="1"/>
              <a:t>ručitém</a:t>
            </a:r>
            <a:r>
              <a:rPr lang="cs-CZ" altLang="cs-CZ" sz="2000" dirty="0"/>
              <a:t> profesním profilu (statutu).</a:t>
            </a:r>
          </a:p>
          <a:p>
            <a:pPr lvl="1" eaLnBrk="1" hangingPunct="1"/>
            <a:endParaRPr lang="cs-CZ" altLang="cs-CZ" sz="2000" dirty="0"/>
          </a:p>
          <a:p>
            <a:pPr lvl="2" eaLnBrk="1" hangingPunct="1"/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30653963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Zástupný symbol pro zápatí 4">
            <a:extLst>
              <a:ext uri="{FF2B5EF4-FFF2-40B4-BE49-F238E27FC236}">
                <a16:creationId xmlns:a16="http://schemas.microsoft.com/office/drawing/2014/main" id="{3830FFF8-77A1-897E-1FCF-E7D4CF7E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70661" name="Rectangle 2">
            <a:extLst>
              <a:ext uri="{FF2B5EF4-FFF2-40B4-BE49-F238E27FC236}">
                <a16:creationId xmlns:a16="http://schemas.microsoft.com/office/drawing/2014/main" id="{88130724-B240-0307-B4AD-ACD4125072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PERSONÁLNÍ ŘÍZENÍ </a:t>
            </a:r>
            <a:r>
              <a:rPr lang="cs-CZ" altLang="cs-CZ" dirty="0"/>
              <a:t>	</a:t>
            </a:r>
          </a:p>
        </p:txBody>
      </p:sp>
      <p:sp>
        <p:nvSpPr>
          <p:cNvPr id="70662" name="Rectangle 3">
            <a:extLst>
              <a:ext uri="{FF2B5EF4-FFF2-40B4-BE49-F238E27FC236}">
                <a16:creationId xmlns:a16="http://schemas.microsoft.com/office/drawing/2014/main" id="{C1635E13-310F-FDE1-95BC-3C7352CE0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71600"/>
            <a:ext cx="10972800" cy="4362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000" dirty="0"/>
              <a:t>Každá profese vtiskuje svému nositeli charakteristické znaky.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000" dirty="0"/>
              <a:t>Poznání profese předpokládá její komplexní rozbor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profesiografický rozbor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modelové charakteristiky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cs-CZ" altLang="cs-CZ" sz="2000" b="1" dirty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b="1" dirty="0"/>
              <a:t>Profesiografický rozbor</a:t>
            </a:r>
            <a:r>
              <a:rPr lang="cs-CZ" altLang="cs-CZ" sz="2000" dirty="0"/>
              <a:t> obvykle zahrnuje následující informace: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všeobecnou charakteristiku profese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souhrn povinností pracovníka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popis obsahu pracovní činnosti a jí odpovídajících úkonů a operací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popis pracovních podmínek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inventář požadavků na pracovníka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/>
              <a:t>Popis postavení profese ve společnosti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/>
              <a:t>Uvedené informace  shrnuje </a:t>
            </a:r>
            <a:r>
              <a:rPr lang="cs-CZ" altLang="cs-CZ" sz="2000" b="1" dirty="0" err="1"/>
              <a:t>profesiogram</a:t>
            </a:r>
            <a:r>
              <a:rPr lang="cs-CZ" altLang="cs-CZ" sz="2000" b="1" dirty="0"/>
              <a:t>.</a:t>
            </a:r>
            <a:endParaRPr lang="cs-CZ" altLang="cs-CZ" sz="20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6454753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Zástupný symbol pro zápatí 4">
            <a:extLst>
              <a:ext uri="{FF2B5EF4-FFF2-40B4-BE49-F238E27FC236}">
                <a16:creationId xmlns:a16="http://schemas.microsoft.com/office/drawing/2014/main" id="{EC2C5A2A-3E83-3F2E-68F9-D574DC75F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5805488"/>
            <a:ext cx="5759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u="none" kern="1200">
                <a:solidFill>
                  <a:srgbClr val="000066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b="1" u="sng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71685" name="Rectangle 2">
            <a:extLst>
              <a:ext uri="{FF2B5EF4-FFF2-40B4-BE49-F238E27FC236}">
                <a16:creationId xmlns:a16="http://schemas.microsoft.com/office/drawing/2014/main" id="{904A8C69-8E20-0408-5BA6-BEC87F8FE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/>
              <a:t>PERSONÁLNÍ ŘÍZENÍ</a:t>
            </a:r>
          </a:p>
        </p:txBody>
      </p:sp>
      <p:sp>
        <p:nvSpPr>
          <p:cNvPr id="71686" name="Rectangle 3">
            <a:extLst>
              <a:ext uri="{FF2B5EF4-FFF2-40B4-BE49-F238E27FC236}">
                <a16:creationId xmlns:a16="http://schemas.microsoft.com/office/drawing/2014/main" id="{F7768CED-3200-720B-6E32-CD3F6D826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9667" y="1340644"/>
            <a:ext cx="10972800" cy="4176712"/>
          </a:xfrm>
        </p:spPr>
        <p:txBody>
          <a:bodyPr/>
          <a:lstStyle/>
          <a:p>
            <a:pPr eaLnBrk="1" hangingPunct="1"/>
            <a:r>
              <a:rPr lang="cs-CZ" altLang="cs-CZ" sz="2000" b="1" dirty="0"/>
              <a:t>Pracovní způsobilost, kvalifikace a kompetence pracovníků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Míra souladu mezi požadavky profese a předpoklady pracovníka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Optimální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Přiměřená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Nepřiměřená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Nežádoucí</a:t>
            </a:r>
          </a:p>
          <a:p>
            <a:pPr eaLnBrk="1" hangingPunct="1">
              <a:buFontTx/>
              <a:buNone/>
            </a:pPr>
            <a:endParaRPr lang="cs-CZ" altLang="cs-CZ" sz="2000" dirty="0"/>
          </a:p>
          <a:p>
            <a:pPr eaLnBrk="1" hangingPunct="1">
              <a:buFontTx/>
              <a:buNone/>
            </a:pPr>
            <a:r>
              <a:rPr lang="cs-CZ" altLang="cs-CZ" sz="2000" dirty="0"/>
              <a:t>Pracovní způsobilost pracovníka tvoří: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Fyzická způsobilost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Psychická způsobilost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Odborná způsobilost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Morální a občanská způsobilost</a:t>
            </a:r>
          </a:p>
          <a:p>
            <a:pPr eaLnBrk="1" hangingPunct="1">
              <a:buFontTx/>
              <a:buChar char="-"/>
            </a:pPr>
            <a:endParaRPr lang="cs-CZ" altLang="cs-CZ" dirty="0"/>
          </a:p>
          <a:p>
            <a:pPr lvl="1" eaLnBrk="1" hangingPunct="1"/>
            <a:endParaRPr lang="cs-CZ" altLang="cs-CZ" dirty="0"/>
          </a:p>
          <a:p>
            <a:pPr lvl="2"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839529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>
            <a:extLst>
              <a:ext uri="{FF2B5EF4-FFF2-40B4-BE49-F238E27FC236}">
                <a16:creationId xmlns:a16="http://schemas.microsoft.com/office/drawing/2014/main" id="{B620D344-8C8C-4242-B106-9C1954C64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 </a:t>
            </a:r>
            <a:r>
              <a:rPr lang="cs-CZ" altLang="cs-CZ" sz="2800" dirty="0"/>
              <a:t>VEDENÍ PORAD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7117979F-89B8-42C2-AE3B-4C832B71C1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000" b="1" dirty="0"/>
              <a:t>Vedení porad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Základní funkce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Příprava porady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Vedení a průběh porady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/>
              <a:t>Vyhodnocení porady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2000" b="1" dirty="0"/>
              <a:t>Brainstorming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sz="2000" b="1" dirty="0"/>
              <a:t>Facilitace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A4036F93-69E5-4121-AD3E-E12A96EE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dirty="0"/>
              <a:t>Základy managementu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datum 3">
            <a:extLst>
              <a:ext uri="{FF2B5EF4-FFF2-40B4-BE49-F238E27FC236}">
                <a16:creationId xmlns:a16="http://schemas.microsoft.com/office/drawing/2014/main" id="{A2C10A3F-75BE-F01D-97CE-995A107BC80E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305865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47107" name="Zástupný symbol pro zápatí 4">
            <a:extLst>
              <a:ext uri="{FF2B5EF4-FFF2-40B4-BE49-F238E27FC236}">
                <a16:creationId xmlns:a16="http://schemas.microsoft.com/office/drawing/2014/main" id="{F27296EE-807F-4A8E-B2F1-28F79827DFDB}"/>
              </a:ext>
            </a:extLst>
          </p:cNvPr>
          <p:cNvSpPr txBox="1">
            <a:spLocks noGrp="1"/>
          </p:cNvSpPr>
          <p:nvPr/>
        </p:nvSpPr>
        <p:spPr bwMode="auto">
          <a:xfrm>
            <a:off x="719668" y="5754230"/>
            <a:ext cx="879660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 err="1">
                <a:solidFill>
                  <a:srgbClr val="000066"/>
                </a:solidFill>
              </a:rPr>
              <a:t>Zálady</a:t>
            </a:r>
            <a:r>
              <a:rPr lang="cs-CZ" altLang="cs-CZ" sz="2000" dirty="0">
                <a:solidFill>
                  <a:srgbClr val="000066"/>
                </a:solidFill>
              </a:rPr>
              <a:t> managementu</a:t>
            </a:r>
          </a:p>
        </p:txBody>
      </p:sp>
      <p:sp>
        <p:nvSpPr>
          <p:cNvPr id="47108" name="Zástupný symbol pro číslo snímku 5">
            <a:extLst>
              <a:ext uri="{FF2B5EF4-FFF2-40B4-BE49-F238E27FC236}">
                <a16:creationId xmlns:a16="http://schemas.microsoft.com/office/drawing/2014/main" id="{4F930897-B4E0-E06A-8B06-9CED40DFB9D2}"/>
              </a:ext>
            </a:extLst>
          </p:cNvPr>
          <p:cNvSpPr txBox="1">
            <a:spLocks noGrp="1"/>
          </p:cNvSpPr>
          <p:nvPr/>
        </p:nvSpPr>
        <p:spPr bwMode="auto">
          <a:xfrm>
            <a:off x="9625013" y="5805488"/>
            <a:ext cx="576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22A1479-AB56-4188-B8FA-D242858E7CC9}" type="slidenum">
              <a:rPr lang="cs-CZ" altLang="cs-CZ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47109" name="Rectangle 4">
            <a:extLst>
              <a:ext uri="{FF2B5EF4-FFF2-40B4-BE49-F238E27FC236}">
                <a16:creationId xmlns:a16="http://schemas.microsoft.com/office/drawing/2014/main" id="{FAF87E76-9A00-913D-DE8A-ADEDFF9E46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STRES</a:t>
            </a:r>
          </a:p>
        </p:txBody>
      </p:sp>
      <p:sp>
        <p:nvSpPr>
          <p:cNvPr id="47110" name="Rectangle 5">
            <a:extLst>
              <a:ext uri="{FF2B5EF4-FFF2-40B4-BE49-F238E27FC236}">
                <a16:creationId xmlns:a16="http://schemas.microsoft.com/office/drawing/2014/main" id="{0150FEF5-2250-3855-3537-36CA8A528C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cs-CZ" altLang="cs-CZ" dirty="0"/>
          </a:p>
          <a:p>
            <a:pPr lvl="1" eaLnBrk="1" hangingPunct="1"/>
            <a:endParaRPr lang="cs-CZ" altLang="cs-CZ" dirty="0"/>
          </a:p>
          <a:p>
            <a:pPr lvl="1" eaLnBrk="1" hangingPunct="1"/>
            <a:endParaRPr lang="cs-CZ" altLang="cs-CZ" dirty="0"/>
          </a:p>
        </p:txBody>
      </p:sp>
      <p:sp>
        <p:nvSpPr>
          <p:cNvPr id="47111" name="Rectangle 5">
            <a:extLst>
              <a:ext uri="{FF2B5EF4-FFF2-40B4-BE49-F238E27FC236}">
                <a16:creationId xmlns:a16="http://schemas.microsoft.com/office/drawing/2014/main" id="{82B131E8-56E3-299B-06CB-721A397C7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6" y="1441450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5725" indent="-85725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65113" indent="276225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1800" dirty="0"/>
              <a:t>Stres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Základní pojmy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Zátěž vyjadřuje vnímání určité náročnosti na fyzické nebo psychické funkce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člověka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Krátkodobá a dlouhodobá zátěž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Základní druhy zátěžových situací – FRU / DE / KO / 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Mechanismus vzniku stresu a zátěže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Fyziologie stresu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Průběh stresové reakce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 err="1"/>
              <a:t>Hypostes</a:t>
            </a:r>
            <a:r>
              <a:rPr lang="cs-CZ" altLang="cs-CZ" sz="1800" dirty="0"/>
              <a:t>		</a:t>
            </a:r>
            <a:r>
              <a:rPr lang="cs-CZ" altLang="cs-CZ" sz="1800" dirty="0" err="1"/>
              <a:t>hyperstres</a:t>
            </a:r>
            <a:endParaRPr lang="cs-CZ" altLang="cs-CZ" sz="1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 dirty="0"/>
          </a:p>
          <a:p>
            <a:pPr lvl="1" eaLnBrk="1" hangingPunct="1"/>
            <a:endParaRPr lang="cs-CZ" altLang="cs-CZ" sz="1800" dirty="0"/>
          </a:p>
          <a:p>
            <a:pPr lvl="1" eaLnBrk="1" hangingPunct="1"/>
            <a:endParaRPr lang="cs-CZ" altLang="cs-CZ" sz="1800" dirty="0"/>
          </a:p>
        </p:txBody>
      </p:sp>
      <p:sp>
        <p:nvSpPr>
          <p:cNvPr id="47112" name="Rectangle 5">
            <a:extLst>
              <a:ext uri="{FF2B5EF4-FFF2-40B4-BE49-F238E27FC236}">
                <a16:creationId xmlns:a16="http://schemas.microsoft.com/office/drawing/2014/main" id="{4CBF2A98-F40B-ABB6-8F88-E70C227E5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1989138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554CA5E-B55E-6802-059A-2DDA2BD3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datum 3">
            <a:extLst>
              <a:ext uri="{FF2B5EF4-FFF2-40B4-BE49-F238E27FC236}">
                <a16:creationId xmlns:a16="http://schemas.microsoft.com/office/drawing/2014/main" id="{A6041271-A03A-9F3C-AA01-72A7A2459D80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12239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48132" name="Zástupný symbol pro číslo snímku 5">
            <a:extLst>
              <a:ext uri="{FF2B5EF4-FFF2-40B4-BE49-F238E27FC236}">
                <a16:creationId xmlns:a16="http://schemas.microsoft.com/office/drawing/2014/main" id="{E7127A92-E902-B7CE-DAAE-1F553E2CB8F7}"/>
              </a:ext>
            </a:extLst>
          </p:cNvPr>
          <p:cNvSpPr txBox="1">
            <a:spLocks noGrp="1"/>
          </p:cNvSpPr>
          <p:nvPr/>
        </p:nvSpPr>
        <p:spPr bwMode="auto">
          <a:xfrm>
            <a:off x="9625013" y="5805488"/>
            <a:ext cx="576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dirty="0">
              <a:solidFill>
                <a:srgbClr val="000066"/>
              </a:solidFill>
            </a:endParaRPr>
          </a:p>
        </p:txBody>
      </p:sp>
      <p:sp>
        <p:nvSpPr>
          <p:cNvPr id="48133" name="Rectangle 4">
            <a:extLst>
              <a:ext uri="{FF2B5EF4-FFF2-40B4-BE49-F238E27FC236}">
                <a16:creationId xmlns:a16="http://schemas.microsoft.com/office/drawing/2014/main" id="{3F108B2B-82A5-06A8-3F65-076A725627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STRES</a:t>
            </a:r>
          </a:p>
        </p:txBody>
      </p:sp>
      <p:sp>
        <p:nvSpPr>
          <p:cNvPr id="48134" name="Rectangle 5">
            <a:extLst>
              <a:ext uri="{FF2B5EF4-FFF2-40B4-BE49-F238E27FC236}">
                <a16:creationId xmlns:a16="http://schemas.microsoft.com/office/drawing/2014/main" id="{F265974E-6837-47A2-10A2-BE5F39E1AA5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cs-CZ" altLang="cs-CZ"/>
          </a:p>
          <a:p>
            <a:pPr lvl="1" eaLnBrk="1" hangingPunct="1"/>
            <a:endParaRPr lang="cs-CZ" altLang="cs-CZ"/>
          </a:p>
          <a:p>
            <a:pPr lvl="1" eaLnBrk="1" hangingPunct="1"/>
            <a:endParaRPr lang="cs-CZ" altLang="cs-CZ"/>
          </a:p>
        </p:txBody>
      </p:sp>
      <p:sp>
        <p:nvSpPr>
          <p:cNvPr id="48135" name="Rectangle 5">
            <a:extLst>
              <a:ext uri="{FF2B5EF4-FFF2-40B4-BE49-F238E27FC236}">
                <a16:creationId xmlns:a16="http://schemas.microsoft.com/office/drawing/2014/main" id="{3D578A44-BA1F-3FE1-6228-84167C7F6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1485900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Negativní účinky stresu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Pozitivní účinky stresu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Faktory věku ve vztahu ke zvládání nároků, zátěží a stresů</a:t>
            </a:r>
          </a:p>
          <a:p>
            <a:pPr eaLnBrk="1" hangingPunct="1">
              <a:buFontTx/>
              <a:buChar char="-"/>
            </a:pPr>
            <a:r>
              <a:rPr lang="cs-CZ" altLang="cs-CZ" sz="1800" dirty="0"/>
              <a:t>do třiceti</a:t>
            </a:r>
          </a:p>
          <a:p>
            <a:pPr eaLnBrk="1" hangingPunct="1">
              <a:buFontTx/>
              <a:buChar char="-"/>
            </a:pPr>
            <a:r>
              <a:rPr lang="cs-CZ" altLang="cs-CZ" sz="1800" dirty="0" err="1"/>
              <a:t>třicetilití</a:t>
            </a:r>
            <a:endParaRPr lang="cs-CZ" altLang="cs-CZ" sz="1800" dirty="0"/>
          </a:p>
          <a:p>
            <a:pPr eaLnBrk="1" hangingPunct="1">
              <a:buFontTx/>
              <a:buChar char="-"/>
            </a:pPr>
            <a:r>
              <a:rPr lang="cs-CZ" altLang="cs-CZ" sz="1800" dirty="0"/>
              <a:t>čtyřicetiletí</a:t>
            </a:r>
          </a:p>
          <a:p>
            <a:pPr eaLnBrk="1" hangingPunct="1">
              <a:buFontTx/>
              <a:buChar char="-"/>
            </a:pPr>
            <a:r>
              <a:rPr lang="cs-CZ" altLang="cs-CZ" sz="1800" dirty="0"/>
              <a:t>padesátiletí</a:t>
            </a:r>
          </a:p>
          <a:p>
            <a:pPr eaLnBrk="1" hangingPunct="1">
              <a:buFontTx/>
              <a:buChar char="-"/>
            </a:pPr>
            <a:r>
              <a:rPr lang="cs-CZ" altLang="cs-CZ" sz="1800" dirty="0"/>
              <a:t>šedesátiletí</a:t>
            </a:r>
          </a:p>
          <a:p>
            <a:pPr eaLnBrk="1" hangingPunct="1">
              <a:buFontTx/>
              <a:buChar char="-"/>
            </a:pPr>
            <a:r>
              <a:rPr lang="cs-CZ" altLang="cs-CZ" sz="1800" b="1" dirty="0"/>
              <a:t>Mladí manažeři</a:t>
            </a:r>
          </a:p>
          <a:p>
            <a:pPr eaLnBrk="1" hangingPunct="1">
              <a:buFontTx/>
              <a:buChar char="-"/>
            </a:pPr>
            <a:r>
              <a:rPr lang="cs-CZ" altLang="cs-CZ" sz="1800" b="1" dirty="0"/>
              <a:t>Starší manažeři</a:t>
            </a:r>
          </a:p>
          <a:p>
            <a:pPr eaLnBrk="1" hangingPunct="1">
              <a:buFontTx/>
              <a:buNone/>
            </a:pPr>
            <a:endParaRPr lang="cs-CZ" altLang="cs-CZ" sz="1800" dirty="0"/>
          </a:p>
          <a:p>
            <a:pPr lvl="1" eaLnBrk="1" hangingPunct="1"/>
            <a:endParaRPr lang="cs-CZ" altLang="cs-CZ" sz="1800" dirty="0"/>
          </a:p>
          <a:p>
            <a:pPr lvl="1" eaLnBrk="1" hangingPunct="1">
              <a:buFont typeface="Arial" panose="020B0604020202020204" pitchFamily="34" charset="0"/>
              <a:buNone/>
            </a:pPr>
            <a:endParaRPr lang="cs-CZ" altLang="cs-CZ" sz="2000" dirty="0"/>
          </a:p>
          <a:p>
            <a:pPr lvl="1" eaLnBrk="1" hangingPunct="1"/>
            <a:endParaRPr lang="cs-CZ" altLang="cs-CZ" sz="1800" dirty="0"/>
          </a:p>
        </p:txBody>
      </p:sp>
      <p:sp>
        <p:nvSpPr>
          <p:cNvPr id="48136" name="Rectangle 5">
            <a:extLst>
              <a:ext uri="{FF2B5EF4-FFF2-40B4-BE49-F238E27FC236}">
                <a16:creationId xmlns:a16="http://schemas.microsoft.com/office/drawing/2014/main" id="{79A18E04-77AB-B374-A860-10CDDE586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1517428"/>
            <a:ext cx="10005483" cy="3956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 dirty="0"/>
          </a:p>
          <a:p>
            <a:pPr lvl="1" eaLnBrk="1" hangingPunct="1"/>
            <a:endParaRPr lang="cs-CZ" altLang="cs-CZ" sz="1800" dirty="0"/>
          </a:p>
          <a:p>
            <a:pPr lvl="1" eaLnBrk="1" hangingPunct="1"/>
            <a:endParaRPr lang="cs-CZ" altLang="cs-CZ" sz="1800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3DF7FD1-0F5E-3BE1-AA30-61C79141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datum 3">
            <a:extLst>
              <a:ext uri="{FF2B5EF4-FFF2-40B4-BE49-F238E27FC236}">
                <a16:creationId xmlns:a16="http://schemas.microsoft.com/office/drawing/2014/main" id="{86998FE0-DA85-3949-C377-653ED40BFC00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12239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49155" name="Zástupný symbol pro zápatí 4">
            <a:extLst>
              <a:ext uri="{FF2B5EF4-FFF2-40B4-BE49-F238E27FC236}">
                <a16:creationId xmlns:a16="http://schemas.microsoft.com/office/drawing/2014/main" id="{175C9ED5-0C64-B7AA-19E8-6B17507BACC6}"/>
              </a:ext>
            </a:extLst>
          </p:cNvPr>
          <p:cNvSpPr txBox="1">
            <a:spLocks noGrp="1"/>
          </p:cNvSpPr>
          <p:nvPr/>
        </p:nvSpPr>
        <p:spPr bwMode="auto">
          <a:xfrm>
            <a:off x="2279651" y="5805488"/>
            <a:ext cx="69119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Psychologie řízení</a:t>
            </a:r>
          </a:p>
        </p:txBody>
      </p:sp>
      <p:sp>
        <p:nvSpPr>
          <p:cNvPr id="49157" name="Rectangle 4">
            <a:extLst>
              <a:ext uri="{FF2B5EF4-FFF2-40B4-BE49-F238E27FC236}">
                <a16:creationId xmlns:a16="http://schemas.microsoft.com/office/drawing/2014/main" id="{A5B4E349-3C18-933B-61B9-EE9DAC9F887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STRES</a:t>
            </a:r>
          </a:p>
        </p:txBody>
      </p:sp>
      <p:sp>
        <p:nvSpPr>
          <p:cNvPr id="49158" name="Rectangle 5">
            <a:extLst>
              <a:ext uri="{FF2B5EF4-FFF2-40B4-BE49-F238E27FC236}">
                <a16:creationId xmlns:a16="http://schemas.microsoft.com/office/drawing/2014/main" id="{72F1C8A0-00FC-2404-A3B6-C1CFB3583C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19667" y="1390651"/>
            <a:ext cx="10972800" cy="41767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b="1" dirty="0"/>
              <a:t>Příčiny stresu a zátěže manažera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Nejasné a nepřehledné informační toky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Pracovní podmínky, technické vlivy pracovního prostředí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Nedostatek času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Vědomí rizika důsledků činnosti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Rozhodovací procesy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Vnitřní nesouhlas s výkonem určité protichůdné role či činnosti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Činnosti vykonávané pod sociálním tlakem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Subjektivní i objektivní podmínky</a:t>
            </a:r>
          </a:p>
          <a:p>
            <a:pPr eaLnBrk="1" hangingPunct="1">
              <a:buFontTx/>
              <a:buChar char="-"/>
            </a:pPr>
            <a:endParaRPr lang="cs-CZ" altLang="cs-CZ" sz="2000" dirty="0"/>
          </a:p>
          <a:p>
            <a:pPr eaLnBrk="1" hangingPunct="1">
              <a:buFontTx/>
              <a:buNone/>
            </a:pPr>
            <a:endParaRPr lang="cs-CZ" altLang="cs-CZ" sz="2000" dirty="0"/>
          </a:p>
          <a:p>
            <a:pPr eaLnBrk="1" hangingPunct="1">
              <a:buFontTx/>
              <a:buNone/>
            </a:pPr>
            <a:endParaRPr lang="cs-CZ" altLang="cs-CZ" sz="2000" dirty="0"/>
          </a:p>
          <a:p>
            <a:pPr eaLnBrk="1" hangingPunct="1"/>
            <a:endParaRPr lang="cs-CZ" altLang="cs-CZ" sz="2000" dirty="0"/>
          </a:p>
          <a:p>
            <a:pPr lvl="1" eaLnBrk="1" hangingPunct="1"/>
            <a:endParaRPr lang="cs-CZ" altLang="cs-CZ" b="1" dirty="0"/>
          </a:p>
          <a:p>
            <a:pPr lvl="1" eaLnBrk="1" hangingPunct="1"/>
            <a:endParaRPr lang="cs-CZ" altLang="cs-CZ" dirty="0"/>
          </a:p>
        </p:txBody>
      </p:sp>
      <p:sp>
        <p:nvSpPr>
          <p:cNvPr id="49159" name="Rectangle 5">
            <a:extLst>
              <a:ext uri="{FF2B5EF4-FFF2-40B4-BE49-F238E27FC236}">
                <a16:creationId xmlns:a16="http://schemas.microsoft.com/office/drawing/2014/main" id="{75F7B867-2FB3-0DF3-6D5E-AF56A41AA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773238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49160" name="Rectangle 5">
            <a:extLst>
              <a:ext uri="{FF2B5EF4-FFF2-40B4-BE49-F238E27FC236}">
                <a16:creationId xmlns:a16="http://schemas.microsoft.com/office/drawing/2014/main" id="{A27374A5-DAF1-ED3E-1E86-DB0D3A5C5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7" y="1866901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008E8B6-2B7B-9067-FE76-62424D73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3DF78-6DB3-ED19-B65D-C8A37DC4D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D393B141-86D4-57FF-5B8B-CAA87A5F2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652" y="1517428"/>
            <a:ext cx="10972800" cy="4530600"/>
          </a:xfrm>
        </p:spPr>
        <p:txBody>
          <a:bodyPr/>
          <a:lstStyle/>
          <a:p>
            <a:pPr>
              <a:buNone/>
            </a:pPr>
            <a:r>
              <a:rPr lang="cs-CZ" altLang="cs-CZ" sz="2000" b="1" dirty="0"/>
              <a:t>Požadavky na osobnost manažera</a:t>
            </a:r>
          </a:p>
          <a:p>
            <a:pPr>
              <a:buNone/>
            </a:pPr>
            <a:endParaRPr lang="cs-CZ" altLang="cs-CZ" sz="2000" dirty="0"/>
          </a:p>
          <a:p>
            <a:pPr>
              <a:buNone/>
            </a:pPr>
            <a:r>
              <a:rPr lang="cs-CZ" altLang="cs-CZ" sz="2000" dirty="0"/>
              <a:t>Kompetence</a:t>
            </a:r>
          </a:p>
          <a:p>
            <a:pPr>
              <a:buNone/>
            </a:pPr>
            <a:r>
              <a:rPr lang="cs-CZ" altLang="cs-CZ" sz="2000" dirty="0"/>
              <a:t>Odborná kompetence </a:t>
            </a:r>
          </a:p>
          <a:p>
            <a:pPr>
              <a:buNone/>
            </a:pPr>
            <a:r>
              <a:rPr lang="cs-CZ" altLang="cs-CZ" sz="2000" dirty="0"/>
              <a:t>Řídící kompetence</a:t>
            </a:r>
          </a:p>
          <a:p>
            <a:pPr>
              <a:buNone/>
            </a:pPr>
            <a:r>
              <a:rPr lang="cs-CZ" altLang="cs-CZ" sz="2000" dirty="0"/>
              <a:t>Kompetence komunikační a sociální</a:t>
            </a:r>
          </a:p>
          <a:p>
            <a:pPr lvl="1"/>
            <a:endParaRPr lang="cs-CZ" altLang="cs-CZ" sz="2000" dirty="0"/>
          </a:p>
          <a:p>
            <a:pPr>
              <a:buNone/>
            </a:pPr>
            <a:endParaRPr lang="cs-CZ" altLang="cs-CZ" sz="2000" dirty="0"/>
          </a:p>
          <a:p>
            <a:pPr>
              <a:buNone/>
            </a:pPr>
            <a:r>
              <a:rPr lang="cs-CZ" altLang="cs-CZ" sz="2000" b="1" dirty="0"/>
              <a:t>Autorita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F0D00E4-65FB-09CD-40C7-C797E8C2F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667" y="582390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r>
              <a:rPr lang="cs-CZ" altLang="cs-CZ" sz="2400" kern="0" dirty="0"/>
              <a:t>OSOBNOST MANAŽERA</a:t>
            </a:r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01A89068-04DA-CA20-B890-A1D293128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1962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datum 3">
            <a:extLst>
              <a:ext uri="{FF2B5EF4-FFF2-40B4-BE49-F238E27FC236}">
                <a16:creationId xmlns:a16="http://schemas.microsoft.com/office/drawing/2014/main" id="{C3AC354A-CE9A-7B80-5353-BE57B1461D96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12239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50179" name="Zástupný symbol pro zápatí 4">
            <a:extLst>
              <a:ext uri="{FF2B5EF4-FFF2-40B4-BE49-F238E27FC236}">
                <a16:creationId xmlns:a16="http://schemas.microsoft.com/office/drawing/2014/main" id="{9EE402F5-F54C-A567-CCAD-9403AE602922}"/>
              </a:ext>
            </a:extLst>
          </p:cNvPr>
          <p:cNvSpPr txBox="1">
            <a:spLocks noGrp="1"/>
          </p:cNvSpPr>
          <p:nvPr/>
        </p:nvSpPr>
        <p:spPr bwMode="auto">
          <a:xfrm>
            <a:off x="2279651" y="5805488"/>
            <a:ext cx="69119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000066"/>
                </a:solidFill>
              </a:rPr>
              <a:t>Základy managementu</a:t>
            </a:r>
          </a:p>
        </p:txBody>
      </p:sp>
      <p:sp>
        <p:nvSpPr>
          <p:cNvPr id="50180" name="Zástupný symbol pro číslo snímku 5">
            <a:extLst>
              <a:ext uri="{FF2B5EF4-FFF2-40B4-BE49-F238E27FC236}">
                <a16:creationId xmlns:a16="http://schemas.microsoft.com/office/drawing/2014/main" id="{04DF279C-8244-9491-56B9-7EBDC0867B96}"/>
              </a:ext>
            </a:extLst>
          </p:cNvPr>
          <p:cNvSpPr txBox="1">
            <a:spLocks noGrp="1"/>
          </p:cNvSpPr>
          <p:nvPr/>
        </p:nvSpPr>
        <p:spPr bwMode="auto">
          <a:xfrm>
            <a:off x="9625013" y="5805488"/>
            <a:ext cx="576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8C7F5F1-047C-48D7-A662-3BF694401E2C}" type="slidenum">
              <a:rPr lang="cs-CZ" altLang="cs-CZ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50181" name="Rectangle 4">
            <a:extLst>
              <a:ext uri="{FF2B5EF4-FFF2-40B4-BE49-F238E27FC236}">
                <a16:creationId xmlns:a16="http://schemas.microsoft.com/office/drawing/2014/main" id="{AEE2D702-0103-0875-074B-04916F727D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STRES</a:t>
            </a:r>
          </a:p>
        </p:txBody>
      </p:sp>
      <p:sp>
        <p:nvSpPr>
          <p:cNvPr id="50182" name="Rectangle 5">
            <a:extLst>
              <a:ext uri="{FF2B5EF4-FFF2-40B4-BE49-F238E27FC236}">
                <a16:creationId xmlns:a16="http://schemas.microsoft.com/office/drawing/2014/main" id="{4AF1C790-116A-F567-902C-FED4DAAD282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cs-CZ" altLang="cs-CZ" dirty="0"/>
          </a:p>
          <a:p>
            <a:pPr lvl="1" eaLnBrk="1" hangingPunct="1"/>
            <a:endParaRPr lang="cs-CZ" altLang="cs-CZ" dirty="0"/>
          </a:p>
          <a:p>
            <a:pPr lvl="1" eaLnBrk="1" hangingPunct="1"/>
            <a:endParaRPr lang="cs-CZ" altLang="cs-CZ" dirty="0"/>
          </a:p>
        </p:txBody>
      </p:sp>
      <p:sp>
        <p:nvSpPr>
          <p:cNvPr id="50183" name="Rectangle 5">
            <a:extLst>
              <a:ext uri="{FF2B5EF4-FFF2-40B4-BE49-F238E27FC236}">
                <a16:creationId xmlns:a16="http://schemas.microsoft.com/office/drawing/2014/main" id="{9E151EB2-9E0E-1FA7-6D6A-1EFCB012C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04" y="1628776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1800" dirty="0"/>
              <a:t>„</a:t>
            </a:r>
            <a:r>
              <a:rPr lang="cs-CZ" altLang="cs-CZ" sz="1800" dirty="0" err="1"/>
              <a:t>Burn</a:t>
            </a:r>
            <a:r>
              <a:rPr lang="cs-CZ" altLang="cs-CZ" sz="1800" dirty="0"/>
              <a:t> out syndrom“ – syndrom vyhoření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dirty="0"/>
              <a:t>Proces probíhá v několika základních etapách</a:t>
            </a:r>
          </a:p>
          <a:p>
            <a:pPr eaLnBrk="1" hangingPunct="1">
              <a:buFont typeface="Wingdings" panose="05000000000000000000" pitchFamily="2" charset="2"/>
              <a:buAutoNum type="arabicPeriod"/>
            </a:pPr>
            <a:r>
              <a:rPr lang="cs-CZ" altLang="cs-CZ" sz="1800" dirty="0"/>
              <a:t>Počáteční nadšení, angažovanost, plné zaujetí prací</a:t>
            </a:r>
          </a:p>
          <a:p>
            <a:pPr eaLnBrk="1" hangingPunct="1">
              <a:buFont typeface="Wingdings" panose="05000000000000000000" pitchFamily="2" charset="2"/>
              <a:buAutoNum type="arabicPeriod"/>
            </a:pPr>
            <a:r>
              <a:rPr lang="cs-CZ" altLang="cs-CZ" sz="1800" dirty="0"/>
              <a:t>Vychladnutí, snížení motivace k práci, práce se stává přítěží, nastupuje pesimistické vyladění psychiky</a:t>
            </a:r>
          </a:p>
          <a:p>
            <a:pPr eaLnBrk="1" hangingPunct="1">
              <a:buFont typeface="Wingdings" panose="05000000000000000000" pitchFamily="2" charset="2"/>
              <a:buAutoNum type="arabicPeriod"/>
            </a:pPr>
            <a:r>
              <a:rPr lang="cs-CZ" altLang="cs-CZ" sz="1800" dirty="0"/>
              <a:t>Zklamání z nenaplnění, negativní percepce – vnímání procesu i cíle, ztráta zájmu o výkon nebo výsledek</a:t>
            </a:r>
          </a:p>
          <a:p>
            <a:pPr eaLnBrk="1" hangingPunct="1">
              <a:buFont typeface="Wingdings" panose="05000000000000000000" pitchFamily="2" charset="2"/>
              <a:buAutoNum type="arabicPeriod"/>
            </a:pPr>
            <a:r>
              <a:rPr lang="cs-CZ" altLang="cs-CZ" sz="1800" dirty="0"/>
              <a:t>Apatie – vyhýbání se činnosti, činnost se jeví jako zbytečná, marná</a:t>
            </a:r>
          </a:p>
          <a:p>
            <a:pPr eaLnBrk="1" hangingPunct="1">
              <a:buFont typeface="Wingdings" panose="05000000000000000000" pitchFamily="2" charset="2"/>
              <a:buAutoNum type="arabicPeriod"/>
            </a:pPr>
            <a:r>
              <a:rPr lang="cs-CZ" altLang="cs-CZ" sz="1800" dirty="0"/>
              <a:t>Vyhasnutí, rezignace až ztráta původních ideálů</a:t>
            </a:r>
          </a:p>
          <a:p>
            <a:pPr lvl="1" eaLnBrk="1" hangingPunct="1"/>
            <a:endParaRPr lang="cs-CZ" altLang="cs-CZ" sz="1800" dirty="0"/>
          </a:p>
          <a:p>
            <a:pPr lvl="1" eaLnBrk="1" hangingPunct="1"/>
            <a:endParaRPr lang="cs-CZ" altLang="cs-CZ" sz="1800" dirty="0"/>
          </a:p>
        </p:txBody>
      </p:sp>
      <p:sp>
        <p:nvSpPr>
          <p:cNvPr id="50184" name="Rectangle 5">
            <a:extLst>
              <a:ext uri="{FF2B5EF4-FFF2-40B4-BE49-F238E27FC236}">
                <a16:creationId xmlns:a16="http://schemas.microsoft.com/office/drawing/2014/main" id="{53C1F3E0-B2AC-ADED-F57D-899A9A109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1989138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BEAE932-88ED-85F3-9CC5-C1DD8AD3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datum 3">
            <a:extLst>
              <a:ext uri="{FF2B5EF4-FFF2-40B4-BE49-F238E27FC236}">
                <a16:creationId xmlns:a16="http://schemas.microsoft.com/office/drawing/2014/main" id="{4EA67917-DE5B-B336-285D-3354637E2BD5}"/>
              </a:ext>
            </a:extLst>
          </p:cNvPr>
          <p:cNvSpPr txBox="1">
            <a:spLocks noGrp="1"/>
          </p:cNvSpPr>
          <p:nvPr/>
        </p:nvSpPr>
        <p:spPr bwMode="auto">
          <a:xfrm>
            <a:off x="1992313" y="5805488"/>
            <a:ext cx="12239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51203" name="Zástupný symbol pro zápatí 4">
            <a:extLst>
              <a:ext uri="{FF2B5EF4-FFF2-40B4-BE49-F238E27FC236}">
                <a16:creationId xmlns:a16="http://schemas.microsoft.com/office/drawing/2014/main" id="{27DED4D7-9F2B-2FC7-9736-1710A9C53488}"/>
              </a:ext>
            </a:extLst>
          </p:cNvPr>
          <p:cNvSpPr txBox="1">
            <a:spLocks noGrp="1"/>
          </p:cNvSpPr>
          <p:nvPr/>
        </p:nvSpPr>
        <p:spPr bwMode="auto">
          <a:xfrm>
            <a:off x="2279651" y="5805488"/>
            <a:ext cx="69119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>
                <a:solidFill>
                  <a:srgbClr val="000066"/>
                </a:solidFill>
              </a:rPr>
              <a:t>Psychologie řízení</a:t>
            </a:r>
          </a:p>
        </p:txBody>
      </p:sp>
      <p:sp>
        <p:nvSpPr>
          <p:cNvPr id="51204" name="Zástupný symbol pro číslo snímku 5">
            <a:extLst>
              <a:ext uri="{FF2B5EF4-FFF2-40B4-BE49-F238E27FC236}">
                <a16:creationId xmlns:a16="http://schemas.microsoft.com/office/drawing/2014/main" id="{5AAFC560-866B-F5B8-A267-8A68CC8A5BBA}"/>
              </a:ext>
            </a:extLst>
          </p:cNvPr>
          <p:cNvSpPr txBox="1">
            <a:spLocks noGrp="1"/>
          </p:cNvSpPr>
          <p:nvPr/>
        </p:nvSpPr>
        <p:spPr bwMode="auto">
          <a:xfrm>
            <a:off x="9625013" y="5805488"/>
            <a:ext cx="576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0B5410C-50F2-4709-ABE5-C8620D2B0E1F}" type="slidenum">
              <a:rPr lang="cs-CZ" altLang="cs-CZ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cs-CZ" altLang="cs-CZ">
              <a:solidFill>
                <a:srgbClr val="000066"/>
              </a:solidFill>
            </a:endParaRPr>
          </a:p>
        </p:txBody>
      </p:sp>
      <p:sp>
        <p:nvSpPr>
          <p:cNvPr id="51205" name="Rectangle 4">
            <a:extLst>
              <a:ext uri="{FF2B5EF4-FFF2-40B4-BE49-F238E27FC236}">
                <a16:creationId xmlns:a16="http://schemas.microsoft.com/office/drawing/2014/main" id="{CBDCAEFD-42CC-A0A2-45C3-0A26C3DF18A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altLang="cs-CZ" sz="2800" b="1" dirty="0"/>
              <a:t>Workholismus</a:t>
            </a:r>
            <a:endParaRPr lang="cs-CZ" altLang="cs-CZ" sz="2800" dirty="0"/>
          </a:p>
        </p:txBody>
      </p:sp>
      <p:sp>
        <p:nvSpPr>
          <p:cNvPr id="51206" name="Rectangle 5">
            <a:extLst>
              <a:ext uri="{FF2B5EF4-FFF2-40B4-BE49-F238E27FC236}">
                <a16:creationId xmlns:a16="http://schemas.microsoft.com/office/drawing/2014/main" id="{FD6F18D7-255B-9D2E-52CD-11B887F705F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19667" y="1412876"/>
            <a:ext cx="10972800" cy="4176712"/>
          </a:xfrm>
        </p:spPr>
        <p:txBody>
          <a:bodyPr/>
          <a:lstStyle/>
          <a:p>
            <a:pPr eaLnBrk="1" hangingPunct="1"/>
            <a:r>
              <a:rPr lang="cs-CZ" altLang="cs-CZ" sz="2000" b="1" dirty="0"/>
              <a:t>Workholismus se projevuje zejména: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Potřebou neustálé pracovní aktivity a výkonnosti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Ztrátou časové orientace (kolik času vyžaduje splnění úkolu, aby se dosáhlo efektivního výsledku)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Tendencí stále zvyšovat výkonnost (čím více a déle budu pracovat, tím lepších výsledků dosáhnu)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Neschopnost odpočívat bez výčitek svědomí, že nepracuje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Zanedbáváním jiných potěšení a zájmů partnerských, rodinných a společenských jen proto, aby mohl více pracovat</a:t>
            </a:r>
          </a:p>
          <a:p>
            <a:pPr eaLnBrk="1" hangingPunct="1">
              <a:buFontTx/>
              <a:buChar char="-"/>
            </a:pPr>
            <a:r>
              <a:rPr lang="cs-CZ" altLang="cs-CZ" sz="2000" dirty="0"/>
              <a:t>Přehlížením signálů narušení zdravotního stavu a zlehčováním jejich významu</a:t>
            </a:r>
          </a:p>
          <a:p>
            <a:pPr eaLnBrk="1" hangingPunct="1">
              <a:buFontTx/>
              <a:buNone/>
            </a:pPr>
            <a:endParaRPr lang="cs-CZ" altLang="cs-CZ" sz="2000" dirty="0"/>
          </a:p>
          <a:p>
            <a:pPr eaLnBrk="1" hangingPunct="1">
              <a:buFontTx/>
              <a:buNone/>
            </a:pPr>
            <a:r>
              <a:rPr lang="cs-CZ" altLang="cs-CZ" sz="2000" dirty="0"/>
              <a:t>Co dělat, jestliže se cítíte tímto syndromem ohroženi?</a:t>
            </a:r>
          </a:p>
          <a:p>
            <a:pPr lvl="1" eaLnBrk="1" hangingPunct="1"/>
            <a:endParaRPr lang="cs-CZ" altLang="cs-CZ" sz="2000" b="1" dirty="0"/>
          </a:p>
          <a:p>
            <a:pPr lvl="1" eaLnBrk="1" hangingPunct="1"/>
            <a:endParaRPr lang="cs-CZ" altLang="cs-CZ" b="1" dirty="0"/>
          </a:p>
        </p:txBody>
      </p:sp>
      <p:sp>
        <p:nvSpPr>
          <p:cNvPr id="51207" name="Rectangle 5">
            <a:extLst>
              <a:ext uri="{FF2B5EF4-FFF2-40B4-BE49-F238E27FC236}">
                <a16:creationId xmlns:a16="http://schemas.microsoft.com/office/drawing/2014/main" id="{CEFF2427-E5FD-E218-2721-F915258A2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773238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51208" name="Rectangle 5">
            <a:extLst>
              <a:ext uri="{FF2B5EF4-FFF2-40B4-BE49-F238E27FC236}">
                <a16:creationId xmlns:a16="http://schemas.microsoft.com/office/drawing/2014/main" id="{0CB64D1B-2B01-5D57-DCA8-57C728233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1989138"/>
            <a:ext cx="822960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FF9900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9900"/>
              </a:buClr>
              <a:buSzPct val="60000"/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  <a:p>
            <a:pPr lvl="1" eaLnBrk="1" hangingPunct="1"/>
            <a:endParaRPr lang="cs-CZ" altLang="cs-CZ" sz="180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2E5995A-E840-EE2A-8F15-4DB00B4F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Základy managementu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3">
            <a:extLst>
              <a:ext uri="{FF2B5EF4-FFF2-40B4-BE49-F238E27FC236}">
                <a16:creationId xmlns:a16="http://schemas.microsoft.com/office/drawing/2014/main" id="{CC0E4396-4C73-6B7B-2E73-14A7332FD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44286" y="835025"/>
            <a:ext cx="4830989" cy="52911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cs-CZ" altLang="cs-CZ" dirty="0"/>
              <a:t>Kompetence je…</a:t>
            </a:r>
          </a:p>
          <a:p>
            <a:pPr algn="ctr"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r>
              <a:rPr lang="cs-CZ" altLang="cs-CZ" sz="2000" dirty="0"/>
              <a:t>….základní schopnost, která přímo souvisí s efektivním nebo vynikajícím výkonem práce.</a:t>
            </a:r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endParaRPr lang="cs-CZ" altLang="cs-CZ" sz="2000" dirty="0"/>
          </a:p>
          <a:p>
            <a:pPr>
              <a:buFontTx/>
              <a:buNone/>
            </a:pPr>
            <a:r>
              <a:rPr lang="cs-CZ" altLang="cs-CZ" sz="2000" dirty="0"/>
              <a:t>….kombinace vlastností, </a:t>
            </a:r>
            <a:r>
              <a:rPr lang="cs-CZ" altLang="cs-CZ" sz="2000" dirty="0" err="1"/>
              <a:t>znalostí,vědomostí</a:t>
            </a:r>
            <a:r>
              <a:rPr lang="cs-CZ" altLang="cs-CZ" sz="2000" dirty="0"/>
              <a:t>, dovedností a postojů nutných pro efektivní zastávání pracovní pozice.</a:t>
            </a:r>
          </a:p>
        </p:txBody>
      </p:sp>
      <p:sp>
        <p:nvSpPr>
          <p:cNvPr id="211981" name="Rectangle 13">
            <a:extLst>
              <a:ext uri="{FF2B5EF4-FFF2-40B4-BE49-F238E27FC236}">
                <a16:creationId xmlns:a16="http://schemas.microsoft.com/office/drawing/2014/main" id="{23CE1CEA-27DC-F272-46F1-3C53F3E2D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1125539"/>
            <a:ext cx="5041900" cy="280828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982" name="Rectangle 14">
            <a:extLst>
              <a:ext uri="{FF2B5EF4-FFF2-40B4-BE49-F238E27FC236}">
                <a16:creationId xmlns:a16="http://schemas.microsoft.com/office/drawing/2014/main" id="{EA8A69FB-AB29-1E91-1F25-37B0065F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3933825"/>
            <a:ext cx="5041900" cy="1798636"/>
          </a:xfrm>
          <a:prstGeom prst="rect">
            <a:avLst/>
          </a:prstGeom>
          <a:solidFill>
            <a:srgbClr val="3333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983" name="Freeform 15">
            <a:extLst>
              <a:ext uri="{FF2B5EF4-FFF2-40B4-BE49-F238E27FC236}">
                <a16:creationId xmlns:a16="http://schemas.microsoft.com/office/drawing/2014/main" id="{34BFD6DA-0BF6-AB5E-C31C-F8127E975BA0}"/>
              </a:ext>
            </a:extLst>
          </p:cNvPr>
          <p:cNvSpPr>
            <a:spLocks/>
          </p:cNvSpPr>
          <p:nvPr/>
        </p:nvSpPr>
        <p:spPr bwMode="auto">
          <a:xfrm>
            <a:off x="5808663" y="3717926"/>
            <a:ext cx="4032250" cy="2085975"/>
          </a:xfrm>
          <a:custGeom>
            <a:avLst/>
            <a:gdLst>
              <a:gd name="T0" fmla="*/ 292 w 2540"/>
              <a:gd name="T1" fmla="*/ 82 h 1314"/>
              <a:gd name="T2" fmla="*/ 132 w 2540"/>
              <a:gd name="T3" fmla="*/ 410 h 1314"/>
              <a:gd name="T4" fmla="*/ 108 w 2540"/>
              <a:gd name="T5" fmla="*/ 418 h 1314"/>
              <a:gd name="T6" fmla="*/ 100 w 2540"/>
              <a:gd name="T7" fmla="*/ 450 h 1314"/>
              <a:gd name="T8" fmla="*/ 52 w 2540"/>
              <a:gd name="T9" fmla="*/ 570 h 1314"/>
              <a:gd name="T10" fmla="*/ 44 w 2540"/>
              <a:gd name="T11" fmla="*/ 602 h 1314"/>
              <a:gd name="T12" fmla="*/ 4 w 2540"/>
              <a:gd name="T13" fmla="*/ 610 h 1314"/>
              <a:gd name="T14" fmla="*/ 12 w 2540"/>
              <a:gd name="T15" fmla="*/ 754 h 1314"/>
              <a:gd name="T16" fmla="*/ 148 w 2540"/>
              <a:gd name="T17" fmla="*/ 786 h 1314"/>
              <a:gd name="T18" fmla="*/ 444 w 2540"/>
              <a:gd name="T19" fmla="*/ 818 h 1314"/>
              <a:gd name="T20" fmla="*/ 492 w 2540"/>
              <a:gd name="T21" fmla="*/ 850 h 1314"/>
              <a:gd name="T22" fmla="*/ 572 w 2540"/>
              <a:gd name="T23" fmla="*/ 882 h 1314"/>
              <a:gd name="T24" fmla="*/ 692 w 2540"/>
              <a:gd name="T25" fmla="*/ 986 h 1314"/>
              <a:gd name="T26" fmla="*/ 820 w 2540"/>
              <a:gd name="T27" fmla="*/ 1082 h 1314"/>
              <a:gd name="T28" fmla="*/ 876 w 2540"/>
              <a:gd name="T29" fmla="*/ 1122 h 1314"/>
              <a:gd name="T30" fmla="*/ 1012 w 2540"/>
              <a:gd name="T31" fmla="*/ 1146 h 1314"/>
              <a:gd name="T32" fmla="*/ 1124 w 2540"/>
              <a:gd name="T33" fmla="*/ 1242 h 1314"/>
              <a:gd name="T34" fmla="*/ 1252 w 2540"/>
              <a:gd name="T35" fmla="*/ 1314 h 1314"/>
              <a:gd name="T36" fmla="*/ 1396 w 2540"/>
              <a:gd name="T37" fmla="*/ 1290 h 1314"/>
              <a:gd name="T38" fmla="*/ 1548 w 2540"/>
              <a:gd name="T39" fmla="*/ 1218 h 1314"/>
              <a:gd name="T40" fmla="*/ 1740 w 2540"/>
              <a:gd name="T41" fmla="*/ 1154 h 1314"/>
              <a:gd name="T42" fmla="*/ 1820 w 2540"/>
              <a:gd name="T43" fmla="*/ 1122 h 1314"/>
              <a:gd name="T44" fmla="*/ 1852 w 2540"/>
              <a:gd name="T45" fmla="*/ 1066 h 1314"/>
              <a:gd name="T46" fmla="*/ 1892 w 2540"/>
              <a:gd name="T47" fmla="*/ 1050 h 1314"/>
              <a:gd name="T48" fmla="*/ 1988 w 2540"/>
              <a:gd name="T49" fmla="*/ 930 h 1314"/>
              <a:gd name="T50" fmla="*/ 2020 w 2540"/>
              <a:gd name="T51" fmla="*/ 850 h 1314"/>
              <a:gd name="T52" fmla="*/ 2084 w 2540"/>
              <a:gd name="T53" fmla="*/ 818 h 1314"/>
              <a:gd name="T54" fmla="*/ 2108 w 2540"/>
              <a:gd name="T55" fmla="*/ 794 h 1314"/>
              <a:gd name="T56" fmla="*/ 2140 w 2540"/>
              <a:gd name="T57" fmla="*/ 786 h 1314"/>
              <a:gd name="T58" fmla="*/ 2220 w 2540"/>
              <a:gd name="T59" fmla="*/ 754 h 1314"/>
              <a:gd name="T60" fmla="*/ 2244 w 2540"/>
              <a:gd name="T61" fmla="*/ 738 h 1314"/>
              <a:gd name="T62" fmla="*/ 2316 w 2540"/>
              <a:gd name="T63" fmla="*/ 722 h 1314"/>
              <a:gd name="T64" fmla="*/ 2460 w 2540"/>
              <a:gd name="T65" fmla="*/ 650 h 1314"/>
              <a:gd name="T66" fmla="*/ 2508 w 2540"/>
              <a:gd name="T67" fmla="*/ 618 h 1314"/>
              <a:gd name="T68" fmla="*/ 2540 w 2540"/>
              <a:gd name="T69" fmla="*/ 538 h 1314"/>
              <a:gd name="T70" fmla="*/ 2508 w 2540"/>
              <a:gd name="T71" fmla="*/ 394 h 1314"/>
              <a:gd name="T72" fmla="*/ 2492 w 2540"/>
              <a:gd name="T73" fmla="*/ 330 h 1314"/>
              <a:gd name="T74" fmla="*/ 2460 w 2540"/>
              <a:gd name="T75" fmla="*/ 322 h 1314"/>
              <a:gd name="T76" fmla="*/ 2388 w 2540"/>
              <a:gd name="T77" fmla="*/ 298 h 1314"/>
              <a:gd name="T78" fmla="*/ 2340 w 2540"/>
              <a:gd name="T79" fmla="*/ 266 h 1314"/>
              <a:gd name="T80" fmla="*/ 2316 w 2540"/>
              <a:gd name="T81" fmla="*/ 210 h 1314"/>
              <a:gd name="T82" fmla="*/ 2260 w 2540"/>
              <a:gd name="T83" fmla="*/ 186 h 1314"/>
              <a:gd name="T84" fmla="*/ 2204 w 2540"/>
              <a:gd name="T85" fmla="*/ 106 h 1314"/>
              <a:gd name="T86" fmla="*/ 2148 w 2540"/>
              <a:gd name="T87" fmla="*/ 50 h 1314"/>
              <a:gd name="T88" fmla="*/ 1956 w 2540"/>
              <a:gd name="T89" fmla="*/ 66 h 1314"/>
              <a:gd name="T90" fmla="*/ 1836 w 2540"/>
              <a:gd name="T91" fmla="*/ 90 h 1314"/>
              <a:gd name="T92" fmla="*/ 1700 w 2540"/>
              <a:gd name="T93" fmla="*/ 122 h 1314"/>
              <a:gd name="T94" fmla="*/ 1300 w 2540"/>
              <a:gd name="T95" fmla="*/ 114 h 1314"/>
              <a:gd name="T96" fmla="*/ 1012 w 2540"/>
              <a:gd name="T97" fmla="*/ 74 h 1314"/>
              <a:gd name="T98" fmla="*/ 868 w 2540"/>
              <a:gd name="T99" fmla="*/ 82 h 1314"/>
              <a:gd name="T100" fmla="*/ 644 w 2540"/>
              <a:gd name="T101" fmla="*/ 50 h 1314"/>
              <a:gd name="T102" fmla="*/ 372 w 2540"/>
              <a:gd name="T103" fmla="*/ 74 h 1314"/>
              <a:gd name="T104" fmla="*/ 356 w 2540"/>
              <a:gd name="T105" fmla="*/ 26 h 1314"/>
              <a:gd name="T106" fmla="*/ 316 w 2540"/>
              <a:gd name="T107" fmla="*/ 58 h 1314"/>
              <a:gd name="T108" fmla="*/ 292 w 2540"/>
              <a:gd name="T109" fmla="*/ 82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540" h="1314">
                <a:moveTo>
                  <a:pt x="292" y="82"/>
                </a:moveTo>
                <a:cubicBezTo>
                  <a:pt x="284" y="373"/>
                  <a:pt x="364" y="395"/>
                  <a:pt x="132" y="410"/>
                </a:cubicBezTo>
                <a:cubicBezTo>
                  <a:pt x="124" y="413"/>
                  <a:pt x="113" y="411"/>
                  <a:pt x="108" y="418"/>
                </a:cubicBezTo>
                <a:cubicBezTo>
                  <a:pt x="101" y="427"/>
                  <a:pt x="104" y="440"/>
                  <a:pt x="100" y="450"/>
                </a:cubicBezTo>
                <a:cubicBezTo>
                  <a:pt x="85" y="490"/>
                  <a:pt x="67" y="530"/>
                  <a:pt x="52" y="570"/>
                </a:cubicBezTo>
                <a:cubicBezTo>
                  <a:pt x="48" y="580"/>
                  <a:pt x="52" y="595"/>
                  <a:pt x="44" y="602"/>
                </a:cubicBezTo>
                <a:cubicBezTo>
                  <a:pt x="34" y="611"/>
                  <a:pt x="17" y="607"/>
                  <a:pt x="4" y="610"/>
                </a:cubicBezTo>
                <a:cubicBezTo>
                  <a:pt x="7" y="658"/>
                  <a:pt x="0" y="707"/>
                  <a:pt x="12" y="754"/>
                </a:cubicBezTo>
                <a:cubicBezTo>
                  <a:pt x="17" y="776"/>
                  <a:pt x="147" y="786"/>
                  <a:pt x="148" y="786"/>
                </a:cubicBezTo>
                <a:cubicBezTo>
                  <a:pt x="273" y="828"/>
                  <a:pt x="242" y="811"/>
                  <a:pt x="444" y="818"/>
                </a:cubicBezTo>
                <a:cubicBezTo>
                  <a:pt x="523" y="838"/>
                  <a:pt x="437" y="809"/>
                  <a:pt x="492" y="850"/>
                </a:cubicBezTo>
                <a:cubicBezTo>
                  <a:pt x="521" y="872"/>
                  <a:pt x="540" y="874"/>
                  <a:pt x="572" y="882"/>
                </a:cubicBezTo>
                <a:cubicBezTo>
                  <a:pt x="614" y="914"/>
                  <a:pt x="646" y="971"/>
                  <a:pt x="692" y="986"/>
                </a:cubicBezTo>
                <a:cubicBezTo>
                  <a:pt x="732" y="1026"/>
                  <a:pt x="771" y="1054"/>
                  <a:pt x="820" y="1082"/>
                </a:cubicBezTo>
                <a:cubicBezTo>
                  <a:pt x="840" y="1093"/>
                  <a:pt x="855" y="1113"/>
                  <a:pt x="876" y="1122"/>
                </a:cubicBezTo>
                <a:cubicBezTo>
                  <a:pt x="918" y="1141"/>
                  <a:pt x="967" y="1138"/>
                  <a:pt x="1012" y="1146"/>
                </a:cubicBezTo>
                <a:cubicBezTo>
                  <a:pt x="1051" y="1185"/>
                  <a:pt x="1079" y="1212"/>
                  <a:pt x="1124" y="1242"/>
                </a:cubicBezTo>
                <a:cubicBezTo>
                  <a:pt x="1143" y="1299"/>
                  <a:pt x="1201" y="1305"/>
                  <a:pt x="1252" y="1314"/>
                </a:cubicBezTo>
                <a:cubicBezTo>
                  <a:pt x="1290" y="1310"/>
                  <a:pt x="1358" y="1311"/>
                  <a:pt x="1396" y="1290"/>
                </a:cubicBezTo>
                <a:cubicBezTo>
                  <a:pt x="1445" y="1263"/>
                  <a:pt x="1493" y="1232"/>
                  <a:pt x="1548" y="1218"/>
                </a:cubicBezTo>
                <a:cubicBezTo>
                  <a:pt x="1611" y="1171"/>
                  <a:pt x="1662" y="1161"/>
                  <a:pt x="1740" y="1154"/>
                </a:cubicBezTo>
                <a:cubicBezTo>
                  <a:pt x="1799" y="1095"/>
                  <a:pt x="1716" y="1168"/>
                  <a:pt x="1820" y="1122"/>
                </a:cubicBezTo>
                <a:cubicBezTo>
                  <a:pt x="1830" y="1118"/>
                  <a:pt x="1847" y="1070"/>
                  <a:pt x="1852" y="1066"/>
                </a:cubicBezTo>
                <a:cubicBezTo>
                  <a:pt x="1863" y="1057"/>
                  <a:pt x="1879" y="1055"/>
                  <a:pt x="1892" y="1050"/>
                </a:cubicBezTo>
                <a:cubicBezTo>
                  <a:pt x="1923" y="1008"/>
                  <a:pt x="1957" y="971"/>
                  <a:pt x="1988" y="930"/>
                </a:cubicBezTo>
                <a:cubicBezTo>
                  <a:pt x="2003" y="885"/>
                  <a:pt x="1964" y="869"/>
                  <a:pt x="2020" y="850"/>
                </a:cubicBezTo>
                <a:cubicBezTo>
                  <a:pt x="2054" y="799"/>
                  <a:pt x="2011" y="850"/>
                  <a:pt x="2084" y="818"/>
                </a:cubicBezTo>
                <a:cubicBezTo>
                  <a:pt x="2094" y="813"/>
                  <a:pt x="2098" y="800"/>
                  <a:pt x="2108" y="794"/>
                </a:cubicBezTo>
                <a:cubicBezTo>
                  <a:pt x="2118" y="789"/>
                  <a:pt x="2129" y="789"/>
                  <a:pt x="2140" y="786"/>
                </a:cubicBezTo>
                <a:cubicBezTo>
                  <a:pt x="2186" y="740"/>
                  <a:pt x="2138" y="779"/>
                  <a:pt x="2220" y="754"/>
                </a:cubicBezTo>
                <a:cubicBezTo>
                  <a:pt x="2229" y="751"/>
                  <a:pt x="2235" y="742"/>
                  <a:pt x="2244" y="738"/>
                </a:cubicBezTo>
                <a:cubicBezTo>
                  <a:pt x="2264" y="728"/>
                  <a:pt x="2298" y="725"/>
                  <a:pt x="2316" y="722"/>
                </a:cubicBezTo>
                <a:cubicBezTo>
                  <a:pt x="2360" y="692"/>
                  <a:pt x="2415" y="680"/>
                  <a:pt x="2460" y="650"/>
                </a:cubicBezTo>
                <a:cubicBezTo>
                  <a:pt x="2476" y="639"/>
                  <a:pt x="2508" y="618"/>
                  <a:pt x="2508" y="618"/>
                </a:cubicBezTo>
                <a:cubicBezTo>
                  <a:pt x="2526" y="591"/>
                  <a:pt x="2532" y="570"/>
                  <a:pt x="2540" y="538"/>
                </a:cubicBezTo>
                <a:cubicBezTo>
                  <a:pt x="2528" y="395"/>
                  <a:pt x="2532" y="481"/>
                  <a:pt x="2508" y="394"/>
                </a:cubicBezTo>
                <a:cubicBezTo>
                  <a:pt x="2502" y="373"/>
                  <a:pt x="2504" y="348"/>
                  <a:pt x="2492" y="330"/>
                </a:cubicBezTo>
                <a:cubicBezTo>
                  <a:pt x="2486" y="321"/>
                  <a:pt x="2470" y="326"/>
                  <a:pt x="2460" y="322"/>
                </a:cubicBezTo>
                <a:cubicBezTo>
                  <a:pt x="2384" y="294"/>
                  <a:pt x="2476" y="316"/>
                  <a:pt x="2388" y="298"/>
                </a:cubicBezTo>
                <a:cubicBezTo>
                  <a:pt x="2372" y="287"/>
                  <a:pt x="2356" y="277"/>
                  <a:pt x="2340" y="266"/>
                </a:cubicBezTo>
                <a:cubicBezTo>
                  <a:pt x="2315" y="250"/>
                  <a:pt x="2331" y="229"/>
                  <a:pt x="2316" y="210"/>
                </a:cubicBezTo>
                <a:cubicBezTo>
                  <a:pt x="2302" y="193"/>
                  <a:pt x="2279" y="191"/>
                  <a:pt x="2260" y="186"/>
                </a:cubicBezTo>
                <a:cubicBezTo>
                  <a:pt x="2206" y="145"/>
                  <a:pt x="2204" y="179"/>
                  <a:pt x="2204" y="106"/>
                </a:cubicBezTo>
                <a:cubicBezTo>
                  <a:pt x="2198" y="69"/>
                  <a:pt x="2181" y="66"/>
                  <a:pt x="2148" y="50"/>
                </a:cubicBezTo>
                <a:cubicBezTo>
                  <a:pt x="2050" y="74"/>
                  <a:pt x="2195" y="40"/>
                  <a:pt x="1956" y="66"/>
                </a:cubicBezTo>
                <a:cubicBezTo>
                  <a:pt x="1915" y="70"/>
                  <a:pt x="1876" y="84"/>
                  <a:pt x="1836" y="90"/>
                </a:cubicBezTo>
                <a:cubicBezTo>
                  <a:pt x="1788" y="122"/>
                  <a:pt x="1766" y="116"/>
                  <a:pt x="1700" y="122"/>
                </a:cubicBezTo>
                <a:cubicBezTo>
                  <a:pt x="1572" y="165"/>
                  <a:pt x="1431" y="136"/>
                  <a:pt x="1300" y="114"/>
                </a:cubicBezTo>
                <a:cubicBezTo>
                  <a:pt x="1233" y="69"/>
                  <a:pt x="1082" y="78"/>
                  <a:pt x="1012" y="74"/>
                </a:cubicBezTo>
                <a:cubicBezTo>
                  <a:pt x="964" y="77"/>
                  <a:pt x="916" y="85"/>
                  <a:pt x="868" y="82"/>
                </a:cubicBezTo>
                <a:cubicBezTo>
                  <a:pt x="793" y="77"/>
                  <a:pt x="719" y="55"/>
                  <a:pt x="644" y="50"/>
                </a:cubicBezTo>
                <a:cubicBezTo>
                  <a:pt x="549" y="18"/>
                  <a:pt x="463" y="64"/>
                  <a:pt x="372" y="74"/>
                </a:cubicBezTo>
                <a:cubicBezTo>
                  <a:pt x="367" y="58"/>
                  <a:pt x="369" y="37"/>
                  <a:pt x="356" y="26"/>
                </a:cubicBezTo>
                <a:cubicBezTo>
                  <a:pt x="325" y="0"/>
                  <a:pt x="321" y="51"/>
                  <a:pt x="316" y="58"/>
                </a:cubicBezTo>
                <a:cubicBezTo>
                  <a:pt x="310" y="67"/>
                  <a:pt x="300" y="74"/>
                  <a:pt x="292" y="82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0080"/>
              </a:gs>
            </a:gsLst>
            <a:lin ang="5400000" scaled="1"/>
          </a:gra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987" name="Freeform 19">
            <a:extLst>
              <a:ext uri="{FF2B5EF4-FFF2-40B4-BE49-F238E27FC236}">
                <a16:creationId xmlns:a16="http://schemas.microsoft.com/office/drawing/2014/main" id="{174761B5-824C-B1FE-E467-7064A1449284}"/>
              </a:ext>
            </a:extLst>
          </p:cNvPr>
          <p:cNvSpPr>
            <a:spLocks/>
          </p:cNvSpPr>
          <p:nvPr/>
        </p:nvSpPr>
        <p:spPr bwMode="auto">
          <a:xfrm>
            <a:off x="6167438" y="1485901"/>
            <a:ext cx="3213100" cy="2684463"/>
          </a:xfrm>
          <a:custGeom>
            <a:avLst/>
            <a:gdLst>
              <a:gd name="T0" fmla="*/ 1872 w 2024"/>
              <a:gd name="T1" fmla="*/ 1456 h 1592"/>
              <a:gd name="T2" fmla="*/ 1640 w 2024"/>
              <a:gd name="T3" fmla="*/ 1544 h 1592"/>
              <a:gd name="T4" fmla="*/ 1408 w 2024"/>
              <a:gd name="T5" fmla="*/ 1552 h 1592"/>
              <a:gd name="T6" fmla="*/ 1360 w 2024"/>
              <a:gd name="T7" fmla="*/ 1576 h 1592"/>
              <a:gd name="T8" fmla="*/ 1128 w 2024"/>
              <a:gd name="T9" fmla="*/ 1584 h 1592"/>
              <a:gd name="T10" fmla="*/ 1016 w 2024"/>
              <a:gd name="T11" fmla="*/ 1560 h 1592"/>
              <a:gd name="T12" fmla="*/ 544 w 2024"/>
              <a:gd name="T13" fmla="*/ 1512 h 1592"/>
              <a:gd name="T14" fmla="*/ 232 w 2024"/>
              <a:gd name="T15" fmla="*/ 1472 h 1592"/>
              <a:gd name="T16" fmla="*/ 168 w 2024"/>
              <a:gd name="T17" fmla="*/ 1440 h 1592"/>
              <a:gd name="T18" fmla="*/ 0 w 2024"/>
              <a:gd name="T19" fmla="*/ 1392 h 1592"/>
              <a:gd name="T20" fmla="*/ 120 w 2024"/>
              <a:gd name="T21" fmla="*/ 1176 h 1592"/>
              <a:gd name="T22" fmla="*/ 200 w 2024"/>
              <a:gd name="T23" fmla="*/ 1136 h 1592"/>
              <a:gd name="T24" fmla="*/ 304 w 2024"/>
              <a:gd name="T25" fmla="*/ 1056 h 1592"/>
              <a:gd name="T26" fmla="*/ 344 w 2024"/>
              <a:gd name="T27" fmla="*/ 1016 h 1592"/>
              <a:gd name="T28" fmla="*/ 472 w 2024"/>
              <a:gd name="T29" fmla="*/ 880 h 1592"/>
              <a:gd name="T30" fmla="*/ 552 w 2024"/>
              <a:gd name="T31" fmla="*/ 704 h 1592"/>
              <a:gd name="T32" fmla="*/ 600 w 2024"/>
              <a:gd name="T33" fmla="*/ 600 h 1592"/>
              <a:gd name="T34" fmla="*/ 720 w 2024"/>
              <a:gd name="T35" fmla="*/ 376 h 1592"/>
              <a:gd name="T36" fmla="*/ 768 w 2024"/>
              <a:gd name="T37" fmla="*/ 288 h 1592"/>
              <a:gd name="T38" fmla="*/ 832 w 2024"/>
              <a:gd name="T39" fmla="*/ 192 h 1592"/>
              <a:gd name="T40" fmla="*/ 904 w 2024"/>
              <a:gd name="T41" fmla="*/ 48 h 1592"/>
              <a:gd name="T42" fmla="*/ 1040 w 2024"/>
              <a:gd name="T43" fmla="*/ 72 h 1592"/>
              <a:gd name="T44" fmla="*/ 1176 w 2024"/>
              <a:gd name="T45" fmla="*/ 152 h 1592"/>
              <a:gd name="T46" fmla="*/ 1312 w 2024"/>
              <a:gd name="T47" fmla="*/ 208 h 1592"/>
              <a:gd name="T48" fmla="*/ 1360 w 2024"/>
              <a:gd name="T49" fmla="*/ 288 h 1592"/>
              <a:gd name="T50" fmla="*/ 1472 w 2024"/>
              <a:gd name="T51" fmla="*/ 408 h 1592"/>
              <a:gd name="T52" fmla="*/ 1728 w 2024"/>
              <a:gd name="T53" fmla="*/ 752 h 1592"/>
              <a:gd name="T54" fmla="*/ 1832 w 2024"/>
              <a:gd name="T55" fmla="*/ 1080 h 1592"/>
              <a:gd name="T56" fmla="*/ 1896 w 2024"/>
              <a:gd name="T57" fmla="*/ 1168 h 1592"/>
              <a:gd name="T58" fmla="*/ 1936 w 2024"/>
              <a:gd name="T59" fmla="*/ 1208 h 1592"/>
              <a:gd name="T60" fmla="*/ 2000 w 2024"/>
              <a:gd name="T61" fmla="*/ 1328 h 1592"/>
              <a:gd name="T62" fmla="*/ 2024 w 2024"/>
              <a:gd name="T63" fmla="*/ 1400 h 1592"/>
              <a:gd name="T64" fmla="*/ 2000 w 2024"/>
              <a:gd name="T65" fmla="*/ 1528 h 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024" h="1592">
                <a:moveTo>
                  <a:pt x="2000" y="1504"/>
                </a:moveTo>
                <a:cubicBezTo>
                  <a:pt x="1957" y="1488"/>
                  <a:pt x="1918" y="1456"/>
                  <a:pt x="1872" y="1456"/>
                </a:cubicBezTo>
                <a:cubicBezTo>
                  <a:pt x="1839" y="1456"/>
                  <a:pt x="1814" y="1489"/>
                  <a:pt x="1784" y="1504"/>
                </a:cubicBezTo>
                <a:cubicBezTo>
                  <a:pt x="1739" y="1527"/>
                  <a:pt x="1690" y="1537"/>
                  <a:pt x="1640" y="1544"/>
                </a:cubicBezTo>
                <a:cubicBezTo>
                  <a:pt x="1577" y="1565"/>
                  <a:pt x="1650" y="1544"/>
                  <a:pt x="1512" y="1544"/>
                </a:cubicBezTo>
                <a:cubicBezTo>
                  <a:pt x="1477" y="1544"/>
                  <a:pt x="1443" y="1549"/>
                  <a:pt x="1408" y="1552"/>
                </a:cubicBezTo>
                <a:cubicBezTo>
                  <a:pt x="1400" y="1555"/>
                  <a:pt x="1392" y="1556"/>
                  <a:pt x="1384" y="1560"/>
                </a:cubicBezTo>
                <a:cubicBezTo>
                  <a:pt x="1375" y="1564"/>
                  <a:pt x="1369" y="1573"/>
                  <a:pt x="1360" y="1576"/>
                </a:cubicBezTo>
                <a:cubicBezTo>
                  <a:pt x="1339" y="1584"/>
                  <a:pt x="1317" y="1585"/>
                  <a:pt x="1296" y="1592"/>
                </a:cubicBezTo>
                <a:cubicBezTo>
                  <a:pt x="1240" y="1589"/>
                  <a:pt x="1184" y="1591"/>
                  <a:pt x="1128" y="1584"/>
                </a:cubicBezTo>
                <a:cubicBezTo>
                  <a:pt x="1118" y="1583"/>
                  <a:pt x="1113" y="1570"/>
                  <a:pt x="1104" y="1568"/>
                </a:cubicBezTo>
                <a:cubicBezTo>
                  <a:pt x="1075" y="1562"/>
                  <a:pt x="1045" y="1563"/>
                  <a:pt x="1016" y="1560"/>
                </a:cubicBezTo>
                <a:cubicBezTo>
                  <a:pt x="871" y="1512"/>
                  <a:pt x="801" y="1533"/>
                  <a:pt x="600" y="1528"/>
                </a:cubicBezTo>
                <a:cubicBezTo>
                  <a:pt x="582" y="1522"/>
                  <a:pt x="561" y="1522"/>
                  <a:pt x="544" y="1512"/>
                </a:cubicBezTo>
                <a:cubicBezTo>
                  <a:pt x="534" y="1506"/>
                  <a:pt x="531" y="1491"/>
                  <a:pt x="520" y="1488"/>
                </a:cubicBezTo>
                <a:cubicBezTo>
                  <a:pt x="427" y="1465"/>
                  <a:pt x="328" y="1476"/>
                  <a:pt x="232" y="1472"/>
                </a:cubicBezTo>
                <a:cubicBezTo>
                  <a:pt x="213" y="1469"/>
                  <a:pt x="193" y="1472"/>
                  <a:pt x="176" y="1464"/>
                </a:cubicBezTo>
                <a:cubicBezTo>
                  <a:pt x="168" y="1460"/>
                  <a:pt x="174" y="1445"/>
                  <a:pt x="168" y="1440"/>
                </a:cubicBezTo>
                <a:cubicBezTo>
                  <a:pt x="148" y="1423"/>
                  <a:pt x="119" y="1420"/>
                  <a:pt x="96" y="1408"/>
                </a:cubicBezTo>
                <a:cubicBezTo>
                  <a:pt x="54" y="1422"/>
                  <a:pt x="18" y="1447"/>
                  <a:pt x="0" y="1392"/>
                </a:cubicBezTo>
                <a:cubicBezTo>
                  <a:pt x="18" y="1338"/>
                  <a:pt x="18" y="1229"/>
                  <a:pt x="80" y="1208"/>
                </a:cubicBezTo>
                <a:cubicBezTo>
                  <a:pt x="116" y="1154"/>
                  <a:pt x="74" y="1207"/>
                  <a:pt x="120" y="1176"/>
                </a:cubicBezTo>
                <a:cubicBezTo>
                  <a:pt x="129" y="1170"/>
                  <a:pt x="134" y="1158"/>
                  <a:pt x="144" y="1152"/>
                </a:cubicBezTo>
                <a:cubicBezTo>
                  <a:pt x="161" y="1142"/>
                  <a:pt x="182" y="1142"/>
                  <a:pt x="200" y="1136"/>
                </a:cubicBezTo>
                <a:cubicBezTo>
                  <a:pt x="221" y="1105"/>
                  <a:pt x="245" y="1092"/>
                  <a:pt x="280" y="1080"/>
                </a:cubicBezTo>
                <a:cubicBezTo>
                  <a:pt x="288" y="1072"/>
                  <a:pt x="295" y="1062"/>
                  <a:pt x="304" y="1056"/>
                </a:cubicBezTo>
                <a:cubicBezTo>
                  <a:pt x="311" y="1051"/>
                  <a:pt x="322" y="1054"/>
                  <a:pt x="328" y="1048"/>
                </a:cubicBezTo>
                <a:cubicBezTo>
                  <a:pt x="336" y="1040"/>
                  <a:pt x="337" y="1026"/>
                  <a:pt x="344" y="1016"/>
                </a:cubicBezTo>
                <a:cubicBezTo>
                  <a:pt x="358" y="996"/>
                  <a:pt x="373" y="989"/>
                  <a:pt x="392" y="976"/>
                </a:cubicBezTo>
                <a:cubicBezTo>
                  <a:pt x="407" y="932"/>
                  <a:pt x="428" y="895"/>
                  <a:pt x="472" y="880"/>
                </a:cubicBezTo>
                <a:cubicBezTo>
                  <a:pt x="488" y="833"/>
                  <a:pt x="509" y="793"/>
                  <a:pt x="536" y="752"/>
                </a:cubicBezTo>
                <a:cubicBezTo>
                  <a:pt x="545" y="738"/>
                  <a:pt x="547" y="720"/>
                  <a:pt x="552" y="704"/>
                </a:cubicBezTo>
                <a:cubicBezTo>
                  <a:pt x="573" y="640"/>
                  <a:pt x="561" y="701"/>
                  <a:pt x="584" y="648"/>
                </a:cubicBezTo>
                <a:cubicBezTo>
                  <a:pt x="591" y="633"/>
                  <a:pt x="593" y="615"/>
                  <a:pt x="600" y="600"/>
                </a:cubicBezTo>
                <a:cubicBezTo>
                  <a:pt x="610" y="577"/>
                  <a:pt x="628" y="558"/>
                  <a:pt x="640" y="536"/>
                </a:cubicBezTo>
                <a:cubicBezTo>
                  <a:pt x="668" y="484"/>
                  <a:pt x="693" y="429"/>
                  <a:pt x="720" y="376"/>
                </a:cubicBezTo>
                <a:cubicBezTo>
                  <a:pt x="725" y="366"/>
                  <a:pt x="723" y="354"/>
                  <a:pt x="728" y="344"/>
                </a:cubicBezTo>
                <a:cubicBezTo>
                  <a:pt x="738" y="323"/>
                  <a:pt x="758" y="309"/>
                  <a:pt x="768" y="288"/>
                </a:cubicBezTo>
                <a:cubicBezTo>
                  <a:pt x="786" y="252"/>
                  <a:pt x="763" y="274"/>
                  <a:pt x="792" y="240"/>
                </a:cubicBezTo>
                <a:cubicBezTo>
                  <a:pt x="810" y="218"/>
                  <a:pt x="821" y="218"/>
                  <a:pt x="832" y="192"/>
                </a:cubicBezTo>
                <a:cubicBezTo>
                  <a:pt x="854" y="141"/>
                  <a:pt x="842" y="131"/>
                  <a:pt x="880" y="80"/>
                </a:cubicBezTo>
                <a:cubicBezTo>
                  <a:pt x="888" y="69"/>
                  <a:pt x="896" y="59"/>
                  <a:pt x="904" y="48"/>
                </a:cubicBezTo>
                <a:cubicBezTo>
                  <a:pt x="915" y="32"/>
                  <a:pt x="936" y="0"/>
                  <a:pt x="936" y="0"/>
                </a:cubicBezTo>
                <a:cubicBezTo>
                  <a:pt x="980" y="15"/>
                  <a:pt x="989" y="55"/>
                  <a:pt x="1040" y="72"/>
                </a:cubicBezTo>
                <a:cubicBezTo>
                  <a:pt x="1048" y="83"/>
                  <a:pt x="1053" y="96"/>
                  <a:pt x="1064" y="104"/>
                </a:cubicBezTo>
                <a:cubicBezTo>
                  <a:pt x="1072" y="110"/>
                  <a:pt x="1161" y="147"/>
                  <a:pt x="1176" y="152"/>
                </a:cubicBezTo>
                <a:cubicBezTo>
                  <a:pt x="1208" y="184"/>
                  <a:pt x="1224" y="172"/>
                  <a:pt x="1248" y="208"/>
                </a:cubicBezTo>
                <a:cubicBezTo>
                  <a:pt x="1257" y="206"/>
                  <a:pt x="1300" y="191"/>
                  <a:pt x="1312" y="208"/>
                </a:cubicBezTo>
                <a:cubicBezTo>
                  <a:pt x="1322" y="222"/>
                  <a:pt x="1319" y="242"/>
                  <a:pt x="1328" y="256"/>
                </a:cubicBezTo>
                <a:cubicBezTo>
                  <a:pt x="1336" y="269"/>
                  <a:pt x="1351" y="276"/>
                  <a:pt x="1360" y="288"/>
                </a:cubicBezTo>
                <a:cubicBezTo>
                  <a:pt x="1367" y="298"/>
                  <a:pt x="1368" y="311"/>
                  <a:pt x="1376" y="320"/>
                </a:cubicBezTo>
                <a:cubicBezTo>
                  <a:pt x="1406" y="355"/>
                  <a:pt x="1443" y="364"/>
                  <a:pt x="1472" y="408"/>
                </a:cubicBezTo>
                <a:cubicBezTo>
                  <a:pt x="1489" y="475"/>
                  <a:pt x="1538" y="585"/>
                  <a:pt x="1608" y="608"/>
                </a:cubicBezTo>
                <a:cubicBezTo>
                  <a:pt x="1645" y="664"/>
                  <a:pt x="1681" y="705"/>
                  <a:pt x="1728" y="752"/>
                </a:cubicBezTo>
                <a:cubicBezTo>
                  <a:pt x="1742" y="793"/>
                  <a:pt x="1757" y="833"/>
                  <a:pt x="1776" y="872"/>
                </a:cubicBezTo>
                <a:cubicBezTo>
                  <a:pt x="1790" y="943"/>
                  <a:pt x="1822" y="1009"/>
                  <a:pt x="1832" y="1080"/>
                </a:cubicBezTo>
                <a:cubicBezTo>
                  <a:pt x="1844" y="1166"/>
                  <a:pt x="1821" y="1133"/>
                  <a:pt x="1864" y="1176"/>
                </a:cubicBezTo>
                <a:cubicBezTo>
                  <a:pt x="1883" y="1232"/>
                  <a:pt x="1857" y="1176"/>
                  <a:pt x="1896" y="1168"/>
                </a:cubicBezTo>
                <a:cubicBezTo>
                  <a:pt x="1905" y="1166"/>
                  <a:pt x="1905" y="1185"/>
                  <a:pt x="1912" y="1192"/>
                </a:cubicBezTo>
                <a:cubicBezTo>
                  <a:pt x="1919" y="1199"/>
                  <a:pt x="1928" y="1203"/>
                  <a:pt x="1936" y="1208"/>
                </a:cubicBezTo>
                <a:cubicBezTo>
                  <a:pt x="1942" y="1234"/>
                  <a:pt x="1944" y="1249"/>
                  <a:pt x="1960" y="1272"/>
                </a:cubicBezTo>
                <a:cubicBezTo>
                  <a:pt x="1995" y="1321"/>
                  <a:pt x="1976" y="1268"/>
                  <a:pt x="2000" y="1328"/>
                </a:cubicBezTo>
                <a:cubicBezTo>
                  <a:pt x="2006" y="1344"/>
                  <a:pt x="2011" y="1360"/>
                  <a:pt x="2016" y="1376"/>
                </a:cubicBezTo>
                <a:cubicBezTo>
                  <a:pt x="2019" y="1384"/>
                  <a:pt x="2024" y="1400"/>
                  <a:pt x="2024" y="1400"/>
                </a:cubicBezTo>
                <a:cubicBezTo>
                  <a:pt x="2021" y="1435"/>
                  <a:pt x="2022" y="1470"/>
                  <a:pt x="2016" y="1504"/>
                </a:cubicBezTo>
                <a:cubicBezTo>
                  <a:pt x="2014" y="1513"/>
                  <a:pt x="2010" y="1528"/>
                  <a:pt x="2000" y="1528"/>
                </a:cubicBezTo>
                <a:cubicBezTo>
                  <a:pt x="1992" y="1528"/>
                  <a:pt x="2000" y="1512"/>
                  <a:pt x="2000" y="1504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988" name="Text Box 20">
            <a:extLst>
              <a:ext uri="{FF2B5EF4-FFF2-40B4-BE49-F238E27FC236}">
                <a16:creationId xmlns:a16="http://schemas.microsoft.com/office/drawing/2014/main" id="{3B8091BA-1A91-255B-0F60-D2E2D9172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6" y="1485901"/>
            <a:ext cx="12239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viditelné</a:t>
            </a:r>
          </a:p>
        </p:txBody>
      </p:sp>
      <p:sp>
        <p:nvSpPr>
          <p:cNvPr id="211989" name="Text Box 21">
            <a:extLst>
              <a:ext uri="{FF2B5EF4-FFF2-40B4-BE49-F238E27FC236}">
                <a16:creationId xmlns:a16="http://schemas.microsoft.com/office/drawing/2014/main" id="{3DEA0CEF-E520-1F07-6D6C-D60165458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188" y="5518151"/>
            <a:ext cx="10795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skryté</a:t>
            </a:r>
          </a:p>
        </p:txBody>
      </p:sp>
      <p:sp>
        <p:nvSpPr>
          <p:cNvPr id="211990" name="Text Box 22">
            <a:extLst>
              <a:ext uri="{FF2B5EF4-FFF2-40B4-BE49-F238E27FC236}">
                <a16:creationId xmlns:a16="http://schemas.microsoft.com/office/drawing/2014/main" id="{284149D6-2A3F-01A3-E7AD-9E8B99236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6" y="2709863"/>
            <a:ext cx="1368425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znalosti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dovednosti</a:t>
            </a:r>
          </a:p>
        </p:txBody>
      </p:sp>
      <p:sp>
        <p:nvSpPr>
          <p:cNvPr id="211991" name="Text Box 23">
            <a:extLst>
              <a:ext uri="{FF2B5EF4-FFF2-40B4-BE49-F238E27FC236}">
                <a16:creationId xmlns:a16="http://schemas.microsoft.com/office/drawing/2014/main" id="{AAC731B9-BB1E-7BF5-36F0-FA523FBA2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4222751"/>
            <a:ext cx="15843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hodnoty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postoje</a:t>
            </a:r>
          </a:p>
          <a:p>
            <a:pPr>
              <a:spcBef>
                <a:spcPct val="50000"/>
              </a:spcBef>
            </a:pPr>
            <a:r>
              <a:rPr lang="cs-CZ" altLang="cs-CZ"/>
              <a:t>motivy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AF67EB9-57F6-DF71-B648-75E0F49BFFE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19667" y="5805488"/>
            <a:ext cx="4135362" cy="476250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000066"/>
                </a:solidFill>
              </a:rPr>
              <a:t>Základy managementu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35" name="Rectangle 27">
            <a:extLst>
              <a:ext uri="{FF2B5EF4-FFF2-40B4-BE49-F238E27FC236}">
                <a16:creationId xmlns:a16="http://schemas.microsoft.com/office/drawing/2014/main" id="{468359BA-31E3-CDF1-7207-694517097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679450"/>
            <a:ext cx="52593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cs-CZ" altLang="cs-CZ" sz="2600">
                <a:solidFill>
                  <a:srgbClr val="585E6C"/>
                </a:solidFill>
              </a:rPr>
              <a:t>Klíčové kompetence pro 21. století</a:t>
            </a:r>
          </a:p>
        </p:txBody>
      </p:sp>
      <p:sp>
        <p:nvSpPr>
          <p:cNvPr id="43036" name="Text Box 28">
            <a:extLst>
              <a:ext uri="{FF2B5EF4-FFF2-40B4-BE49-F238E27FC236}">
                <a16:creationId xmlns:a16="http://schemas.microsoft.com/office/drawing/2014/main" id="{C59AE9DC-F831-2500-52E4-390224647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152" y="4798786"/>
            <a:ext cx="876300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BEB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cs-CZ" altLang="cs-CZ" sz="1600" b="1" dirty="0"/>
              <a:t> IQ</a:t>
            </a:r>
            <a:r>
              <a:rPr lang="cs-CZ" altLang="cs-CZ" sz="1600" dirty="0"/>
              <a:t> – schopnosti věcné, odborné a metodické</a:t>
            </a:r>
            <a:r>
              <a:rPr lang="en-US" altLang="cs-CZ" sz="1600" dirty="0"/>
              <a:t>; </a:t>
            </a:r>
            <a:r>
              <a:rPr lang="cs-CZ" altLang="cs-CZ" sz="1600" dirty="0"/>
              <a:t>analytické a systémové</a:t>
            </a:r>
            <a:r>
              <a:rPr lang="en-US" altLang="cs-CZ" sz="1600" dirty="0"/>
              <a:t>;</a:t>
            </a:r>
            <a:r>
              <a:rPr lang="en-US" altLang="cs-CZ" sz="1600" dirty="0" err="1"/>
              <a:t>specifick</a:t>
            </a:r>
            <a:r>
              <a:rPr lang="cs-CZ" altLang="cs-CZ" sz="1600" dirty="0"/>
              <a:t>é</a:t>
            </a:r>
            <a:br>
              <a:rPr lang="cs-CZ" altLang="cs-CZ" sz="1600" dirty="0"/>
            </a:br>
            <a:r>
              <a:rPr lang="cs-CZ" altLang="cs-CZ" sz="1600" b="1" dirty="0"/>
              <a:t>EQ</a:t>
            </a:r>
            <a:r>
              <a:rPr lang="cs-CZ" altLang="cs-CZ" sz="1600" dirty="0"/>
              <a:t> – sociální a osobnostní (emocionální) kompetence</a:t>
            </a:r>
            <a:r>
              <a:rPr lang="en-US" altLang="cs-CZ" sz="1600" dirty="0"/>
              <a:t>;</a:t>
            </a:r>
            <a:r>
              <a:rPr lang="cs-CZ" altLang="cs-CZ" sz="1600" dirty="0"/>
              <a:t>(inter)</a:t>
            </a:r>
            <a:r>
              <a:rPr lang="cs-CZ" altLang="cs-CZ" sz="1600" dirty="0" err="1"/>
              <a:t>kulturální</a:t>
            </a:r>
            <a:r>
              <a:rPr lang="cs-CZ" altLang="cs-CZ" sz="1600" dirty="0"/>
              <a:t> komp. </a:t>
            </a:r>
            <a:br>
              <a:rPr lang="cs-CZ" altLang="cs-CZ" sz="1600" dirty="0"/>
            </a:br>
            <a:r>
              <a:rPr lang="cs-CZ" altLang="cs-CZ" sz="1600" b="1" dirty="0"/>
              <a:t>AQ</a:t>
            </a:r>
            <a:r>
              <a:rPr lang="cs-CZ" altLang="cs-CZ" sz="1600" dirty="0"/>
              <a:t> – akční kompetence</a:t>
            </a:r>
            <a:br>
              <a:rPr lang="cs-CZ" altLang="cs-CZ" sz="1600" dirty="0"/>
            </a:br>
            <a:r>
              <a:rPr lang="cs-CZ" altLang="cs-CZ" sz="1600" b="1" dirty="0"/>
              <a:t>CQ</a:t>
            </a:r>
            <a:r>
              <a:rPr lang="cs-CZ" altLang="cs-CZ" sz="1600" dirty="0"/>
              <a:t> – kreativní inteligence</a:t>
            </a:r>
          </a:p>
        </p:txBody>
      </p:sp>
      <p:graphicFrame>
        <p:nvGraphicFramePr>
          <p:cNvPr id="43037" name="Object 29">
            <a:extLst>
              <a:ext uri="{FF2B5EF4-FFF2-40B4-BE49-F238E27FC236}">
                <a16:creationId xmlns:a16="http://schemas.microsoft.com/office/drawing/2014/main" id="{1D92678D-F3D5-7AFC-95AD-8A18678BBA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684244"/>
              </p:ext>
            </p:extLst>
          </p:nvPr>
        </p:nvGraphicFramePr>
        <p:xfrm>
          <a:off x="3096306" y="1389857"/>
          <a:ext cx="6202362" cy="355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4802429" imgH="2753868" progId="CorelDraw.Graphic.9">
                  <p:embed/>
                </p:oleObj>
              </mc:Choice>
              <mc:Fallback>
                <p:oleObj name="CorelDRAW" r:id="rId2" imgW="4802429" imgH="2753868" progId="CorelDraw.Graphic.9">
                  <p:embed/>
                  <p:pic>
                    <p:nvPicPr>
                      <p:cNvPr id="43037" name="Object 29">
                        <a:extLst>
                          <a:ext uri="{FF2B5EF4-FFF2-40B4-BE49-F238E27FC236}">
                            <a16:creationId xmlns:a16="http://schemas.microsoft.com/office/drawing/2014/main" id="{1D92678D-F3D5-7AFC-95AD-8A18678BBA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306" y="1389857"/>
                        <a:ext cx="6202362" cy="355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BEB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086B392-E499-7955-B338-7BF2946E2CA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19667" y="5805488"/>
            <a:ext cx="3743476" cy="476250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000066"/>
                </a:solidFill>
              </a:rPr>
              <a:t>Základy managementu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AB4D4-36DF-D023-4024-05A53670D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3">
            <a:extLst>
              <a:ext uri="{FF2B5EF4-FFF2-40B4-BE49-F238E27FC236}">
                <a16:creationId xmlns:a16="http://schemas.microsoft.com/office/drawing/2014/main" id="{0A0FE753-2011-DE47-CFA6-26BD8AF89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4" y="1268760"/>
            <a:ext cx="10972800" cy="453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000" b="1" dirty="0"/>
              <a:t>Profilující vlastnosti osobnosti – temperament, postoje a charakter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     </a:t>
            </a:r>
          </a:p>
          <a:p>
            <a:pPr>
              <a:lnSpc>
                <a:spcPct val="90000"/>
              </a:lnSpc>
              <a:buNone/>
            </a:pPr>
            <a:r>
              <a:rPr lang="cs-CZ" altLang="cs-CZ" sz="2000" b="1" dirty="0"/>
              <a:t>     Temperament</a:t>
            </a:r>
            <a:r>
              <a:rPr lang="cs-CZ" altLang="cs-CZ" sz="2000" dirty="0"/>
              <a:t> vyjadřuje zejména formální podobu našeho prožívání a chování, v současnosti je spojován s individuální potřebou stimulace, vnějších podnětů. Jedná se o charakteristiku osobnosti, které je přisuzována největší biologická podmíněnost</a:t>
            </a:r>
          </a:p>
          <a:p>
            <a:pPr>
              <a:lnSpc>
                <a:spcPct val="90000"/>
              </a:lnSpc>
              <a:buNone/>
            </a:pPr>
            <a:endParaRPr lang="cs-CZ" altLang="cs-CZ" sz="2000" dirty="0"/>
          </a:p>
          <a:p>
            <a:pPr>
              <a:lnSpc>
                <a:spcPct val="90000"/>
              </a:lnSpc>
              <a:buNone/>
            </a:pPr>
            <a:r>
              <a:rPr lang="cs-CZ" altLang="cs-CZ" sz="2000" dirty="0"/>
              <a:t>	</a:t>
            </a:r>
            <a:r>
              <a:rPr lang="cs-CZ" altLang="cs-CZ" sz="2000" b="1" dirty="0"/>
              <a:t>Základní temperamentové charakteristiky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celkové citové ladění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celkové zaměření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vzrušivost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odolnost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intenzita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000" dirty="0"/>
              <a:t>trvalost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EA3B23B-A52B-C4E0-C4BD-3E6C91B58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324" y="576262"/>
            <a:ext cx="10972800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buNone/>
              <a:defRPr/>
            </a:pPr>
            <a:br>
              <a:rPr lang="cs-CZ" altLang="cs-CZ" sz="2000" kern="0" dirty="0"/>
            </a:br>
            <a:r>
              <a:rPr lang="cs-CZ" altLang="cs-CZ" sz="2000" kern="0" dirty="0"/>
              <a:t>    </a:t>
            </a:r>
            <a:endParaRPr lang="cs-CZ" altLang="cs-CZ" sz="2400" kern="0" dirty="0"/>
          </a:p>
          <a:p>
            <a:pPr>
              <a:lnSpc>
                <a:spcPct val="80000"/>
              </a:lnSpc>
              <a:buNone/>
              <a:defRPr/>
            </a:pPr>
            <a:r>
              <a:rPr lang="cs-CZ" altLang="cs-CZ" sz="2400" kern="0" dirty="0"/>
              <a:t>       </a:t>
            </a:r>
            <a:r>
              <a:rPr lang="cs-CZ" altLang="cs-CZ" sz="2400" dirty="0"/>
              <a:t>POJEM OSOBNOST</a:t>
            </a:r>
          </a:p>
          <a:p>
            <a:br>
              <a:rPr lang="cs-CZ" altLang="cs-CZ" sz="2400" b="1" kern="0" dirty="0"/>
            </a:br>
            <a:r>
              <a:rPr lang="cs-CZ" altLang="cs-CZ" sz="2000" kern="0" dirty="0"/>
              <a:t>	</a:t>
            </a:r>
            <a:endParaRPr lang="cs-CZ" altLang="cs-CZ" sz="3200" kern="0" dirty="0"/>
          </a:p>
        </p:txBody>
      </p:sp>
      <p:sp>
        <p:nvSpPr>
          <p:cNvPr id="10" name="Zástupný symbol pro zápatí 1">
            <a:extLst>
              <a:ext uri="{FF2B5EF4-FFF2-40B4-BE49-F238E27FC236}">
                <a16:creationId xmlns:a16="http://schemas.microsoft.com/office/drawing/2014/main" id="{F967D814-927C-9807-53C1-EC474E21E6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639616" y="5799360"/>
            <a:ext cx="804518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/>
              <a:t>Základy managementu</a:t>
            </a:r>
            <a:endParaRPr lang="cs-CZ" altLang="cs-CZ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0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VSH">
  <a:themeElements>
    <a:clrScheme name="Vlast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0070C0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70C0"/>
      </a:accent6>
      <a:hlink>
        <a:srgbClr val="009999"/>
      </a:hlink>
      <a:folHlink>
        <a:srgbClr val="99CC00"/>
      </a:folHlink>
    </a:clrScheme>
    <a:fontScheme name="V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80000"/>
          <a:buFont typeface="Wingdings" pitchFamily="2" charset="2"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80000"/>
          <a:buFont typeface="Wingdings" pitchFamily="2" charset="2"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VSH" id="{595B8A0D-F61D-49A7-9489-21F0C4A583C5}" vid="{1674BE21-8FD0-4A06-80EB-7522F3550AB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MotivVSH</Template>
  <TotalTime>1118</TotalTime>
  <Words>3181</Words>
  <Application>Microsoft Office PowerPoint</Application>
  <PresentationFormat>Širokoúhlá obrazovka</PresentationFormat>
  <Paragraphs>759</Paragraphs>
  <Slides>61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61</vt:i4>
      </vt:variant>
    </vt:vector>
  </HeadingPairs>
  <TitlesOfParts>
    <vt:vector size="66" baseType="lpstr">
      <vt:lpstr>Aptos</vt:lpstr>
      <vt:lpstr>Arial</vt:lpstr>
      <vt:lpstr>Wingdings</vt:lpstr>
      <vt:lpstr>MotivVSH</vt:lpstr>
      <vt:lpstr>CorelDRAW</vt:lpstr>
      <vt:lpstr>Základy zdravotnického managementu   doc. Mgr. Ing. Karel Chadt, CSc</vt:lpstr>
      <vt:lpstr>  Literatura   </vt:lpstr>
      <vt:lpstr>Prezentace aplikace PowerPoint</vt:lpstr>
      <vt:lpstr>Prezentace aplikace PowerPoint</vt:lpstr>
      <vt:lpstr>  OBECNÝ MNAGENT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OSOBNOST MANAŽERA</vt:lpstr>
      <vt:lpstr>Prezentace aplikace PowerPoint</vt:lpstr>
      <vt:lpstr>Prezentace aplikace PowerPoint</vt:lpstr>
      <vt:lpstr>  OSOBNOST MANAŽERA</vt:lpstr>
      <vt:lpstr>  OSOBNOST MANAŽERA  </vt:lpstr>
      <vt:lpstr>  OSOBNOST MANAŽERA   </vt:lpstr>
      <vt:lpstr>Prezentace aplikace PowerPoint</vt:lpstr>
      <vt:lpstr>Prezentace aplikace PowerPoint</vt:lpstr>
      <vt:lpstr>   MANAŽERSKÉ FUNKCE  </vt:lpstr>
      <vt:lpstr>  MANAŽERSKÉ FUNKCE   </vt:lpstr>
      <vt:lpstr>  ROZHODOVÁNÍ</vt:lpstr>
      <vt:lpstr>KOMUNIKACE</vt:lpstr>
      <vt:lpstr>KOMUNIKACE</vt:lpstr>
      <vt:lpstr>KOMUNIKACE</vt:lpstr>
      <vt:lpstr>Komunikace v manažerských funkcích</vt:lpstr>
      <vt:lpstr>Komunikace v manažerských funkcích</vt:lpstr>
      <vt:lpstr>Komunikace v manažerských funkcích</vt:lpstr>
      <vt:lpstr>Prezentace aplikace PowerPoint</vt:lpstr>
      <vt:lpstr>MOTIVACE</vt:lpstr>
      <vt:lpstr>MOTIVACE</vt:lpstr>
      <vt:lpstr>Prezentace aplikace PowerPoint</vt:lpstr>
      <vt:lpstr>DELEGOVÁNŃ</vt:lpstr>
      <vt:lpstr>DELEGOVÁNÍ </vt:lpstr>
      <vt:lpstr>DELEGOVÁNÍ   </vt:lpstr>
      <vt:lpstr>DELEGOVÁNÍ  </vt:lpstr>
      <vt:lpstr>DELEGOVÁNÍ    </vt:lpstr>
      <vt:lpstr>DELEGOVÁNÍ    </vt:lpstr>
      <vt:lpstr>DELEGOVÁNÍ    </vt:lpstr>
      <vt:lpstr>  KONTROLA   </vt:lpstr>
      <vt:lpstr>HODNOCENÍ</vt:lpstr>
      <vt:lpstr> HODNOCENÍ  </vt:lpstr>
      <vt:lpstr>HODNOCENÍ</vt:lpstr>
      <vt:lpstr>HODNOCENÍ </vt:lpstr>
      <vt:lpstr>HODNOCENÍ  </vt:lpstr>
      <vt:lpstr>HODNOCENÍ</vt:lpstr>
      <vt:lpstr>PERSONÁLNÍ ŘÍZENÍ</vt:lpstr>
      <vt:lpstr>PERSONÁLNÍ ŘÍZENÍ   </vt:lpstr>
      <vt:lpstr>PERSONÁLNÍ ŘÍZENÍ  </vt:lpstr>
      <vt:lpstr>PERSONÁLNÍ ŘÍZENÍ</vt:lpstr>
      <vt:lpstr> VEDENÍ PORAD</vt:lpstr>
      <vt:lpstr>STRES</vt:lpstr>
      <vt:lpstr>STRES</vt:lpstr>
      <vt:lpstr>STRES</vt:lpstr>
      <vt:lpstr>STRES</vt:lpstr>
      <vt:lpstr>Workholismus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Karel Chadt</dc:creator>
  <cp:lastModifiedBy>Karel Chadt</cp:lastModifiedBy>
  <cp:revision>26</cp:revision>
  <dcterms:created xsi:type="dcterms:W3CDTF">2025-04-25T12:50:42Z</dcterms:created>
  <dcterms:modified xsi:type="dcterms:W3CDTF">2026-03-15T12:56:03Z</dcterms:modified>
</cp:coreProperties>
</file>