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4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1.4.2014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1.4.2014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2606AFE-5F16-4BF4-B1A2-A0403FE08B32}" type="datetimeFigureOut">
              <a:rPr lang="cs-CZ" smtClean="0"/>
              <a:t>1.4.2014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1.4.2014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1.4.2014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1.4.2014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6AFE-5F16-4BF4-B1A2-A0403FE08B32}" type="datetimeFigureOut">
              <a:rPr lang="cs-CZ" smtClean="0"/>
              <a:t>1.4.2014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2606AFE-5F16-4BF4-B1A2-A0403FE08B32}" type="datetimeFigureOut">
              <a:rPr lang="cs-CZ" smtClean="0"/>
              <a:t>1.4.2014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2606AFE-5F16-4BF4-B1A2-A0403FE08B32}" type="datetimeFigureOut">
              <a:rPr lang="cs-CZ" smtClean="0"/>
              <a:t>1.4.2014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E62484-157C-40E3-BCC6-6F4B99A47DCA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KOMUNIKACE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Agresivní pacient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57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Agresivní pacient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Agrese – odpověď na frustraci</a:t>
            </a:r>
          </a:p>
          <a:p>
            <a:endParaRPr lang="cs-CZ" dirty="0"/>
          </a:p>
          <a:p>
            <a:r>
              <a:rPr lang="cs-CZ" dirty="0" smtClean="0"/>
              <a:t>Agrese zastřená – sarkasmy, ironie, vyhrožování, agresivní gesta</a:t>
            </a:r>
          </a:p>
          <a:p>
            <a:r>
              <a:rPr lang="cs-CZ" dirty="0" smtClean="0"/>
              <a:t>Agrese zjevná – verbální, brachiální, </a:t>
            </a:r>
            <a:r>
              <a:rPr lang="cs-CZ" dirty="0" err="1" smtClean="0"/>
              <a:t>autoagrese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Původ agrese: návyková látka, delirantní stavy, stavy zmatenosti (pooperační, organické onemocnění, psychiatrické onemocnění)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3112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Co dělat?</a:t>
            </a:r>
          </a:p>
          <a:p>
            <a:pPr marL="0" indent="0">
              <a:buNone/>
            </a:pPr>
            <a:r>
              <a:rPr lang="cs-CZ" dirty="0" smtClean="0"/>
              <a:t>CAVE – agrese plodí agresi</a:t>
            </a:r>
          </a:p>
          <a:p>
            <a:r>
              <a:rPr lang="cs-CZ" dirty="0" smtClean="0"/>
              <a:t>Chránit sebe</a:t>
            </a:r>
          </a:p>
          <a:p>
            <a:r>
              <a:rPr lang="cs-CZ" dirty="0" smtClean="0"/>
              <a:t>Respektovat prostor pacienta</a:t>
            </a:r>
          </a:p>
          <a:p>
            <a:r>
              <a:rPr lang="cs-CZ" dirty="0" smtClean="0"/>
              <a:t>Hovořit klidně, trpělivě – poskytnout pacientovi čas, sebevědomě (nesmí být cítit strach), pacientovi nevyhrožovat, nehodnotit ho, reflektovat situaci, nelhat</a:t>
            </a:r>
          </a:p>
          <a:p>
            <a:r>
              <a:rPr lang="cs-CZ" dirty="0" smtClean="0"/>
              <a:t>Odstranit veškeré předměty, které je možné použít jako zbraň (skleničky, </a:t>
            </a:r>
            <a:r>
              <a:rPr lang="cs-CZ" dirty="0" err="1" smtClean="0"/>
              <a:t>inf</a:t>
            </a:r>
            <a:r>
              <a:rPr lang="cs-CZ" dirty="0" smtClean="0"/>
              <a:t>. stojan, apod.)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2735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Aplikaci medikace</a:t>
            </a:r>
          </a:p>
          <a:p>
            <a:r>
              <a:rPr lang="cs-CZ" dirty="0" smtClean="0"/>
              <a:t>Při pokusu/napadení osob – fyzická pacifikace (končetina = člověk), přivolání pomoci</a:t>
            </a:r>
          </a:p>
          <a:p>
            <a:r>
              <a:rPr lang="cs-CZ" dirty="0" smtClean="0"/>
              <a:t>Omezení v lůžku (kurty)</a:t>
            </a:r>
          </a:p>
          <a:p>
            <a:endParaRPr lang="cs-CZ" dirty="0"/>
          </a:p>
          <a:p>
            <a:r>
              <a:rPr lang="cs-CZ" dirty="0" smtClean="0"/>
              <a:t>CAVE – vše </a:t>
            </a:r>
            <a:r>
              <a:rPr lang="cs-CZ" smtClean="0"/>
              <a:t>pečlivě dokumentovat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3794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2143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3600" b="1" dirty="0"/>
              <a:t>Obecná pravidla</a:t>
            </a:r>
            <a:r>
              <a:rPr lang="cs-CZ" sz="3600" b="1" dirty="0" smtClean="0"/>
              <a:t>:</a:t>
            </a:r>
          </a:p>
          <a:p>
            <a:r>
              <a:rPr lang="cs-CZ" sz="3600" dirty="0" smtClean="0">
                <a:latin typeface="Calibri"/>
              </a:rPr>
              <a:t>Zavést </a:t>
            </a:r>
            <a:r>
              <a:rPr lang="cs-CZ" sz="3600" dirty="0">
                <a:latin typeface="Calibri"/>
              </a:rPr>
              <a:t>racionální komunikaci </a:t>
            </a:r>
          </a:p>
          <a:p>
            <a:r>
              <a:rPr lang="cs-CZ" sz="3600" dirty="0" smtClean="0">
                <a:latin typeface="Calibri"/>
              </a:rPr>
              <a:t>Chovat </a:t>
            </a:r>
            <a:r>
              <a:rPr lang="cs-CZ" sz="3600" dirty="0">
                <a:latin typeface="Calibri"/>
              </a:rPr>
              <a:t>se </a:t>
            </a:r>
            <a:r>
              <a:rPr lang="cs-CZ" sz="3600" dirty="0" smtClean="0">
                <a:latin typeface="Calibri"/>
              </a:rPr>
              <a:t>zdvořile (představit se), </a:t>
            </a:r>
            <a:r>
              <a:rPr lang="cs-CZ" sz="3600" dirty="0">
                <a:latin typeface="Calibri"/>
              </a:rPr>
              <a:t>ale důrazně a s autoritou.</a:t>
            </a:r>
          </a:p>
          <a:p>
            <a:r>
              <a:rPr lang="cs-CZ" sz="3600" dirty="0" smtClean="0">
                <a:latin typeface="Calibri"/>
              </a:rPr>
              <a:t>Mluvit </a:t>
            </a:r>
            <a:r>
              <a:rPr lang="cs-CZ" sz="3600" dirty="0">
                <a:latin typeface="Calibri"/>
              </a:rPr>
              <a:t>klidným tónem </a:t>
            </a:r>
            <a:r>
              <a:rPr lang="cs-CZ" sz="3600" dirty="0" smtClean="0">
                <a:latin typeface="Calibri"/>
              </a:rPr>
              <a:t>a zřetelně, pomalu </a:t>
            </a:r>
            <a:r>
              <a:rPr lang="cs-CZ" sz="3600" dirty="0">
                <a:latin typeface="Calibri"/>
              </a:rPr>
              <a:t>a </a:t>
            </a:r>
            <a:r>
              <a:rPr lang="cs-CZ" sz="3600" dirty="0" smtClean="0">
                <a:latin typeface="Calibri"/>
              </a:rPr>
              <a:t>používat </a:t>
            </a:r>
            <a:r>
              <a:rPr lang="cs-CZ" sz="3600" dirty="0">
                <a:latin typeface="Calibri"/>
              </a:rPr>
              <a:t>krátké jednoduché </a:t>
            </a:r>
            <a:r>
              <a:rPr lang="cs-CZ" sz="3600" dirty="0" smtClean="0">
                <a:latin typeface="Calibri"/>
              </a:rPr>
              <a:t>věty; opakovat důležité</a:t>
            </a:r>
            <a:endParaRPr lang="cs-CZ" sz="3600" dirty="0">
              <a:latin typeface="Calibri"/>
            </a:endParaRPr>
          </a:p>
          <a:p>
            <a:r>
              <a:rPr lang="cs-CZ" sz="3600" dirty="0">
                <a:latin typeface="Calibri"/>
              </a:rPr>
              <a:t>Být</a:t>
            </a:r>
            <a:r>
              <a:rPr lang="cs-CZ" sz="3600" dirty="0" smtClean="0">
                <a:latin typeface="Wingdings-Regular"/>
              </a:rPr>
              <a:t> </a:t>
            </a:r>
            <a:r>
              <a:rPr lang="cs-CZ" sz="3600" dirty="0" smtClean="0">
                <a:latin typeface="Calibri"/>
              </a:rPr>
              <a:t>trpělivý </a:t>
            </a:r>
            <a:r>
              <a:rPr lang="cs-CZ" sz="3600" dirty="0">
                <a:latin typeface="Calibri"/>
              </a:rPr>
              <a:t>a </a:t>
            </a:r>
            <a:r>
              <a:rPr lang="cs-CZ" sz="3600" dirty="0" smtClean="0">
                <a:latin typeface="Calibri"/>
              </a:rPr>
              <a:t>snažit </a:t>
            </a:r>
            <a:r>
              <a:rPr lang="cs-CZ" sz="3600" dirty="0">
                <a:latin typeface="Calibri"/>
              </a:rPr>
              <a:t>se získat důvěru.</a:t>
            </a:r>
          </a:p>
          <a:p>
            <a:r>
              <a:rPr lang="cs-CZ" sz="3600" dirty="0" smtClean="0">
                <a:latin typeface="Calibri"/>
              </a:rPr>
              <a:t>Vysvětluj</a:t>
            </a:r>
            <a:r>
              <a:rPr lang="cs-CZ" sz="3600" dirty="0">
                <a:latin typeface="Calibri"/>
              </a:rPr>
              <a:t>, co se </a:t>
            </a:r>
            <a:r>
              <a:rPr lang="cs-CZ" sz="3600" dirty="0" smtClean="0">
                <a:latin typeface="Calibri"/>
              </a:rPr>
              <a:t>chystáte </a:t>
            </a:r>
            <a:r>
              <a:rPr lang="cs-CZ" sz="3600" dirty="0">
                <a:latin typeface="Calibri"/>
              </a:rPr>
              <a:t>udělat a </a:t>
            </a:r>
            <a:r>
              <a:rPr lang="cs-CZ" sz="3600" dirty="0" smtClean="0">
                <a:latin typeface="Calibri"/>
              </a:rPr>
              <a:t>proč</a:t>
            </a:r>
            <a:endParaRPr lang="cs-CZ" sz="3600" dirty="0">
              <a:latin typeface="Calibri"/>
            </a:endParaRPr>
          </a:p>
          <a:p>
            <a:r>
              <a:rPr lang="pl-PL" sz="3600" dirty="0" smtClean="0">
                <a:latin typeface="Calibri"/>
              </a:rPr>
              <a:t>Ptát </a:t>
            </a:r>
            <a:r>
              <a:rPr lang="pl-PL" sz="3600" dirty="0">
                <a:latin typeface="Calibri"/>
              </a:rPr>
              <a:t>se a </a:t>
            </a:r>
            <a:r>
              <a:rPr lang="pl-PL" sz="3600" dirty="0" smtClean="0">
                <a:latin typeface="Calibri"/>
              </a:rPr>
              <a:t>čekat </a:t>
            </a:r>
            <a:r>
              <a:rPr lang="pl-PL" sz="3600" dirty="0">
                <a:latin typeface="Calibri"/>
              </a:rPr>
              <a:t>na </a:t>
            </a:r>
            <a:r>
              <a:rPr lang="pl-PL" sz="3600" dirty="0" smtClean="0">
                <a:latin typeface="Calibri"/>
              </a:rPr>
              <a:t>odpovědi</a:t>
            </a:r>
            <a:endParaRPr lang="pl-PL" sz="3600" dirty="0">
              <a:latin typeface="Calibri"/>
            </a:endParaRPr>
          </a:p>
          <a:p>
            <a:r>
              <a:rPr lang="cs-CZ" sz="3600" dirty="0" smtClean="0">
                <a:latin typeface="Calibri"/>
              </a:rPr>
              <a:t>Nemluvit </a:t>
            </a:r>
            <a:r>
              <a:rPr lang="cs-CZ" sz="3600" dirty="0">
                <a:latin typeface="Calibri"/>
              </a:rPr>
              <a:t>o pacientovi v jeho přítomnosti, jako kdyby tam </a:t>
            </a:r>
            <a:r>
              <a:rPr lang="cs-CZ" sz="3600" dirty="0" smtClean="0">
                <a:latin typeface="Calibri"/>
              </a:rPr>
              <a:t>nebyl</a:t>
            </a:r>
            <a:endParaRPr lang="cs-CZ" sz="3600" dirty="0">
              <a:latin typeface="Calibri"/>
            </a:endParaRPr>
          </a:p>
          <a:p>
            <a:r>
              <a:rPr lang="cs-CZ" sz="3600" dirty="0" smtClean="0">
                <a:latin typeface="Calibri"/>
              </a:rPr>
              <a:t>Vyhýbat </a:t>
            </a:r>
            <a:r>
              <a:rPr lang="cs-CZ" sz="3600" dirty="0">
                <a:latin typeface="Calibri"/>
              </a:rPr>
              <a:t>se odborným výrazům </a:t>
            </a:r>
            <a:r>
              <a:rPr lang="cs-CZ" sz="3600" dirty="0" smtClean="0">
                <a:latin typeface="Calibri"/>
              </a:rPr>
              <a:t>(</a:t>
            </a:r>
            <a:r>
              <a:rPr lang="pl-PL" sz="3600" dirty="0" smtClean="0">
                <a:latin typeface="Calibri"/>
              </a:rPr>
              <a:t>pokud </a:t>
            </a:r>
            <a:r>
              <a:rPr lang="pl-PL" sz="3600" dirty="0">
                <a:latin typeface="Calibri"/>
              </a:rPr>
              <a:t>je pacient nepoužil jako </a:t>
            </a:r>
            <a:r>
              <a:rPr lang="pl-PL" sz="3600" dirty="0" smtClean="0">
                <a:latin typeface="Calibri"/>
              </a:rPr>
              <a:t>první)</a:t>
            </a:r>
            <a:endParaRPr lang="pl-PL" sz="3600" dirty="0">
              <a:latin typeface="Calibri"/>
            </a:endParaRPr>
          </a:p>
          <a:p>
            <a:r>
              <a:rPr lang="cs-CZ" sz="3600" dirty="0" smtClean="0">
                <a:latin typeface="Calibri"/>
              </a:rPr>
              <a:t>Je </a:t>
            </a:r>
            <a:r>
              <a:rPr lang="cs-CZ" sz="3600" dirty="0">
                <a:latin typeface="Calibri"/>
              </a:rPr>
              <a:t>lepší, když na pacienta mluví pouze jeden určený člen </a:t>
            </a:r>
            <a:r>
              <a:rPr lang="cs-CZ" sz="3600" dirty="0" smtClean="0">
                <a:latin typeface="Calibri"/>
              </a:rPr>
              <a:t>týmu</a:t>
            </a:r>
            <a:endParaRPr lang="pt-BR" sz="3600" dirty="0">
              <a:latin typeface="Calibri"/>
            </a:endParaRPr>
          </a:p>
          <a:p>
            <a:r>
              <a:rPr lang="cs-CZ" sz="3600" dirty="0" smtClean="0">
                <a:latin typeface="Calibri"/>
              </a:rPr>
              <a:t>Pacient </a:t>
            </a:r>
            <a:r>
              <a:rPr lang="cs-CZ" sz="3600" dirty="0">
                <a:latin typeface="Calibri"/>
              </a:rPr>
              <a:t>může být vystrašený, realitu </a:t>
            </a:r>
            <a:r>
              <a:rPr lang="cs-CZ" sz="3600" dirty="0" smtClean="0">
                <a:latin typeface="Calibri"/>
              </a:rPr>
              <a:t>vnímat </a:t>
            </a:r>
            <a:r>
              <a:rPr lang="cs-CZ" sz="3600" dirty="0">
                <a:latin typeface="Calibri"/>
              </a:rPr>
              <a:t>zkresleně a </a:t>
            </a:r>
            <a:r>
              <a:rPr lang="cs-CZ" sz="3600" dirty="0" smtClean="0">
                <a:latin typeface="Calibri"/>
              </a:rPr>
              <a:t>reaguje především </a:t>
            </a:r>
            <a:r>
              <a:rPr lang="cs-CZ" sz="3600" dirty="0">
                <a:latin typeface="Calibri"/>
              </a:rPr>
              <a:t>na vnitřní podněty (např. hlasy</a:t>
            </a:r>
            <a:r>
              <a:rPr lang="cs-CZ" sz="3600" dirty="0" smtClean="0">
                <a:latin typeface="Calibri"/>
              </a:rPr>
              <a:t>)</a:t>
            </a:r>
            <a:endParaRPr lang="cs-CZ" sz="3600" dirty="0">
              <a:latin typeface="Calibri"/>
            </a:endParaRPr>
          </a:p>
          <a:p>
            <a:r>
              <a:rPr lang="cs-CZ" sz="3600" dirty="0" smtClean="0">
                <a:latin typeface="Calibri"/>
              </a:rPr>
              <a:t>S </a:t>
            </a:r>
            <a:r>
              <a:rPr lang="cs-CZ" sz="3600" dirty="0">
                <a:latin typeface="Calibri"/>
              </a:rPr>
              <a:t>intoxikovaným pacientem nelze vyjednávat; je třeba zajistit svoje i </a:t>
            </a:r>
            <a:r>
              <a:rPr lang="cs-CZ" sz="3600" dirty="0" smtClean="0">
                <a:latin typeface="Calibri"/>
              </a:rPr>
              <a:t>jeho bezpečí</a:t>
            </a:r>
            <a:endParaRPr lang="cs-CZ" sz="3600" dirty="0">
              <a:latin typeface="Calibri"/>
            </a:endParaRPr>
          </a:p>
          <a:p>
            <a:pPr marL="0" indent="0">
              <a:buNone/>
            </a:pPr>
            <a:endParaRPr lang="cs-CZ" sz="1500" dirty="0" smtClean="0"/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endParaRPr lang="cs-CZ" sz="1500" dirty="0" smtClean="0"/>
          </a:p>
          <a:p>
            <a:pPr marL="0" indent="0">
              <a:buNone/>
            </a:pPr>
            <a:endParaRPr lang="cs-CZ" sz="1500" dirty="0"/>
          </a:p>
          <a:p>
            <a:pPr marL="0" indent="0">
              <a:buNone/>
            </a:pPr>
            <a:r>
              <a:rPr lang="cs-CZ" sz="1500" dirty="0" smtClean="0"/>
              <a:t>Zdroj</a:t>
            </a:r>
            <a:r>
              <a:rPr lang="cs-CZ" sz="1500" dirty="0"/>
              <a:t>: </a:t>
            </a:r>
            <a:r>
              <a:rPr lang="en-US" sz="1500" b="1" dirty="0"/>
              <a:t>Dolman, R. : P</a:t>
            </a:r>
            <a:r>
              <a:rPr lang="en-US" sz="1500" dirty="0"/>
              <a:t>olice </a:t>
            </a:r>
            <a:r>
              <a:rPr lang="en-US" sz="1500" b="1" dirty="0"/>
              <a:t>I</a:t>
            </a:r>
            <a:r>
              <a:rPr lang="en-US" sz="1500" dirty="0"/>
              <a:t>ntervention </a:t>
            </a:r>
            <a:r>
              <a:rPr lang="en-US" sz="1500" b="1" dirty="0"/>
              <a:t>I</a:t>
            </a:r>
            <a:r>
              <a:rPr lang="en-US" sz="1500" dirty="0"/>
              <a:t>n Mental </a:t>
            </a:r>
            <a:r>
              <a:rPr lang="en-US" sz="1500" b="1" dirty="0"/>
              <a:t>I</a:t>
            </a:r>
            <a:r>
              <a:rPr lang="en-US" sz="1500" dirty="0"/>
              <a:t>llness </a:t>
            </a:r>
            <a:r>
              <a:rPr lang="en-US" sz="1500" b="1" dirty="0"/>
              <a:t>C</a:t>
            </a:r>
            <a:r>
              <a:rPr lang="en-US" sz="1500" dirty="0"/>
              <a:t>risis; Justice Institute of BC </a:t>
            </a:r>
            <a:r>
              <a:rPr lang="en-US" sz="1500" dirty="0" smtClean="0"/>
              <a:t>Police</a:t>
            </a:r>
            <a:r>
              <a:rPr lang="cs-CZ" sz="1500" dirty="0" smtClean="0"/>
              <a:t> </a:t>
            </a:r>
            <a:r>
              <a:rPr lang="cs-CZ" sz="1500" dirty="0" err="1" smtClean="0"/>
              <a:t>Academy</a:t>
            </a:r>
            <a:r>
              <a:rPr lang="cs-CZ" sz="1500" dirty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7063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Rady pro intervenci</a:t>
            </a:r>
          </a:p>
          <a:p>
            <a:r>
              <a:rPr lang="cs-CZ" dirty="0" smtClean="0"/>
              <a:t>Vytvořte </a:t>
            </a:r>
            <a:r>
              <a:rPr lang="cs-CZ" dirty="0"/>
              <a:t>klidné prostředí kolem sebe a </a:t>
            </a:r>
            <a:r>
              <a:rPr lang="cs-CZ" dirty="0" smtClean="0"/>
              <a:t>pacienta</a:t>
            </a:r>
            <a:endParaRPr lang="cs-CZ" dirty="0"/>
          </a:p>
          <a:p>
            <a:r>
              <a:rPr lang="cs-CZ" dirty="0" smtClean="0"/>
              <a:t>Zajistěte </a:t>
            </a:r>
            <a:r>
              <a:rPr lang="cs-CZ" dirty="0"/>
              <a:t>si únikovou </a:t>
            </a:r>
            <a:r>
              <a:rPr lang="cs-CZ" dirty="0" smtClean="0"/>
              <a:t>cestu</a:t>
            </a:r>
            <a:endParaRPr lang="cs-CZ" dirty="0"/>
          </a:p>
          <a:p>
            <a:r>
              <a:rPr lang="pl-PL" dirty="0" smtClean="0"/>
              <a:t>Vyvarujte </a:t>
            </a:r>
            <a:r>
              <a:rPr lang="pl-PL" dirty="0"/>
              <a:t>se míst, kde by vás pacient mohl zahnat do </a:t>
            </a:r>
            <a:r>
              <a:rPr lang="pl-PL" dirty="0" smtClean="0"/>
              <a:t>rohu</a:t>
            </a:r>
            <a:endParaRPr lang="pl-PL" dirty="0"/>
          </a:p>
          <a:p>
            <a:r>
              <a:rPr lang="cs-CZ" dirty="0" smtClean="0"/>
              <a:t>Vyhněte </a:t>
            </a:r>
            <a:r>
              <a:rPr lang="cs-CZ" dirty="0"/>
              <a:t>se nebezpečným místům (např. kuchyně – spousta potenciálních</a:t>
            </a:r>
          </a:p>
          <a:p>
            <a:pPr marL="0" indent="0">
              <a:buNone/>
            </a:pPr>
            <a:r>
              <a:rPr lang="cs-CZ" dirty="0"/>
              <a:t>zbraní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 smtClean="0"/>
              <a:t>Pokud </a:t>
            </a:r>
            <a:r>
              <a:rPr lang="cs-CZ" dirty="0"/>
              <a:t>je pacient rozrušený, agresivní nebo paranoidní, ustupte a dopřejte</a:t>
            </a:r>
          </a:p>
          <a:p>
            <a:pPr marL="0" indent="0">
              <a:buNone/>
            </a:pPr>
            <a:r>
              <a:rPr lang="cs-CZ" dirty="0"/>
              <a:t>mu čas a </a:t>
            </a:r>
            <a:r>
              <a:rPr lang="cs-CZ" dirty="0" smtClean="0"/>
              <a:t>prostor</a:t>
            </a:r>
            <a:endParaRPr lang="cs-CZ" dirty="0"/>
          </a:p>
          <a:p>
            <a:r>
              <a:rPr lang="cs-CZ" dirty="0" smtClean="0"/>
              <a:t>Držte </a:t>
            </a:r>
            <a:r>
              <a:rPr lang="cs-CZ" dirty="0"/>
              <a:t>si větší </a:t>
            </a:r>
            <a:r>
              <a:rPr lang="cs-CZ" dirty="0" smtClean="0"/>
              <a:t>odstup</a:t>
            </a:r>
            <a:endParaRPr lang="cs-CZ" dirty="0"/>
          </a:p>
          <a:p>
            <a:r>
              <a:rPr lang="cs-CZ" dirty="0" smtClean="0"/>
              <a:t>Pokud </a:t>
            </a:r>
            <a:r>
              <a:rPr lang="cs-CZ" dirty="0"/>
              <a:t>pacient vyhrožuje, je ozbrojený nebo agresivní a situace eskaluje,</a:t>
            </a:r>
          </a:p>
          <a:p>
            <a:pPr marL="0" indent="0">
              <a:buNone/>
            </a:pPr>
            <a:r>
              <a:rPr lang="cs-CZ" dirty="0"/>
              <a:t>zavolejte </a:t>
            </a:r>
            <a:r>
              <a:rPr lang="cs-CZ" dirty="0" smtClean="0"/>
              <a:t>pomoc! </a:t>
            </a:r>
            <a:r>
              <a:rPr lang="cs-CZ" dirty="0"/>
              <a:t>Sledujte jeho ruce. Klidně, ale důrazně mu dejte najevo, že</a:t>
            </a:r>
          </a:p>
          <a:p>
            <a:pPr marL="0" indent="0">
              <a:buNone/>
            </a:pPr>
            <a:r>
              <a:rPr lang="cs-CZ" dirty="0"/>
              <a:t>pravidla určujete vy: „Ne, ustupte a položte to. Můžeme se domluvit. Nechci,</a:t>
            </a:r>
          </a:p>
          <a:p>
            <a:pPr marL="0" indent="0">
              <a:buNone/>
            </a:pPr>
            <a:r>
              <a:rPr lang="cs-CZ" dirty="0"/>
              <a:t>aby se někomu něco stalo. Řeknu vám, co teď uděláme</a:t>
            </a:r>
            <a:r>
              <a:rPr lang="cs-CZ" dirty="0" smtClean="0"/>
              <a:t>…“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lvl="0" indent="0">
              <a:buClr>
                <a:srgbClr val="629DD1"/>
              </a:buClr>
              <a:buNone/>
            </a:pPr>
            <a:r>
              <a:rPr lang="cs-CZ" sz="1100" dirty="0">
                <a:solidFill>
                  <a:prstClr val="black"/>
                </a:solidFill>
              </a:rPr>
              <a:t>Zdroj: </a:t>
            </a:r>
            <a:r>
              <a:rPr lang="en-US" sz="1100" b="1" dirty="0">
                <a:solidFill>
                  <a:prstClr val="black"/>
                </a:solidFill>
              </a:rPr>
              <a:t>Dolman, R. : P</a:t>
            </a:r>
            <a:r>
              <a:rPr lang="en-US" sz="1100" dirty="0">
                <a:solidFill>
                  <a:prstClr val="black"/>
                </a:solidFill>
              </a:rPr>
              <a:t>olice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ntervention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n Mental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llness </a:t>
            </a:r>
            <a:r>
              <a:rPr lang="en-US" sz="1100" b="1" dirty="0">
                <a:solidFill>
                  <a:prstClr val="black"/>
                </a:solidFill>
              </a:rPr>
              <a:t>C</a:t>
            </a:r>
            <a:r>
              <a:rPr lang="en-US" sz="1100" dirty="0">
                <a:solidFill>
                  <a:prstClr val="black"/>
                </a:solidFill>
              </a:rPr>
              <a:t>risis; Justice Institute of BC </a:t>
            </a:r>
            <a:r>
              <a:rPr lang="en-US" sz="1100" dirty="0" smtClean="0">
                <a:solidFill>
                  <a:prstClr val="black"/>
                </a:solidFill>
              </a:rPr>
              <a:t>Police</a:t>
            </a:r>
            <a:r>
              <a:rPr lang="cs-CZ" sz="1100" dirty="0" smtClean="0">
                <a:solidFill>
                  <a:prstClr val="black"/>
                </a:solidFill>
              </a:rPr>
              <a:t> </a:t>
            </a:r>
            <a:r>
              <a:rPr lang="cs-CZ" sz="1100" dirty="0" err="1" smtClean="0">
                <a:solidFill>
                  <a:prstClr val="black"/>
                </a:solidFill>
              </a:rPr>
              <a:t>Academy</a:t>
            </a:r>
            <a:r>
              <a:rPr lang="cs-CZ" sz="1100" dirty="0">
                <a:solidFill>
                  <a:prstClr val="black"/>
                </a:solidFill>
              </a:rPr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2928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Pokud pacient komunikuje:</a:t>
            </a:r>
          </a:p>
          <a:p>
            <a:r>
              <a:rPr lang="pl-PL" dirty="0" smtClean="0"/>
              <a:t>„</a:t>
            </a:r>
            <a:r>
              <a:rPr lang="pl-PL" dirty="0"/>
              <a:t>To je pořádku. Povězte mi, co vás rozzlobilo? Co se děje?“</a:t>
            </a:r>
          </a:p>
          <a:p>
            <a:r>
              <a:rPr lang="cs-CZ" dirty="0" smtClean="0"/>
              <a:t>„</a:t>
            </a:r>
            <a:r>
              <a:rPr lang="cs-CZ" dirty="0"/>
              <a:t>Jestli máte z něčeho strach, je to v pořádku. Chápu, že se něčeho bojíte, ale</a:t>
            </a:r>
          </a:p>
          <a:p>
            <a:pPr marL="0" indent="0">
              <a:buNone/>
            </a:pPr>
            <a:r>
              <a:rPr lang="cs-CZ" dirty="0"/>
              <a:t>mě se bát nemusíte. Jsem tu, abych vám pomohl.“</a:t>
            </a:r>
          </a:p>
          <a:p>
            <a:r>
              <a:rPr lang="cs-CZ" dirty="0" smtClean="0"/>
              <a:t>„</a:t>
            </a:r>
            <a:r>
              <a:rPr lang="cs-CZ" dirty="0"/>
              <a:t>Vidím, že dnes nemáte zrovna dobrý den. Co se děje? Můžu vám nějak</a:t>
            </a:r>
          </a:p>
          <a:p>
            <a:r>
              <a:rPr lang="cs-CZ" dirty="0"/>
              <a:t>pomoct? Co potřebujete?“</a:t>
            </a:r>
          </a:p>
          <a:p>
            <a:r>
              <a:rPr lang="cs-CZ" dirty="0" smtClean="0"/>
              <a:t>„Co </a:t>
            </a:r>
            <a:r>
              <a:rPr lang="cs-CZ" dirty="0"/>
              <a:t>vás trápí? Je to těmi léky? Něco vás naštvalo? Už se vám to někdy stalo?“</a:t>
            </a:r>
          </a:p>
          <a:p>
            <a:r>
              <a:rPr lang="cs-CZ" dirty="0" smtClean="0"/>
              <a:t>„Potřebuju </a:t>
            </a:r>
            <a:r>
              <a:rPr lang="cs-CZ" dirty="0"/>
              <a:t>vaši pomoc. Potřebuju, abyste odpověděl na moje otázky. Jedině</a:t>
            </a:r>
          </a:p>
          <a:p>
            <a:pPr marL="0" indent="0">
              <a:buNone/>
            </a:pPr>
            <a:r>
              <a:rPr lang="cs-CZ" dirty="0"/>
              <a:t>tak vám můžu pomoct.“</a:t>
            </a:r>
          </a:p>
          <a:p>
            <a:r>
              <a:rPr lang="cs-CZ" dirty="0" smtClean="0"/>
              <a:t>„Slyšeli </a:t>
            </a:r>
            <a:r>
              <a:rPr lang="cs-CZ" dirty="0"/>
              <a:t>jsme nějaký rozruch. Děláme si starost o vaše bezpečí. </a:t>
            </a:r>
            <a:r>
              <a:rPr lang="pl-PL" dirty="0" smtClean="0"/>
              <a:t>Co </a:t>
            </a:r>
            <a:r>
              <a:rPr lang="pl-PL" dirty="0"/>
              <a:t>se děje?“</a:t>
            </a:r>
          </a:p>
          <a:p>
            <a:r>
              <a:rPr lang="cs-CZ" dirty="0" smtClean="0"/>
              <a:t>„Vím</a:t>
            </a:r>
            <a:r>
              <a:rPr lang="cs-CZ" dirty="0"/>
              <a:t>, že jste nás nevolal, </a:t>
            </a:r>
            <a:r>
              <a:rPr lang="cs-CZ" dirty="0" smtClean="0"/>
              <a:t>ale máme o Vás strach, </a:t>
            </a:r>
            <a:r>
              <a:rPr lang="cs-CZ" dirty="0"/>
              <a:t>čím dříve se uklidníte a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odpovíte </a:t>
            </a:r>
            <a:r>
              <a:rPr lang="cs-CZ" dirty="0"/>
              <a:t>na naše </a:t>
            </a:r>
            <a:r>
              <a:rPr lang="cs-CZ" dirty="0" smtClean="0"/>
              <a:t>otázky, tím </a:t>
            </a:r>
            <a:r>
              <a:rPr lang="cs-CZ" dirty="0"/>
              <a:t>dříve se všechno vyřeší</a:t>
            </a:r>
            <a:r>
              <a:rPr lang="cs-CZ" dirty="0" smtClean="0"/>
              <a:t>.“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lvl="0" indent="0">
              <a:buClr>
                <a:srgbClr val="629DD1"/>
              </a:buClr>
              <a:buNone/>
            </a:pPr>
            <a:r>
              <a:rPr lang="cs-CZ" sz="1100" dirty="0">
                <a:solidFill>
                  <a:prstClr val="black"/>
                </a:solidFill>
              </a:rPr>
              <a:t>Zdroj: </a:t>
            </a:r>
            <a:r>
              <a:rPr lang="en-US" sz="1100" b="1" dirty="0">
                <a:solidFill>
                  <a:prstClr val="black"/>
                </a:solidFill>
              </a:rPr>
              <a:t>Dolman, R. : P</a:t>
            </a:r>
            <a:r>
              <a:rPr lang="en-US" sz="1100" dirty="0">
                <a:solidFill>
                  <a:prstClr val="black"/>
                </a:solidFill>
              </a:rPr>
              <a:t>olice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ntervention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n Mental </a:t>
            </a:r>
            <a:r>
              <a:rPr lang="en-US" sz="1100" b="1" dirty="0">
                <a:solidFill>
                  <a:prstClr val="black"/>
                </a:solidFill>
              </a:rPr>
              <a:t>I</a:t>
            </a:r>
            <a:r>
              <a:rPr lang="en-US" sz="1100" dirty="0">
                <a:solidFill>
                  <a:prstClr val="black"/>
                </a:solidFill>
              </a:rPr>
              <a:t>llness </a:t>
            </a:r>
            <a:r>
              <a:rPr lang="en-US" sz="1100" b="1" dirty="0">
                <a:solidFill>
                  <a:prstClr val="black"/>
                </a:solidFill>
              </a:rPr>
              <a:t>C</a:t>
            </a:r>
            <a:r>
              <a:rPr lang="en-US" sz="1100" dirty="0">
                <a:solidFill>
                  <a:prstClr val="black"/>
                </a:solidFill>
              </a:rPr>
              <a:t>risis; Justice Institute of BC </a:t>
            </a:r>
            <a:r>
              <a:rPr lang="en-US" sz="1100" dirty="0" smtClean="0">
                <a:solidFill>
                  <a:prstClr val="black"/>
                </a:solidFill>
              </a:rPr>
              <a:t>Police</a:t>
            </a:r>
            <a:r>
              <a:rPr lang="cs-CZ" sz="1100" dirty="0" smtClean="0">
                <a:solidFill>
                  <a:prstClr val="black"/>
                </a:solidFill>
              </a:rPr>
              <a:t> </a:t>
            </a:r>
            <a:r>
              <a:rPr lang="cs-CZ" sz="1100" dirty="0" err="1" smtClean="0">
                <a:solidFill>
                  <a:prstClr val="black"/>
                </a:solidFill>
              </a:rPr>
              <a:t>Academy</a:t>
            </a:r>
            <a:r>
              <a:rPr lang="cs-CZ" sz="1100" dirty="0">
                <a:solidFill>
                  <a:prstClr val="black"/>
                </a:solidFill>
              </a:rPr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5570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464096"/>
          </a:xfrm>
        </p:spPr>
        <p:txBody>
          <a:bodyPr>
            <a:normAutofit fontScale="90000"/>
          </a:bodyPr>
          <a:lstStyle/>
          <a:p>
            <a:r>
              <a:rPr lang="cs-CZ" dirty="0"/>
              <a:t>Agresivní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268760"/>
            <a:ext cx="8503920" cy="5400600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/>
              <a:t>Pokud je pacient nebezpečný sobě nebo svému okolí:</a:t>
            </a:r>
          </a:p>
          <a:p>
            <a:r>
              <a:rPr lang="cs-CZ" dirty="0" smtClean="0"/>
              <a:t>Zajistěte </a:t>
            </a:r>
            <a:r>
              <a:rPr lang="cs-CZ" dirty="0"/>
              <a:t>lékařskou </a:t>
            </a:r>
            <a:r>
              <a:rPr lang="cs-CZ" dirty="0" smtClean="0"/>
              <a:t>péči</a:t>
            </a:r>
            <a:endParaRPr lang="cs-CZ" dirty="0"/>
          </a:p>
          <a:p>
            <a:r>
              <a:rPr lang="pl-PL" dirty="0" smtClean="0"/>
              <a:t>Jednejte </a:t>
            </a:r>
            <a:r>
              <a:rPr lang="pl-PL" dirty="0"/>
              <a:t>rychle a </a:t>
            </a:r>
            <a:r>
              <a:rPr lang="pl-PL" dirty="0" smtClean="0"/>
              <a:t>důrazně</a:t>
            </a:r>
            <a:endParaRPr lang="pl-PL" dirty="0"/>
          </a:p>
          <a:p>
            <a:r>
              <a:rPr lang="cs-CZ" dirty="0" smtClean="0"/>
              <a:t>Reflektujte, </a:t>
            </a:r>
            <a:r>
              <a:rPr lang="cs-CZ" dirty="0"/>
              <a:t>co </a:t>
            </a:r>
            <a:r>
              <a:rPr lang="cs-CZ" dirty="0" smtClean="0"/>
              <a:t>vidíte: </a:t>
            </a:r>
            <a:r>
              <a:rPr lang="cs-CZ" dirty="0"/>
              <a:t>„Vypadáte velmi rozrušeně (naštvaně, smutně…). Musíme</a:t>
            </a:r>
          </a:p>
          <a:p>
            <a:pPr marL="0" indent="0">
              <a:buNone/>
            </a:pPr>
            <a:r>
              <a:rPr lang="cs-CZ" dirty="0"/>
              <a:t>vás okamžitě vzít k lékaři. Je to pro vaše bezpečí. Možná potřebujete </a:t>
            </a:r>
            <a:r>
              <a:rPr lang="cs-CZ" dirty="0" smtClean="0"/>
              <a:t>změnit léky</a:t>
            </a:r>
            <a:r>
              <a:rPr lang="cs-CZ" dirty="0"/>
              <a:t>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Musíme </a:t>
            </a:r>
            <a:r>
              <a:rPr lang="cs-CZ" dirty="0"/>
              <a:t>najít vaše léky. Ukažte mi, kde je máte. Pokud vám </a:t>
            </a:r>
            <a:r>
              <a:rPr lang="cs-CZ" dirty="0" smtClean="0"/>
              <a:t>léky nepomáhají</a:t>
            </a:r>
            <a:r>
              <a:rPr lang="cs-CZ" dirty="0"/>
              <a:t>, </a:t>
            </a:r>
            <a:r>
              <a:rPr lang="cs-CZ" dirty="0" smtClean="0"/>
              <a:t>můžete</a:t>
            </a:r>
          </a:p>
          <a:p>
            <a:pPr marL="0" indent="0">
              <a:buNone/>
            </a:pPr>
            <a:r>
              <a:rPr lang="cs-CZ" dirty="0" smtClean="0"/>
              <a:t>to </a:t>
            </a:r>
            <a:r>
              <a:rPr lang="cs-CZ" dirty="0"/>
              <a:t>říct lékaři.“</a:t>
            </a:r>
          </a:p>
          <a:p>
            <a:r>
              <a:rPr lang="cs-CZ" dirty="0" smtClean="0"/>
              <a:t>„Máme </a:t>
            </a:r>
            <a:r>
              <a:rPr lang="cs-CZ" dirty="0"/>
              <a:t>o vás strach. Musíme vás vzít k lékaři, aby se na vás podíval. </a:t>
            </a:r>
            <a:r>
              <a:rPr lang="cs-CZ" dirty="0" smtClean="0"/>
              <a:t>Pokud budete </a:t>
            </a:r>
          </a:p>
          <a:p>
            <a:pPr marL="0" indent="0">
              <a:buNone/>
            </a:pPr>
            <a:r>
              <a:rPr lang="cs-CZ" dirty="0" smtClean="0"/>
              <a:t>souhlasit</a:t>
            </a:r>
            <a:r>
              <a:rPr lang="cs-CZ" dirty="0"/>
              <a:t>, můžete jet v sanitce, jinak vás tam odveze policie. </a:t>
            </a:r>
            <a:r>
              <a:rPr lang="cs-CZ" dirty="0" smtClean="0"/>
              <a:t>Vaši přátele </a:t>
            </a:r>
            <a:r>
              <a:rPr lang="cs-CZ" dirty="0"/>
              <a:t>a rodina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budou </a:t>
            </a:r>
            <a:r>
              <a:rPr lang="cs-CZ" dirty="0"/>
              <a:t>čekat v čekárně. Rozumíme si? Co si vyberete?“</a:t>
            </a:r>
          </a:p>
          <a:p>
            <a:r>
              <a:rPr lang="cs-CZ" dirty="0" smtClean="0"/>
              <a:t>„Máte </a:t>
            </a:r>
            <a:r>
              <a:rPr lang="cs-CZ" dirty="0"/>
              <a:t>dvě minuty na to, abyste nám ukázal, že se dokážete uklidnit </a:t>
            </a:r>
            <a:r>
              <a:rPr lang="cs-CZ" dirty="0" smtClean="0"/>
              <a:t>a dohodnout se s</a:t>
            </a:r>
          </a:p>
          <a:p>
            <a:pPr marL="0" indent="0">
              <a:buNone/>
            </a:pPr>
            <a:r>
              <a:rPr lang="cs-CZ" dirty="0" smtClean="0"/>
              <a:t>námi</a:t>
            </a:r>
            <a:r>
              <a:rPr lang="cs-CZ" dirty="0"/>
              <a:t>. Pokud to neuděláte, musíme vás vzít do nemocnice</a:t>
            </a:r>
            <a:r>
              <a:rPr lang="cs-CZ" dirty="0" smtClean="0"/>
              <a:t>.“  </a:t>
            </a:r>
          </a:p>
          <a:p>
            <a:r>
              <a:rPr lang="cs-CZ" dirty="0" smtClean="0"/>
              <a:t>„</a:t>
            </a:r>
            <a:r>
              <a:rPr lang="cs-CZ" dirty="0" smtClean="0"/>
              <a:t>O </a:t>
            </a:r>
            <a:r>
              <a:rPr lang="cs-CZ" dirty="0"/>
              <a:t>některých věcech se dá diskutovat, ale tohle chování je nepřijatelné.</a:t>
            </a:r>
          </a:p>
          <a:p>
            <a:r>
              <a:rPr lang="cs-CZ" dirty="0"/>
              <a:t>Žádám vás, abyste s tím přestal, jinak zavoláme policii.“</a:t>
            </a:r>
          </a:p>
          <a:p>
            <a:r>
              <a:rPr lang="cs-CZ" dirty="0" smtClean="0"/>
              <a:t>„Můžete </a:t>
            </a:r>
            <a:r>
              <a:rPr lang="cs-CZ" dirty="0"/>
              <a:t>jít dobrovolně nebo se vzpouzet, ale každopádně vás vezmeme do</a:t>
            </a:r>
          </a:p>
          <a:p>
            <a:pPr marL="0" indent="0">
              <a:buNone/>
            </a:pPr>
            <a:r>
              <a:rPr lang="cs-CZ" dirty="0"/>
              <a:t>nemocnice. Bylo by mnohem </a:t>
            </a:r>
            <a:r>
              <a:rPr lang="cs-CZ" dirty="0" smtClean="0"/>
              <a:t>rozumnější, </a:t>
            </a:r>
            <a:r>
              <a:rPr lang="cs-CZ" dirty="0"/>
              <a:t>kdybyste šel sám, protože jinak vás</a:t>
            </a:r>
          </a:p>
          <a:p>
            <a:pPr marL="0" indent="0">
              <a:buNone/>
            </a:pPr>
            <a:r>
              <a:rPr lang="cs-CZ" dirty="0"/>
              <a:t>odveze policie. Vyberte si</a:t>
            </a:r>
            <a:r>
              <a:rPr lang="cs-CZ" dirty="0" smtClean="0"/>
              <a:t>.“</a:t>
            </a:r>
          </a:p>
          <a:p>
            <a:pPr marL="0" indent="0">
              <a:buNone/>
            </a:pPr>
            <a:r>
              <a:rPr lang="cs-CZ" dirty="0" smtClean="0"/>
              <a:t>!!! Vždy hovořit </a:t>
            </a:r>
            <a:r>
              <a:rPr lang="cs-CZ" dirty="0"/>
              <a:t>klidně, ne agresivně </a:t>
            </a:r>
            <a:r>
              <a:rPr lang="cs-CZ"/>
              <a:t>nebo </a:t>
            </a:r>
            <a:r>
              <a:rPr lang="cs-CZ" smtClean="0"/>
              <a:t>výhružně!!!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lvl="0" indent="0">
              <a:buClr>
                <a:srgbClr val="629DD1"/>
              </a:buClr>
              <a:buNone/>
            </a:pPr>
            <a:r>
              <a:rPr lang="cs-CZ" sz="1300" dirty="0">
                <a:solidFill>
                  <a:prstClr val="black"/>
                </a:solidFill>
              </a:rPr>
              <a:t>Zdroj: </a:t>
            </a:r>
            <a:r>
              <a:rPr lang="en-US" sz="1300" b="1" dirty="0">
                <a:solidFill>
                  <a:prstClr val="black"/>
                </a:solidFill>
              </a:rPr>
              <a:t>Dolman, R. : P</a:t>
            </a:r>
            <a:r>
              <a:rPr lang="en-US" sz="1300" dirty="0">
                <a:solidFill>
                  <a:prstClr val="black"/>
                </a:solidFill>
              </a:rPr>
              <a:t>olice </a:t>
            </a:r>
            <a:r>
              <a:rPr lang="en-US" sz="1300" b="1" dirty="0">
                <a:solidFill>
                  <a:prstClr val="black"/>
                </a:solidFill>
              </a:rPr>
              <a:t>I</a:t>
            </a:r>
            <a:r>
              <a:rPr lang="en-US" sz="1300" dirty="0">
                <a:solidFill>
                  <a:prstClr val="black"/>
                </a:solidFill>
              </a:rPr>
              <a:t>ntervention </a:t>
            </a:r>
            <a:r>
              <a:rPr lang="en-US" sz="1300" b="1" dirty="0">
                <a:solidFill>
                  <a:prstClr val="black"/>
                </a:solidFill>
              </a:rPr>
              <a:t>I</a:t>
            </a:r>
            <a:r>
              <a:rPr lang="en-US" sz="1300" dirty="0">
                <a:solidFill>
                  <a:prstClr val="black"/>
                </a:solidFill>
              </a:rPr>
              <a:t>n Mental </a:t>
            </a:r>
            <a:r>
              <a:rPr lang="en-US" sz="1300" b="1" dirty="0">
                <a:solidFill>
                  <a:prstClr val="black"/>
                </a:solidFill>
              </a:rPr>
              <a:t>I</a:t>
            </a:r>
            <a:r>
              <a:rPr lang="en-US" sz="1300" dirty="0">
                <a:solidFill>
                  <a:prstClr val="black"/>
                </a:solidFill>
              </a:rPr>
              <a:t>llness </a:t>
            </a:r>
            <a:r>
              <a:rPr lang="en-US" sz="1300" b="1" dirty="0">
                <a:solidFill>
                  <a:prstClr val="black"/>
                </a:solidFill>
              </a:rPr>
              <a:t>C</a:t>
            </a:r>
            <a:r>
              <a:rPr lang="en-US" sz="1300" dirty="0">
                <a:solidFill>
                  <a:prstClr val="black"/>
                </a:solidFill>
              </a:rPr>
              <a:t>risis; Justice Institute of BC </a:t>
            </a:r>
            <a:r>
              <a:rPr lang="en-US" sz="1300" dirty="0" smtClean="0">
                <a:solidFill>
                  <a:prstClr val="black"/>
                </a:solidFill>
              </a:rPr>
              <a:t>Police</a:t>
            </a:r>
            <a:r>
              <a:rPr lang="cs-CZ" sz="1300" dirty="0" smtClean="0">
                <a:solidFill>
                  <a:prstClr val="black"/>
                </a:solidFill>
              </a:rPr>
              <a:t> </a:t>
            </a:r>
            <a:r>
              <a:rPr lang="cs-CZ" sz="1300" dirty="0" err="1" smtClean="0">
                <a:solidFill>
                  <a:prstClr val="black"/>
                </a:solidFill>
              </a:rPr>
              <a:t>Academy</a:t>
            </a:r>
            <a:r>
              <a:rPr lang="cs-CZ" sz="1300" dirty="0">
                <a:solidFill>
                  <a:prstClr val="black"/>
                </a:solidFill>
              </a:rPr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11142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Živly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50</TotalTime>
  <Words>850</Words>
  <Application>Microsoft Office PowerPoint</Application>
  <PresentationFormat>Předvádění na obrazovce (4:3)</PresentationFormat>
  <Paragraphs>98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Administrativní</vt:lpstr>
      <vt:lpstr>Agresivní pacient</vt:lpstr>
      <vt:lpstr>Agresivní pacient</vt:lpstr>
      <vt:lpstr>Agresivní pacient</vt:lpstr>
      <vt:lpstr>Agresivní pacient</vt:lpstr>
      <vt:lpstr>Agresivní pacient</vt:lpstr>
      <vt:lpstr>Agresivní pacient</vt:lpstr>
      <vt:lpstr>Agresivní pacient</vt:lpstr>
      <vt:lpstr>Agresivní pacient</vt:lpstr>
    </vt:vector>
  </TitlesOfParts>
  <Company>Vysoka skola zdravotnicka, Praha 5, Duskova 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Agresivní pacienta</dc:title>
  <dc:creator>Tošnarová Hana</dc:creator>
  <cp:lastModifiedBy>Tošnarová Hana</cp:lastModifiedBy>
  <cp:revision>10</cp:revision>
  <dcterms:created xsi:type="dcterms:W3CDTF">2012-10-22T08:15:30Z</dcterms:created>
  <dcterms:modified xsi:type="dcterms:W3CDTF">2014-04-01T08:26:39Z</dcterms:modified>
</cp:coreProperties>
</file>