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A5E9C4-8C91-4F44-B102-A20A7D88059E}" type="datetimeFigureOut">
              <a:rPr lang="cs-CZ" smtClean="0"/>
              <a:t>27.02.2025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9032D3-8AEF-4427-99C6-41BF6FBF78B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Deliriózní</a:t>
            </a:r>
            <a:r>
              <a:rPr lang="cs-CZ" dirty="0" smtClean="0"/>
              <a:t> syndrom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797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Deliriózní</a:t>
            </a:r>
            <a:r>
              <a:rPr lang="cs-CZ" dirty="0"/>
              <a:t> syndrom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71184" cy="4873752"/>
          </a:xfrm>
        </p:spPr>
        <p:txBody>
          <a:bodyPr/>
          <a:lstStyle/>
          <a:p>
            <a:r>
              <a:rPr lang="cs-CZ" dirty="0"/>
              <a:t>S </a:t>
            </a:r>
            <a:r>
              <a:rPr lang="cs-CZ" dirty="0" err="1"/>
              <a:t>deliriózními</a:t>
            </a:r>
            <a:r>
              <a:rPr lang="cs-CZ" dirty="0"/>
              <a:t> pacienty se v klinické praxi setkáváme často, udává se, že </a:t>
            </a:r>
            <a:r>
              <a:rPr lang="cs-CZ" dirty="0" smtClean="0"/>
              <a:t>delirium proběhne </a:t>
            </a:r>
            <a:r>
              <a:rPr lang="cs-CZ" dirty="0"/>
              <a:t>u 25% hospitalizovaných pacientů starších 65ti let</a:t>
            </a:r>
            <a:endParaRPr lang="cs-CZ" dirty="0" smtClean="0"/>
          </a:p>
          <a:p>
            <a:r>
              <a:rPr lang="cs-CZ" dirty="0" err="1" smtClean="0"/>
              <a:t>Deliriózní</a:t>
            </a:r>
            <a:r>
              <a:rPr lang="cs-CZ" dirty="0" smtClean="0"/>
              <a:t> </a:t>
            </a:r>
            <a:r>
              <a:rPr lang="cs-CZ" dirty="0"/>
              <a:t>syndrom souvisí kvalitativní poruchou </a:t>
            </a:r>
            <a:r>
              <a:rPr lang="cs-CZ" dirty="0" smtClean="0"/>
              <a:t>vědomí</a:t>
            </a:r>
          </a:p>
          <a:p>
            <a:r>
              <a:rPr lang="cs-CZ" dirty="0"/>
              <a:t>Delirium se u pacientů rozvíjí rychle, nejčastěji v odpoledních a nočních </a:t>
            </a:r>
            <a:r>
              <a:rPr lang="cs-CZ" dirty="0" smtClean="0"/>
              <a:t>hodinách</a:t>
            </a:r>
          </a:p>
          <a:p>
            <a:r>
              <a:rPr lang="cs-CZ" dirty="0"/>
              <a:t>Průběh bývá bouřlivý a klinický obraz </a:t>
            </a:r>
            <a:r>
              <a:rPr lang="cs-CZ" dirty="0" err="1"/>
              <a:t>deliriózního</a:t>
            </a:r>
            <a:r>
              <a:rPr lang="cs-CZ" dirty="0"/>
              <a:t> syndromu je </a:t>
            </a:r>
            <a:r>
              <a:rPr lang="cs-CZ" dirty="0" smtClean="0"/>
              <a:t>pestrý</a:t>
            </a:r>
          </a:p>
          <a:p>
            <a:r>
              <a:rPr lang="cs-CZ" dirty="0"/>
              <a:t>Po odeznění příznaků se vyskytuje ostrůvkovitá amnézie</a:t>
            </a:r>
          </a:p>
        </p:txBody>
      </p:sp>
    </p:spTree>
    <p:extLst>
      <p:ext uri="{BB962C8B-B14F-4D97-AF65-F5344CB8AC3E}">
        <p14:creationId xmlns:p14="http://schemas.microsoft.com/office/powerpoint/2010/main" val="3436853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výskyt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u organických psychických </a:t>
            </a:r>
            <a:r>
              <a:rPr lang="cs-CZ" dirty="0" smtClean="0"/>
              <a:t>poruch (např. demence)</a:t>
            </a:r>
          </a:p>
          <a:p>
            <a:r>
              <a:rPr lang="cs-CZ" dirty="0" smtClean="0"/>
              <a:t>při </a:t>
            </a:r>
            <a:r>
              <a:rPr lang="cs-CZ" dirty="0" smtClean="0"/>
              <a:t>intoxikaci</a:t>
            </a:r>
          </a:p>
          <a:p>
            <a:r>
              <a:rPr lang="cs-CZ" dirty="0" smtClean="0"/>
              <a:t>při epilepsii</a:t>
            </a:r>
          </a:p>
          <a:p>
            <a:r>
              <a:rPr lang="cs-CZ" dirty="0" smtClean="0"/>
              <a:t>v</a:t>
            </a:r>
            <a:r>
              <a:rPr lang="cs-CZ" dirty="0"/>
              <a:t> rámci některých psychotických </a:t>
            </a:r>
            <a:r>
              <a:rPr lang="cs-CZ" dirty="0" smtClean="0"/>
              <a:t>poruch</a:t>
            </a:r>
          </a:p>
          <a:p>
            <a:r>
              <a:rPr lang="cs-CZ" dirty="0" smtClean="0"/>
              <a:t>u </a:t>
            </a:r>
            <a:r>
              <a:rPr lang="cs-CZ" dirty="0"/>
              <a:t>infekčních nemocí</a:t>
            </a:r>
          </a:p>
        </p:txBody>
      </p:sp>
    </p:spTree>
    <p:extLst>
      <p:ext uri="{BB962C8B-B14F-4D97-AF65-F5344CB8AC3E}">
        <p14:creationId xmlns:p14="http://schemas.microsoft.com/office/powerpoint/2010/main" val="3257037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věk nad 65 let</a:t>
            </a:r>
          </a:p>
          <a:p>
            <a:pPr lvl="0"/>
            <a:r>
              <a:rPr lang="cs-CZ" dirty="0"/>
              <a:t>dehydratace</a:t>
            </a:r>
          </a:p>
          <a:p>
            <a:pPr lvl="0"/>
            <a:r>
              <a:rPr lang="cs-CZ" dirty="0"/>
              <a:t>imobilizace</a:t>
            </a:r>
          </a:p>
          <a:p>
            <a:pPr lvl="0"/>
            <a:r>
              <a:rPr lang="cs-CZ" dirty="0"/>
              <a:t>bolest</a:t>
            </a:r>
          </a:p>
          <a:p>
            <a:pPr lvl="0"/>
            <a:r>
              <a:rPr lang="cs-CZ" dirty="0"/>
              <a:t>spánková deprivace</a:t>
            </a:r>
          </a:p>
          <a:p>
            <a:pPr lvl="0"/>
            <a:r>
              <a:rPr lang="cs-CZ" dirty="0" err="1"/>
              <a:t>polymorbidita</a:t>
            </a:r>
            <a:endParaRPr lang="cs-CZ" dirty="0"/>
          </a:p>
          <a:p>
            <a:pPr lvl="0"/>
            <a:r>
              <a:rPr lang="cs-CZ" dirty="0"/>
              <a:t>operační zákrok</a:t>
            </a:r>
          </a:p>
          <a:p>
            <a:pPr lvl="0"/>
            <a:r>
              <a:rPr lang="cs-CZ" dirty="0"/>
              <a:t>změna prostředí</a:t>
            </a:r>
          </a:p>
          <a:p>
            <a:pPr lvl="0"/>
            <a:r>
              <a:rPr lang="cs-CZ" dirty="0"/>
              <a:t>emoční stres</a:t>
            </a:r>
          </a:p>
          <a:p>
            <a:pPr lvl="0"/>
            <a:r>
              <a:rPr lang="cs-CZ" dirty="0"/>
              <a:t>snížení kognitivních funkcí</a:t>
            </a:r>
          </a:p>
          <a:p>
            <a:pPr lvl="0"/>
            <a:r>
              <a:rPr lang="cs-CZ" dirty="0"/>
              <a:t>smyslové omezení (zraku/sluchu)</a:t>
            </a:r>
          </a:p>
          <a:p>
            <a:pPr lvl="0"/>
            <a:r>
              <a:rPr lang="cs-CZ" dirty="0"/>
              <a:t>malnutrice</a:t>
            </a:r>
          </a:p>
          <a:p>
            <a:r>
              <a:rPr lang="cs-CZ" dirty="0"/>
              <a:t>medikace (např. sedativa, narkotika)</a:t>
            </a:r>
          </a:p>
        </p:txBody>
      </p:sp>
    </p:spTree>
    <p:extLst>
      <p:ext uri="{BB962C8B-B14F-4D97-AF65-F5344CB8AC3E}">
        <p14:creationId xmlns:p14="http://schemas.microsoft.com/office/powerpoint/2010/main" val="2485985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</a:t>
            </a:r>
            <a:r>
              <a:rPr lang="cs-CZ" dirty="0" err="1"/>
              <a:t>deliriózního</a:t>
            </a:r>
            <a:r>
              <a:rPr lang="cs-CZ" dirty="0"/>
              <a:t> syndromu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amence</a:t>
            </a:r>
          </a:p>
          <a:p>
            <a:pPr lvl="0"/>
            <a:r>
              <a:rPr lang="cs-CZ" dirty="0"/>
              <a:t>iluze nebo halucinace</a:t>
            </a:r>
          </a:p>
          <a:p>
            <a:pPr lvl="0"/>
            <a:r>
              <a:rPr lang="cs-CZ" dirty="0"/>
              <a:t>bludy</a:t>
            </a:r>
          </a:p>
          <a:p>
            <a:pPr lvl="0"/>
            <a:r>
              <a:rPr lang="cs-CZ" dirty="0"/>
              <a:t>dezorientace</a:t>
            </a:r>
          </a:p>
          <a:p>
            <a:pPr lvl="0"/>
            <a:r>
              <a:rPr lang="cs-CZ" dirty="0"/>
              <a:t>psychomotorický neklid</a:t>
            </a:r>
          </a:p>
          <a:p>
            <a:pPr lvl="0"/>
            <a:r>
              <a:rPr lang="cs-CZ" dirty="0"/>
              <a:t>excitace</a:t>
            </a:r>
          </a:p>
          <a:p>
            <a:pPr lvl="0"/>
            <a:r>
              <a:rPr lang="cs-CZ" dirty="0"/>
              <a:t>úzkost</a:t>
            </a:r>
          </a:p>
          <a:p>
            <a:pPr lvl="0"/>
            <a:r>
              <a:rPr lang="cs-CZ" dirty="0"/>
              <a:t>inkoherence</a:t>
            </a:r>
          </a:p>
          <a:p>
            <a:pPr lvl="0"/>
            <a:r>
              <a:rPr lang="cs-CZ" dirty="0"/>
              <a:t>agresivita</a:t>
            </a:r>
          </a:p>
          <a:p>
            <a:pPr lvl="0"/>
            <a:r>
              <a:rPr lang="cs-CZ" dirty="0"/>
              <a:t>porucha spánkového režimu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434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deliria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hyperaktivní </a:t>
            </a:r>
            <a:r>
              <a:rPr lang="cs-CZ" dirty="0" smtClean="0"/>
              <a:t>delirium - převládá </a:t>
            </a:r>
            <a:r>
              <a:rPr lang="cs-CZ" dirty="0"/>
              <a:t>psychomotorický neklid, excitace, objevuje se agresivita, </a:t>
            </a:r>
            <a:r>
              <a:rPr lang="cs-CZ" dirty="0" smtClean="0"/>
              <a:t>dezorientace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 err="1"/>
              <a:t>hypoaktivní</a:t>
            </a:r>
            <a:r>
              <a:rPr lang="cs-CZ" dirty="0"/>
              <a:t> </a:t>
            </a:r>
            <a:r>
              <a:rPr lang="cs-CZ" dirty="0" smtClean="0"/>
              <a:t>delirium – pacient je </a:t>
            </a:r>
            <a:r>
              <a:rPr lang="cs-CZ" dirty="0"/>
              <a:t>letargický, somnolentní, </a:t>
            </a:r>
            <a:r>
              <a:rPr lang="cs-CZ" dirty="0" smtClean="0"/>
              <a:t>dezorientovaný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smíšená forma deliria</a:t>
            </a:r>
          </a:p>
        </p:txBody>
      </p:sp>
    </p:spTree>
    <p:extLst>
      <p:ext uri="{BB962C8B-B14F-4D97-AF65-F5344CB8AC3E}">
        <p14:creationId xmlns:p14="http://schemas.microsoft.com/office/powerpoint/2010/main" val="1597584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Zaměřena </a:t>
            </a:r>
            <a:r>
              <a:rPr lang="cs-CZ" dirty="0"/>
              <a:t>na </a:t>
            </a:r>
            <a:r>
              <a:rPr lang="cs-CZ" dirty="0" smtClean="0"/>
              <a:t>příznaky (především </a:t>
            </a:r>
            <a:r>
              <a:rPr lang="cs-CZ" dirty="0"/>
              <a:t>neklid a </a:t>
            </a:r>
            <a:r>
              <a:rPr lang="cs-CZ" dirty="0" smtClean="0"/>
              <a:t>agresivitu)</a:t>
            </a:r>
          </a:p>
          <a:p>
            <a:r>
              <a:rPr lang="cs-CZ" dirty="0" smtClean="0"/>
              <a:t>Podávají se sedativní antipsychotika (např. </a:t>
            </a:r>
            <a:r>
              <a:rPr lang="cs-CZ" dirty="0" err="1" smtClean="0"/>
              <a:t>Tisercin</a:t>
            </a:r>
            <a:r>
              <a:rPr lang="cs-CZ" dirty="0" smtClean="0"/>
              <a:t>, </a:t>
            </a:r>
            <a:r>
              <a:rPr lang="cs-CZ" dirty="0" err="1" smtClean="0"/>
              <a:t>Thioridazin</a:t>
            </a:r>
            <a:r>
              <a:rPr lang="cs-CZ" dirty="0" smtClean="0"/>
              <a:t>, </a:t>
            </a:r>
            <a:r>
              <a:rPr lang="cs-CZ" dirty="0" err="1" smtClean="0"/>
              <a:t>Cisordinol</a:t>
            </a:r>
            <a:r>
              <a:rPr lang="cs-CZ" dirty="0" smtClean="0"/>
              <a:t>)</a:t>
            </a:r>
          </a:p>
          <a:p>
            <a:r>
              <a:rPr lang="cs-CZ" dirty="0" smtClean="0"/>
              <a:t>V některých případech se </a:t>
            </a:r>
            <a:r>
              <a:rPr lang="cs-CZ" dirty="0" err="1" smtClean="0"/>
              <a:t>podávájí</a:t>
            </a:r>
            <a:r>
              <a:rPr lang="cs-CZ" dirty="0" smtClean="0"/>
              <a:t> dlouhodobě </a:t>
            </a:r>
            <a:r>
              <a:rPr lang="cs-CZ" dirty="0" err="1" smtClean="0"/>
              <a:t>nootropika</a:t>
            </a:r>
            <a:endParaRPr lang="cs-CZ" dirty="0" smtClean="0"/>
          </a:p>
          <a:p>
            <a:r>
              <a:rPr lang="cs-CZ" dirty="0" smtClean="0"/>
              <a:t>Léčba primární příčiny deliria - např. infekce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7360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HYDRATECE!!!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smtClean="0"/>
              <a:t>TLUMENÍ BOLESTI!!!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ÚPRAVA SPÁNKOVÉHO REŽIMU!!!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1806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plně závislý na ošetřovatelské péči ve všech denních </a:t>
            </a:r>
            <a:r>
              <a:rPr lang="cs-CZ" dirty="0" smtClean="0"/>
              <a:t>činnostech</a:t>
            </a:r>
          </a:p>
          <a:p>
            <a:r>
              <a:rPr lang="cs-CZ" dirty="0"/>
              <a:t>komfort pacienta (přiměřenou okolní teplotu, </a:t>
            </a:r>
          </a:p>
          <a:p>
            <a:pPr marL="0" indent="0">
              <a:buNone/>
            </a:pPr>
            <a:r>
              <a:rPr lang="cs-CZ" dirty="0" smtClean="0"/>
              <a:t>dostatečné </a:t>
            </a:r>
            <a:r>
              <a:rPr lang="cs-CZ" dirty="0"/>
              <a:t>větrání, čisté lůžko, apod</a:t>
            </a:r>
            <a:r>
              <a:rPr lang="cs-CZ" dirty="0" smtClean="0"/>
              <a:t>.</a:t>
            </a:r>
          </a:p>
          <a:p>
            <a:r>
              <a:rPr lang="cs-CZ" dirty="0"/>
              <a:t>pokoj pacienta by měl být i v noci přiměřeně </a:t>
            </a:r>
          </a:p>
          <a:p>
            <a:pPr marL="0" indent="0">
              <a:buNone/>
            </a:pPr>
            <a:r>
              <a:rPr lang="cs-CZ" dirty="0"/>
              <a:t>osvětlený (pro snížení dezorientace, prevence iluzí</a:t>
            </a:r>
            <a:r>
              <a:rPr lang="cs-CZ" dirty="0" smtClean="0"/>
              <a:t>)</a:t>
            </a:r>
          </a:p>
          <a:p>
            <a:r>
              <a:rPr lang="cs-CZ" dirty="0"/>
              <a:t>bezpečnost pacienta i </a:t>
            </a:r>
            <a:r>
              <a:rPr lang="cs-CZ" dirty="0" smtClean="0"/>
              <a:t>personálu (především u hyperaktivní formy)</a:t>
            </a:r>
          </a:p>
          <a:p>
            <a:r>
              <a:rPr lang="cs-CZ" dirty="0"/>
              <a:t>p</a:t>
            </a:r>
            <a:r>
              <a:rPr lang="cs-CZ" dirty="0" smtClean="0"/>
              <a:t>revence imobilizačního syndromu (u </a:t>
            </a:r>
            <a:r>
              <a:rPr lang="cs-CZ" dirty="0" err="1" smtClean="0"/>
              <a:t>hypoaktivní</a:t>
            </a:r>
            <a:r>
              <a:rPr lang="cs-CZ" dirty="0" smtClean="0"/>
              <a:t> formy)</a:t>
            </a:r>
          </a:p>
          <a:p>
            <a:r>
              <a:rPr lang="cs-CZ" dirty="0" smtClean="0"/>
              <a:t>na </a:t>
            </a:r>
            <a:r>
              <a:rPr lang="cs-CZ" dirty="0"/>
              <a:t>pacienta je za všech okolností nutné přiměřeně hlasitě a stručně hovořit, vždy </a:t>
            </a:r>
            <a:r>
              <a:rPr lang="cs-CZ" dirty="0" smtClean="0"/>
              <a:t>pacienta </a:t>
            </a:r>
            <a:r>
              <a:rPr lang="cs-CZ" dirty="0"/>
              <a:t>pojmenovávat a komentovat veškeré úkony, které jsou u něho </a:t>
            </a:r>
            <a:r>
              <a:rPr lang="cs-CZ" dirty="0" smtClean="0"/>
              <a:t>prováděny</a:t>
            </a:r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54783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</TotalTime>
  <Words>310</Words>
  <Application>Microsoft Office PowerPoint</Application>
  <PresentationFormat>Předvádění na obrazovce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Arkýř</vt:lpstr>
      <vt:lpstr>Deliriózní syndrom</vt:lpstr>
      <vt:lpstr>Deliriózní syndrom</vt:lpstr>
      <vt:lpstr>výskyt</vt:lpstr>
      <vt:lpstr>Rizikové faktory</vt:lpstr>
      <vt:lpstr>Projevy deliriózního syndromu</vt:lpstr>
      <vt:lpstr>formy deliria </vt:lpstr>
      <vt:lpstr>léčba</vt:lpstr>
      <vt:lpstr>Ošetřovatelská péče</vt:lpstr>
      <vt:lpstr>Ošetřovatelská péče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Deliriózní syndrom</dc:title>
  <dc:creator>Tosnar</dc:creator>
  <cp:lastModifiedBy>htosnarova</cp:lastModifiedBy>
  <cp:revision>4</cp:revision>
  <dcterms:created xsi:type="dcterms:W3CDTF">2014-03-25T10:22:48Z</dcterms:created>
  <dcterms:modified xsi:type="dcterms:W3CDTF">2025-02-27T16:03:14Z</dcterms:modified>
</cp:coreProperties>
</file>