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5" r:id="rId4"/>
    <p:sldId id="266" r:id="rId5"/>
    <p:sldId id="267" r:id="rId6"/>
    <p:sldId id="268" r:id="rId7"/>
    <p:sldId id="269" r:id="rId8"/>
    <p:sldId id="270" r:id="rId9"/>
    <p:sldId id="257" r:id="rId10"/>
    <p:sldId id="258" r:id="rId11"/>
    <p:sldId id="259" r:id="rId12"/>
    <p:sldId id="260" r:id="rId13"/>
    <p:sldId id="261" r:id="rId14"/>
    <p:sldId id="262" r:id="rId15"/>
    <p:sldId id="263" r:id="rId1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4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1"/>
      </p:bgRef>
    </p:bg>
    <p:spTree>
      <p:nvGrpSpPr>
        <p:cNvPr id="1" name=""/>
        <p:cNvGrpSpPr/>
        <p:nvPr/>
      </p:nvGrpSpPr>
      <p:grpSpPr>
        <a:xfrm>
          <a:off x="0" y="0"/>
          <a:ext cx="0" cy="0"/>
          <a:chOff x="0" y="0"/>
          <a:chExt cx="0" cy="0"/>
        </a:xfrm>
      </p:grpSpPr>
      <p:sp>
        <p:nvSpPr>
          <p:cNvPr id="8" name="Nadpis 7"/>
          <p:cNvSpPr>
            <a:spLocks noGrp="1"/>
          </p:cNvSpPr>
          <p:nvPr>
            <p:ph type="ctrTitle"/>
          </p:nvPr>
        </p:nvSpPr>
        <p:spPr>
          <a:xfrm>
            <a:off x="2286000" y="3124200"/>
            <a:ext cx="6172200" cy="1894362"/>
          </a:xfrm>
        </p:spPr>
        <p:txBody>
          <a:bodyPr/>
          <a:lstStyle>
            <a:lvl1pPr>
              <a:defRPr b="1"/>
            </a:lvl1pPr>
          </a:lstStyle>
          <a:p>
            <a:r>
              <a:rPr kumimoji="0" lang="cs-CZ" smtClean="0"/>
              <a:t>Kliknutím lze upravit styl.</a:t>
            </a:r>
            <a:endParaRPr kumimoji="0" lang="en-US"/>
          </a:p>
        </p:txBody>
      </p:sp>
      <p:sp>
        <p:nvSpPr>
          <p:cNvPr id="9" name="Podnadpis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28" name="Zástupný symbol pro datum 27"/>
          <p:cNvSpPr>
            <a:spLocks noGrp="1"/>
          </p:cNvSpPr>
          <p:nvPr>
            <p:ph type="dt" sz="half" idx="10"/>
          </p:nvPr>
        </p:nvSpPr>
        <p:spPr bwMode="auto">
          <a:xfrm rot="5400000">
            <a:off x="7764621" y="1174097"/>
            <a:ext cx="2286000" cy="381000"/>
          </a:xfrm>
        </p:spPr>
        <p:txBody>
          <a:bodyPr/>
          <a:lstStyle/>
          <a:p>
            <a:fld id="{D074005E-75AF-4475-8DAA-52CC5F7FD368}" type="datetimeFigureOut">
              <a:rPr lang="cs-CZ" smtClean="0"/>
              <a:t>31.3.2014</a:t>
            </a:fld>
            <a:endParaRPr lang="cs-CZ"/>
          </a:p>
        </p:txBody>
      </p:sp>
      <p:sp>
        <p:nvSpPr>
          <p:cNvPr id="17" name="Zástupný symbol pro zápatí 16"/>
          <p:cNvSpPr>
            <a:spLocks noGrp="1"/>
          </p:cNvSpPr>
          <p:nvPr>
            <p:ph type="ftr" sz="quarter" idx="11"/>
          </p:nvPr>
        </p:nvSpPr>
        <p:spPr bwMode="auto">
          <a:xfrm rot="5400000">
            <a:off x="7077269" y="4181669"/>
            <a:ext cx="3657600" cy="384048"/>
          </a:xfrm>
        </p:spPr>
        <p:txBody>
          <a:bodyPr/>
          <a:lstStyle/>
          <a:p>
            <a:endParaRPr lang="cs-CZ"/>
          </a:p>
        </p:txBody>
      </p:sp>
      <p:sp>
        <p:nvSpPr>
          <p:cNvPr id="10" name="Obdélní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élní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bdélní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Obdélní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římá spojnice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Přímá spojnice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Přímá spojnice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Přímá spojnice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Přímá spojnice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Přímá spojnice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Obdélní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á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á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á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á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á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Zástupný symbol pro číslo snímku 28"/>
          <p:cNvSpPr>
            <a:spLocks noGrp="1"/>
          </p:cNvSpPr>
          <p:nvPr>
            <p:ph type="sldNum" sz="quarter" idx="12"/>
          </p:nvPr>
        </p:nvSpPr>
        <p:spPr bwMode="auto">
          <a:xfrm>
            <a:off x="1325544" y="4928702"/>
            <a:ext cx="609600" cy="517524"/>
          </a:xfrm>
        </p:spPr>
        <p:txBody>
          <a:bodyPr/>
          <a:lstStyle/>
          <a:p>
            <a:fld id="{7F5F6CF9-2D35-4A6F-BC8E-7376C22B0ED3}"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D074005E-75AF-4475-8DAA-52CC5F7FD368}" type="datetimeFigureOut">
              <a:rPr lang="cs-CZ" smtClean="0"/>
              <a:t>31.3.2014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F5F6CF9-2D35-4A6F-BC8E-7376C22B0ED3}"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9"/>
            <a:ext cx="1676400" cy="5851525"/>
          </a:xfrm>
        </p:spPr>
        <p:txBody>
          <a:bodyPr vert="eaVert"/>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D074005E-75AF-4475-8DAA-52CC5F7FD368}" type="datetimeFigureOut">
              <a:rPr lang="cs-CZ" smtClean="0"/>
              <a:t>31.3.2014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F5F6CF9-2D35-4A6F-BC8E-7376C22B0ED3}"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8" name="Zástupný symbol pro obsah 7"/>
          <p:cNvSpPr>
            <a:spLocks noGrp="1"/>
          </p:cNvSpPr>
          <p:nvPr>
            <p:ph sz="quarter" idx="1"/>
          </p:nvPr>
        </p:nvSpPr>
        <p:spPr>
          <a:xfrm>
            <a:off x="457200" y="1600200"/>
            <a:ext cx="7467600" cy="4873752"/>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4"/>
          </p:nvPr>
        </p:nvSpPr>
        <p:spPr/>
        <p:txBody>
          <a:bodyPr rtlCol="0"/>
          <a:lstStyle/>
          <a:p>
            <a:fld id="{D074005E-75AF-4475-8DAA-52CC5F7FD368}" type="datetimeFigureOut">
              <a:rPr lang="cs-CZ" smtClean="0"/>
              <a:t>31.3.2014</a:t>
            </a:fld>
            <a:endParaRPr lang="cs-CZ"/>
          </a:p>
        </p:txBody>
      </p:sp>
      <p:sp>
        <p:nvSpPr>
          <p:cNvPr id="9" name="Zástupný symbol pro číslo snímku 8"/>
          <p:cNvSpPr>
            <a:spLocks noGrp="1"/>
          </p:cNvSpPr>
          <p:nvPr>
            <p:ph type="sldNum" sz="quarter" idx="15"/>
          </p:nvPr>
        </p:nvSpPr>
        <p:spPr/>
        <p:txBody>
          <a:bodyPr rtlCol="0"/>
          <a:lstStyle/>
          <a:p>
            <a:fld id="{7F5F6CF9-2D35-4A6F-BC8E-7376C22B0ED3}" type="slidenum">
              <a:rPr lang="cs-CZ" smtClean="0"/>
              <a:t>‹#›</a:t>
            </a:fld>
            <a:endParaRPr lang="cs-CZ"/>
          </a:p>
        </p:txBody>
      </p:sp>
      <p:sp>
        <p:nvSpPr>
          <p:cNvPr id="10" name="Zástupný symbol pro zápatí 9"/>
          <p:cNvSpPr>
            <a:spLocks noGrp="1"/>
          </p:cNvSpPr>
          <p:nvPr>
            <p:ph type="ftr" sz="quarter" idx="16"/>
          </p:nvPr>
        </p:nvSpPr>
        <p:spPr/>
        <p:txBody>
          <a:bodyPr rtlCol="0"/>
          <a:lstStyle/>
          <a:p>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2286000" y="2895600"/>
            <a:ext cx="6172200" cy="2053590"/>
          </a:xfrm>
        </p:spPr>
        <p:txBody>
          <a:bodyPr/>
          <a:lstStyle>
            <a:lvl1pPr algn="l">
              <a:buNone/>
              <a:defRPr sz="3000" b="1" cap="small" baseline="0"/>
            </a:lvl1pPr>
          </a:lstStyle>
          <a:p>
            <a:r>
              <a:rPr kumimoji="0" lang="cs-CZ" smtClean="0"/>
              <a:t>Kliknutím lze upravit styl.</a:t>
            </a:r>
            <a:endParaRPr kumimoji="0" lang="en-US"/>
          </a:p>
        </p:txBody>
      </p:sp>
      <p:sp>
        <p:nvSpPr>
          <p:cNvPr id="3" name="Zástupný symbol pro text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4" name="Zástupný symbol pro datum 3"/>
          <p:cNvSpPr>
            <a:spLocks noGrp="1"/>
          </p:cNvSpPr>
          <p:nvPr>
            <p:ph type="dt" sz="half" idx="10"/>
          </p:nvPr>
        </p:nvSpPr>
        <p:spPr bwMode="auto">
          <a:xfrm rot="5400000">
            <a:off x="7763256" y="1170432"/>
            <a:ext cx="2286000" cy="381000"/>
          </a:xfrm>
        </p:spPr>
        <p:txBody>
          <a:bodyPr/>
          <a:lstStyle/>
          <a:p>
            <a:fld id="{D074005E-75AF-4475-8DAA-52CC5F7FD368}" type="datetimeFigureOut">
              <a:rPr lang="cs-CZ" smtClean="0"/>
              <a:t>31.3.2014</a:t>
            </a:fld>
            <a:endParaRPr lang="cs-CZ"/>
          </a:p>
        </p:txBody>
      </p:sp>
      <p:sp>
        <p:nvSpPr>
          <p:cNvPr id="5" name="Zástupný symbol pro zápatí 4"/>
          <p:cNvSpPr>
            <a:spLocks noGrp="1"/>
          </p:cNvSpPr>
          <p:nvPr>
            <p:ph type="ftr" sz="quarter" idx="11"/>
          </p:nvPr>
        </p:nvSpPr>
        <p:spPr bwMode="auto">
          <a:xfrm rot="5400000">
            <a:off x="7077456" y="4178808"/>
            <a:ext cx="3657600" cy="384048"/>
          </a:xfrm>
        </p:spPr>
        <p:txBody>
          <a:bodyPr/>
          <a:lstStyle/>
          <a:p>
            <a:endParaRPr lang="cs-CZ"/>
          </a:p>
        </p:txBody>
      </p:sp>
      <p:sp>
        <p:nvSpPr>
          <p:cNvPr id="9" name="Obdélní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bdélní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bdélní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élní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římá spojnice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Přímá spojnice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Přímá spojnice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Přímá spojnice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Přímá spojnice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Obdélní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á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á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á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á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á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Přímá spojnice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číslo snímku 5"/>
          <p:cNvSpPr>
            <a:spLocks noGrp="1"/>
          </p:cNvSpPr>
          <p:nvPr>
            <p:ph type="sldNum" sz="quarter" idx="12"/>
          </p:nvPr>
        </p:nvSpPr>
        <p:spPr bwMode="auto">
          <a:xfrm>
            <a:off x="1340616" y="4928702"/>
            <a:ext cx="609600" cy="517524"/>
          </a:xfrm>
        </p:spPr>
        <p:txBody>
          <a:bodyPr/>
          <a:lstStyle/>
          <a:p>
            <a:fld id="{7F5F6CF9-2D35-4A6F-BC8E-7376C22B0ED3}" type="slidenum">
              <a:rPr lang="cs-CZ" smtClean="0"/>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5" name="Zástupný symbol pro datum 4"/>
          <p:cNvSpPr>
            <a:spLocks noGrp="1"/>
          </p:cNvSpPr>
          <p:nvPr>
            <p:ph type="dt" sz="half" idx="10"/>
          </p:nvPr>
        </p:nvSpPr>
        <p:spPr/>
        <p:txBody>
          <a:bodyPr/>
          <a:lstStyle/>
          <a:p>
            <a:fld id="{D074005E-75AF-4475-8DAA-52CC5F7FD368}" type="datetimeFigureOut">
              <a:rPr lang="cs-CZ" smtClean="0"/>
              <a:t>31.3.2014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F5F6CF9-2D35-4A6F-BC8E-7376C22B0ED3}" type="slidenum">
              <a:rPr lang="cs-CZ" smtClean="0"/>
              <a:t>‹#›</a:t>
            </a:fld>
            <a:endParaRPr lang="cs-CZ"/>
          </a:p>
        </p:txBody>
      </p:sp>
      <p:sp>
        <p:nvSpPr>
          <p:cNvPr id="9" name="Zástupný symbol pro obsah 8"/>
          <p:cNvSpPr>
            <a:spLocks noGrp="1"/>
          </p:cNvSpPr>
          <p:nvPr>
            <p:ph sz="quarter" idx="1"/>
          </p:nvPr>
        </p:nvSpPr>
        <p:spPr>
          <a:xfrm>
            <a:off x="457200" y="1600200"/>
            <a:ext cx="3657600" cy="45720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1" name="Zástupný symbol pro obsah 10"/>
          <p:cNvSpPr>
            <a:spLocks noGrp="1"/>
          </p:cNvSpPr>
          <p:nvPr>
            <p:ph sz="quarter" idx="2"/>
          </p:nvPr>
        </p:nvSpPr>
        <p:spPr>
          <a:xfrm>
            <a:off x="4270248" y="1600200"/>
            <a:ext cx="3657600" cy="45720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7543800" cy="1143000"/>
          </a:xfrm>
        </p:spPr>
        <p:txBody>
          <a:bodyPr anchor="b"/>
          <a:lstStyle>
            <a:lvl1pPr>
              <a:defRPr/>
            </a:lvl1pPr>
          </a:lstStyle>
          <a:p>
            <a:r>
              <a:rPr kumimoji="0" lang="cs-CZ" smtClean="0"/>
              <a:t>Kliknutím lze upravit styl.</a:t>
            </a:r>
            <a:endParaRPr kumimoji="0" lang="en-US"/>
          </a:p>
        </p:txBody>
      </p:sp>
      <p:sp>
        <p:nvSpPr>
          <p:cNvPr id="7" name="Zástupný symbol pro datum 6"/>
          <p:cNvSpPr>
            <a:spLocks noGrp="1"/>
          </p:cNvSpPr>
          <p:nvPr>
            <p:ph type="dt" sz="half" idx="10"/>
          </p:nvPr>
        </p:nvSpPr>
        <p:spPr/>
        <p:txBody>
          <a:bodyPr/>
          <a:lstStyle/>
          <a:p>
            <a:fld id="{D074005E-75AF-4475-8DAA-52CC5F7FD368}" type="datetimeFigureOut">
              <a:rPr lang="cs-CZ" smtClean="0"/>
              <a:t>31.3.2014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7F5F6CF9-2D35-4A6F-BC8E-7376C22B0ED3}" type="slidenum">
              <a:rPr lang="cs-CZ" smtClean="0"/>
              <a:t>‹#›</a:t>
            </a:fld>
            <a:endParaRPr lang="cs-CZ"/>
          </a:p>
        </p:txBody>
      </p:sp>
      <p:sp>
        <p:nvSpPr>
          <p:cNvPr id="11" name="Zástupný symbol pro obsah 10"/>
          <p:cNvSpPr>
            <a:spLocks noGrp="1"/>
          </p:cNvSpPr>
          <p:nvPr>
            <p:ph sz="quarter" idx="2"/>
          </p:nvPr>
        </p:nvSpPr>
        <p:spPr>
          <a:xfrm>
            <a:off x="457200" y="2362200"/>
            <a:ext cx="3657600" cy="38862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3" name="Zástupný symbol pro obsah 12"/>
          <p:cNvSpPr>
            <a:spLocks noGrp="1"/>
          </p:cNvSpPr>
          <p:nvPr>
            <p:ph sz="quarter" idx="4"/>
          </p:nvPr>
        </p:nvSpPr>
        <p:spPr>
          <a:xfrm>
            <a:off x="4371975" y="2362200"/>
            <a:ext cx="3657600" cy="38862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tex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cs-CZ" smtClean="0"/>
              <a:t>Kliknutím lze upravit styly předlohy textu.</a:t>
            </a:r>
          </a:p>
        </p:txBody>
      </p:sp>
      <p:sp>
        <p:nvSpPr>
          <p:cNvPr id="14" name="Zástupný symbol pro tex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cs-CZ" smtClean="0"/>
              <a:t>Kliknutím lze upravit styly předlohy textu.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6" name="Zástupný symbol pro datum 5"/>
          <p:cNvSpPr>
            <a:spLocks noGrp="1"/>
          </p:cNvSpPr>
          <p:nvPr>
            <p:ph type="dt" sz="half" idx="10"/>
          </p:nvPr>
        </p:nvSpPr>
        <p:spPr/>
        <p:txBody>
          <a:bodyPr rtlCol="0"/>
          <a:lstStyle/>
          <a:p>
            <a:fld id="{D074005E-75AF-4475-8DAA-52CC5F7FD368}" type="datetimeFigureOut">
              <a:rPr lang="cs-CZ" smtClean="0"/>
              <a:t>31.3.2014</a:t>
            </a:fld>
            <a:endParaRPr lang="cs-CZ"/>
          </a:p>
        </p:txBody>
      </p:sp>
      <p:sp>
        <p:nvSpPr>
          <p:cNvPr id="7" name="Zástupný symbol pro číslo snímku 6"/>
          <p:cNvSpPr>
            <a:spLocks noGrp="1"/>
          </p:cNvSpPr>
          <p:nvPr>
            <p:ph type="sldNum" sz="quarter" idx="11"/>
          </p:nvPr>
        </p:nvSpPr>
        <p:spPr/>
        <p:txBody>
          <a:bodyPr rtlCol="0"/>
          <a:lstStyle/>
          <a:p>
            <a:fld id="{7F5F6CF9-2D35-4A6F-BC8E-7376C22B0ED3}" type="slidenum">
              <a:rPr lang="cs-CZ" smtClean="0"/>
              <a:t>‹#›</a:t>
            </a:fld>
            <a:endParaRPr lang="cs-CZ"/>
          </a:p>
        </p:txBody>
      </p:sp>
      <p:sp>
        <p:nvSpPr>
          <p:cNvPr id="8" name="Zástupný symbol pro zápatí 7"/>
          <p:cNvSpPr>
            <a:spLocks noGrp="1"/>
          </p:cNvSpPr>
          <p:nvPr>
            <p:ph type="ftr" sz="quarter" idx="12"/>
          </p:nvPr>
        </p:nvSpPr>
        <p:spPr/>
        <p:txBody>
          <a:bodyPr rtlCol="0"/>
          <a:lstStyle/>
          <a:p>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D074005E-75AF-4475-8DAA-52CC5F7FD368}" type="datetimeFigureOut">
              <a:rPr lang="cs-CZ" smtClean="0"/>
              <a:t>31.3.2014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7F5F6CF9-2D35-4A6F-BC8E-7376C22B0ED3}"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0" name="Přímá spojnice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Nadpis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cs-CZ" smtClean="0"/>
              <a:t>Kliknutím lze upravit styl.</a:t>
            </a:r>
            <a:endParaRPr kumimoji="0" lang="en-US"/>
          </a:p>
        </p:txBody>
      </p:sp>
      <p:sp>
        <p:nvSpPr>
          <p:cNvPr id="3" name="Zástupný symbol pro tex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cs-CZ" smtClean="0"/>
              <a:t>Kliknutím lze upravit styly předlohy textu.</a:t>
            </a:r>
          </a:p>
        </p:txBody>
      </p:sp>
      <p:sp>
        <p:nvSpPr>
          <p:cNvPr id="8" name="Přímá spojnice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Přímá spojnice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Přímá spojnice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bdélní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Přímá spojnice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á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Zástupný symbol pro obsah 17"/>
          <p:cNvSpPr>
            <a:spLocks noGrp="1"/>
          </p:cNvSpPr>
          <p:nvPr>
            <p:ph sz="quarter" idx="1"/>
          </p:nvPr>
        </p:nvSpPr>
        <p:spPr>
          <a:xfrm>
            <a:off x="304800" y="274320"/>
            <a:ext cx="5638800" cy="6327648"/>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1" name="Zástupný symbol pro datum 20"/>
          <p:cNvSpPr>
            <a:spLocks noGrp="1"/>
          </p:cNvSpPr>
          <p:nvPr>
            <p:ph type="dt" sz="half" idx="14"/>
          </p:nvPr>
        </p:nvSpPr>
        <p:spPr/>
        <p:txBody>
          <a:bodyPr rtlCol="0"/>
          <a:lstStyle/>
          <a:p>
            <a:fld id="{D074005E-75AF-4475-8DAA-52CC5F7FD368}" type="datetimeFigureOut">
              <a:rPr lang="cs-CZ" smtClean="0"/>
              <a:t>31.3.2014</a:t>
            </a:fld>
            <a:endParaRPr lang="cs-CZ"/>
          </a:p>
        </p:txBody>
      </p:sp>
      <p:sp>
        <p:nvSpPr>
          <p:cNvPr id="22" name="Zástupný symbol pro číslo snímku 21"/>
          <p:cNvSpPr>
            <a:spLocks noGrp="1"/>
          </p:cNvSpPr>
          <p:nvPr>
            <p:ph type="sldNum" sz="quarter" idx="15"/>
          </p:nvPr>
        </p:nvSpPr>
        <p:spPr/>
        <p:txBody>
          <a:bodyPr rtlCol="0"/>
          <a:lstStyle/>
          <a:p>
            <a:fld id="{7F5F6CF9-2D35-4A6F-BC8E-7376C22B0ED3}" type="slidenum">
              <a:rPr lang="cs-CZ" smtClean="0"/>
              <a:t>‹#›</a:t>
            </a:fld>
            <a:endParaRPr lang="cs-CZ"/>
          </a:p>
        </p:txBody>
      </p:sp>
      <p:sp>
        <p:nvSpPr>
          <p:cNvPr id="23" name="Zástupný symbol pro zápatí 22"/>
          <p:cNvSpPr>
            <a:spLocks noGrp="1"/>
          </p:cNvSpPr>
          <p:nvPr>
            <p:ph type="ftr" sz="quarter" idx="16"/>
          </p:nvPr>
        </p:nvSpPr>
        <p:spPr/>
        <p:txBody>
          <a:bodyPr rtlCol="0"/>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Přímá spojnice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á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Nadpis 1"/>
          <p:cNvSpPr>
            <a:spLocks noGrp="1"/>
          </p:cNvSpPr>
          <p:nvPr>
            <p:ph type="title"/>
          </p:nvPr>
        </p:nvSpPr>
        <p:spPr>
          <a:xfrm rot="5400000">
            <a:off x="3350133" y="3200400"/>
            <a:ext cx="6309360" cy="457200"/>
          </a:xfrm>
        </p:spPr>
        <p:txBody>
          <a:bodyPr anchor="b"/>
          <a:lstStyle>
            <a:lvl1pPr algn="l">
              <a:buNone/>
              <a:defRPr sz="2000" b="1"/>
            </a:lvl1pPr>
          </a:lstStyle>
          <a:p>
            <a:r>
              <a:rPr kumimoji="0" lang="cs-CZ" smtClean="0"/>
              <a:t>Kliknutím lze upravit styl.</a:t>
            </a:r>
            <a:endParaRPr kumimoji="0" lang="en-US"/>
          </a:p>
        </p:txBody>
      </p:sp>
      <p:sp>
        <p:nvSpPr>
          <p:cNvPr id="3" name="Zástupný symbol pro obrázek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cs-CZ" smtClean="0"/>
              <a:t>Kliknutím na ikonu přidáte obrázek.</a:t>
            </a:r>
            <a:endParaRPr kumimoji="0" lang="en-US" dirty="0"/>
          </a:p>
        </p:txBody>
      </p:sp>
      <p:sp>
        <p:nvSpPr>
          <p:cNvPr id="4" name="Zástupný symbol pro text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
        <p:nvSpPr>
          <p:cNvPr id="10" name="Přímá spojnice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Obdélní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římá spojnice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Přímá spojnice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Přímá spojnice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Zástupný symbol pro datum 16"/>
          <p:cNvSpPr>
            <a:spLocks noGrp="1"/>
          </p:cNvSpPr>
          <p:nvPr>
            <p:ph type="dt" sz="half" idx="10"/>
          </p:nvPr>
        </p:nvSpPr>
        <p:spPr/>
        <p:txBody>
          <a:bodyPr rtlCol="0"/>
          <a:lstStyle/>
          <a:p>
            <a:fld id="{D074005E-75AF-4475-8DAA-52CC5F7FD368}" type="datetimeFigureOut">
              <a:rPr lang="cs-CZ" smtClean="0"/>
              <a:t>31.3.2014</a:t>
            </a:fld>
            <a:endParaRPr lang="cs-CZ"/>
          </a:p>
        </p:txBody>
      </p:sp>
      <p:sp>
        <p:nvSpPr>
          <p:cNvPr id="18" name="Zástupný symbol pro číslo snímku 17"/>
          <p:cNvSpPr>
            <a:spLocks noGrp="1"/>
          </p:cNvSpPr>
          <p:nvPr>
            <p:ph type="sldNum" sz="quarter" idx="11"/>
          </p:nvPr>
        </p:nvSpPr>
        <p:spPr/>
        <p:txBody>
          <a:bodyPr rtlCol="0"/>
          <a:lstStyle/>
          <a:p>
            <a:fld id="{7F5F6CF9-2D35-4A6F-BC8E-7376C22B0ED3}" type="slidenum">
              <a:rPr lang="cs-CZ" smtClean="0"/>
              <a:t>‹#›</a:t>
            </a:fld>
            <a:endParaRPr lang="cs-CZ"/>
          </a:p>
        </p:txBody>
      </p:sp>
      <p:sp>
        <p:nvSpPr>
          <p:cNvPr id="21" name="Zástupný symbol pro zápatí 20"/>
          <p:cNvSpPr>
            <a:spLocks noGrp="1"/>
          </p:cNvSpPr>
          <p:nvPr>
            <p:ph type="ftr" sz="quarter" idx="12"/>
          </p:nvPr>
        </p:nvSpPr>
        <p:spPr/>
        <p:txBody>
          <a:bodyPr rtlCol="0"/>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Přímá spojnice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Zástupný symbol pro nadpis 21"/>
          <p:cNvSpPr>
            <a:spLocks noGrp="1"/>
          </p:cNvSpPr>
          <p:nvPr>
            <p:ph type="title"/>
          </p:nvPr>
        </p:nvSpPr>
        <p:spPr>
          <a:xfrm>
            <a:off x="457200" y="274638"/>
            <a:ext cx="7467600" cy="1143000"/>
          </a:xfrm>
          <a:prstGeom prst="rect">
            <a:avLst/>
          </a:prstGeom>
        </p:spPr>
        <p:txBody>
          <a:bodyPr vert="horz" anchor="b">
            <a:normAutofit/>
          </a:bodyPr>
          <a:lstStyle/>
          <a:p>
            <a:r>
              <a:rPr kumimoji="0" lang="cs-CZ" smtClean="0"/>
              <a:t>Kliknutím lze upravit styl.</a:t>
            </a:r>
            <a:endParaRPr kumimoji="0" lang="en-US"/>
          </a:p>
        </p:txBody>
      </p:sp>
      <p:sp>
        <p:nvSpPr>
          <p:cNvPr id="13" name="Zástupný symbol pro text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4" name="Zástupný symbol pro datum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074005E-75AF-4475-8DAA-52CC5F7FD368}" type="datetimeFigureOut">
              <a:rPr lang="cs-CZ" smtClean="0"/>
              <a:t>31.3.2014</a:t>
            </a:fld>
            <a:endParaRPr lang="cs-CZ"/>
          </a:p>
        </p:txBody>
      </p:sp>
      <p:sp>
        <p:nvSpPr>
          <p:cNvPr id="3" name="Zástupný symbol pro zápatí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cs-CZ"/>
          </a:p>
        </p:txBody>
      </p:sp>
      <p:sp>
        <p:nvSpPr>
          <p:cNvPr id="7" name="Přímá spojnice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Přímá spojnice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Obdélní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římá spojnice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á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Zástupný symbol pro číslo snímk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F5F6CF9-2D35-4A6F-BC8E-7376C22B0ED3}"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Ošetřovatelská péče o pacienta se závislostí</a:t>
            </a: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1350858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Delirium při odvykacím stavu</a:t>
            </a:r>
            <a:endParaRPr lang="cs-CZ" dirty="0"/>
          </a:p>
        </p:txBody>
      </p:sp>
      <p:sp>
        <p:nvSpPr>
          <p:cNvPr id="3" name="Zástupný symbol pro obsah 2"/>
          <p:cNvSpPr>
            <a:spLocks noGrp="1"/>
          </p:cNvSpPr>
          <p:nvPr>
            <p:ph sz="quarter" idx="1"/>
          </p:nvPr>
        </p:nvSpPr>
        <p:spPr/>
        <p:txBody>
          <a:bodyPr/>
          <a:lstStyle/>
          <a:p>
            <a:pPr marL="0" indent="0">
              <a:buNone/>
            </a:pPr>
            <a:r>
              <a:rPr lang="cs-CZ" dirty="0"/>
              <a:t>Odvykací stav při závislosti na některých látkách bývá spojen s deliriem (př. delirium tremens u alkoholové závislosti). </a:t>
            </a:r>
            <a:endParaRPr lang="cs-CZ" dirty="0" smtClean="0"/>
          </a:p>
          <a:p>
            <a:pPr marL="0" indent="0">
              <a:buNone/>
            </a:pPr>
            <a:r>
              <a:rPr lang="cs-CZ" dirty="0" smtClean="0"/>
              <a:t>Delirium </a:t>
            </a:r>
            <a:r>
              <a:rPr lang="cs-CZ" dirty="0"/>
              <a:t>je charakterizováno triádou:</a:t>
            </a:r>
          </a:p>
          <a:p>
            <a:pPr lvl="0"/>
            <a:r>
              <a:rPr lang="cs-CZ" dirty="0"/>
              <a:t>obluzené vědomí a amence</a:t>
            </a:r>
          </a:p>
          <a:p>
            <a:pPr lvl="0"/>
            <a:r>
              <a:rPr lang="cs-CZ" dirty="0"/>
              <a:t>halucinace a iluze</a:t>
            </a:r>
          </a:p>
          <a:p>
            <a:pPr lvl="0"/>
            <a:r>
              <a:rPr lang="cs-CZ" dirty="0"/>
              <a:t>tremor</a:t>
            </a:r>
          </a:p>
          <a:p>
            <a:endParaRPr lang="cs-CZ" dirty="0"/>
          </a:p>
        </p:txBody>
      </p:sp>
    </p:spTree>
    <p:extLst>
      <p:ext uri="{BB962C8B-B14F-4D97-AF65-F5344CB8AC3E}">
        <p14:creationId xmlns:p14="http://schemas.microsoft.com/office/powerpoint/2010/main" val="1349415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Projevy abstinenčního syndromu</a:t>
            </a:r>
            <a:r>
              <a:rPr lang="cs-CZ" dirty="0"/>
              <a:t> </a:t>
            </a:r>
          </a:p>
        </p:txBody>
      </p:sp>
      <p:sp>
        <p:nvSpPr>
          <p:cNvPr id="3" name="Zástupný symbol pro obsah 2"/>
          <p:cNvSpPr>
            <a:spLocks noGrp="1"/>
          </p:cNvSpPr>
          <p:nvPr>
            <p:ph sz="quarter" idx="1"/>
          </p:nvPr>
        </p:nvSpPr>
        <p:spPr/>
        <p:txBody>
          <a:bodyPr>
            <a:normAutofit fontScale="92500"/>
          </a:bodyPr>
          <a:lstStyle/>
          <a:p>
            <a:pPr marL="0" indent="0">
              <a:buNone/>
            </a:pPr>
            <a:r>
              <a:rPr lang="cs-CZ" dirty="0"/>
              <a:t>liší </a:t>
            </a:r>
            <a:r>
              <a:rPr lang="cs-CZ" dirty="0" smtClean="0"/>
              <a:t>se především </a:t>
            </a:r>
            <a:r>
              <a:rPr lang="cs-CZ" dirty="0"/>
              <a:t>dle látky, na které je pacient závislý: </a:t>
            </a:r>
            <a:endParaRPr lang="cs-CZ" dirty="0" smtClean="0"/>
          </a:p>
          <a:p>
            <a:pPr lvl="0"/>
            <a:r>
              <a:rPr lang="cs-CZ" dirty="0"/>
              <a:t>alkohol: bolesti hlavy, pocit slabosti, poruchy spánku, nesoustředěnost,  </a:t>
            </a:r>
            <a:r>
              <a:rPr lang="cs-CZ" dirty="0" smtClean="0"/>
              <a:t>nauzea</a:t>
            </a:r>
            <a:r>
              <a:rPr lang="cs-CZ" dirty="0"/>
              <a:t>, zvracení, pocení, zvýšení krevního tlaku, tachykardie, </a:t>
            </a:r>
            <a:r>
              <a:rPr lang="cs-CZ" dirty="0" smtClean="0"/>
              <a:t>psychomotorický </a:t>
            </a:r>
            <a:r>
              <a:rPr lang="cs-CZ" dirty="0"/>
              <a:t>neklid, iluze, halucinace, třes, </a:t>
            </a:r>
            <a:r>
              <a:rPr lang="cs-CZ" dirty="0" err="1"/>
              <a:t>epileptoidní</a:t>
            </a:r>
            <a:r>
              <a:rPr lang="cs-CZ" dirty="0"/>
              <a:t> křeče</a:t>
            </a:r>
          </a:p>
          <a:p>
            <a:pPr lvl="0"/>
            <a:r>
              <a:rPr lang="cs-CZ" dirty="0"/>
              <a:t>hypnotika, sedativa: bolesti hlavy, poruchy spánku, pocit slabosti, tachykardie, </a:t>
            </a:r>
            <a:r>
              <a:rPr lang="cs-CZ" dirty="0" smtClean="0"/>
              <a:t>posturální </a:t>
            </a:r>
            <a:r>
              <a:rPr lang="cs-CZ" dirty="0"/>
              <a:t>hypotenze, nauzea až zvracení, třes, psychomotorický neklid, halucinace, iluze, delirium, </a:t>
            </a:r>
            <a:r>
              <a:rPr lang="cs-CZ" dirty="0" err="1"/>
              <a:t>epileptoidní</a:t>
            </a:r>
            <a:r>
              <a:rPr lang="cs-CZ" dirty="0"/>
              <a:t> křeče</a:t>
            </a:r>
          </a:p>
          <a:p>
            <a:pPr lvl="0"/>
            <a:r>
              <a:rPr lang="cs-CZ" dirty="0" err="1"/>
              <a:t>kanabinoidy</a:t>
            </a:r>
            <a:r>
              <a:rPr lang="cs-CZ" dirty="0"/>
              <a:t> - odvykací stav se vyskytuje výjimečně (díky pomalému </a:t>
            </a:r>
            <a:r>
              <a:rPr lang="cs-CZ" dirty="0" smtClean="0"/>
              <a:t>vylučování </a:t>
            </a:r>
            <a:r>
              <a:rPr lang="cs-CZ" dirty="0" err="1"/>
              <a:t>kanabinoidů</a:t>
            </a:r>
            <a:r>
              <a:rPr lang="cs-CZ" dirty="0"/>
              <a:t> z těla): psychomotorický neklid, podrážděnost, </a:t>
            </a:r>
            <a:r>
              <a:rPr lang="cs-CZ" dirty="0" smtClean="0"/>
              <a:t>úzkost</a:t>
            </a:r>
            <a:r>
              <a:rPr lang="cs-CZ" dirty="0"/>
              <a:t>, depresivní nálada, bolesti hlavy</a:t>
            </a:r>
          </a:p>
          <a:p>
            <a:pPr marL="0" indent="0">
              <a:buNone/>
            </a:pPr>
            <a:endParaRPr lang="cs-CZ" dirty="0"/>
          </a:p>
        </p:txBody>
      </p:sp>
    </p:spTree>
    <p:extLst>
      <p:ext uri="{BB962C8B-B14F-4D97-AF65-F5344CB8AC3E}">
        <p14:creationId xmlns:p14="http://schemas.microsoft.com/office/powerpoint/2010/main" val="100876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quarter" idx="1"/>
          </p:nvPr>
        </p:nvSpPr>
        <p:spPr/>
        <p:txBody>
          <a:bodyPr>
            <a:normAutofit lnSpcReduction="10000"/>
          </a:bodyPr>
          <a:lstStyle/>
          <a:p>
            <a:pPr lvl="0"/>
            <a:r>
              <a:rPr lang="cs-CZ" dirty="0"/>
              <a:t>kokain (přírodní stimulační droga): dysforie, </a:t>
            </a:r>
            <a:r>
              <a:rPr lang="cs-CZ" dirty="0" err="1"/>
              <a:t>anhedonie</a:t>
            </a:r>
            <a:r>
              <a:rPr lang="cs-CZ" dirty="0"/>
              <a:t>, sklíčenost, únava, </a:t>
            </a:r>
          </a:p>
          <a:p>
            <a:r>
              <a:rPr lang="cs-CZ" dirty="0"/>
              <a:t>agitovanost nebo útlum, poruchy spánku, bizarní sny, zvýšená chuť </a:t>
            </a:r>
            <a:r>
              <a:rPr lang="cs-CZ" dirty="0" smtClean="0"/>
              <a:t>k</a:t>
            </a:r>
            <a:r>
              <a:rPr lang="cs-CZ" dirty="0"/>
              <a:t> jídlu, </a:t>
            </a:r>
            <a:r>
              <a:rPr lang="cs-CZ" dirty="0" err="1"/>
              <a:t>craving</a:t>
            </a:r>
            <a:r>
              <a:rPr lang="cs-CZ" dirty="0"/>
              <a:t>; </a:t>
            </a:r>
          </a:p>
          <a:p>
            <a:r>
              <a:rPr lang="cs-CZ" dirty="0"/>
              <a:t>další stimulancia (např. Metamfetamin) : únava, útlum, letargie, </a:t>
            </a:r>
            <a:r>
              <a:rPr lang="cs-CZ" dirty="0" smtClean="0"/>
              <a:t>dysforie</a:t>
            </a:r>
            <a:r>
              <a:rPr lang="cs-CZ" dirty="0"/>
              <a:t>, </a:t>
            </a:r>
            <a:r>
              <a:rPr lang="cs-CZ" dirty="0" err="1"/>
              <a:t>anhedonie</a:t>
            </a:r>
            <a:r>
              <a:rPr lang="cs-CZ" dirty="0"/>
              <a:t>, hypersomnie, bizarní sny</a:t>
            </a:r>
          </a:p>
          <a:p>
            <a:pPr lvl="0"/>
            <a:r>
              <a:rPr lang="cs-CZ" dirty="0"/>
              <a:t>opiáty: bolesti hlavy, poruchy spánku, slzení, výtok z nosu, </a:t>
            </a:r>
            <a:r>
              <a:rPr lang="cs-CZ" dirty="0" smtClean="0"/>
              <a:t>kýchání</a:t>
            </a:r>
            <a:r>
              <a:rPr lang="cs-CZ" dirty="0"/>
              <a:t>, bolesti svalů, pocení, tachykardie, nauzea až zvracení, útrobní křeče, rozšíření zornic, zimomřivost, </a:t>
            </a:r>
            <a:r>
              <a:rPr lang="cs-CZ" dirty="0" err="1"/>
              <a:t>craving</a:t>
            </a:r>
            <a:endParaRPr lang="cs-CZ" dirty="0"/>
          </a:p>
          <a:p>
            <a:pPr lvl="0"/>
            <a:r>
              <a:rPr lang="cs-CZ" dirty="0"/>
              <a:t>tabák: </a:t>
            </a:r>
            <a:r>
              <a:rPr lang="cs-CZ" dirty="0" err="1"/>
              <a:t>craving</a:t>
            </a:r>
            <a:endParaRPr lang="cs-CZ" dirty="0"/>
          </a:p>
          <a:p>
            <a:r>
              <a:rPr lang="cs-CZ" dirty="0"/>
              <a:t>organická rozpouštědla: </a:t>
            </a:r>
            <a:r>
              <a:rPr lang="cs-CZ" dirty="0" err="1"/>
              <a:t>craving</a:t>
            </a:r>
            <a:r>
              <a:rPr lang="cs-CZ" dirty="0"/>
              <a:t> </a:t>
            </a:r>
          </a:p>
        </p:txBody>
      </p:sp>
    </p:spTree>
    <p:extLst>
      <p:ext uri="{BB962C8B-B14F-4D97-AF65-F5344CB8AC3E}">
        <p14:creationId xmlns:p14="http://schemas.microsoft.com/office/powerpoint/2010/main" val="2234251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Léčba o pacienta s abstinenčním syndromem</a:t>
            </a:r>
            <a:endParaRPr lang="cs-CZ" dirty="0"/>
          </a:p>
        </p:txBody>
      </p:sp>
      <p:sp>
        <p:nvSpPr>
          <p:cNvPr id="3" name="Zástupný symbol pro obsah 2"/>
          <p:cNvSpPr>
            <a:spLocks noGrp="1"/>
          </p:cNvSpPr>
          <p:nvPr>
            <p:ph sz="quarter" idx="1"/>
          </p:nvPr>
        </p:nvSpPr>
        <p:spPr/>
        <p:txBody>
          <a:bodyPr/>
          <a:lstStyle/>
          <a:p>
            <a:r>
              <a:rPr lang="cs-CZ" dirty="0"/>
              <a:t>Terapie vychází z příznaků odvykacího stavu. Jde především o zvládání neklidu, případně agrese, u některých skupin (např. </a:t>
            </a:r>
            <a:r>
              <a:rPr lang="cs-CZ" dirty="0" err="1"/>
              <a:t>opioidy</a:t>
            </a:r>
            <a:r>
              <a:rPr lang="cs-CZ" dirty="0"/>
              <a:t>, alkohol) se podává substituční léčba. Nedílnou součástí terapie je zvládání somatických příznaků abstinenčního syndromu, které mohou mít v některých případech až život ohrožující charakter</a:t>
            </a:r>
          </a:p>
        </p:txBody>
      </p:sp>
    </p:spTree>
    <p:extLst>
      <p:ext uri="{BB962C8B-B14F-4D97-AF65-F5344CB8AC3E}">
        <p14:creationId xmlns:p14="http://schemas.microsoft.com/office/powerpoint/2010/main" val="3527720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t-BR" dirty="0" smtClean="0"/>
              <a:t>ošetřovatelská </a:t>
            </a:r>
            <a:r>
              <a:rPr lang="pt-BR" dirty="0"/>
              <a:t>péče o pacienta s abstinenčním syndromem</a:t>
            </a:r>
            <a:endParaRPr lang="cs-CZ" dirty="0"/>
          </a:p>
        </p:txBody>
      </p:sp>
      <p:sp>
        <p:nvSpPr>
          <p:cNvPr id="3" name="Zástupný symbol pro obsah 2"/>
          <p:cNvSpPr>
            <a:spLocks noGrp="1"/>
          </p:cNvSpPr>
          <p:nvPr>
            <p:ph sz="quarter" idx="1"/>
          </p:nvPr>
        </p:nvSpPr>
        <p:spPr/>
        <p:txBody>
          <a:bodyPr/>
          <a:lstStyle/>
          <a:p>
            <a:r>
              <a:rPr lang="cs-CZ" dirty="0"/>
              <a:t>Ošetřovatelská péče je zaměřena na monitorování fyziologických funkcí, zajišťování dostatečné hydratace, dle stavu pacienta sestra sleduje příjem a výdej tekutin, dále je nutné zajistit bezpečnost pacienta i personálu, udržovat pacienta v čistotě a aplikovat předepsanou medikaci. </a:t>
            </a:r>
          </a:p>
          <a:p>
            <a:r>
              <a:rPr lang="cs-CZ" dirty="0"/>
              <a:t>Během odvykacího stavu dochází k deficitu </a:t>
            </a:r>
            <a:r>
              <a:rPr lang="cs-CZ" dirty="0" err="1"/>
              <a:t>sebepéče</a:t>
            </a:r>
            <a:r>
              <a:rPr lang="cs-CZ" dirty="0"/>
              <a:t>, z tohoto důvodu je nutné, dle aktuálního stavu pacienta, pomáhat při požadovaných činnostech.</a:t>
            </a:r>
          </a:p>
          <a:p>
            <a:endParaRPr lang="cs-CZ" dirty="0"/>
          </a:p>
        </p:txBody>
      </p:sp>
    </p:spTree>
    <p:extLst>
      <p:ext uri="{BB962C8B-B14F-4D97-AF65-F5344CB8AC3E}">
        <p14:creationId xmlns:p14="http://schemas.microsoft.com/office/powerpoint/2010/main" val="4286164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t-BR" dirty="0"/>
              <a:t>ošetřovatelská péče o pacienta s abstinenčním syndromem</a:t>
            </a:r>
            <a:endParaRPr lang="cs-CZ" dirty="0"/>
          </a:p>
        </p:txBody>
      </p:sp>
      <p:sp>
        <p:nvSpPr>
          <p:cNvPr id="3" name="Zástupný symbol pro obsah 2"/>
          <p:cNvSpPr>
            <a:spLocks noGrp="1"/>
          </p:cNvSpPr>
          <p:nvPr>
            <p:ph sz="quarter" idx="1"/>
          </p:nvPr>
        </p:nvSpPr>
        <p:spPr/>
        <p:txBody>
          <a:bodyPr/>
          <a:lstStyle/>
          <a:p>
            <a:r>
              <a:rPr lang="cs-CZ" dirty="0"/>
              <a:t>Téměř ve všech případech abstinenčního syndromu dochází k poruchám spánku. Sestra proto napomáhá pacientovi k úpravě spánkového režimu.</a:t>
            </a:r>
          </a:p>
          <a:p>
            <a:r>
              <a:rPr lang="cs-CZ" dirty="0"/>
              <a:t>Během odvykacího stavu je nutné pacienta sledovat, hodnotit jeho chování a zaznamenávat veškeré příznaky (psychické i somatické), které se u něho objeví. </a:t>
            </a:r>
          </a:p>
          <a:p>
            <a:r>
              <a:rPr lang="cs-CZ" dirty="0"/>
              <a:t>Po odeznění akutních příznaků je třeba pacientovi pomoc s adaptací na běžné činnosti, chod oddělení a terapii.</a:t>
            </a:r>
          </a:p>
          <a:p>
            <a:pPr marL="0" indent="0">
              <a:buNone/>
            </a:pPr>
            <a:endParaRPr lang="cs-CZ" dirty="0"/>
          </a:p>
          <a:p>
            <a:endParaRPr lang="cs-CZ" dirty="0"/>
          </a:p>
        </p:txBody>
      </p:sp>
    </p:spTree>
    <p:extLst>
      <p:ext uri="{BB962C8B-B14F-4D97-AF65-F5344CB8AC3E}">
        <p14:creationId xmlns:p14="http://schemas.microsoft.com/office/powerpoint/2010/main" val="475680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Závislosti na návykových látkách</a:t>
            </a:r>
            <a:endParaRPr lang="cs-CZ" dirty="0"/>
          </a:p>
        </p:txBody>
      </p:sp>
      <p:sp>
        <p:nvSpPr>
          <p:cNvPr id="3" name="Zástupný symbol pro obsah 2"/>
          <p:cNvSpPr>
            <a:spLocks noGrp="1"/>
          </p:cNvSpPr>
          <p:nvPr>
            <p:ph sz="quarter" idx="1"/>
          </p:nvPr>
        </p:nvSpPr>
        <p:spPr/>
        <p:txBody>
          <a:bodyPr>
            <a:normAutofit fontScale="70000" lnSpcReduction="20000"/>
          </a:bodyPr>
          <a:lstStyle/>
          <a:p>
            <a:r>
              <a:rPr lang="cs-CZ" dirty="0" smtClean="0"/>
              <a:t>diagnostická kategorie MKN- 10:  </a:t>
            </a:r>
            <a:r>
              <a:rPr lang="cs-CZ" dirty="0"/>
              <a:t>Duševní poruchy a poruchy chování vyvolané účinkem psychoaktivních látek“ (kódy F10 až F19</a:t>
            </a:r>
            <a:r>
              <a:rPr lang="cs-CZ" dirty="0" smtClean="0"/>
              <a:t>)</a:t>
            </a:r>
          </a:p>
          <a:p>
            <a:pPr marL="0" indent="0">
              <a:buNone/>
            </a:pPr>
            <a:r>
              <a:rPr lang="cs-CZ" b="1" dirty="0"/>
              <a:t>Hlavní epidemiologické </a:t>
            </a:r>
            <a:r>
              <a:rPr lang="cs-CZ" b="1" dirty="0" smtClean="0"/>
              <a:t>charakteristiky dle MUDr. K. Nešpora, CSc.</a:t>
            </a:r>
            <a:endParaRPr lang="cs-CZ" dirty="0"/>
          </a:p>
          <a:p>
            <a:r>
              <a:rPr lang="cs-CZ" dirty="0"/>
              <a:t>Počet osob závislých na alkoholu není přesně znám, vhledem k vysoké spotřebě alkoholu se bude v České republice jistě jednat o řádově stovky tisíc osob (odhadem kolem 400 tisíc). Počet osob alkohol škodlivě užívajících a počet osob závislých na tabáku bude ještě vyšší. Epidemiologové odhadují počet závislých na jiných drogách, než je alkohol a tabák, mezi 10 až 20 tisíci osobami, přičemž počet těch, kdo je škodlivě užívají, je opět podstatně vyšší. Výskyt, závislých i těch, kdo mají jiný problém s návykovou látkou, je mezi pacienty vyšší než v </a:t>
            </a:r>
            <a:r>
              <a:rPr lang="cs-CZ" dirty="0" err="1"/>
              <a:t>neklinické</a:t>
            </a:r>
            <a:r>
              <a:rPr lang="cs-CZ" dirty="0"/>
              <a:t> populaci, protože návykové látky pronikavě zvyšují riziko nejrůznějších zdravotních komplikací.</a:t>
            </a:r>
          </a:p>
          <a:p>
            <a:r>
              <a:rPr lang="cs-CZ" dirty="0"/>
              <a:t>Podle údajů Meziresortní protidrogové komise, se r. 2000 odhadoval počet osob v ČR denně užívajících některé návykové látky následovně: sedativa 2000-4000, heroin 2000, pervitin 4000-6000, halucinogeny 2000-3000, těkavé látky 800-1000m a marihuana 70 000-100 000 osob. (Ne každý, kdo užívá návykové látky denně, je ovšem závislý a ne každý závislý užívá návykové látky denně.)</a:t>
            </a:r>
          </a:p>
          <a:p>
            <a:endParaRPr lang="cs-CZ" dirty="0"/>
          </a:p>
        </p:txBody>
      </p:sp>
    </p:spTree>
    <p:extLst>
      <p:ext uri="{BB962C8B-B14F-4D97-AF65-F5344CB8AC3E}">
        <p14:creationId xmlns:p14="http://schemas.microsoft.com/office/powerpoint/2010/main" val="703133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Klinický obraz </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Rozlišujeme obrazy </a:t>
            </a:r>
          </a:p>
          <a:p>
            <a:pPr>
              <a:buFontTx/>
              <a:buChar char="-"/>
            </a:pPr>
            <a:r>
              <a:rPr lang="cs-CZ" dirty="0" smtClean="0"/>
              <a:t>Akutní intoxikace</a:t>
            </a:r>
          </a:p>
          <a:p>
            <a:pPr>
              <a:buFontTx/>
              <a:buChar char="-"/>
            </a:pPr>
            <a:r>
              <a:rPr lang="cs-CZ" dirty="0" smtClean="0"/>
              <a:t>Škodlivé užívání</a:t>
            </a:r>
          </a:p>
          <a:p>
            <a:pPr>
              <a:buFontTx/>
              <a:buChar char="-"/>
            </a:pPr>
            <a:r>
              <a:rPr lang="cs-CZ" dirty="0" smtClean="0"/>
              <a:t>Syndrom závislosti</a:t>
            </a:r>
          </a:p>
          <a:p>
            <a:endParaRPr lang="cs-CZ" dirty="0"/>
          </a:p>
        </p:txBody>
      </p:sp>
    </p:spTree>
    <p:extLst>
      <p:ext uri="{BB962C8B-B14F-4D97-AF65-F5344CB8AC3E}">
        <p14:creationId xmlns:p14="http://schemas.microsoft.com/office/powerpoint/2010/main" val="1465939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Akutní intoxikace </a:t>
            </a:r>
            <a:r>
              <a:rPr lang="cs-CZ" sz="1000" b="1" dirty="0" smtClean="0"/>
              <a:t>(K. Nešpor)</a:t>
            </a:r>
            <a:r>
              <a:rPr lang="cs-CZ" sz="1000" dirty="0"/>
              <a:t/>
            </a:r>
            <a:br>
              <a:rPr lang="cs-CZ" sz="1000" dirty="0"/>
            </a:br>
            <a:endParaRPr lang="cs-CZ" sz="1000" dirty="0"/>
          </a:p>
        </p:txBody>
      </p:sp>
      <p:sp>
        <p:nvSpPr>
          <p:cNvPr id="3" name="Zástupný symbol pro obsah 2"/>
          <p:cNvSpPr>
            <a:spLocks noGrp="1"/>
          </p:cNvSpPr>
          <p:nvPr>
            <p:ph sz="quarter" idx="1"/>
          </p:nvPr>
        </p:nvSpPr>
        <p:spPr/>
        <p:txBody>
          <a:bodyPr>
            <a:normAutofit/>
          </a:bodyPr>
          <a:lstStyle/>
          <a:p>
            <a:r>
              <a:rPr lang="cs-CZ" dirty="0" smtClean="0"/>
              <a:t>Je </a:t>
            </a:r>
            <a:r>
              <a:rPr lang="cs-CZ" dirty="0"/>
              <a:t>to přechodný stav po aplikaci alkoholu nebo jiné psychoaktivní látky, vedoucí k poruchám na úrovni vědomí, poznávání, vnímání, emotivity nebo chování, nebo jiných psychofyziologických funkcí a reakcí. Tato diagnóza by měla být hlavní diagnózou pouze tehdy, kdy se intoxikace vyskytuje bez současných vážnějších nebo trvalejších problémů, vyvolaných požíváním alkoholu nebo jiných drog. Tam, kde jsou takové problémy, měla by se dát přednost diagnóze škodlivého užívání, syndromu závislosti nebo psychotické poruše.</a:t>
            </a:r>
          </a:p>
          <a:p>
            <a:endParaRPr lang="cs-CZ" dirty="0"/>
          </a:p>
        </p:txBody>
      </p:sp>
    </p:spTree>
    <p:extLst>
      <p:ext uri="{BB962C8B-B14F-4D97-AF65-F5344CB8AC3E}">
        <p14:creationId xmlns:p14="http://schemas.microsoft.com/office/powerpoint/2010/main" val="3335087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Škodlivé </a:t>
            </a:r>
            <a:r>
              <a:rPr lang="cs-CZ" b="1" dirty="0" smtClean="0"/>
              <a:t>užívání </a:t>
            </a:r>
            <a:r>
              <a:rPr lang="cs-CZ" sz="1000" b="1" dirty="0">
                <a:solidFill>
                  <a:srgbClr val="073E87"/>
                </a:solidFill>
              </a:rPr>
              <a:t>(K. Nešpor)</a:t>
            </a:r>
            <a:r>
              <a:rPr lang="cs-CZ" sz="1000" dirty="0">
                <a:solidFill>
                  <a:srgbClr val="073E87"/>
                </a:solidFill>
              </a:rPr>
              <a:t/>
            </a:r>
            <a:br>
              <a:rPr lang="cs-CZ" sz="1000" dirty="0">
                <a:solidFill>
                  <a:srgbClr val="073E87"/>
                </a:solidFill>
              </a:rPr>
            </a:br>
            <a:r>
              <a:rPr lang="cs-CZ" dirty="0"/>
              <a:t/>
            </a:r>
            <a:br>
              <a:rPr lang="cs-CZ" dirty="0"/>
            </a:br>
            <a:endParaRPr lang="cs-CZ" dirty="0"/>
          </a:p>
        </p:txBody>
      </p:sp>
      <p:sp>
        <p:nvSpPr>
          <p:cNvPr id="3" name="Zástupný symbol pro obsah 2"/>
          <p:cNvSpPr>
            <a:spLocks noGrp="1"/>
          </p:cNvSpPr>
          <p:nvPr>
            <p:ph sz="quarter" idx="1"/>
          </p:nvPr>
        </p:nvSpPr>
        <p:spPr/>
        <p:txBody>
          <a:bodyPr/>
          <a:lstStyle/>
          <a:p>
            <a:r>
              <a:rPr lang="cs-CZ" dirty="0"/>
              <a:t>Je to vzorec užívání, který poškozuje zdraví. Poškození může být tělesné (např. u případů hepatitidy při intravenózní aplikaci látek) nebo duševní (např. deprese, objevující se sekundárně při těžkém pití). Škodlivé užívání by se nemělo diagnostikovat, jestliže je přítomen syndrom závislosti, psychotická porucha nebo jiné specifické poruchy, vyplývající z požívání drog nebo alkoholu.</a:t>
            </a:r>
          </a:p>
          <a:p>
            <a:endParaRPr lang="cs-CZ" dirty="0"/>
          </a:p>
        </p:txBody>
      </p:sp>
    </p:spTree>
    <p:extLst>
      <p:ext uri="{BB962C8B-B14F-4D97-AF65-F5344CB8AC3E}">
        <p14:creationId xmlns:p14="http://schemas.microsoft.com/office/powerpoint/2010/main" val="320093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Syndrom </a:t>
            </a:r>
            <a:r>
              <a:rPr lang="cs-CZ" b="1" dirty="0" smtClean="0"/>
              <a:t>závislosti </a:t>
            </a:r>
            <a:r>
              <a:rPr lang="cs-CZ" sz="1000" b="1" dirty="0">
                <a:solidFill>
                  <a:srgbClr val="073E87"/>
                </a:solidFill>
              </a:rPr>
              <a:t>(K. Nešpor)</a:t>
            </a:r>
            <a:r>
              <a:rPr lang="cs-CZ" sz="1000" dirty="0">
                <a:solidFill>
                  <a:srgbClr val="073E87"/>
                </a:solidFill>
              </a:rPr>
              <a:t/>
            </a:r>
            <a:br>
              <a:rPr lang="cs-CZ" sz="1000" dirty="0">
                <a:solidFill>
                  <a:srgbClr val="073E87"/>
                </a:solidFill>
              </a:rPr>
            </a:br>
            <a:r>
              <a:rPr lang="cs-CZ" dirty="0"/>
              <a:t/>
            </a:r>
            <a:br>
              <a:rPr lang="cs-CZ" dirty="0"/>
            </a:br>
            <a:endParaRPr lang="cs-CZ" dirty="0"/>
          </a:p>
        </p:txBody>
      </p:sp>
      <p:sp>
        <p:nvSpPr>
          <p:cNvPr id="3" name="Zástupný symbol pro obsah 2"/>
          <p:cNvSpPr>
            <a:spLocks noGrp="1"/>
          </p:cNvSpPr>
          <p:nvPr>
            <p:ph sz="quarter" idx="1"/>
          </p:nvPr>
        </p:nvSpPr>
        <p:spPr/>
        <p:txBody>
          <a:bodyPr>
            <a:normAutofit/>
          </a:bodyPr>
          <a:lstStyle/>
          <a:p>
            <a:r>
              <a:rPr lang="cs-CZ" dirty="0"/>
              <a:t>Je to skupina fyziologických, behaviorálních a kognitivních fenoménů, v nichž užívání nějaké látky nebo třídy látek má u daného jedince mnohem větší přednost než jiné jednání, kterého si kdysi cenil více. Centrální popisnou charakteristikou syndromu závislosti je touha (často silná, někdy přemáhající) brát psychoaktivní látky (které mohou, avšak nemusí být lékařsky předepsány), alkohol nebo tabák. Návrat k užívání látky po období abstinence často vede k rychlejšímu znovuobjevení jiných rysů syndromu, než je tomu u jedinců, u nichž se závislost nevyskytuje. </a:t>
            </a:r>
          </a:p>
        </p:txBody>
      </p:sp>
    </p:spTree>
    <p:extLst>
      <p:ext uri="{BB962C8B-B14F-4D97-AF65-F5344CB8AC3E}">
        <p14:creationId xmlns:p14="http://schemas.microsoft.com/office/powerpoint/2010/main" val="3478724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171400"/>
            <a:ext cx="7467600" cy="1143000"/>
          </a:xfrm>
        </p:spPr>
        <p:txBody>
          <a:bodyPr/>
          <a:lstStyle/>
          <a:p>
            <a:r>
              <a:rPr lang="cs-CZ" dirty="0" smtClean="0"/>
              <a:t>Syndrom závislosti – </a:t>
            </a:r>
            <a:r>
              <a:rPr lang="cs-CZ" dirty="0" err="1" smtClean="0"/>
              <a:t>pokr</a:t>
            </a:r>
            <a:r>
              <a:rPr lang="cs-CZ" dirty="0" smtClean="0"/>
              <a:t>. </a:t>
            </a:r>
            <a:r>
              <a:rPr lang="cs-CZ" sz="1000" b="1" dirty="0">
                <a:solidFill>
                  <a:srgbClr val="073E87"/>
                </a:solidFill>
              </a:rPr>
              <a:t>(K. Nešpor)</a:t>
            </a:r>
            <a:r>
              <a:rPr lang="cs-CZ" sz="1000" dirty="0">
                <a:solidFill>
                  <a:srgbClr val="073E87"/>
                </a:solidFill>
              </a:rPr>
              <a:t/>
            </a:r>
            <a:br>
              <a:rPr lang="cs-CZ" sz="1000" dirty="0">
                <a:solidFill>
                  <a:srgbClr val="073E87"/>
                </a:solidFill>
              </a:rPr>
            </a:br>
            <a:endParaRPr lang="cs-CZ" dirty="0"/>
          </a:p>
        </p:txBody>
      </p:sp>
      <p:sp>
        <p:nvSpPr>
          <p:cNvPr id="3" name="Zástupný symbol pro obsah 2"/>
          <p:cNvSpPr>
            <a:spLocks noGrp="1"/>
          </p:cNvSpPr>
          <p:nvPr>
            <p:ph sz="quarter" idx="1"/>
          </p:nvPr>
        </p:nvSpPr>
        <p:spPr>
          <a:xfrm>
            <a:off x="395536" y="908720"/>
            <a:ext cx="7776864" cy="5949280"/>
          </a:xfrm>
        </p:spPr>
        <p:txBody>
          <a:bodyPr>
            <a:normAutofit fontScale="70000" lnSpcReduction="20000"/>
          </a:bodyPr>
          <a:lstStyle/>
          <a:p>
            <a:r>
              <a:rPr lang="cs-CZ" dirty="0"/>
              <a:t>Definitivní diagnóza závislosti by se obvykle měla stanovit pouze tehdy, jestliže během jednoho roku došlo ke třem nebo více z následujících jevů:</a:t>
            </a:r>
          </a:p>
          <a:p>
            <a:pPr marL="0" indent="0">
              <a:buNone/>
            </a:pPr>
            <a:r>
              <a:rPr lang="cs-CZ" dirty="0"/>
              <a:t>a) silná touha nebo pocit puzení užívat látku;</a:t>
            </a:r>
          </a:p>
          <a:p>
            <a:pPr marL="0" indent="0">
              <a:buNone/>
            </a:pPr>
            <a:r>
              <a:rPr lang="cs-CZ" dirty="0"/>
              <a:t>b) potíže v sebeovládání při užívání látky, a to pokud jde o začátek a ukončení nebo množství látky;</a:t>
            </a:r>
          </a:p>
          <a:p>
            <a:pPr marL="0" indent="0">
              <a:buNone/>
            </a:pPr>
            <a:r>
              <a:rPr lang="cs-CZ" dirty="0"/>
              <a:t>c) somatický odvykací stav, jestliže je látka užívána s úmyslem zmenšit jeho příznaky, což je zřejmé z typického odvykacího syndromu pro tu kterou látku, nebo z užívání stejné (nebo velice příbuzné) látky se záměrem zmenšit nebo odstranit odvykací příznaky;</a:t>
            </a:r>
          </a:p>
          <a:p>
            <a:pPr marL="0" indent="0">
              <a:buNone/>
            </a:pPr>
            <a:r>
              <a:rPr lang="cs-CZ" dirty="0"/>
              <a:t>d) průkaz tolerance k účinku látky jako vyžadování vyšších dávek látek, aby se dosáhlo účinku původně vyvolanými nižšími dávkami (jasné příklady lze nalézt u jedinců závislých na alkoholu a opiátech, kteří mohou brát denně takové množství látky, které by zneschopnilo nebo i usmrtilo uživatele bez tolerance);</a:t>
            </a:r>
          </a:p>
          <a:p>
            <a:pPr marL="0" indent="0">
              <a:buNone/>
            </a:pPr>
            <a:r>
              <a:rPr lang="cs-CZ" dirty="0"/>
              <a:t>e) postupné zanedbávání jiných potěšení nebo zájmů ve prospěch užívané psychoaktivní látky a zvýšené množství času k získání nebo užívání látky, nebo zotavení se z jejího účinku;</a:t>
            </a:r>
          </a:p>
          <a:p>
            <a:pPr marL="0" indent="0">
              <a:buNone/>
            </a:pPr>
            <a:r>
              <a:rPr lang="cs-CZ" dirty="0"/>
              <a:t>f) pokračování v užívání přes jasný důkaz zjevně škodlivých </a:t>
            </a:r>
            <a:r>
              <a:rPr lang="cs-CZ" dirty="0" smtClean="0"/>
              <a:t>následků: poškození </a:t>
            </a:r>
            <a:r>
              <a:rPr lang="cs-CZ" dirty="0"/>
              <a:t>jater nadměrným pitím (depresivní stavy, vyplývající z nadměrného užívání látek) nebo toxické poškození myšlení; je zapotřebí snažit se určit, zda pacient byl nebo mohl být vyšetřen a zda mohly být zjištěny příčiny a rozsah poškození</a:t>
            </a:r>
            <a:r>
              <a:rPr lang="cs-CZ" dirty="0" smtClean="0"/>
              <a:t>.</a:t>
            </a:r>
          </a:p>
          <a:p>
            <a:pPr marL="0" indent="0">
              <a:buNone/>
            </a:pPr>
            <a:endParaRPr lang="cs-CZ" dirty="0"/>
          </a:p>
          <a:p>
            <a:r>
              <a:rPr lang="cs-CZ" dirty="0" smtClean="0"/>
              <a:t>Syndrom </a:t>
            </a:r>
            <a:r>
              <a:rPr lang="cs-CZ" dirty="0"/>
              <a:t>závislosti může být přítomen pro určitou látku (např. tabák nebo diazepam), třídu látek (např. </a:t>
            </a:r>
            <a:r>
              <a:rPr lang="cs-CZ" dirty="0" err="1"/>
              <a:t>opioidy</a:t>
            </a:r>
            <a:r>
              <a:rPr lang="cs-CZ" dirty="0"/>
              <a:t>) nebo širší řadu různých látek.</a:t>
            </a:r>
          </a:p>
          <a:p>
            <a:endParaRPr lang="cs-CZ" dirty="0"/>
          </a:p>
        </p:txBody>
      </p:sp>
    </p:spTree>
    <p:extLst>
      <p:ext uri="{BB962C8B-B14F-4D97-AF65-F5344CB8AC3E}">
        <p14:creationId xmlns:p14="http://schemas.microsoft.com/office/powerpoint/2010/main" val="2800507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04664"/>
            <a:ext cx="7467600" cy="1143000"/>
          </a:xfrm>
        </p:spPr>
        <p:txBody>
          <a:bodyPr/>
          <a:lstStyle/>
          <a:p>
            <a:r>
              <a:rPr lang="cs-CZ" dirty="0" smtClean="0"/>
              <a:t>závislosti</a:t>
            </a:r>
            <a:endParaRPr lang="cs-CZ" dirty="0"/>
          </a:p>
        </p:txBody>
      </p:sp>
      <p:sp>
        <p:nvSpPr>
          <p:cNvPr id="3" name="Zástupný symbol pro obsah 2"/>
          <p:cNvSpPr>
            <a:spLocks noGrp="1"/>
          </p:cNvSpPr>
          <p:nvPr>
            <p:ph sz="quarter" idx="1"/>
          </p:nvPr>
        </p:nvSpPr>
        <p:spPr/>
        <p:txBody>
          <a:bodyPr>
            <a:normAutofit fontScale="92500" lnSpcReduction="10000"/>
          </a:bodyPr>
          <a:lstStyle/>
          <a:p>
            <a:pPr marL="0" indent="0">
              <a:buNone/>
            </a:pPr>
            <a:endParaRPr lang="cs-CZ" b="1" dirty="0" smtClean="0"/>
          </a:p>
          <a:p>
            <a:pPr marL="0" indent="0">
              <a:buNone/>
            </a:pPr>
            <a:r>
              <a:rPr lang="cs-CZ" b="1" dirty="0" smtClean="0"/>
              <a:t>Diagnostika – </a:t>
            </a:r>
            <a:r>
              <a:rPr lang="cs-CZ" dirty="0"/>
              <a:t>toxikologické vyšetření, informace </a:t>
            </a:r>
            <a:r>
              <a:rPr lang="cs-CZ" dirty="0" smtClean="0"/>
              <a:t>od pacienta, jeho rodiny/blízkých</a:t>
            </a:r>
            <a:endParaRPr lang="cs-CZ" b="1" dirty="0" smtClean="0"/>
          </a:p>
          <a:p>
            <a:pPr marL="0" indent="0">
              <a:buNone/>
            </a:pPr>
            <a:r>
              <a:rPr lang="cs-CZ" b="1" dirty="0" smtClean="0"/>
              <a:t>Akutní intoxikace - </a:t>
            </a:r>
            <a:r>
              <a:rPr lang="cs-CZ" dirty="0"/>
              <a:t>u těžkých intoxikací je jasně prioritou zajištění vitálních funkcí a takový pacient vyžaduje léčbu na </a:t>
            </a:r>
            <a:r>
              <a:rPr lang="cs-CZ" dirty="0" smtClean="0"/>
              <a:t>ARO</a:t>
            </a:r>
          </a:p>
          <a:p>
            <a:pPr marL="0" indent="0">
              <a:buNone/>
            </a:pPr>
            <a:endParaRPr lang="cs-CZ" dirty="0"/>
          </a:p>
          <a:p>
            <a:pPr marL="0" indent="0">
              <a:buNone/>
            </a:pPr>
            <a:r>
              <a:rPr lang="cs-CZ" dirty="0" smtClean="0"/>
              <a:t>Psychiatrická léčba – oddělení AT (pro léčbu alkoholismu a jiné toxikomanie), léčba kromě farmakoterapie, psychoterapie spočívá v dodržování režimu</a:t>
            </a:r>
          </a:p>
          <a:p>
            <a:pPr marL="0" indent="0">
              <a:buNone/>
            </a:pPr>
            <a:endParaRPr lang="cs-CZ" dirty="0" smtClean="0"/>
          </a:p>
          <a:p>
            <a:pPr marL="0" indent="0">
              <a:buNone/>
            </a:pPr>
            <a:r>
              <a:rPr lang="cs-CZ" dirty="0" smtClean="0"/>
              <a:t>Do problematiky závislostí spadá např. závislost na hracích automatech, PC atd.</a:t>
            </a:r>
            <a:endParaRPr lang="cs-CZ" dirty="0"/>
          </a:p>
        </p:txBody>
      </p:sp>
    </p:spTree>
    <p:extLst>
      <p:ext uri="{BB962C8B-B14F-4D97-AF65-F5344CB8AC3E}">
        <p14:creationId xmlns:p14="http://schemas.microsoft.com/office/powerpoint/2010/main" val="4199201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Ošetřovatelská péče u pacienta s abstinenčním syndromem</a:t>
            </a:r>
          </a:p>
        </p:txBody>
      </p:sp>
      <p:sp>
        <p:nvSpPr>
          <p:cNvPr id="3" name="Zástupný symbol pro obsah 2"/>
          <p:cNvSpPr>
            <a:spLocks noGrp="1"/>
          </p:cNvSpPr>
          <p:nvPr>
            <p:ph sz="quarter" idx="1"/>
          </p:nvPr>
        </p:nvSpPr>
        <p:spPr/>
        <p:txBody>
          <a:bodyPr/>
          <a:lstStyle/>
          <a:p>
            <a:r>
              <a:rPr lang="cs-CZ" dirty="0"/>
              <a:t>K abstinenčnímu syndromu dochází po přerušení užívání nebo vysazení návykové látky (drogy, některá farmaka – např. sedativa, hypnotika). Abstinenční projevy mohou být (stejně jako závislosti) psychického, somatického nebo smíšeného rázu. </a:t>
            </a:r>
          </a:p>
          <a:p>
            <a:r>
              <a:rPr lang="cs-CZ" dirty="0"/>
              <a:t>Rozvoj příznaků abstinenčního syndromu bývá rychlý (do 24 hodin), ale můžeme se setkat i s volnějším rozvojem příznaků. Klinický obraz je velice pestrý, od mírného průběhu až po velice bouřlivý. Také délka trvání se pohybuje v rozmezí řádů hodin až dnů.</a:t>
            </a:r>
          </a:p>
          <a:p>
            <a:endParaRPr lang="cs-CZ" dirty="0"/>
          </a:p>
        </p:txBody>
      </p:sp>
    </p:spTree>
    <p:extLst>
      <p:ext uri="{BB962C8B-B14F-4D97-AF65-F5344CB8AC3E}">
        <p14:creationId xmlns:p14="http://schemas.microsoft.com/office/powerpoint/2010/main" val="1349699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kýř">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Arkýř">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rkýř">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24</TotalTime>
  <Words>697</Words>
  <Application>Microsoft Office PowerPoint</Application>
  <PresentationFormat>Předvádění na obrazovce (4:3)</PresentationFormat>
  <Paragraphs>64</Paragraphs>
  <Slides>15</Slides>
  <Notes>0</Notes>
  <HiddenSlides>0</HiddenSlides>
  <MMClips>0</MMClips>
  <ScaleCrop>false</ScaleCrop>
  <HeadingPairs>
    <vt:vector size="4" baseType="variant">
      <vt:variant>
        <vt:lpstr>Motiv</vt:lpstr>
      </vt:variant>
      <vt:variant>
        <vt:i4>1</vt:i4>
      </vt:variant>
      <vt:variant>
        <vt:lpstr>Nadpisy snímků</vt:lpstr>
      </vt:variant>
      <vt:variant>
        <vt:i4>15</vt:i4>
      </vt:variant>
    </vt:vector>
  </HeadingPairs>
  <TitlesOfParts>
    <vt:vector size="16" baseType="lpstr">
      <vt:lpstr>Arkýř</vt:lpstr>
      <vt:lpstr>Ošetřovatelská péče o pacienta se závislostí</vt:lpstr>
      <vt:lpstr>Závislosti na návykových látkách</vt:lpstr>
      <vt:lpstr>Klinický obraz </vt:lpstr>
      <vt:lpstr>Akutní intoxikace (K. Nešpor) </vt:lpstr>
      <vt:lpstr>Škodlivé užívání (K. Nešpor)  </vt:lpstr>
      <vt:lpstr>Syndrom závislosti (K. Nešpor)  </vt:lpstr>
      <vt:lpstr>Syndrom závislosti – pokr. (K. Nešpor) </vt:lpstr>
      <vt:lpstr>závislosti</vt:lpstr>
      <vt:lpstr>Ošetřovatelská péče u pacienta s abstinenčním syndromem</vt:lpstr>
      <vt:lpstr>Delirium při odvykacím stavu</vt:lpstr>
      <vt:lpstr>Projevy abstinenčního syndromu </vt:lpstr>
      <vt:lpstr>Prezentace aplikace PowerPoint</vt:lpstr>
      <vt:lpstr>Léčba o pacienta s abstinenčním syndromem</vt:lpstr>
      <vt:lpstr>ošetřovatelská péče o pacienta s abstinenčním syndromem</vt:lpstr>
      <vt:lpstr>ošetřovatelská péče o pacienta s abstinenčním syndromem</vt:lpstr>
    </vt:vector>
  </TitlesOfParts>
  <Company>Vysoka skola zdravotnicka, Praha 5, Duskova 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Ošetřovatelská péče o pacienta se závislostí</dc:title>
  <dc:creator>Tošnarová Hana</dc:creator>
  <cp:lastModifiedBy>Tošnarová Hana</cp:lastModifiedBy>
  <cp:revision>4</cp:revision>
  <dcterms:created xsi:type="dcterms:W3CDTF">2014-03-31T13:57:56Z</dcterms:created>
  <dcterms:modified xsi:type="dcterms:W3CDTF">2014-03-31T14:49:51Z</dcterms:modified>
</cp:coreProperties>
</file>