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29"/>
  </p:notesMasterIdLst>
  <p:sldIdLst>
    <p:sldId id="256" r:id="rId2"/>
    <p:sldId id="1096" r:id="rId3"/>
    <p:sldId id="1097" r:id="rId4"/>
    <p:sldId id="281" r:id="rId5"/>
    <p:sldId id="280" r:id="rId6"/>
    <p:sldId id="277" r:id="rId7"/>
    <p:sldId id="260" r:id="rId8"/>
    <p:sldId id="261" r:id="rId9"/>
    <p:sldId id="263" r:id="rId10"/>
    <p:sldId id="264" r:id="rId11"/>
    <p:sldId id="265" r:id="rId12"/>
    <p:sldId id="266" r:id="rId13"/>
    <p:sldId id="258" r:id="rId14"/>
    <p:sldId id="268" r:id="rId15"/>
    <p:sldId id="276" r:id="rId16"/>
    <p:sldId id="283" r:id="rId17"/>
    <p:sldId id="938" r:id="rId18"/>
    <p:sldId id="939" r:id="rId19"/>
    <p:sldId id="940" r:id="rId20"/>
    <p:sldId id="941" r:id="rId21"/>
    <p:sldId id="942" r:id="rId22"/>
    <p:sldId id="943" r:id="rId23"/>
    <p:sldId id="944" r:id="rId24"/>
    <p:sldId id="950" r:id="rId25"/>
    <p:sldId id="951" r:id="rId26"/>
    <p:sldId id="952" r:id="rId27"/>
    <p:sldId id="953" r:id="rId28"/>
    <p:sldId id="973" r:id="rId29"/>
    <p:sldId id="1095" r:id="rId30"/>
    <p:sldId id="284" r:id="rId31"/>
    <p:sldId id="285" r:id="rId32"/>
    <p:sldId id="286" r:id="rId33"/>
    <p:sldId id="574" r:id="rId34"/>
    <p:sldId id="288" r:id="rId35"/>
    <p:sldId id="287" r:id="rId36"/>
    <p:sldId id="290" r:id="rId37"/>
    <p:sldId id="291" r:id="rId38"/>
    <p:sldId id="302" r:id="rId39"/>
    <p:sldId id="299" r:id="rId40"/>
    <p:sldId id="292" r:id="rId41"/>
    <p:sldId id="293" r:id="rId42"/>
    <p:sldId id="295" r:id="rId43"/>
    <p:sldId id="296" r:id="rId44"/>
    <p:sldId id="297" r:id="rId45"/>
    <p:sldId id="303" r:id="rId46"/>
    <p:sldId id="304" r:id="rId47"/>
    <p:sldId id="305" r:id="rId48"/>
    <p:sldId id="298" r:id="rId49"/>
    <p:sldId id="975" r:id="rId50"/>
    <p:sldId id="976" r:id="rId51"/>
    <p:sldId id="978" r:id="rId52"/>
    <p:sldId id="979" r:id="rId53"/>
    <p:sldId id="980" r:id="rId54"/>
    <p:sldId id="981" r:id="rId55"/>
    <p:sldId id="982" r:id="rId56"/>
    <p:sldId id="983" r:id="rId57"/>
    <p:sldId id="984" r:id="rId58"/>
    <p:sldId id="985" r:id="rId59"/>
    <p:sldId id="986" r:id="rId60"/>
    <p:sldId id="987" r:id="rId61"/>
    <p:sldId id="988" r:id="rId62"/>
    <p:sldId id="989" r:id="rId63"/>
    <p:sldId id="990" r:id="rId64"/>
    <p:sldId id="991" r:id="rId65"/>
    <p:sldId id="998" r:id="rId66"/>
    <p:sldId id="993" r:id="rId67"/>
    <p:sldId id="994" r:id="rId68"/>
    <p:sldId id="995" r:id="rId69"/>
    <p:sldId id="996" r:id="rId70"/>
    <p:sldId id="997" r:id="rId71"/>
    <p:sldId id="575" r:id="rId72"/>
    <p:sldId id="576" r:id="rId73"/>
    <p:sldId id="577" r:id="rId74"/>
    <p:sldId id="578" r:id="rId75"/>
    <p:sldId id="609" r:id="rId76"/>
    <p:sldId id="610" r:id="rId77"/>
    <p:sldId id="611" r:id="rId78"/>
    <p:sldId id="612" r:id="rId79"/>
    <p:sldId id="613" r:id="rId80"/>
    <p:sldId id="581" r:id="rId81"/>
    <p:sldId id="582" r:id="rId82"/>
    <p:sldId id="583" r:id="rId83"/>
    <p:sldId id="587" r:id="rId84"/>
    <p:sldId id="591" r:id="rId85"/>
    <p:sldId id="597" r:id="rId86"/>
    <p:sldId id="598" r:id="rId87"/>
    <p:sldId id="599" r:id="rId88"/>
    <p:sldId id="1026" r:id="rId89"/>
    <p:sldId id="1027" r:id="rId90"/>
    <p:sldId id="1040" r:id="rId91"/>
    <p:sldId id="1041" r:id="rId92"/>
    <p:sldId id="1028" r:id="rId93"/>
    <p:sldId id="1030" r:id="rId94"/>
    <p:sldId id="1031" r:id="rId95"/>
    <p:sldId id="1032" r:id="rId96"/>
    <p:sldId id="1033" r:id="rId97"/>
    <p:sldId id="1034" r:id="rId98"/>
    <p:sldId id="1035" r:id="rId99"/>
    <p:sldId id="1036" r:id="rId100"/>
    <p:sldId id="1037" r:id="rId101"/>
    <p:sldId id="1038" r:id="rId102"/>
    <p:sldId id="1039" r:id="rId103"/>
    <p:sldId id="713" r:id="rId104"/>
    <p:sldId id="1051" r:id="rId105"/>
    <p:sldId id="1043" r:id="rId106"/>
    <p:sldId id="1044" r:id="rId107"/>
    <p:sldId id="714" r:id="rId108"/>
    <p:sldId id="1045" r:id="rId109"/>
    <p:sldId id="1046" r:id="rId110"/>
    <p:sldId id="1047" r:id="rId111"/>
    <p:sldId id="1048" r:id="rId112"/>
    <p:sldId id="1054" r:id="rId113"/>
    <p:sldId id="1055" r:id="rId114"/>
    <p:sldId id="1050" r:id="rId115"/>
    <p:sldId id="1088" r:id="rId116"/>
    <p:sldId id="1089" r:id="rId117"/>
    <p:sldId id="1090" r:id="rId118"/>
    <p:sldId id="1091" r:id="rId119"/>
    <p:sldId id="1092" r:id="rId120"/>
    <p:sldId id="1093" r:id="rId121"/>
    <p:sldId id="1094" r:id="rId122"/>
    <p:sldId id="1052" r:id="rId123"/>
    <p:sldId id="1057" r:id="rId124"/>
    <p:sldId id="1058" r:id="rId125"/>
    <p:sldId id="715" r:id="rId126"/>
    <p:sldId id="716" r:id="rId127"/>
    <p:sldId id="717" r:id="rId128"/>
    <p:sldId id="1059" r:id="rId129"/>
    <p:sldId id="720" r:id="rId130"/>
    <p:sldId id="722" r:id="rId131"/>
    <p:sldId id="723" r:id="rId132"/>
    <p:sldId id="725" r:id="rId133"/>
    <p:sldId id="735" r:id="rId134"/>
    <p:sldId id="736" r:id="rId135"/>
    <p:sldId id="737" r:id="rId136"/>
    <p:sldId id="738" r:id="rId137"/>
    <p:sldId id="1068" r:id="rId138"/>
    <p:sldId id="747" r:id="rId139"/>
    <p:sldId id="748" r:id="rId140"/>
    <p:sldId id="749" r:id="rId141"/>
    <p:sldId id="751" r:id="rId142"/>
    <p:sldId id="753" r:id="rId143"/>
    <p:sldId id="754" r:id="rId144"/>
    <p:sldId id="799" r:id="rId145"/>
    <p:sldId id="1065" r:id="rId146"/>
    <p:sldId id="1070" r:id="rId147"/>
    <p:sldId id="1063" r:id="rId148"/>
    <p:sldId id="1064" r:id="rId149"/>
    <p:sldId id="1062" r:id="rId150"/>
    <p:sldId id="803" r:id="rId151"/>
    <p:sldId id="804" r:id="rId152"/>
    <p:sldId id="805" r:id="rId153"/>
    <p:sldId id="807" r:id="rId154"/>
    <p:sldId id="808" r:id="rId155"/>
    <p:sldId id="809" r:id="rId156"/>
    <p:sldId id="1066" r:id="rId157"/>
    <p:sldId id="800" r:id="rId158"/>
    <p:sldId id="1075" r:id="rId159"/>
    <p:sldId id="1076" r:id="rId160"/>
    <p:sldId id="1067" r:id="rId161"/>
    <p:sldId id="1077" r:id="rId162"/>
    <p:sldId id="1079" r:id="rId163"/>
    <p:sldId id="1080" r:id="rId164"/>
    <p:sldId id="1081" r:id="rId165"/>
    <p:sldId id="1078" r:id="rId166"/>
    <p:sldId id="1071" r:id="rId167"/>
    <p:sldId id="1072" r:id="rId168"/>
    <p:sldId id="1073" r:id="rId169"/>
    <p:sldId id="1074" r:id="rId170"/>
    <p:sldId id="1082" r:id="rId171"/>
    <p:sldId id="1083" r:id="rId172"/>
    <p:sldId id="817" r:id="rId173"/>
    <p:sldId id="818" r:id="rId174"/>
    <p:sldId id="819" r:id="rId175"/>
    <p:sldId id="820" r:id="rId176"/>
    <p:sldId id="821" r:id="rId177"/>
    <p:sldId id="822" r:id="rId178"/>
    <p:sldId id="823" r:id="rId179"/>
    <p:sldId id="824" r:id="rId180"/>
    <p:sldId id="825" r:id="rId181"/>
    <p:sldId id="826" r:id="rId182"/>
    <p:sldId id="827" r:id="rId183"/>
    <p:sldId id="828" r:id="rId184"/>
    <p:sldId id="829" r:id="rId185"/>
    <p:sldId id="830" r:id="rId186"/>
    <p:sldId id="831" r:id="rId187"/>
    <p:sldId id="837" r:id="rId188"/>
    <p:sldId id="838" r:id="rId189"/>
    <p:sldId id="839" r:id="rId190"/>
    <p:sldId id="840" r:id="rId191"/>
    <p:sldId id="841" r:id="rId192"/>
    <p:sldId id="843" r:id="rId193"/>
    <p:sldId id="1084" r:id="rId194"/>
    <p:sldId id="1085" r:id="rId195"/>
    <p:sldId id="1086" r:id="rId196"/>
    <p:sldId id="845" r:id="rId197"/>
    <p:sldId id="847" r:id="rId198"/>
    <p:sldId id="848" r:id="rId199"/>
    <p:sldId id="849" r:id="rId200"/>
    <p:sldId id="850" r:id="rId201"/>
    <p:sldId id="851" r:id="rId202"/>
    <p:sldId id="852" r:id="rId203"/>
    <p:sldId id="853" r:id="rId204"/>
    <p:sldId id="854" r:id="rId205"/>
    <p:sldId id="855" r:id="rId206"/>
    <p:sldId id="856" r:id="rId207"/>
    <p:sldId id="858" r:id="rId208"/>
    <p:sldId id="859" r:id="rId209"/>
    <p:sldId id="860" r:id="rId210"/>
    <p:sldId id="1087" r:id="rId211"/>
    <p:sldId id="874" r:id="rId212"/>
    <p:sldId id="875" r:id="rId213"/>
    <p:sldId id="878" r:id="rId214"/>
    <p:sldId id="881" r:id="rId215"/>
    <p:sldId id="882" r:id="rId216"/>
    <p:sldId id="883" r:id="rId217"/>
    <p:sldId id="898" r:id="rId218"/>
    <p:sldId id="899" r:id="rId219"/>
    <p:sldId id="900" r:id="rId220"/>
    <p:sldId id="901" r:id="rId221"/>
    <p:sldId id="902" r:id="rId222"/>
    <p:sldId id="903" r:id="rId223"/>
    <p:sldId id="905" r:id="rId224"/>
    <p:sldId id="906" r:id="rId225"/>
    <p:sldId id="907" r:id="rId226"/>
    <p:sldId id="910" r:id="rId227"/>
    <p:sldId id="911" r:id="rId22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85444"/>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3716" autoAdjust="0"/>
  </p:normalViewPr>
  <p:slideViewPr>
    <p:cSldViewPr>
      <p:cViewPr varScale="1">
        <p:scale>
          <a:sx n="91" d="100"/>
          <a:sy n="91" d="100"/>
        </p:scale>
        <p:origin x="972"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6031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AA760-E467-42B6-A591-2C791B33B691}" type="doc">
      <dgm:prSet loTypeId="urn:microsoft.com/office/officeart/2005/8/layout/hierarchy5" loCatId="hierarchy" qsTypeId="urn:microsoft.com/office/officeart/2005/8/quickstyle/simple1#1" qsCatId="simple" csTypeId="urn:microsoft.com/office/officeart/2005/8/colors/accent1_2#1" csCatId="accent1" phldr="1"/>
      <dgm:spPr/>
      <dgm:t>
        <a:bodyPr/>
        <a:lstStyle/>
        <a:p>
          <a:endParaRPr lang="cs-CZ"/>
        </a:p>
      </dgm:t>
    </dgm:pt>
    <dgm:pt modelId="{C8C86738-FB39-418B-BCC8-2F274550C699}">
      <dgm:prSet phldrT="[Text]"/>
      <dgm:spPr>
        <a:solidFill>
          <a:srgbClr val="FF0000"/>
        </a:solidFill>
      </dgm:spPr>
      <dgm:t>
        <a:bodyPr/>
        <a:lstStyle/>
        <a:p>
          <a:r>
            <a:rPr lang="cs-CZ" dirty="0"/>
            <a:t>Vědy</a:t>
          </a:r>
        </a:p>
      </dgm:t>
    </dgm:pt>
    <dgm:pt modelId="{7AE6D9C1-E193-45DB-86C0-6A2B3D286546}" type="parTrans" cxnId="{65DC89F9-6DCB-4C3C-95AC-CE1F5E0CCB83}">
      <dgm:prSet/>
      <dgm:spPr/>
      <dgm:t>
        <a:bodyPr/>
        <a:lstStyle/>
        <a:p>
          <a:endParaRPr lang="cs-CZ"/>
        </a:p>
      </dgm:t>
    </dgm:pt>
    <dgm:pt modelId="{5492759B-9EA3-406C-9FFC-599A24F93483}" type="sibTrans" cxnId="{65DC89F9-6DCB-4C3C-95AC-CE1F5E0CCB83}">
      <dgm:prSet/>
      <dgm:spPr/>
      <dgm:t>
        <a:bodyPr/>
        <a:lstStyle/>
        <a:p>
          <a:endParaRPr lang="cs-CZ"/>
        </a:p>
      </dgm:t>
    </dgm:pt>
    <dgm:pt modelId="{004143D3-6F1F-404F-B8EB-E1579F6BDB3E}">
      <dgm:prSet phldrT="[Text]"/>
      <dgm:spPr>
        <a:solidFill>
          <a:srgbClr val="FF0000"/>
        </a:solidFill>
      </dgm:spPr>
      <dgm:t>
        <a:bodyPr/>
        <a:lstStyle/>
        <a:p>
          <a:r>
            <a:rPr lang="cs-CZ" dirty="0"/>
            <a:t>Empirické</a:t>
          </a:r>
        </a:p>
      </dgm:t>
    </dgm:pt>
    <dgm:pt modelId="{0C6644A0-D7D9-47AD-8FA8-A554824F7422}" type="parTrans" cxnId="{D2CCFB93-9C35-4E80-AB54-D9470A9D9533}">
      <dgm:prSet/>
      <dgm:spPr/>
      <dgm:t>
        <a:bodyPr/>
        <a:lstStyle/>
        <a:p>
          <a:endParaRPr lang="cs-CZ"/>
        </a:p>
      </dgm:t>
    </dgm:pt>
    <dgm:pt modelId="{D6D833A8-ABC9-430D-97D1-CC3077A2F1DC}" type="sibTrans" cxnId="{D2CCFB93-9C35-4E80-AB54-D9470A9D9533}">
      <dgm:prSet/>
      <dgm:spPr/>
      <dgm:t>
        <a:bodyPr/>
        <a:lstStyle/>
        <a:p>
          <a:endParaRPr lang="cs-CZ"/>
        </a:p>
      </dgm:t>
    </dgm:pt>
    <dgm:pt modelId="{DDD8E89F-29D0-4200-97B0-C15ED1A5F8E4}">
      <dgm:prSet phldrT="[Text]"/>
      <dgm:spPr>
        <a:solidFill>
          <a:srgbClr val="FF0000"/>
        </a:solidFill>
      </dgm:spPr>
      <dgm:t>
        <a:bodyPr/>
        <a:lstStyle/>
        <a:p>
          <a:r>
            <a:rPr lang="cs-CZ" dirty="0"/>
            <a:t>přírodní</a:t>
          </a:r>
        </a:p>
      </dgm:t>
    </dgm:pt>
    <dgm:pt modelId="{0AA0B687-F58D-4B84-9433-DE70D346129F}" type="parTrans" cxnId="{28EDF0F0-06B8-44F6-BD22-2BA058B86591}">
      <dgm:prSet/>
      <dgm:spPr/>
      <dgm:t>
        <a:bodyPr/>
        <a:lstStyle/>
        <a:p>
          <a:endParaRPr lang="cs-CZ"/>
        </a:p>
      </dgm:t>
    </dgm:pt>
    <dgm:pt modelId="{D6329218-CA19-4809-A25D-C68BE34AFA2E}" type="sibTrans" cxnId="{28EDF0F0-06B8-44F6-BD22-2BA058B86591}">
      <dgm:prSet/>
      <dgm:spPr/>
      <dgm:t>
        <a:bodyPr/>
        <a:lstStyle/>
        <a:p>
          <a:endParaRPr lang="cs-CZ"/>
        </a:p>
      </dgm:t>
    </dgm:pt>
    <dgm:pt modelId="{FE34A5A4-0AE6-47BC-9F7F-D22C095A588C}">
      <dgm:prSet phldrT="[Text]"/>
      <dgm:spPr>
        <a:solidFill>
          <a:srgbClr val="FF0000"/>
        </a:solidFill>
      </dgm:spPr>
      <dgm:t>
        <a:bodyPr/>
        <a:lstStyle/>
        <a:p>
          <a:r>
            <a:rPr lang="cs-CZ" dirty="0"/>
            <a:t>společenské</a:t>
          </a:r>
        </a:p>
      </dgm:t>
    </dgm:pt>
    <dgm:pt modelId="{D4D875BD-B3A2-419F-99C7-62FAD6D3DE37}" type="parTrans" cxnId="{8C51C0E1-2DF2-4021-850F-21FEA4554442}">
      <dgm:prSet/>
      <dgm:spPr/>
      <dgm:t>
        <a:bodyPr/>
        <a:lstStyle/>
        <a:p>
          <a:endParaRPr lang="cs-CZ"/>
        </a:p>
      </dgm:t>
    </dgm:pt>
    <dgm:pt modelId="{F7DB03CB-8A95-4731-BB88-D3D1B6042BF2}" type="sibTrans" cxnId="{8C51C0E1-2DF2-4021-850F-21FEA4554442}">
      <dgm:prSet/>
      <dgm:spPr/>
      <dgm:t>
        <a:bodyPr/>
        <a:lstStyle/>
        <a:p>
          <a:endParaRPr lang="cs-CZ"/>
        </a:p>
      </dgm:t>
    </dgm:pt>
    <dgm:pt modelId="{8199D4F5-CE5E-4760-99E5-8F6D797D551D}">
      <dgm:prSet phldrT="[Text]"/>
      <dgm:spPr/>
      <dgm:t>
        <a:bodyPr/>
        <a:lstStyle/>
        <a:p>
          <a:r>
            <a:rPr lang="cs-CZ" dirty="0"/>
            <a:t>Normativní </a:t>
          </a:r>
        </a:p>
      </dgm:t>
    </dgm:pt>
    <dgm:pt modelId="{3487515E-4C0C-4F7D-9300-93FDB6C7E30E}" type="parTrans" cxnId="{5C307037-A6A0-4F6A-89B6-C7B39DD4FCDB}">
      <dgm:prSet/>
      <dgm:spPr/>
      <dgm:t>
        <a:bodyPr/>
        <a:lstStyle/>
        <a:p>
          <a:endParaRPr lang="cs-CZ"/>
        </a:p>
      </dgm:t>
    </dgm:pt>
    <dgm:pt modelId="{F2C5BE62-F1E4-475D-9C64-1CC8EDE59869}" type="sibTrans" cxnId="{5C307037-A6A0-4F6A-89B6-C7B39DD4FCDB}">
      <dgm:prSet/>
      <dgm:spPr/>
      <dgm:t>
        <a:bodyPr/>
        <a:lstStyle/>
        <a:p>
          <a:endParaRPr lang="cs-CZ"/>
        </a:p>
      </dgm:t>
    </dgm:pt>
    <dgm:pt modelId="{5AE97034-2148-4B0D-8306-1BACBDCB3F34}">
      <dgm:prSet phldrT="[Text]"/>
      <dgm:spPr/>
      <dgm:t>
        <a:bodyPr/>
        <a:lstStyle/>
        <a:p>
          <a:endParaRPr lang="cs-CZ" dirty="0"/>
        </a:p>
      </dgm:t>
    </dgm:pt>
    <dgm:pt modelId="{A8FB12E4-C762-44A2-9AAC-BF5923FCB9F6}" type="parTrans" cxnId="{512EB2D6-C21A-4401-A6DD-F1A5D50E4F0A}">
      <dgm:prSet/>
      <dgm:spPr/>
      <dgm:t>
        <a:bodyPr/>
        <a:lstStyle/>
        <a:p>
          <a:endParaRPr lang="cs-CZ"/>
        </a:p>
      </dgm:t>
    </dgm:pt>
    <dgm:pt modelId="{EFFCAD11-17E3-4C7E-99EB-1C68ECDE3C1A}" type="sibTrans" cxnId="{512EB2D6-C21A-4401-A6DD-F1A5D50E4F0A}">
      <dgm:prSet/>
      <dgm:spPr/>
      <dgm:t>
        <a:bodyPr/>
        <a:lstStyle/>
        <a:p>
          <a:endParaRPr lang="cs-CZ"/>
        </a:p>
      </dgm:t>
    </dgm:pt>
    <dgm:pt modelId="{415A53BB-EDCF-4071-828C-297985F929DB}">
      <dgm:prSet phldrT="[Text]"/>
      <dgm:spPr/>
      <dgm:t>
        <a:bodyPr/>
        <a:lstStyle/>
        <a:p>
          <a:r>
            <a:rPr lang="cs-CZ" dirty="0"/>
            <a:t>Formální</a:t>
          </a:r>
        </a:p>
      </dgm:t>
    </dgm:pt>
    <dgm:pt modelId="{3DAD4F0F-A0F3-4F55-B885-86A23A982340}" type="parTrans" cxnId="{F8B5416D-FBC9-4ECA-85C1-B51AE68106D6}">
      <dgm:prSet/>
      <dgm:spPr/>
      <dgm:t>
        <a:bodyPr/>
        <a:lstStyle/>
        <a:p>
          <a:endParaRPr lang="cs-CZ"/>
        </a:p>
      </dgm:t>
    </dgm:pt>
    <dgm:pt modelId="{64F9491D-E6BC-4AF8-87F5-358380D37A20}" type="sibTrans" cxnId="{F8B5416D-FBC9-4ECA-85C1-B51AE68106D6}">
      <dgm:prSet/>
      <dgm:spPr/>
      <dgm:t>
        <a:bodyPr/>
        <a:lstStyle/>
        <a:p>
          <a:endParaRPr lang="cs-CZ"/>
        </a:p>
      </dgm:t>
    </dgm:pt>
    <dgm:pt modelId="{6F7F8313-95B5-4D16-A1A9-10B2B41CB008}" type="pres">
      <dgm:prSet presAssocID="{1ACAA760-E467-42B6-A591-2C791B33B691}" presName="mainComposite" presStyleCnt="0">
        <dgm:presLayoutVars>
          <dgm:chPref val="1"/>
          <dgm:dir/>
          <dgm:animOne val="branch"/>
          <dgm:animLvl val="lvl"/>
          <dgm:resizeHandles val="exact"/>
        </dgm:presLayoutVars>
      </dgm:prSet>
      <dgm:spPr/>
      <dgm:t>
        <a:bodyPr/>
        <a:lstStyle/>
        <a:p>
          <a:endParaRPr lang="cs-CZ"/>
        </a:p>
      </dgm:t>
    </dgm:pt>
    <dgm:pt modelId="{1793E8E1-2937-456B-B207-17D27C1A6F45}" type="pres">
      <dgm:prSet presAssocID="{1ACAA760-E467-42B6-A591-2C791B33B691}" presName="hierFlow" presStyleCnt="0"/>
      <dgm:spPr/>
    </dgm:pt>
    <dgm:pt modelId="{D07ACF7C-3E85-454E-8001-A3AE544C0340}" type="pres">
      <dgm:prSet presAssocID="{1ACAA760-E467-42B6-A591-2C791B33B691}" presName="firstBuf" presStyleCnt="0"/>
      <dgm:spPr/>
    </dgm:pt>
    <dgm:pt modelId="{637B9B1F-FEFB-48BF-9636-17B3876540EF}" type="pres">
      <dgm:prSet presAssocID="{1ACAA760-E467-42B6-A591-2C791B33B691}" presName="hierChild1" presStyleCnt="0">
        <dgm:presLayoutVars>
          <dgm:chPref val="1"/>
          <dgm:animOne val="branch"/>
          <dgm:animLvl val="lvl"/>
        </dgm:presLayoutVars>
      </dgm:prSet>
      <dgm:spPr/>
    </dgm:pt>
    <dgm:pt modelId="{35DF17F6-D7E4-43F8-B3A7-6164CA15992D}" type="pres">
      <dgm:prSet presAssocID="{C8C86738-FB39-418B-BCC8-2F274550C699}" presName="Name17" presStyleCnt="0"/>
      <dgm:spPr/>
    </dgm:pt>
    <dgm:pt modelId="{EBD392FF-FEB2-482C-A75D-C4278AE056B0}" type="pres">
      <dgm:prSet presAssocID="{C8C86738-FB39-418B-BCC8-2F274550C699}" presName="level1Shape" presStyleLbl="node0" presStyleIdx="0" presStyleCnt="1">
        <dgm:presLayoutVars>
          <dgm:chPref val="3"/>
        </dgm:presLayoutVars>
      </dgm:prSet>
      <dgm:spPr/>
      <dgm:t>
        <a:bodyPr/>
        <a:lstStyle/>
        <a:p>
          <a:endParaRPr lang="cs-CZ"/>
        </a:p>
      </dgm:t>
    </dgm:pt>
    <dgm:pt modelId="{CBE3F580-7E08-4016-BC50-3B359276612A}" type="pres">
      <dgm:prSet presAssocID="{C8C86738-FB39-418B-BCC8-2F274550C699}" presName="hierChild2" presStyleCnt="0"/>
      <dgm:spPr/>
    </dgm:pt>
    <dgm:pt modelId="{D8521880-01DC-4707-B64C-F3B023A3212F}" type="pres">
      <dgm:prSet presAssocID="{0C6644A0-D7D9-47AD-8FA8-A554824F7422}" presName="Name25" presStyleLbl="parChTrans1D2" presStyleIdx="0" presStyleCnt="3"/>
      <dgm:spPr/>
      <dgm:t>
        <a:bodyPr/>
        <a:lstStyle/>
        <a:p>
          <a:endParaRPr lang="cs-CZ"/>
        </a:p>
      </dgm:t>
    </dgm:pt>
    <dgm:pt modelId="{2F9F5120-D9C7-4AB3-BA14-DEDA85C38E52}" type="pres">
      <dgm:prSet presAssocID="{0C6644A0-D7D9-47AD-8FA8-A554824F7422}" presName="connTx" presStyleLbl="parChTrans1D2" presStyleIdx="0" presStyleCnt="3"/>
      <dgm:spPr/>
      <dgm:t>
        <a:bodyPr/>
        <a:lstStyle/>
        <a:p>
          <a:endParaRPr lang="cs-CZ"/>
        </a:p>
      </dgm:t>
    </dgm:pt>
    <dgm:pt modelId="{149C9339-6839-4C2C-8005-62A71A6F1329}" type="pres">
      <dgm:prSet presAssocID="{004143D3-6F1F-404F-B8EB-E1579F6BDB3E}" presName="Name30" presStyleCnt="0"/>
      <dgm:spPr/>
    </dgm:pt>
    <dgm:pt modelId="{E7F9BA58-B85C-459B-9300-FF67F5E70820}" type="pres">
      <dgm:prSet presAssocID="{004143D3-6F1F-404F-B8EB-E1579F6BDB3E}" presName="level2Shape" presStyleLbl="node2" presStyleIdx="0" presStyleCnt="3" custLinFactY="-93793" custLinFactNeighborX="-1426" custLinFactNeighborY="-100000"/>
      <dgm:spPr/>
      <dgm:t>
        <a:bodyPr/>
        <a:lstStyle/>
        <a:p>
          <a:endParaRPr lang="cs-CZ"/>
        </a:p>
      </dgm:t>
    </dgm:pt>
    <dgm:pt modelId="{D2302D41-D868-4B00-ABE2-302C0D5A4096}" type="pres">
      <dgm:prSet presAssocID="{004143D3-6F1F-404F-B8EB-E1579F6BDB3E}" presName="hierChild3" presStyleCnt="0"/>
      <dgm:spPr/>
    </dgm:pt>
    <dgm:pt modelId="{C0A355D0-FBB3-4943-8B06-2AB7D0EFEA4D}" type="pres">
      <dgm:prSet presAssocID="{0AA0B687-F58D-4B84-9433-DE70D346129F}" presName="Name25" presStyleLbl="parChTrans1D3" presStyleIdx="0" presStyleCnt="2"/>
      <dgm:spPr/>
      <dgm:t>
        <a:bodyPr/>
        <a:lstStyle/>
        <a:p>
          <a:endParaRPr lang="cs-CZ"/>
        </a:p>
      </dgm:t>
    </dgm:pt>
    <dgm:pt modelId="{1FD6663E-E66C-4D40-9A0C-B473A6A0C971}" type="pres">
      <dgm:prSet presAssocID="{0AA0B687-F58D-4B84-9433-DE70D346129F}" presName="connTx" presStyleLbl="parChTrans1D3" presStyleIdx="0" presStyleCnt="2"/>
      <dgm:spPr/>
      <dgm:t>
        <a:bodyPr/>
        <a:lstStyle/>
        <a:p>
          <a:endParaRPr lang="cs-CZ"/>
        </a:p>
      </dgm:t>
    </dgm:pt>
    <dgm:pt modelId="{A251A7F5-5523-4E98-81E6-0BDA8DE1C206}" type="pres">
      <dgm:prSet presAssocID="{DDD8E89F-29D0-4200-97B0-C15ED1A5F8E4}" presName="Name30" presStyleCnt="0"/>
      <dgm:spPr/>
    </dgm:pt>
    <dgm:pt modelId="{D129A427-73CD-4127-B680-48EE8B62274C}" type="pres">
      <dgm:prSet presAssocID="{DDD8E89F-29D0-4200-97B0-C15ED1A5F8E4}" presName="level2Shape" presStyleLbl="node3" presStyleIdx="0" presStyleCnt="2" custLinFactY="-70578" custLinFactNeighborX="-5004" custLinFactNeighborY="-100000"/>
      <dgm:spPr/>
      <dgm:t>
        <a:bodyPr/>
        <a:lstStyle/>
        <a:p>
          <a:endParaRPr lang="cs-CZ"/>
        </a:p>
      </dgm:t>
    </dgm:pt>
    <dgm:pt modelId="{0CC3200D-92D1-4393-AE15-CB15B7B733DE}" type="pres">
      <dgm:prSet presAssocID="{DDD8E89F-29D0-4200-97B0-C15ED1A5F8E4}" presName="hierChild3" presStyleCnt="0"/>
      <dgm:spPr/>
    </dgm:pt>
    <dgm:pt modelId="{C25BE9A9-684B-47D5-AA37-CA63CFF76A50}" type="pres">
      <dgm:prSet presAssocID="{D4D875BD-B3A2-419F-99C7-62FAD6D3DE37}" presName="Name25" presStyleLbl="parChTrans1D3" presStyleIdx="1" presStyleCnt="2"/>
      <dgm:spPr/>
      <dgm:t>
        <a:bodyPr/>
        <a:lstStyle/>
        <a:p>
          <a:endParaRPr lang="cs-CZ"/>
        </a:p>
      </dgm:t>
    </dgm:pt>
    <dgm:pt modelId="{09CE9907-D9E7-4AA4-85A1-3E5904DCD293}" type="pres">
      <dgm:prSet presAssocID="{D4D875BD-B3A2-419F-99C7-62FAD6D3DE37}" presName="connTx" presStyleLbl="parChTrans1D3" presStyleIdx="1" presStyleCnt="2"/>
      <dgm:spPr/>
      <dgm:t>
        <a:bodyPr/>
        <a:lstStyle/>
        <a:p>
          <a:endParaRPr lang="cs-CZ"/>
        </a:p>
      </dgm:t>
    </dgm:pt>
    <dgm:pt modelId="{428E6ED4-5113-4697-927D-07B24F2F2993}" type="pres">
      <dgm:prSet presAssocID="{FE34A5A4-0AE6-47BC-9F7F-D22C095A588C}" presName="Name30" presStyleCnt="0"/>
      <dgm:spPr/>
    </dgm:pt>
    <dgm:pt modelId="{DBFAF5AC-A026-4717-990A-CF8E59401707}" type="pres">
      <dgm:prSet presAssocID="{FE34A5A4-0AE6-47BC-9F7F-D22C095A588C}" presName="level2Shape" presStyleLbl="node3" presStyleIdx="1" presStyleCnt="2" custLinFactY="-57012" custLinFactNeighborX="-5004" custLinFactNeighborY="-100000"/>
      <dgm:spPr/>
      <dgm:t>
        <a:bodyPr/>
        <a:lstStyle/>
        <a:p>
          <a:endParaRPr lang="cs-CZ"/>
        </a:p>
      </dgm:t>
    </dgm:pt>
    <dgm:pt modelId="{96A3455B-44A5-45DE-97F4-38026D125FCE}" type="pres">
      <dgm:prSet presAssocID="{FE34A5A4-0AE6-47BC-9F7F-D22C095A588C}" presName="hierChild3" presStyleCnt="0"/>
      <dgm:spPr/>
    </dgm:pt>
    <dgm:pt modelId="{CDE9E330-DFCF-4892-9D31-ECF50ACD8907}" type="pres">
      <dgm:prSet presAssocID="{3DAD4F0F-A0F3-4F55-B885-86A23A982340}" presName="Name25" presStyleLbl="parChTrans1D2" presStyleIdx="1" presStyleCnt="3"/>
      <dgm:spPr/>
      <dgm:t>
        <a:bodyPr/>
        <a:lstStyle/>
        <a:p>
          <a:endParaRPr lang="cs-CZ"/>
        </a:p>
      </dgm:t>
    </dgm:pt>
    <dgm:pt modelId="{9C3E4810-D5E8-423D-96CC-579FA6CF3A74}" type="pres">
      <dgm:prSet presAssocID="{3DAD4F0F-A0F3-4F55-B885-86A23A982340}" presName="connTx" presStyleLbl="parChTrans1D2" presStyleIdx="1" presStyleCnt="3"/>
      <dgm:spPr/>
      <dgm:t>
        <a:bodyPr/>
        <a:lstStyle/>
        <a:p>
          <a:endParaRPr lang="cs-CZ"/>
        </a:p>
      </dgm:t>
    </dgm:pt>
    <dgm:pt modelId="{9D42B2A6-AC79-477C-9F68-EA2326033235}" type="pres">
      <dgm:prSet presAssocID="{415A53BB-EDCF-4071-828C-297985F929DB}" presName="Name30" presStyleCnt="0"/>
      <dgm:spPr/>
    </dgm:pt>
    <dgm:pt modelId="{EEAF13A8-4C00-4576-B147-498F37AEE02B}" type="pres">
      <dgm:prSet presAssocID="{415A53BB-EDCF-4071-828C-297985F929DB}" presName="level2Shape" presStyleLbl="node2" presStyleIdx="1" presStyleCnt="3" custLinFactY="-3088" custLinFactNeighborX="2859" custLinFactNeighborY="-100000"/>
      <dgm:spPr/>
      <dgm:t>
        <a:bodyPr/>
        <a:lstStyle/>
        <a:p>
          <a:endParaRPr lang="cs-CZ"/>
        </a:p>
      </dgm:t>
    </dgm:pt>
    <dgm:pt modelId="{C8768E17-1056-474B-865C-FC827D3370EB}" type="pres">
      <dgm:prSet presAssocID="{415A53BB-EDCF-4071-828C-297985F929DB}" presName="hierChild3" presStyleCnt="0"/>
      <dgm:spPr/>
    </dgm:pt>
    <dgm:pt modelId="{67E26497-4570-40D5-A65C-6BA782467B49}" type="pres">
      <dgm:prSet presAssocID="{3487515E-4C0C-4F7D-9300-93FDB6C7E30E}" presName="Name25" presStyleLbl="parChTrans1D2" presStyleIdx="2" presStyleCnt="3"/>
      <dgm:spPr/>
      <dgm:t>
        <a:bodyPr/>
        <a:lstStyle/>
        <a:p>
          <a:endParaRPr lang="cs-CZ"/>
        </a:p>
      </dgm:t>
    </dgm:pt>
    <dgm:pt modelId="{27BCBEB1-24B3-4BA5-9AE3-B0BA2551335B}" type="pres">
      <dgm:prSet presAssocID="{3487515E-4C0C-4F7D-9300-93FDB6C7E30E}" presName="connTx" presStyleLbl="parChTrans1D2" presStyleIdx="2" presStyleCnt="3"/>
      <dgm:spPr/>
      <dgm:t>
        <a:bodyPr/>
        <a:lstStyle/>
        <a:p>
          <a:endParaRPr lang="cs-CZ"/>
        </a:p>
      </dgm:t>
    </dgm:pt>
    <dgm:pt modelId="{422437F1-C858-42FD-BBA4-4E9797372EC8}" type="pres">
      <dgm:prSet presAssocID="{8199D4F5-CE5E-4760-99E5-8F6D797D551D}" presName="Name30" presStyleCnt="0"/>
      <dgm:spPr/>
    </dgm:pt>
    <dgm:pt modelId="{07A004BC-5346-45A0-AFF4-9E914A23C993}" type="pres">
      <dgm:prSet presAssocID="{8199D4F5-CE5E-4760-99E5-8F6D797D551D}" presName="level2Shape" presStyleLbl="node2" presStyleIdx="2" presStyleCnt="3"/>
      <dgm:spPr/>
      <dgm:t>
        <a:bodyPr/>
        <a:lstStyle/>
        <a:p>
          <a:endParaRPr lang="cs-CZ"/>
        </a:p>
      </dgm:t>
    </dgm:pt>
    <dgm:pt modelId="{8B358344-5CF6-4CC4-9E1B-82DEA3962062}" type="pres">
      <dgm:prSet presAssocID="{8199D4F5-CE5E-4760-99E5-8F6D797D551D}" presName="hierChild3" presStyleCnt="0"/>
      <dgm:spPr/>
    </dgm:pt>
    <dgm:pt modelId="{139DAB1B-7A0F-48E3-9587-8994E0AE9B1A}" type="pres">
      <dgm:prSet presAssocID="{1ACAA760-E467-42B6-A591-2C791B33B691}" presName="bgShapesFlow" presStyleCnt="0"/>
      <dgm:spPr/>
    </dgm:pt>
    <dgm:pt modelId="{DB4D1AD6-25CF-418C-AC47-2F44FBEAA303}" type="pres">
      <dgm:prSet presAssocID="{5AE97034-2148-4B0D-8306-1BACBDCB3F34}" presName="rectComp" presStyleCnt="0"/>
      <dgm:spPr/>
    </dgm:pt>
    <dgm:pt modelId="{14B97961-C084-4B33-B60F-5DF916A428EF}" type="pres">
      <dgm:prSet presAssocID="{5AE97034-2148-4B0D-8306-1BACBDCB3F34}" presName="bgRect" presStyleLbl="bgShp" presStyleIdx="0" presStyleCnt="1"/>
      <dgm:spPr/>
      <dgm:t>
        <a:bodyPr/>
        <a:lstStyle/>
        <a:p>
          <a:endParaRPr lang="cs-CZ"/>
        </a:p>
      </dgm:t>
    </dgm:pt>
    <dgm:pt modelId="{F8A080B9-B7D6-464E-9AD7-E5C67A05128C}" type="pres">
      <dgm:prSet presAssocID="{5AE97034-2148-4B0D-8306-1BACBDCB3F34}" presName="bgRectTx" presStyleLbl="bgShp" presStyleIdx="0" presStyleCnt="1">
        <dgm:presLayoutVars>
          <dgm:bulletEnabled val="1"/>
        </dgm:presLayoutVars>
      </dgm:prSet>
      <dgm:spPr/>
      <dgm:t>
        <a:bodyPr/>
        <a:lstStyle/>
        <a:p>
          <a:endParaRPr lang="cs-CZ"/>
        </a:p>
      </dgm:t>
    </dgm:pt>
  </dgm:ptLst>
  <dgm:cxnLst>
    <dgm:cxn modelId="{D2738D3F-7574-4B79-9B72-183B8BC447D9}" type="presOf" srcId="{3DAD4F0F-A0F3-4F55-B885-86A23A982340}" destId="{CDE9E330-DFCF-4892-9D31-ECF50ACD8907}" srcOrd="0" destOrd="0" presId="urn:microsoft.com/office/officeart/2005/8/layout/hierarchy5"/>
    <dgm:cxn modelId="{A2B2A84C-CB65-4C46-967A-C20CD1E1038A}" type="presOf" srcId="{3487515E-4C0C-4F7D-9300-93FDB6C7E30E}" destId="{27BCBEB1-24B3-4BA5-9AE3-B0BA2551335B}" srcOrd="1" destOrd="0" presId="urn:microsoft.com/office/officeart/2005/8/layout/hierarchy5"/>
    <dgm:cxn modelId="{BFDFFE91-6A48-4E10-A9F1-1C5F01515799}" type="presOf" srcId="{415A53BB-EDCF-4071-828C-297985F929DB}" destId="{EEAF13A8-4C00-4576-B147-498F37AEE02B}" srcOrd="0" destOrd="0" presId="urn:microsoft.com/office/officeart/2005/8/layout/hierarchy5"/>
    <dgm:cxn modelId="{EA69A46A-B544-4561-92B5-54E907840BC9}" type="presOf" srcId="{0AA0B687-F58D-4B84-9433-DE70D346129F}" destId="{C0A355D0-FBB3-4943-8B06-2AB7D0EFEA4D}" srcOrd="0" destOrd="0" presId="urn:microsoft.com/office/officeart/2005/8/layout/hierarchy5"/>
    <dgm:cxn modelId="{A180003B-0910-44E5-83F7-0704AB157CC4}" type="presOf" srcId="{5AE97034-2148-4B0D-8306-1BACBDCB3F34}" destId="{F8A080B9-B7D6-464E-9AD7-E5C67A05128C}" srcOrd="1" destOrd="0" presId="urn:microsoft.com/office/officeart/2005/8/layout/hierarchy5"/>
    <dgm:cxn modelId="{F8B5416D-FBC9-4ECA-85C1-B51AE68106D6}" srcId="{C8C86738-FB39-418B-BCC8-2F274550C699}" destId="{415A53BB-EDCF-4071-828C-297985F929DB}" srcOrd="1" destOrd="0" parTransId="{3DAD4F0F-A0F3-4F55-B885-86A23A982340}" sibTransId="{64F9491D-E6BC-4AF8-87F5-358380D37A20}"/>
    <dgm:cxn modelId="{D2CCFB93-9C35-4E80-AB54-D9470A9D9533}" srcId="{C8C86738-FB39-418B-BCC8-2F274550C699}" destId="{004143D3-6F1F-404F-B8EB-E1579F6BDB3E}" srcOrd="0" destOrd="0" parTransId="{0C6644A0-D7D9-47AD-8FA8-A554824F7422}" sibTransId="{D6D833A8-ABC9-430D-97D1-CC3077A2F1DC}"/>
    <dgm:cxn modelId="{C1CBFE8A-F89A-42B0-BC1C-5481D50F07BD}" type="presOf" srcId="{3487515E-4C0C-4F7D-9300-93FDB6C7E30E}" destId="{67E26497-4570-40D5-A65C-6BA782467B49}" srcOrd="0" destOrd="0" presId="urn:microsoft.com/office/officeart/2005/8/layout/hierarchy5"/>
    <dgm:cxn modelId="{D0511E8E-6715-4167-8EC9-E209DA08A8CA}" type="presOf" srcId="{DDD8E89F-29D0-4200-97B0-C15ED1A5F8E4}" destId="{D129A427-73CD-4127-B680-48EE8B62274C}" srcOrd="0" destOrd="0" presId="urn:microsoft.com/office/officeart/2005/8/layout/hierarchy5"/>
    <dgm:cxn modelId="{8C51C0E1-2DF2-4021-850F-21FEA4554442}" srcId="{004143D3-6F1F-404F-B8EB-E1579F6BDB3E}" destId="{FE34A5A4-0AE6-47BC-9F7F-D22C095A588C}" srcOrd="1" destOrd="0" parTransId="{D4D875BD-B3A2-419F-99C7-62FAD6D3DE37}" sibTransId="{F7DB03CB-8A95-4731-BB88-D3D1B6042BF2}"/>
    <dgm:cxn modelId="{512EB2D6-C21A-4401-A6DD-F1A5D50E4F0A}" srcId="{1ACAA760-E467-42B6-A591-2C791B33B691}" destId="{5AE97034-2148-4B0D-8306-1BACBDCB3F34}" srcOrd="1" destOrd="0" parTransId="{A8FB12E4-C762-44A2-9AAC-BF5923FCB9F6}" sibTransId="{EFFCAD11-17E3-4C7E-99EB-1C68ECDE3C1A}"/>
    <dgm:cxn modelId="{0E77CE7E-7507-41E9-B9CE-4CC7A232EA94}" type="presOf" srcId="{FE34A5A4-0AE6-47BC-9F7F-D22C095A588C}" destId="{DBFAF5AC-A026-4717-990A-CF8E59401707}" srcOrd="0" destOrd="0" presId="urn:microsoft.com/office/officeart/2005/8/layout/hierarchy5"/>
    <dgm:cxn modelId="{65DC89F9-6DCB-4C3C-95AC-CE1F5E0CCB83}" srcId="{1ACAA760-E467-42B6-A591-2C791B33B691}" destId="{C8C86738-FB39-418B-BCC8-2F274550C699}" srcOrd="0" destOrd="0" parTransId="{7AE6D9C1-E193-45DB-86C0-6A2B3D286546}" sibTransId="{5492759B-9EA3-406C-9FFC-599A24F93483}"/>
    <dgm:cxn modelId="{3553ACB4-F29F-4F8A-A251-529AA3F9D945}" type="presOf" srcId="{0C6644A0-D7D9-47AD-8FA8-A554824F7422}" destId="{D8521880-01DC-4707-B64C-F3B023A3212F}" srcOrd="0" destOrd="0" presId="urn:microsoft.com/office/officeart/2005/8/layout/hierarchy5"/>
    <dgm:cxn modelId="{E4BC1D97-9748-4AC6-94FD-1F6B2D32A233}" type="presOf" srcId="{3DAD4F0F-A0F3-4F55-B885-86A23A982340}" destId="{9C3E4810-D5E8-423D-96CC-579FA6CF3A74}" srcOrd="1" destOrd="0" presId="urn:microsoft.com/office/officeart/2005/8/layout/hierarchy5"/>
    <dgm:cxn modelId="{01AFF55A-18ED-489E-A4F8-FEE25BE15443}" type="presOf" srcId="{5AE97034-2148-4B0D-8306-1BACBDCB3F34}" destId="{14B97961-C084-4B33-B60F-5DF916A428EF}" srcOrd="0" destOrd="0" presId="urn:microsoft.com/office/officeart/2005/8/layout/hierarchy5"/>
    <dgm:cxn modelId="{2C18FED3-814D-4BF9-8C59-221A1B0695C6}" type="presOf" srcId="{D4D875BD-B3A2-419F-99C7-62FAD6D3DE37}" destId="{09CE9907-D9E7-4AA4-85A1-3E5904DCD293}" srcOrd="1" destOrd="0" presId="urn:microsoft.com/office/officeart/2005/8/layout/hierarchy5"/>
    <dgm:cxn modelId="{28EDF0F0-06B8-44F6-BD22-2BA058B86591}" srcId="{004143D3-6F1F-404F-B8EB-E1579F6BDB3E}" destId="{DDD8E89F-29D0-4200-97B0-C15ED1A5F8E4}" srcOrd="0" destOrd="0" parTransId="{0AA0B687-F58D-4B84-9433-DE70D346129F}" sibTransId="{D6329218-CA19-4809-A25D-C68BE34AFA2E}"/>
    <dgm:cxn modelId="{FA1D2BF6-835A-43C1-A313-21C6811C3358}" type="presOf" srcId="{004143D3-6F1F-404F-B8EB-E1579F6BDB3E}" destId="{E7F9BA58-B85C-459B-9300-FF67F5E70820}" srcOrd="0" destOrd="0" presId="urn:microsoft.com/office/officeart/2005/8/layout/hierarchy5"/>
    <dgm:cxn modelId="{5C307037-A6A0-4F6A-89B6-C7B39DD4FCDB}" srcId="{C8C86738-FB39-418B-BCC8-2F274550C699}" destId="{8199D4F5-CE5E-4760-99E5-8F6D797D551D}" srcOrd="2" destOrd="0" parTransId="{3487515E-4C0C-4F7D-9300-93FDB6C7E30E}" sibTransId="{F2C5BE62-F1E4-475D-9C64-1CC8EDE59869}"/>
    <dgm:cxn modelId="{E0A3687E-4B3E-4F8C-9FF0-F9C02F47E2C2}" type="presOf" srcId="{0AA0B687-F58D-4B84-9433-DE70D346129F}" destId="{1FD6663E-E66C-4D40-9A0C-B473A6A0C971}" srcOrd="1" destOrd="0" presId="urn:microsoft.com/office/officeart/2005/8/layout/hierarchy5"/>
    <dgm:cxn modelId="{CE933F23-3313-4B0C-8AD7-EE816A1BA10C}" type="presOf" srcId="{D4D875BD-B3A2-419F-99C7-62FAD6D3DE37}" destId="{C25BE9A9-684B-47D5-AA37-CA63CFF76A50}" srcOrd="0" destOrd="0" presId="urn:microsoft.com/office/officeart/2005/8/layout/hierarchy5"/>
    <dgm:cxn modelId="{B8AC66E9-5F8C-4F02-96E6-BE99CC39AA65}" type="presOf" srcId="{0C6644A0-D7D9-47AD-8FA8-A554824F7422}" destId="{2F9F5120-D9C7-4AB3-BA14-DEDA85C38E52}" srcOrd="1" destOrd="0" presId="urn:microsoft.com/office/officeart/2005/8/layout/hierarchy5"/>
    <dgm:cxn modelId="{40372410-4FD5-4884-B243-E06B52C15693}" type="presOf" srcId="{C8C86738-FB39-418B-BCC8-2F274550C699}" destId="{EBD392FF-FEB2-482C-A75D-C4278AE056B0}" srcOrd="0" destOrd="0" presId="urn:microsoft.com/office/officeart/2005/8/layout/hierarchy5"/>
    <dgm:cxn modelId="{50237EE2-AD48-4EBE-96AF-8638C119F89E}" type="presOf" srcId="{1ACAA760-E467-42B6-A591-2C791B33B691}" destId="{6F7F8313-95B5-4D16-A1A9-10B2B41CB008}" srcOrd="0" destOrd="0" presId="urn:microsoft.com/office/officeart/2005/8/layout/hierarchy5"/>
    <dgm:cxn modelId="{71AC4925-A3B1-4EB4-9BEC-13C165C52CE3}" type="presOf" srcId="{8199D4F5-CE5E-4760-99E5-8F6D797D551D}" destId="{07A004BC-5346-45A0-AFF4-9E914A23C993}" srcOrd="0" destOrd="0" presId="urn:microsoft.com/office/officeart/2005/8/layout/hierarchy5"/>
    <dgm:cxn modelId="{C813470F-1A39-4743-8051-D48FD8191A48}" type="presParOf" srcId="{6F7F8313-95B5-4D16-A1A9-10B2B41CB008}" destId="{1793E8E1-2937-456B-B207-17D27C1A6F45}" srcOrd="0" destOrd="0" presId="urn:microsoft.com/office/officeart/2005/8/layout/hierarchy5"/>
    <dgm:cxn modelId="{30CCA033-5428-4747-818B-897E5BB0C4F6}" type="presParOf" srcId="{1793E8E1-2937-456B-B207-17D27C1A6F45}" destId="{D07ACF7C-3E85-454E-8001-A3AE544C0340}" srcOrd="0" destOrd="0" presId="urn:microsoft.com/office/officeart/2005/8/layout/hierarchy5"/>
    <dgm:cxn modelId="{4EAB0369-AD3B-4AAC-A945-7B43EE8D5DED}" type="presParOf" srcId="{1793E8E1-2937-456B-B207-17D27C1A6F45}" destId="{637B9B1F-FEFB-48BF-9636-17B3876540EF}" srcOrd="1" destOrd="0" presId="urn:microsoft.com/office/officeart/2005/8/layout/hierarchy5"/>
    <dgm:cxn modelId="{F09A6A5A-7303-453B-A5FA-300A78CB3622}" type="presParOf" srcId="{637B9B1F-FEFB-48BF-9636-17B3876540EF}" destId="{35DF17F6-D7E4-43F8-B3A7-6164CA15992D}" srcOrd="0" destOrd="0" presId="urn:microsoft.com/office/officeart/2005/8/layout/hierarchy5"/>
    <dgm:cxn modelId="{D8DD060F-D47B-45EE-8DDB-D87E1F982805}" type="presParOf" srcId="{35DF17F6-D7E4-43F8-B3A7-6164CA15992D}" destId="{EBD392FF-FEB2-482C-A75D-C4278AE056B0}" srcOrd="0" destOrd="0" presId="urn:microsoft.com/office/officeart/2005/8/layout/hierarchy5"/>
    <dgm:cxn modelId="{4D22AEB1-0BC8-4598-9D60-660D2D780380}" type="presParOf" srcId="{35DF17F6-D7E4-43F8-B3A7-6164CA15992D}" destId="{CBE3F580-7E08-4016-BC50-3B359276612A}" srcOrd="1" destOrd="0" presId="urn:microsoft.com/office/officeart/2005/8/layout/hierarchy5"/>
    <dgm:cxn modelId="{06C33401-77D8-4BB1-903A-072BD0099CD2}" type="presParOf" srcId="{CBE3F580-7E08-4016-BC50-3B359276612A}" destId="{D8521880-01DC-4707-B64C-F3B023A3212F}" srcOrd="0" destOrd="0" presId="urn:microsoft.com/office/officeart/2005/8/layout/hierarchy5"/>
    <dgm:cxn modelId="{187612D8-2526-4BC2-94D5-75E86DBC03BD}" type="presParOf" srcId="{D8521880-01DC-4707-B64C-F3B023A3212F}" destId="{2F9F5120-D9C7-4AB3-BA14-DEDA85C38E52}" srcOrd="0" destOrd="0" presId="urn:microsoft.com/office/officeart/2005/8/layout/hierarchy5"/>
    <dgm:cxn modelId="{6A65507B-8E10-4CB2-8DA6-BAC61CAF9C2B}" type="presParOf" srcId="{CBE3F580-7E08-4016-BC50-3B359276612A}" destId="{149C9339-6839-4C2C-8005-62A71A6F1329}" srcOrd="1" destOrd="0" presId="urn:microsoft.com/office/officeart/2005/8/layout/hierarchy5"/>
    <dgm:cxn modelId="{FF85B91A-4A07-4C5A-B7AF-7AB2CE824C2A}" type="presParOf" srcId="{149C9339-6839-4C2C-8005-62A71A6F1329}" destId="{E7F9BA58-B85C-459B-9300-FF67F5E70820}" srcOrd="0" destOrd="0" presId="urn:microsoft.com/office/officeart/2005/8/layout/hierarchy5"/>
    <dgm:cxn modelId="{D6811AEB-B914-4371-8AD4-E62AC32E47E8}" type="presParOf" srcId="{149C9339-6839-4C2C-8005-62A71A6F1329}" destId="{D2302D41-D868-4B00-ABE2-302C0D5A4096}" srcOrd="1" destOrd="0" presId="urn:microsoft.com/office/officeart/2005/8/layout/hierarchy5"/>
    <dgm:cxn modelId="{56D99938-8F58-4462-99C3-7AD2629DDDC4}" type="presParOf" srcId="{D2302D41-D868-4B00-ABE2-302C0D5A4096}" destId="{C0A355D0-FBB3-4943-8B06-2AB7D0EFEA4D}" srcOrd="0" destOrd="0" presId="urn:microsoft.com/office/officeart/2005/8/layout/hierarchy5"/>
    <dgm:cxn modelId="{0BD85DDE-CEAE-4662-8781-D67EEB7FAC78}" type="presParOf" srcId="{C0A355D0-FBB3-4943-8B06-2AB7D0EFEA4D}" destId="{1FD6663E-E66C-4D40-9A0C-B473A6A0C971}" srcOrd="0" destOrd="0" presId="urn:microsoft.com/office/officeart/2005/8/layout/hierarchy5"/>
    <dgm:cxn modelId="{20EF6219-5C7D-4DFF-BF53-EA51C6D650BB}" type="presParOf" srcId="{D2302D41-D868-4B00-ABE2-302C0D5A4096}" destId="{A251A7F5-5523-4E98-81E6-0BDA8DE1C206}" srcOrd="1" destOrd="0" presId="urn:microsoft.com/office/officeart/2005/8/layout/hierarchy5"/>
    <dgm:cxn modelId="{9D7DBA01-BEE1-4935-8836-00A5375B32D1}" type="presParOf" srcId="{A251A7F5-5523-4E98-81E6-0BDA8DE1C206}" destId="{D129A427-73CD-4127-B680-48EE8B62274C}" srcOrd="0" destOrd="0" presId="urn:microsoft.com/office/officeart/2005/8/layout/hierarchy5"/>
    <dgm:cxn modelId="{BB1C555B-67C2-4134-B348-FD33C8EE6BA4}" type="presParOf" srcId="{A251A7F5-5523-4E98-81E6-0BDA8DE1C206}" destId="{0CC3200D-92D1-4393-AE15-CB15B7B733DE}" srcOrd="1" destOrd="0" presId="urn:microsoft.com/office/officeart/2005/8/layout/hierarchy5"/>
    <dgm:cxn modelId="{F6E05988-667B-470F-B00E-E24C59107830}" type="presParOf" srcId="{D2302D41-D868-4B00-ABE2-302C0D5A4096}" destId="{C25BE9A9-684B-47D5-AA37-CA63CFF76A50}" srcOrd="2" destOrd="0" presId="urn:microsoft.com/office/officeart/2005/8/layout/hierarchy5"/>
    <dgm:cxn modelId="{41A32C58-C235-420A-855A-7F63F9402C0A}" type="presParOf" srcId="{C25BE9A9-684B-47D5-AA37-CA63CFF76A50}" destId="{09CE9907-D9E7-4AA4-85A1-3E5904DCD293}" srcOrd="0" destOrd="0" presId="urn:microsoft.com/office/officeart/2005/8/layout/hierarchy5"/>
    <dgm:cxn modelId="{D901ABB8-4B30-4081-A11F-152EDC01095B}" type="presParOf" srcId="{D2302D41-D868-4B00-ABE2-302C0D5A4096}" destId="{428E6ED4-5113-4697-927D-07B24F2F2993}" srcOrd="3" destOrd="0" presId="urn:microsoft.com/office/officeart/2005/8/layout/hierarchy5"/>
    <dgm:cxn modelId="{C73014E1-DAC8-43E7-9AA4-3A19866FCEB6}" type="presParOf" srcId="{428E6ED4-5113-4697-927D-07B24F2F2993}" destId="{DBFAF5AC-A026-4717-990A-CF8E59401707}" srcOrd="0" destOrd="0" presId="urn:microsoft.com/office/officeart/2005/8/layout/hierarchy5"/>
    <dgm:cxn modelId="{F2272171-C199-4C66-9C15-6F5D8792D0AC}" type="presParOf" srcId="{428E6ED4-5113-4697-927D-07B24F2F2993}" destId="{96A3455B-44A5-45DE-97F4-38026D125FCE}" srcOrd="1" destOrd="0" presId="urn:microsoft.com/office/officeart/2005/8/layout/hierarchy5"/>
    <dgm:cxn modelId="{44AE8DA0-48A4-4BD6-95B0-9A2128024715}" type="presParOf" srcId="{CBE3F580-7E08-4016-BC50-3B359276612A}" destId="{CDE9E330-DFCF-4892-9D31-ECF50ACD8907}" srcOrd="2" destOrd="0" presId="urn:microsoft.com/office/officeart/2005/8/layout/hierarchy5"/>
    <dgm:cxn modelId="{46E8B4E7-6F1D-4F96-83FF-A89BA542AB05}" type="presParOf" srcId="{CDE9E330-DFCF-4892-9D31-ECF50ACD8907}" destId="{9C3E4810-D5E8-423D-96CC-579FA6CF3A74}" srcOrd="0" destOrd="0" presId="urn:microsoft.com/office/officeart/2005/8/layout/hierarchy5"/>
    <dgm:cxn modelId="{9B2190D5-CFE7-4BD5-ADD3-166208D0FA08}" type="presParOf" srcId="{CBE3F580-7E08-4016-BC50-3B359276612A}" destId="{9D42B2A6-AC79-477C-9F68-EA2326033235}" srcOrd="3" destOrd="0" presId="urn:microsoft.com/office/officeart/2005/8/layout/hierarchy5"/>
    <dgm:cxn modelId="{EBC28E7E-924B-41E9-8F1B-61452480F12A}" type="presParOf" srcId="{9D42B2A6-AC79-477C-9F68-EA2326033235}" destId="{EEAF13A8-4C00-4576-B147-498F37AEE02B}" srcOrd="0" destOrd="0" presId="urn:microsoft.com/office/officeart/2005/8/layout/hierarchy5"/>
    <dgm:cxn modelId="{F4DFF9B3-BFCE-4FD9-AA8A-6FE49C9BDE2D}" type="presParOf" srcId="{9D42B2A6-AC79-477C-9F68-EA2326033235}" destId="{C8768E17-1056-474B-865C-FC827D3370EB}" srcOrd="1" destOrd="0" presId="urn:microsoft.com/office/officeart/2005/8/layout/hierarchy5"/>
    <dgm:cxn modelId="{638A72EF-B4DD-4C72-88F1-20C34FDF189C}" type="presParOf" srcId="{CBE3F580-7E08-4016-BC50-3B359276612A}" destId="{67E26497-4570-40D5-A65C-6BA782467B49}" srcOrd="4" destOrd="0" presId="urn:microsoft.com/office/officeart/2005/8/layout/hierarchy5"/>
    <dgm:cxn modelId="{B34385FC-EA1E-4B4A-B655-8A4EA193FC4F}" type="presParOf" srcId="{67E26497-4570-40D5-A65C-6BA782467B49}" destId="{27BCBEB1-24B3-4BA5-9AE3-B0BA2551335B}" srcOrd="0" destOrd="0" presId="urn:microsoft.com/office/officeart/2005/8/layout/hierarchy5"/>
    <dgm:cxn modelId="{D3EAFBC6-0DC0-4370-AAEF-6E6BB0332653}" type="presParOf" srcId="{CBE3F580-7E08-4016-BC50-3B359276612A}" destId="{422437F1-C858-42FD-BBA4-4E9797372EC8}" srcOrd="5" destOrd="0" presId="urn:microsoft.com/office/officeart/2005/8/layout/hierarchy5"/>
    <dgm:cxn modelId="{8AC3BCED-6939-4FA0-BD43-1D4E5CD4B850}" type="presParOf" srcId="{422437F1-C858-42FD-BBA4-4E9797372EC8}" destId="{07A004BC-5346-45A0-AFF4-9E914A23C993}" srcOrd="0" destOrd="0" presId="urn:microsoft.com/office/officeart/2005/8/layout/hierarchy5"/>
    <dgm:cxn modelId="{5F6E42E9-7BE3-4052-9AE9-8027A986F161}" type="presParOf" srcId="{422437F1-C858-42FD-BBA4-4E9797372EC8}" destId="{8B358344-5CF6-4CC4-9E1B-82DEA3962062}" srcOrd="1" destOrd="0" presId="urn:microsoft.com/office/officeart/2005/8/layout/hierarchy5"/>
    <dgm:cxn modelId="{48028DD8-4C9B-4F56-B706-1A9407AA8E69}" type="presParOf" srcId="{6F7F8313-95B5-4D16-A1A9-10B2B41CB008}" destId="{139DAB1B-7A0F-48E3-9587-8994E0AE9B1A}" srcOrd="1" destOrd="0" presId="urn:microsoft.com/office/officeart/2005/8/layout/hierarchy5"/>
    <dgm:cxn modelId="{0B4087AB-6511-48A6-81EE-0D9BE8C370B6}" type="presParOf" srcId="{139DAB1B-7A0F-48E3-9587-8994E0AE9B1A}" destId="{DB4D1AD6-25CF-418C-AC47-2F44FBEAA303}" srcOrd="0" destOrd="0" presId="urn:microsoft.com/office/officeart/2005/8/layout/hierarchy5"/>
    <dgm:cxn modelId="{A388DEA9-0FA8-4D74-9CC2-C614E20CCF73}" type="presParOf" srcId="{DB4D1AD6-25CF-418C-AC47-2F44FBEAA303}" destId="{14B97961-C084-4B33-B60F-5DF916A428EF}" srcOrd="0" destOrd="0" presId="urn:microsoft.com/office/officeart/2005/8/layout/hierarchy5"/>
    <dgm:cxn modelId="{30226A5A-09BA-46DF-B258-33C3E84F0D65}" type="presParOf" srcId="{DB4D1AD6-25CF-418C-AC47-2F44FBEAA303}" destId="{F8A080B9-B7D6-464E-9AD7-E5C67A05128C}"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CCD96-FC5C-419C-B13B-0EB83811644E}" type="doc">
      <dgm:prSet loTypeId="urn:microsoft.com/office/officeart/2005/8/layout/process1" loCatId="process" qsTypeId="urn:microsoft.com/office/officeart/2005/8/quickstyle/simple1#2" qsCatId="simple" csTypeId="urn:microsoft.com/office/officeart/2005/8/colors/accent1_2#2" csCatId="accent1" phldr="1"/>
      <dgm:spPr/>
    </dgm:pt>
    <dgm:pt modelId="{3F74F475-72DE-4773-A513-42E132F38A6D}">
      <dgm:prSet phldrT="[Text]"/>
      <dgm:spPr/>
      <dgm:t>
        <a:bodyPr/>
        <a:lstStyle/>
        <a:p>
          <a:r>
            <a:rPr lang="cs-CZ" dirty="0"/>
            <a:t>Popsat</a:t>
          </a:r>
        </a:p>
        <a:p>
          <a:r>
            <a:rPr lang="cs-CZ" dirty="0"/>
            <a:t>deskripce</a:t>
          </a:r>
        </a:p>
      </dgm:t>
    </dgm:pt>
    <dgm:pt modelId="{F50FDA18-58FA-4222-9757-F9AAB9582352}" type="parTrans" cxnId="{D87EEB8C-3FE7-4E6A-BDCC-15595EC0B537}">
      <dgm:prSet/>
      <dgm:spPr/>
      <dgm:t>
        <a:bodyPr/>
        <a:lstStyle/>
        <a:p>
          <a:endParaRPr lang="cs-CZ"/>
        </a:p>
      </dgm:t>
    </dgm:pt>
    <dgm:pt modelId="{EBA8444A-B2F9-4125-BFCE-A001DBBBF243}" type="sibTrans" cxnId="{D87EEB8C-3FE7-4E6A-BDCC-15595EC0B537}">
      <dgm:prSet/>
      <dgm:spPr/>
      <dgm:t>
        <a:bodyPr/>
        <a:lstStyle/>
        <a:p>
          <a:endParaRPr lang="cs-CZ"/>
        </a:p>
      </dgm:t>
    </dgm:pt>
    <dgm:pt modelId="{500CA62B-92E0-4ECA-BD44-FC78E2ED1E7B}">
      <dgm:prSet phldrT="[Text]"/>
      <dgm:spPr/>
      <dgm:t>
        <a:bodyPr/>
        <a:lstStyle/>
        <a:p>
          <a:r>
            <a:rPr lang="cs-CZ" dirty="0"/>
            <a:t>Vysvětlit</a:t>
          </a:r>
        </a:p>
        <a:p>
          <a:r>
            <a:rPr lang="cs-CZ" dirty="0"/>
            <a:t>explanace</a:t>
          </a:r>
        </a:p>
      </dgm:t>
    </dgm:pt>
    <dgm:pt modelId="{0DCD9DA2-0787-4238-83E0-511EE8DCA17E}" type="parTrans" cxnId="{28041551-3E00-47A4-B76F-DE68D0AEE42A}">
      <dgm:prSet/>
      <dgm:spPr/>
      <dgm:t>
        <a:bodyPr/>
        <a:lstStyle/>
        <a:p>
          <a:endParaRPr lang="cs-CZ"/>
        </a:p>
      </dgm:t>
    </dgm:pt>
    <dgm:pt modelId="{E50DF140-0BCF-40DE-99BB-B839E826DD21}" type="sibTrans" cxnId="{28041551-3E00-47A4-B76F-DE68D0AEE42A}">
      <dgm:prSet/>
      <dgm:spPr/>
      <dgm:t>
        <a:bodyPr/>
        <a:lstStyle/>
        <a:p>
          <a:endParaRPr lang="cs-CZ"/>
        </a:p>
      </dgm:t>
    </dgm:pt>
    <dgm:pt modelId="{91661C36-E601-4140-B9EF-3E2C0D82F469}">
      <dgm:prSet phldrT="[Text]"/>
      <dgm:spPr/>
      <dgm:t>
        <a:bodyPr/>
        <a:lstStyle/>
        <a:p>
          <a:r>
            <a:rPr lang="cs-CZ" dirty="0"/>
            <a:t>Předvídat</a:t>
          </a:r>
        </a:p>
        <a:p>
          <a:r>
            <a:rPr lang="cs-CZ" dirty="0"/>
            <a:t>predikce</a:t>
          </a:r>
        </a:p>
      </dgm:t>
    </dgm:pt>
    <dgm:pt modelId="{0EF457AB-0032-4E75-BB3B-0753654AC56F}" type="parTrans" cxnId="{57472F3A-02E0-46CF-BBAF-FDB330268593}">
      <dgm:prSet/>
      <dgm:spPr/>
      <dgm:t>
        <a:bodyPr/>
        <a:lstStyle/>
        <a:p>
          <a:endParaRPr lang="cs-CZ"/>
        </a:p>
      </dgm:t>
    </dgm:pt>
    <dgm:pt modelId="{2460CE77-F5D4-497B-93B0-3784729D6EE6}" type="sibTrans" cxnId="{57472F3A-02E0-46CF-BBAF-FDB330268593}">
      <dgm:prSet/>
      <dgm:spPr/>
      <dgm:t>
        <a:bodyPr/>
        <a:lstStyle/>
        <a:p>
          <a:endParaRPr lang="cs-CZ"/>
        </a:p>
      </dgm:t>
    </dgm:pt>
    <dgm:pt modelId="{E39EAF1C-DF35-48D6-9595-56F4AF0F2ACB}">
      <dgm:prSet phldrT="[Text]"/>
      <dgm:spPr/>
      <dgm:t>
        <a:bodyPr/>
        <a:lstStyle/>
        <a:p>
          <a:r>
            <a:rPr lang="cs-CZ" dirty="0"/>
            <a:t>Aplikovat</a:t>
          </a:r>
        </a:p>
        <a:p>
          <a:r>
            <a:rPr lang="cs-CZ" dirty="0"/>
            <a:t>Změnit</a:t>
          </a:r>
        </a:p>
      </dgm:t>
    </dgm:pt>
    <dgm:pt modelId="{0008F7F0-EBEC-4968-9D5B-28A92A44678E}" type="parTrans" cxnId="{2A7A47D0-BF43-43B6-8DDE-3F61A8709A30}">
      <dgm:prSet/>
      <dgm:spPr/>
      <dgm:t>
        <a:bodyPr/>
        <a:lstStyle/>
        <a:p>
          <a:endParaRPr lang="cs-CZ"/>
        </a:p>
      </dgm:t>
    </dgm:pt>
    <dgm:pt modelId="{693AF346-9001-4068-A772-601A40173E73}" type="sibTrans" cxnId="{2A7A47D0-BF43-43B6-8DDE-3F61A8709A30}">
      <dgm:prSet/>
      <dgm:spPr/>
      <dgm:t>
        <a:bodyPr/>
        <a:lstStyle/>
        <a:p>
          <a:endParaRPr lang="cs-CZ"/>
        </a:p>
      </dgm:t>
    </dgm:pt>
    <dgm:pt modelId="{C984229E-33A2-4638-B583-79D8D9A7F106}" type="pres">
      <dgm:prSet presAssocID="{C3ECCD96-FC5C-419C-B13B-0EB83811644E}" presName="Name0" presStyleCnt="0">
        <dgm:presLayoutVars>
          <dgm:dir/>
          <dgm:resizeHandles val="exact"/>
        </dgm:presLayoutVars>
      </dgm:prSet>
      <dgm:spPr/>
    </dgm:pt>
    <dgm:pt modelId="{EE0A35AC-57B8-485C-BE03-8C1FAF959141}" type="pres">
      <dgm:prSet presAssocID="{3F74F475-72DE-4773-A513-42E132F38A6D}" presName="node" presStyleLbl="node1" presStyleIdx="0" presStyleCnt="4" custLinFactX="-36023" custLinFactNeighborX="-100000" custLinFactNeighborY="3681">
        <dgm:presLayoutVars>
          <dgm:bulletEnabled val="1"/>
        </dgm:presLayoutVars>
      </dgm:prSet>
      <dgm:spPr/>
      <dgm:t>
        <a:bodyPr/>
        <a:lstStyle/>
        <a:p>
          <a:endParaRPr lang="cs-CZ"/>
        </a:p>
      </dgm:t>
    </dgm:pt>
    <dgm:pt modelId="{052F8CEA-AD72-4FCE-BFCA-C4F2522C1E0C}" type="pres">
      <dgm:prSet presAssocID="{EBA8444A-B2F9-4125-BFCE-A001DBBBF243}" presName="sibTrans" presStyleLbl="sibTrans2D1" presStyleIdx="0" presStyleCnt="3"/>
      <dgm:spPr/>
      <dgm:t>
        <a:bodyPr/>
        <a:lstStyle/>
        <a:p>
          <a:endParaRPr lang="cs-CZ"/>
        </a:p>
      </dgm:t>
    </dgm:pt>
    <dgm:pt modelId="{CEFCFC8D-D57F-4754-952B-2F2FB89964FB}" type="pres">
      <dgm:prSet presAssocID="{EBA8444A-B2F9-4125-BFCE-A001DBBBF243}" presName="connectorText" presStyleLbl="sibTrans2D1" presStyleIdx="0" presStyleCnt="3"/>
      <dgm:spPr/>
      <dgm:t>
        <a:bodyPr/>
        <a:lstStyle/>
        <a:p>
          <a:endParaRPr lang="cs-CZ"/>
        </a:p>
      </dgm:t>
    </dgm:pt>
    <dgm:pt modelId="{D51D8F1A-EE15-47F7-B436-0C9707F496B2}" type="pres">
      <dgm:prSet presAssocID="{500CA62B-92E0-4ECA-BD44-FC78E2ED1E7B}" presName="node" presStyleLbl="node1" presStyleIdx="1" presStyleCnt="4" custLinFactNeighborX="-9898" custLinFactNeighborY="5034">
        <dgm:presLayoutVars>
          <dgm:bulletEnabled val="1"/>
        </dgm:presLayoutVars>
      </dgm:prSet>
      <dgm:spPr/>
      <dgm:t>
        <a:bodyPr/>
        <a:lstStyle/>
        <a:p>
          <a:endParaRPr lang="cs-CZ"/>
        </a:p>
      </dgm:t>
    </dgm:pt>
    <dgm:pt modelId="{C0EB801D-1166-4F75-82F0-59ADDC298AC3}" type="pres">
      <dgm:prSet presAssocID="{E50DF140-0BCF-40DE-99BB-B839E826DD21}" presName="sibTrans" presStyleLbl="sibTrans2D1" presStyleIdx="1" presStyleCnt="3"/>
      <dgm:spPr/>
      <dgm:t>
        <a:bodyPr/>
        <a:lstStyle/>
        <a:p>
          <a:endParaRPr lang="cs-CZ"/>
        </a:p>
      </dgm:t>
    </dgm:pt>
    <dgm:pt modelId="{739DA0D4-97F3-40F2-BFE2-FDCB3E892547}" type="pres">
      <dgm:prSet presAssocID="{E50DF140-0BCF-40DE-99BB-B839E826DD21}" presName="connectorText" presStyleLbl="sibTrans2D1" presStyleIdx="1" presStyleCnt="3"/>
      <dgm:spPr/>
      <dgm:t>
        <a:bodyPr/>
        <a:lstStyle/>
        <a:p>
          <a:endParaRPr lang="cs-CZ"/>
        </a:p>
      </dgm:t>
    </dgm:pt>
    <dgm:pt modelId="{AB96235A-9125-4A3D-B899-51E84D014C1E}" type="pres">
      <dgm:prSet presAssocID="{91661C36-E601-4140-B9EF-3E2C0D82F469}" presName="node" presStyleLbl="node1" presStyleIdx="2" presStyleCnt="4">
        <dgm:presLayoutVars>
          <dgm:bulletEnabled val="1"/>
        </dgm:presLayoutVars>
      </dgm:prSet>
      <dgm:spPr/>
      <dgm:t>
        <a:bodyPr/>
        <a:lstStyle/>
        <a:p>
          <a:endParaRPr lang="cs-CZ"/>
        </a:p>
      </dgm:t>
    </dgm:pt>
    <dgm:pt modelId="{73603589-4DBA-4F6C-B9DA-52F0F012D03E}" type="pres">
      <dgm:prSet presAssocID="{2460CE77-F5D4-497B-93B0-3784729D6EE6}" presName="sibTrans" presStyleLbl="sibTrans2D1" presStyleIdx="2" presStyleCnt="3"/>
      <dgm:spPr/>
      <dgm:t>
        <a:bodyPr/>
        <a:lstStyle/>
        <a:p>
          <a:endParaRPr lang="cs-CZ"/>
        </a:p>
      </dgm:t>
    </dgm:pt>
    <dgm:pt modelId="{94BC0E1B-554A-40DB-8716-B93864541BDC}" type="pres">
      <dgm:prSet presAssocID="{2460CE77-F5D4-497B-93B0-3784729D6EE6}" presName="connectorText" presStyleLbl="sibTrans2D1" presStyleIdx="2" presStyleCnt="3"/>
      <dgm:spPr/>
      <dgm:t>
        <a:bodyPr/>
        <a:lstStyle/>
        <a:p>
          <a:endParaRPr lang="cs-CZ"/>
        </a:p>
      </dgm:t>
    </dgm:pt>
    <dgm:pt modelId="{F0F9E0B4-EAEA-4BCF-95AE-C6D050D41D6B}" type="pres">
      <dgm:prSet presAssocID="{E39EAF1C-DF35-48D6-9595-56F4AF0F2ACB}" presName="node" presStyleLbl="node1" presStyleIdx="3" presStyleCnt="4">
        <dgm:presLayoutVars>
          <dgm:bulletEnabled val="1"/>
        </dgm:presLayoutVars>
      </dgm:prSet>
      <dgm:spPr/>
      <dgm:t>
        <a:bodyPr/>
        <a:lstStyle/>
        <a:p>
          <a:endParaRPr lang="cs-CZ"/>
        </a:p>
      </dgm:t>
    </dgm:pt>
  </dgm:ptLst>
  <dgm:cxnLst>
    <dgm:cxn modelId="{2A7A47D0-BF43-43B6-8DDE-3F61A8709A30}" srcId="{C3ECCD96-FC5C-419C-B13B-0EB83811644E}" destId="{E39EAF1C-DF35-48D6-9595-56F4AF0F2ACB}" srcOrd="3" destOrd="0" parTransId="{0008F7F0-EBEC-4968-9D5B-28A92A44678E}" sibTransId="{693AF346-9001-4068-A772-601A40173E73}"/>
    <dgm:cxn modelId="{A2155157-1789-4611-AD00-E4CFC98126A7}" type="presOf" srcId="{3F74F475-72DE-4773-A513-42E132F38A6D}" destId="{EE0A35AC-57B8-485C-BE03-8C1FAF959141}" srcOrd="0" destOrd="0" presId="urn:microsoft.com/office/officeart/2005/8/layout/process1"/>
    <dgm:cxn modelId="{CDBD1E59-3E3C-41DA-872A-175505D6603B}" type="presOf" srcId="{EBA8444A-B2F9-4125-BFCE-A001DBBBF243}" destId="{052F8CEA-AD72-4FCE-BFCA-C4F2522C1E0C}" srcOrd="0" destOrd="0" presId="urn:microsoft.com/office/officeart/2005/8/layout/process1"/>
    <dgm:cxn modelId="{6FBF38C7-BFB7-474F-A471-849232D99A33}" type="presOf" srcId="{E50DF140-0BCF-40DE-99BB-B839E826DD21}" destId="{C0EB801D-1166-4F75-82F0-59ADDC298AC3}" srcOrd="0" destOrd="0" presId="urn:microsoft.com/office/officeart/2005/8/layout/process1"/>
    <dgm:cxn modelId="{FD458405-44D1-4F66-9317-4FA8E8A655FE}" type="presOf" srcId="{E50DF140-0BCF-40DE-99BB-B839E826DD21}" destId="{739DA0D4-97F3-40F2-BFE2-FDCB3E892547}" srcOrd="1" destOrd="0" presId="urn:microsoft.com/office/officeart/2005/8/layout/process1"/>
    <dgm:cxn modelId="{80D3A289-DE29-41AD-ACFD-1570A5F1D5C5}" type="presOf" srcId="{2460CE77-F5D4-497B-93B0-3784729D6EE6}" destId="{73603589-4DBA-4F6C-B9DA-52F0F012D03E}" srcOrd="0" destOrd="0" presId="urn:microsoft.com/office/officeart/2005/8/layout/process1"/>
    <dgm:cxn modelId="{1066A8FB-1036-4BF7-B43F-4E63C3808604}" type="presOf" srcId="{C3ECCD96-FC5C-419C-B13B-0EB83811644E}" destId="{C984229E-33A2-4638-B583-79D8D9A7F106}" srcOrd="0" destOrd="0" presId="urn:microsoft.com/office/officeart/2005/8/layout/process1"/>
    <dgm:cxn modelId="{57472F3A-02E0-46CF-BBAF-FDB330268593}" srcId="{C3ECCD96-FC5C-419C-B13B-0EB83811644E}" destId="{91661C36-E601-4140-B9EF-3E2C0D82F469}" srcOrd="2" destOrd="0" parTransId="{0EF457AB-0032-4E75-BB3B-0753654AC56F}" sibTransId="{2460CE77-F5D4-497B-93B0-3784729D6EE6}"/>
    <dgm:cxn modelId="{8108D477-9B15-47AC-A23D-02272C830DFD}" type="presOf" srcId="{EBA8444A-B2F9-4125-BFCE-A001DBBBF243}" destId="{CEFCFC8D-D57F-4754-952B-2F2FB89964FB}" srcOrd="1" destOrd="0" presId="urn:microsoft.com/office/officeart/2005/8/layout/process1"/>
    <dgm:cxn modelId="{0BC9AB02-C4EA-4AE3-8713-768609A9D6EA}" type="presOf" srcId="{2460CE77-F5D4-497B-93B0-3784729D6EE6}" destId="{94BC0E1B-554A-40DB-8716-B93864541BDC}" srcOrd="1" destOrd="0" presId="urn:microsoft.com/office/officeart/2005/8/layout/process1"/>
    <dgm:cxn modelId="{54D7A356-44E0-448C-915C-9B62BF2EFEE3}" type="presOf" srcId="{91661C36-E601-4140-B9EF-3E2C0D82F469}" destId="{AB96235A-9125-4A3D-B899-51E84D014C1E}" srcOrd="0" destOrd="0" presId="urn:microsoft.com/office/officeart/2005/8/layout/process1"/>
    <dgm:cxn modelId="{28041551-3E00-47A4-B76F-DE68D0AEE42A}" srcId="{C3ECCD96-FC5C-419C-B13B-0EB83811644E}" destId="{500CA62B-92E0-4ECA-BD44-FC78E2ED1E7B}" srcOrd="1" destOrd="0" parTransId="{0DCD9DA2-0787-4238-83E0-511EE8DCA17E}" sibTransId="{E50DF140-0BCF-40DE-99BB-B839E826DD21}"/>
    <dgm:cxn modelId="{D87EEB8C-3FE7-4E6A-BDCC-15595EC0B537}" srcId="{C3ECCD96-FC5C-419C-B13B-0EB83811644E}" destId="{3F74F475-72DE-4773-A513-42E132F38A6D}" srcOrd="0" destOrd="0" parTransId="{F50FDA18-58FA-4222-9757-F9AAB9582352}" sibTransId="{EBA8444A-B2F9-4125-BFCE-A001DBBBF243}"/>
    <dgm:cxn modelId="{22DB804D-9128-417F-9C21-E6BC9354B1DF}" type="presOf" srcId="{E39EAF1C-DF35-48D6-9595-56F4AF0F2ACB}" destId="{F0F9E0B4-EAEA-4BCF-95AE-C6D050D41D6B}" srcOrd="0" destOrd="0" presId="urn:microsoft.com/office/officeart/2005/8/layout/process1"/>
    <dgm:cxn modelId="{47855D87-AEBB-4450-B790-2B86CC23224B}" type="presOf" srcId="{500CA62B-92E0-4ECA-BD44-FC78E2ED1E7B}" destId="{D51D8F1A-EE15-47F7-B436-0C9707F496B2}" srcOrd="0" destOrd="0" presId="urn:microsoft.com/office/officeart/2005/8/layout/process1"/>
    <dgm:cxn modelId="{515E0AED-24EC-47F1-82B3-D5EC32DC5FD8}" type="presParOf" srcId="{C984229E-33A2-4638-B583-79D8D9A7F106}" destId="{EE0A35AC-57B8-485C-BE03-8C1FAF959141}" srcOrd="0" destOrd="0" presId="urn:microsoft.com/office/officeart/2005/8/layout/process1"/>
    <dgm:cxn modelId="{23AC5E11-A60F-4064-B4C3-F903A61FC299}" type="presParOf" srcId="{C984229E-33A2-4638-B583-79D8D9A7F106}" destId="{052F8CEA-AD72-4FCE-BFCA-C4F2522C1E0C}" srcOrd="1" destOrd="0" presId="urn:microsoft.com/office/officeart/2005/8/layout/process1"/>
    <dgm:cxn modelId="{5F9B7C16-1A6C-4527-961F-57B282D8CC30}" type="presParOf" srcId="{052F8CEA-AD72-4FCE-BFCA-C4F2522C1E0C}" destId="{CEFCFC8D-D57F-4754-952B-2F2FB89964FB}" srcOrd="0" destOrd="0" presId="urn:microsoft.com/office/officeart/2005/8/layout/process1"/>
    <dgm:cxn modelId="{8C357725-4A94-49D4-9000-A7AB6DE22FFD}" type="presParOf" srcId="{C984229E-33A2-4638-B583-79D8D9A7F106}" destId="{D51D8F1A-EE15-47F7-B436-0C9707F496B2}" srcOrd="2" destOrd="0" presId="urn:microsoft.com/office/officeart/2005/8/layout/process1"/>
    <dgm:cxn modelId="{5943D720-0075-456F-9B51-621CE5296042}" type="presParOf" srcId="{C984229E-33A2-4638-B583-79D8D9A7F106}" destId="{C0EB801D-1166-4F75-82F0-59ADDC298AC3}" srcOrd="3" destOrd="0" presId="urn:microsoft.com/office/officeart/2005/8/layout/process1"/>
    <dgm:cxn modelId="{DC68A082-4DC3-4258-AF09-9B5D64FA03CA}" type="presParOf" srcId="{C0EB801D-1166-4F75-82F0-59ADDC298AC3}" destId="{739DA0D4-97F3-40F2-BFE2-FDCB3E892547}" srcOrd="0" destOrd="0" presId="urn:microsoft.com/office/officeart/2005/8/layout/process1"/>
    <dgm:cxn modelId="{1263C775-C7BE-4302-8024-3C54F418D506}" type="presParOf" srcId="{C984229E-33A2-4638-B583-79D8D9A7F106}" destId="{AB96235A-9125-4A3D-B899-51E84D014C1E}" srcOrd="4" destOrd="0" presId="urn:microsoft.com/office/officeart/2005/8/layout/process1"/>
    <dgm:cxn modelId="{12156337-0C89-4201-98F6-2D2EC691D574}" type="presParOf" srcId="{C984229E-33A2-4638-B583-79D8D9A7F106}" destId="{73603589-4DBA-4F6C-B9DA-52F0F012D03E}" srcOrd="5" destOrd="0" presId="urn:microsoft.com/office/officeart/2005/8/layout/process1"/>
    <dgm:cxn modelId="{BBDC28EB-835F-414B-83E1-D645F4AE8E06}" type="presParOf" srcId="{73603589-4DBA-4F6C-B9DA-52F0F012D03E}" destId="{94BC0E1B-554A-40DB-8716-B93864541BDC}" srcOrd="0" destOrd="0" presId="urn:microsoft.com/office/officeart/2005/8/layout/process1"/>
    <dgm:cxn modelId="{DC96F04A-D4AA-4032-A4DA-4C4BFBAFFB72}" type="presParOf" srcId="{C984229E-33A2-4638-B583-79D8D9A7F106}" destId="{F0F9E0B4-EAEA-4BCF-95AE-C6D050D41D6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D4AE81-1A8F-475A-85A0-AD289E8F9870}" type="doc">
      <dgm:prSet loTypeId="urn:microsoft.com/office/officeart/2005/8/layout/cycle2" loCatId="cycle" qsTypeId="urn:microsoft.com/office/officeart/2005/8/quickstyle/simple1#3" qsCatId="simple" csTypeId="urn:microsoft.com/office/officeart/2005/8/colors/accent1_2#3" csCatId="accent1" phldr="1"/>
      <dgm:spPr/>
      <dgm:t>
        <a:bodyPr/>
        <a:lstStyle/>
        <a:p>
          <a:endParaRPr lang="cs-CZ"/>
        </a:p>
      </dgm:t>
    </dgm:pt>
    <dgm:pt modelId="{0E4F6DAE-708B-4A26-BB47-FEA53E6A5D37}">
      <dgm:prSet phldrT="[Text]"/>
      <dgm:spPr/>
      <dgm:t>
        <a:bodyPr/>
        <a:lstStyle/>
        <a:p>
          <a:r>
            <a:rPr lang="cs-CZ" dirty="0"/>
            <a:t>BIO</a:t>
          </a:r>
        </a:p>
      </dgm:t>
    </dgm:pt>
    <dgm:pt modelId="{51D27815-6880-4300-B976-FF6CCBFA1FA9}" type="parTrans" cxnId="{A7C2C2F2-26BA-4006-B541-976EA1FD427B}">
      <dgm:prSet/>
      <dgm:spPr/>
      <dgm:t>
        <a:bodyPr/>
        <a:lstStyle/>
        <a:p>
          <a:endParaRPr lang="cs-CZ"/>
        </a:p>
      </dgm:t>
    </dgm:pt>
    <dgm:pt modelId="{7D1E3B61-1B9F-4A24-9CAC-0BF6028C554A}" type="sibTrans" cxnId="{A7C2C2F2-26BA-4006-B541-976EA1FD427B}">
      <dgm:prSet/>
      <dgm:spPr/>
      <dgm:t>
        <a:bodyPr/>
        <a:lstStyle/>
        <a:p>
          <a:endParaRPr lang="cs-CZ"/>
        </a:p>
      </dgm:t>
    </dgm:pt>
    <dgm:pt modelId="{E13C9CCB-0CA1-491D-A3C0-0D9DE958CDD0}">
      <dgm:prSet phldrT="[Text]"/>
      <dgm:spPr/>
      <dgm:t>
        <a:bodyPr/>
        <a:lstStyle/>
        <a:p>
          <a:r>
            <a:rPr lang="cs-CZ" dirty="0"/>
            <a:t>PSYCHO</a:t>
          </a:r>
        </a:p>
      </dgm:t>
    </dgm:pt>
    <dgm:pt modelId="{EDC067E6-A1EE-4051-AEF9-1E32A349FD43}" type="parTrans" cxnId="{1028643F-AC1A-46CA-995E-EE842620FE7A}">
      <dgm:prSet/>
      <dgm:spPr/>
      <dgm:t>
        <a:bodyPr/>
        <a:lstStyle/>
        <a:p>
          <a:endParaRPr lang="cs-CZ"/>
        </a:p>
      </dgm:t>
    </dgm:pt>
    <dgm:pt modelId="{4B8374E5-989A-47A4-95E3-38115D556BDA}" type="sibTrans" cxnId="{1028643F-AC1A-46CA-995E-EE842620FE7A}">
      <dgm:prSet/>
      <dgm:spPr/>
      <dgm:t>
        <a:bodyPr/>
        <a:lstStyle/>
        <a:p>
          <a:endParaRPr lang="cs-CZ"/>
        </a:p>
      </dgm:t>
    </dgm:pt>
    <dgm:pt modelId="{726A26A9-AC7D-490E-A651-8ED72F6B527F}">
      <dgm:prSet phldrT="[Text]"/>
      <dgm:spPr/>
      <dgm:t>
        <a:bodyPr/>
        <a:lstStyle/>
        <a:p>
          <a:r>
            <a:rPr lang="cs-CZ" dirty="0"/>
            <a:t>SOCIO</a:t>
          </a:r>
        </a:p>
      </dgm:t>
    </dgm:pt>
    <dgm:pt modelId="{3E03DBC9-F35B-43C9-B22A-42B98322441C}" type="parTrans" cxnId="{F875913B-3A22-4D53-AA51-930017C234B4}">
      <dgm:prSet/>
      <dgm:spPr/>
      <dgm:t>
        <a:bodyPr/>
        <a:lstStyle/>
        <a:p>
          <a:endParaRPr lang="cs-CZ"/>
        </a:p>
      </dgm:t>
    </dgm:pt>
    <dgm:pt modelId="{53F4DFAF-A6B7-4DA7-A248-5211DBB7AB92}" type="sibTrans" cxnId="{F875913B-3A22-4D53-AA51-930017C234B4}">
      <dgm:prSet/>
      <dgm:spPr/>
      <dgm:t>
        <a:bodyPr/>
        <a:lstStyle/>
        <a:p>
          <a:endParaRPr lang="cs-CZ"/>
        </a:p>
      </dgm:t>
    </dgm:pt>
    <dgm:pt modelId="{0E2197F0-09FB-4FA5-80AD-275EB2FA8D39}">
      <dgm:prSet phldrT="[Text]"/>
      <dgm:spPr/>
      <dgm:t>
        <a:bodyPr/>
        <a:lstStyle/>
        <a:p>
          <a:r>
            <a:rPr lang="cs-CZ" dirty="0"/>
            <a:t>ENERGY</a:t>
          </a:r>
        </a:p>
      </dgm:t>
    </dgm:pt>
    <dgm:pt modelId="{9234ECA1-E38B-4497-A5D8-B7F89B7BAE78}" type="parTrans" cxnId="{261DB856-9BE8-4CD2-B5F8-7B3372B2FA33}">
      <dgm:prSet/>
      <dgm:spPr/>
      <dgm:t>
        <a:bodyPr/>
        <a:lstStyle/>
        <a:p>
          <a:endParaRPr lang="cs-CZ"/>
        </a:p>
      </dgm:t>
    </dgm:pt>
    <dgm:pt modelId="{2C0A5BF5-5F18-4CFA-99D9-BAFF5E626FC9}" type="sibTrans" cxnId="{261DB856-9BE8-4CD2-B5F8-7B3372B2FA33}">
      <dgm:prSet/>
      <dgm:spPr/>
      <dgm:t>
        <a:bodyPr/>
        <a:lstStyle/>
        <a:p>
          <a:endParaRPr lang="cs-CZ"/>
        </a:p>
      </dgm:t>
    </dgm:pt>
    <dgm:pt modelId="{8D680003-E492-4D81-A070-BA0684F493CB}">
      <dgm:prSet phldrT="[Text]"/>
      <dgm:spPr/>
      <dgm:t>
        <a:bodyPr/>
        <a:lstStyle/>
        <a:p>
          <a:r>
            <a:rPr lang="cs-CZ" dirty="0"/>
            <a:t>SPIRIT</a:t>
          </a:r>
        </a:p>
      </dgm:t>
    </dgm:pt>
    <dgm:pt modelId="{BF0404A8-FD8E-4199-A822-E014B8D99A94}" type="parTrans" cxnId="{2D44961A-CDDC-4CDA-99BD-933760D6C57A}">
      <dgm:prSet/>
      <dgm:spPr/>
      <dgm:t>
        <a:bodyPr/>
        <a:lstStyle/>
        <a:p>
          <a:endParaRPr lang="cs-CZ"/>
        </a:p>
      </dgm:t>
    </dgm:pt>
    <dgm:pt modelId="{3941A8EB-1FE4-469B-BAA3-4D31F5F6A062}" type="sibTrans" cxnId="{2D44961A-CDDC-4CDA-99BD-933760D6C57A}">
      <dgm:prSet/>
      <dgm:spPr/>
      <dgm:t>
        <a:bodyPr/>
        <a:lstStyle/>
        <a:p>
          <a:endParaRPr lang="cs-CZ"/>
        </a:p>
      </dgm:t>
    </dgm:pt>
    <dgm:pt modelId="{98DCCDD9-5C54-4DF3-B55C-E07580A3FD5F}" type="pres">
      <dgm:prSet presAssocID="{48D4AE81-1A8F-475A-85A0-AD289E8F9870}" presName="cycle" presStyleCnt="0">
        <dgm:presLayoutVars>
          <dgm:dir/>
          <dgm:resizeHandles val="exact"/>
        </dgm:presLayoutVars>
      </dgm:prSet>
      <dgm:spPr/>
      <dgm:t>
        <a:bodyPr/>
        <a:lstStyle/>
        <a:p>
          <a:endParaRPr lang="cs-CZ"/>
        </a:p>
      </dgm:t>
    </dgm:pt>
    <dgm:pt modelId="{F5501AA2-5C50-400E-A016-A118825C2E18}" type="pres">
      <dgm:prSet presAssocID="{0E4F6DAE-708B-4A26-BB47-FEA53E6A5D37}" presName="node" presStyleLbl="node1" presStyleIdx="0" presStyleCnt="5">
        <dgm:presLayoutVars>
          <dgm:bulletEnabled val="1"/>
        </dgm:presLayoutVars>
      </dgm:prSet>
      <dgm:spPr/>
      <dgm:t>
        <a:bodyPr/>
        <a:lstStyle/>
        <a:p>
          <a:endParaRPr lang="cs-CZ"/>
        </a:p>
      </dgm:t>
    </dgm:pt>
    <dgm:pt modelId="{D74C3C90-5232-4048-BBFB-06512D60E0EC}" type="pres">
      <dgm:prSet presAssocID="{7D1E3B61-1B9F-4A24-9CAC-0BF6028C554A}" presName="sibTrans" presStyleLbl="sibTrans2D1" presStyleIdx="0" presStyleCnt="5"/>
      <dgm:spPr/>
      <dgm:t>
        <a:bodyPr/>
        <a:lstStyle/>
        <a:p>
          <a:endParaRPr lang="cs-CZ"/>
        </a:p>
      </dgm:t>
    </dgm:pt>
    <dgm:pt modelId="{A354B731-3537-4039-8721-0294640290CE}" type="pres">
      <dgm:prSet presAssocID="{7D1E3B61-1B9F-4A24-9CAC-0BF6028C554A}" presName="connectorText" presStyleLbl="sibTrans2D1" presStyleIdx="0" presStyleCnt="5"/>
      <dgm:spPr/>
      <dgm:t>
        <a:bodyPr/>
        <a:lstStyle/>
        <a:p>
          <a:endParaRPr lang="cs-CZ"/>
        </a:p>
      </dgm:t>
    </dgm:pt>
    <dgm:pt modelId="{511F9158-EB21-4F12-985D-6D7A730C6927}" type="pres">
      <dgm:prSet presAssocID="{E13C9CCB-0CA1-491D-A3C0-0D9DE958CDD0}" presName="node" presStyleLbl="node1" presStyleIdx="1" presStyleCnt="5">
        <dgm:presLayoutVars>
          <dgm:bulletEnabled val="1"/>
        </dgm:presLayoutVars>
      </dgm:prSet>
      <dgm:spPr/>
      <dgm:t>
        <a:bodyPr/>
        <a:lstStyle/>
        <a:p>
          <a:endParaRPr lang="cs-CZ"/>
        </a:p>
      </dgm:t>
    </dgm:pt>
    <dgm:pt modelId="{07990F02-3B1E-4206-BAAF-3B71FD5E3E72}" type="pres">
      <dgm:prSet presAssocID="{4B8374E5-989A-47A4-95E3-38115D556BDA}" presName="sibTrans" presStyleLbl="sibTrans2D1" presStyleIdx="1" presStyleCnt="5"/>
      <dgm:spPr/>
      <dgm:t>
        <a:bodyPr/>
        <a:lstStyle/>
        <a:p>
          <a:endParaRPr lang="cs-CZ"/>
        </a:p>
      </dgm:t>
    </dgm:pt>
    <dgm:pt modelId="{C198C2F4-4E54-4EEA-B497-5E2E674F8F41}" type="pres">
      <dgm:prSet presAssocID="{4B8374E5-989A-47A4-95E3-38115D556BDA}" presName="connectorText" presStyleLbl="sibTrans2D1" presStyleIdx="1" presStyleCnt="5"/>
      <dgm:spPr/>
      <dgm:t>
        <a:bodyPr/>
        <a:lstStyle/>
        <a:p>
          <a:endParaRPr lang="cs-CZ"/>
        </a:p>
      </dgm:t>
    </dgm:pt>
    <dgm:pt modelId="{CA1FC6CF-6C11-421E-AE62-5E71D23FAB9A}" type="pres">
      <dgm:prSet presAssocID="{726A26A9-AC7D-490E-A651-8ED72F6B527F}" presName="node" presStyleLbl="node1" presStyleIdx="2" presStyleCnt="5">
        <dgm:presLayoutVars>
          <dgm:bulletEnabled val="1"/>
        </dgm:presLayoutVars>
      </dgm:prSet>
      <dgm:spPr/>
      <dgm:t>
        <a:bodyPr/>
        <a:lstStyle/>
        <a:p>
          <a:endParaRPr lang="cs-CZ"/>
        </a:p>
      </dgm:t>
    </dgm:pt>
    <dgm:pt modelId="{B53F845B-A69A-4BF3-ACF0-F7E80F704DA4}" type="pres">
      <dgm:prSet presAssocID="{53F4DFAF-A6B7-4DA7-A248-5211DBB7AB92}" presName="sibTrans" presStyleLbl="sibTrans2D1" presStyleIdx="2" presStyleCnt="5"/>
      <dgm:spPr/>
      <dgm:t>
        <a:bodyPr/>
        <a:lstStyle/>
        <a:p>
          <a:endParaRPr lang="cs-CZ"/>
        </a:p>
      </dgm:t>
    </dgm:pt>
    <dgm:pt modelId="{8BCE8DC9-2CAC-4C2F-ACB5-11B14B2350C8}" type="pres">
      <dgm:prSet presAssocID="{53F4DFAF-A6B7-4DA7-A248-5211DBB7AB92}" presName="connectorText" presStyleLbl="sibTrans2D1" presStyleIdx="2" presStyleCnt="5"/>
      <dgm:spPr/>
      <dgm:t>
        <a:bodyPr/>
        <a:lstStyle/>
        <a:p>
          <a:endParaRPr lang="cs-CZ"/>
        </a:p>
      </dgm:t>
    </dgm:pt>
    <dgm:pt modelId="{6844B5EE-5234-4A3C-B3F6-B3953D0A4B5C}" type="pres">
      <dgm:prSet presAssocID="{0E2197F0-09FB-4FA5-80AD-275EB2FA8D39}" presName="node" presStyleLbl="node1" presStyleIdx="3" presStyleCnt="5">
        <dgm:presLayoutVars>
          <dgm:bulletEnabled val="1"/>
        </dgm:presLayoutVars>
      </dgm:prSet>
      <dgm:spPr/>
      <dgm:t>
        <a:bodyPr/>
        <a:lstStyle/>
        <a:p>
          <a:endParaRPr lang="cs-CZ"/>
        </a:p>
      </dgm:t>
    </dgm:pt>
    <dgm:pt modelId="{B17E117B-57FC-41D7-AB1E-E9D78A5046F8}" type="pres">
      <dgm:prSet presAssocID="{2C0A5BF5-5F18-4CFA-99D9-BAFF5E626FC9}" presName="sibTrans" presStyleLbl="sibTrans2D1" presStyleIdx="3" presStyleCnt="5"/>
      <dgm:spPr/>
      <dgm:t>
        <a:bodyPr/>
        <a:lstStyle/>
        <a:p>
          <a:endParaRPr lang="cs-CZ"/>
        </a:p>
      </dgm:t>
    </dgm:pt>
    <dgm:pt modelId="{1C688AAC-36B6-4AF1-8942-D4CECB388251}" type="pres">
      <dgm:prSet presAssocID="{2C0A5BF5-5F18-4CFA-99D9-BAFF5E626FC9}" presName="connectorText" presStyleLbl="sibTrans2D1" presStyleIdx="3" presStyleCnt="5"/>
      <dgm:spPr/>
      <dgm:t>
        <a:bodyPr/>
        <a:lstStyle/>
        <a:p>
          <a:endParaRPr lang="cs-CZ"/>
        </a:p>
      </dgm:t>
    </dgm:pt>
    <dgm:pt modelId="{3D776BB3-D1C9-4A85-A7B7-82B2445B1DCE}" type="pres">
      <dgm:prSet presAssocID="{8D680003-E492-4D81-A070-BA0684F493CB}" presName="node" presStyleLbl="node1" presStyleIdx="4" presStyleCnt="5">
        <dgm:presLayoutVars>
          <dgm:bulletEnabled val="1"/>
        </dgm:presLayoutVars>
      </dgm:prSet>
      <dgm:spPr/>
      <dgm:t>
        <a:bodyPr/>
        <a:lstStyle/>
        <a:p>
          <a:endParaRPr lang="cs-CZ"/>
        </a:p>
      </dgm:t>
    </dgm:pt>
    <dgm:pt modelId="{FE2D58E6-26FD-48B6-BED1-92331C7EC9AD}" type="pres">
      <dgm:prSet presAssocID="{3941A8EB-1FE4-469B-BAA3-4D31F5F6A062}" presName="sibTrans" presStyleLbl="sibTrans2D1" presStyleIdx="4" presStyleCnt="5"/>
      <dgm:spPr/>
      <dgm:t>
        <a:bodyPr/>
        <a:lstStyle/>
        <a:p>
          <a:endParaRPr lang="cs-CZ"/>
        </a:p>
      </dgm:t>
    </dgm:pt>
    <dgm:pt modelId="{3BADB95F-C04F-4431-9BD9-30FB6F3584E4}" type="pres">
      <dgm:prSet presAssocID="{3941A8EB-1FE4-469B-BAA3-4D31F5F6A062}" presName="connectorText" presStyleLbl="sibTrans2D1" presStyleIdx="4" presStyleCnt="5"/>
      <dgm:spPr/>
      <dgm:t>
        <a:bodyPr/>
        <a:lstStyle/>
        <a:p>
          <a:endParaRPr lang="cs-CZ"/>
        </a:p>
      </dgm:t>
    </dgm:pt>
  </dgm:ptLst>
  <dgm:cxnLst>
    <dgm:cxn modelId="{261DB856-9BE8-4CD2-B5F8-7B3372B2FA33}" srcId="{48D4AE81-1A8F-475A-85A0-AD289E8F9870}" destId="{0E2197F0-09FB-4FA5-80AD-275EB2FA8D39}" srcOrd="3" destOrd="0" parTransId="{9234ECA1-E38B-4497-A5D8-B7F89B7BAE78}" sibTransId="{2C0A5BF5-5F18-4CFA-99D9-BAFF5E626FC9}"/>
    <dgm:cxn modelId="{A7C2C2F2-26BA-4006-B541-976EA1FD427B}" srcId="{48D4AE81-1A8F-475A-85A0-AD289E8F9870}" destId="{0E4F6DAE-708B-4A26-BB47-FEA53E6A5D37}" srcOrd="0" destOrd="0" parTransId="{51D27815-6880-4300-B976-FF6CCBFA1FA9}" sibTransId="{7D1E3B61-1B9F-4A24-9CAC-0BF6028C554A}"/>
    <dgm:cxn modelId="{548F6EBF-0349-4DE2-80E2-86E29E532D5F}" type="presOf" srcId="{48D4AE81-1A8F-475A-85A0-AD289E8F9870}" destId="{98DCCDD9-5C54-4DF3-B55C-E07580A3FD5F}" srcOrd="0" destOrd="0" presId="urn:microsoft.com/office/officeart/2005/8/layout/cycle2"/>
    <dgm:cxn modelId="{296B4E92-A55B-4425-832F-9C7A260223D6}" type="presOf" srcId="{3941A8EB-1FE4-469B-BAA3-4D31F5F6A062}" destId="{3BADB95F-C04F-4431-9BD9-30FB6F3584E4}" srcOrd="1" destOrd="0" presId="urn:microsoft.com/office/officeart/2005/8/layout/cycle2"/>
    <dgm:cxn modelId="{F875913B-3A22-4D53-AA51-930017C234B4}" srcId="{48D4AE81-1A8F-475A-85A0-AD289E8F9870}" destId="{726A26A9-AC7D-490E-A651-8ED72F6B527F}" srcOrd="2" destOrd="0" parTransId="{3E03DBC9-F35B-43C9-B22A-42B98322441C}" sibTransId="{53F4DFAF-A6B7-4DA7-A248-5211DBB7AB92}"/>
    <dgm:cxn modelId="{82309EC8-6437-444C-BC77-A42D21DCA166}" type="presOf" srcId="{726A26A9-AC7D-490E-A651-8ED72F6B527F}" destId="{CA1FC6CF-6C11-421E-AE62-5E71D23FAB9A}" srcOrd="0" destOrd="0" presId="urn:microsoft.com/office/officeart/2005/8/layout/cycle2"/>
    <dgm:cxn modelId="{5C574CBF-7452-4DF6-AC03-80AD8FCBA19A}" type="presOf" srcId="{3941A8EB-1FE4-469B-BAA3-4D31F5F6A062}" destId="{FE2D58E6-26FD-48B6-BED1-92331C7EC9AD}" srcOrd="0" destOrd="0" presId="urn:microsoft.com/office/officeart/2005/8/layout/cycle2"/>
    <dgm:cxn modelId="{1028643F-AC1A-46CA-995E-EE842620FE7A}" srcId="{48D4AE81-1A8F-475A-85A0-AD289E8F9870}" destId="{E13C9CCB-0CA1-491D-A3C0-0D9DE958CDD0}" srcOrd="1" destOrd="0" parTransId="{EDC067E6-A1EE-4051-AEF9-1E32A349FD43}" sibTransId="{4B8374E5-989A-47A4-95E3-38115D556BDA}"/>
    <dgm:cxn modelId="{C3E12774-53AF-418F-A886-2905854003C2}" type="presOf" srcId="{4B8374E5-989A-47A4-95E3-38115D556BDA}" destId="{07990F02-3B1E-4206-BAAF-3B71FD5E3E72}" srcOrd="0" destOrd="0" presId="urn:microsoft.com/office/officeart/2005/8/layout/cycle2"/>
    <dgm:cxn modelId="{396AA8FF-827F-45D1-99C4-C513147A5670}" type="presOf" srcId="{53F4DFAF-A6B7-4DA7-A248-5211DBB7AB92}" destId="{B53F845B-A69A-4BF3-ACF0-F7E80F704DA4}" srcOrd="0" destOrd="0" presId="urn:microsoft.com/office/officeart/2005/8/layout/cycle2"/>
    <dgm:cxn modelId="{86816657-2A18-4286-A0BF-752CD0A45F16}" type="presOf" srcId="{53F4DFAF-A6B7-4DA7-A248-5211DBB7AB92}" destId="{8BCE8DC9-2CAC-4C2F-ACB5-11B14B2350C8}" srcOrd="1" destOrd="0" presId="urn:microsoft.com/office/officeart/2005/8/layout/cycle2"/>
    <dgm:cxn modelId="{B9A0F9C9-5BC9-449A-B1B0-C22B8EDF4897}" type="presOf" srcId="{7D1E3B61-1B9F-4A24-9CAC-0BF6028C554A}" destId="{A354B731-3537-4039-8721-0294640290CE}" srcOrd="1" destOrd="0" presId="urn:microsoft.com/office/officeart/2005/8/layout/cycle2"/>
    <dgm:cxn modelId="{2044F755-B4A2-455C-9400-0DBA9CAF84F1}" type="presOf" srcId="{E13C9CCB-0CA1-491D-A3C0-0D9DE958CDD0}" destId="{511F9158-EB21-4F12-985D-6D7A730C6927}" srcOrd="0" destOrd="0" presId="urn:microsoft.com/office/officeart/2005/8/layout/cycle2"/>
    <dgm:cxn modelId="{F2168220-4514-447D-A75B-6244E4A24554}" type="presOf" srcId="{8D680003-E492-4D81-A070-BA0684F493CB}" destId="{3D776BB3-D1C9-4A85-A7B7-82B2445B1DCE}" srcOrd="0" destOrd="0" presId="urn:microsoft.com/office/officeart/2005/8/layout/cycle2"/>
    <dgm:cxn modelId="{B851BF0A-988A-4B15-9EB4-EFE2EE54C29D}" type="presOf" srcId="{0E4F6DAE-708B-4A26-BB47-FEA53E6A5D37}" destId="{F5501AA2-5C50-400E-A016-A118825C2E18}" srcOrd="0" destOrd="0" presId="urn:microsoft.com/office/officeart/2005/8/layout/cycle2"/>
    <dgm:cxn modelId="{62DD56B9-4728-44D5-B47C-FD08C0325145}" type="presOf" srcId="{2C0A5BF5-5F18-4CFA-99D9-BAFF5E626FC9}" destId="{B17E117B-57FC-41D7-AB1E-E9D78A5046F8}" srcOrd="0" destOrd="0" presId="urn:microsoft.com/office/officeart/2005/8/layout/cycle2"/>
    <dgm:cxn modelId="{AC5B5357-6336-4102-A528-0301E130B4E0}" type="presOf" srcId="{4B8374E5-989A-47A4-95E3-38115D556BDA}" destId="{C198C2F4-4E54-4EEA-B497-5E2E674F8F41}" srcOrd="1" destOrd="0" presId="urn:microsoft.com/office/officeart/2005/8/layout/cycle2"/>
    <dgm:cxn modelId="{67CB0222-2FA9-41EA-8EAE-9CA81B5BB452}" type="presOf" srcId="{7D1E3B61-1B9F-4A24-9CAC-0BF6028C554A}" destId="{D74C3C90-5232-4048-BBFB-06512D60E0EC}" srcOrd="0" destOrd="0" presId="urn:microsoft.com/office/officeart/2005/8/layout/cycle2"/>
    <dgm:cxn modelId="{340E5AA0-7A3D-4E8D-9070-14FBF1D7C25D}" type="presOf" srcId="{2C0A5BF5-5F18-4CFA-99D9-BAFF5E626FC9}" destId="{1C688AAC-36B6-4AF1-8942-D4CECB388251}" srcOrd="1" destOrd="0" presId="urn:microsoft.com/office/officeart/2005/8/layout/cycle2"/>
    <dgm:cxn modelId="{51DDE53E-4F49-4D3C-A2D4-E179DA955F7B}" type="presOf" srcId="{0E2197F0-09FB-4FA5-80AD-275EB2FA8D39}" destId="{6844B5EE-5234-4A3C-B3F6-B3953D0A4B5C}" srcOrd="0" destOrd="0" presId="urn:microsoft.com/office/officeart/2005/8/layout/cycle2"/>
    <dgm:cxn modelId="{2D44961A-CDDC-4CDA-99BD-933760D6C57A}" srcId="{48D4AE81-1A8F-475A-85A0-AD289E8F9870}" destId="{8D680003-E492-4D81-A070-BA0684F493CB}" srcOrd="4" destOrd="0" parTransId="{BF0404A8-FD8E-4199-A822-E014B8D99A94}" sibTransId="{3941A8EB-1FE4-469B-BAA3-4D31F5F6A062}"/>
    <dgm:cxn modelId="{70BB23EB-EE89-47E4-9E68-3B9BFFD7A9F8}" type="presParOf" srcId="{98DCCDD9-5C54-4DF3-B55C-E07580A3FD5F}" destId="{F5501AA2-5C50-400E-A016-A118825C2E18}" srcOrd="0" destOrd="0" presId="urn:microsoft.com/office/officeart/2005/8/layout/cycle2"/>
    <dgm:cxn modelId="{454BCFEC-2BA4-438E-AFA0-3A46B94D45B3}" type="presParOf" srcId="{98DCCDD9-5C54-4DF3-B55C-E07580A3FD5F}" destId="{D74C3C90-5232-4048-BBFB-06512D60E0EC}" srcOrd="1" destOrd="0" presId="urn:microsoft.com/office/officeart/2005/8/layout/cycle2"/>
    <dgm:cxn modelId="{C0BC8AA2-87B9-4552-A4B6-3AA0DFE49170}" type="presParOf" srcId="{D74C3C90-5232-4048-BBFB-06512D60E0EC}" destId="{A354B731-3537-4039-8721-0294640290CE}" srcOrd="0" destOrd="0" presId="urn:microsoft.com/office/officeart/2005/8/layout/cycle2"/>
    <dgm:cxn modelId="{9FB63881-2C10-46BD-A76D-856F9F06906F}" type="presParOf" srcId="{98DCCDD9-5C54-4DF3-B55C-E07580A3FD5F}" destId="{511F9158-EB21-4F12-985D-6D7A730C6927}" srcOrd="2" destOrd="0" presId="urn:microsoft.com/office/officeart/2005/8/layout/cycle2"/>
    <dgm:cxn modelId="{58154886-9E75-4F0B-9DC7-D828997B27DC}" type="presParOf" srcId="{98DCCDD9-5C54-4DF3-B55C-E07580A3FD5F}" destId="{07990F02-3B1E-4206-BAAF-3B71FD5E3E72}" srcOrd="3" destOrd="0" presId="urn:microsoft.com/office/officeart/2005/8/layout/cycle2"/>
    <dgm:cxn modelId="{CFFFDDCD-92B8-483D-9832-657032B9EED7}" type="presParOf" srcId="{07990F02-3B1E-4206-BAAF-3B71FD5E3E72}" destId="{C198C2F4-4E54-4EEA-B497-5E2E674F8F41}" srcOrd="0" destOrd="0" presId="urn:microsoft.com/office/officeart/2005/8/layout/cycle2"/>
    <dgm:cxn modelId="{71EA03B7-D556-4F46-99DA-E2671343EA68}" type="presParOf" srcId="{98DCCDD9-5C54-4DF3-B55C-E07580A3FD5F}" destId="{CA1FC6CF-6C11-421E-AE62-5E71D23FAB9A}" srcOrd="4" destOrd="0" presId="urn:microsoft.com/office/officeart/2005/8/layout/cycle2"/>
    <dgm:cxn modelId="{6B1A9E1E-313A-4A85-BC9F-E40E4C973193}" type="presParOf" srcId="{98DCCDD9-5C54-4DF3-B55C-E07580A3FD5F}" destId="{B53F845B-A69A-4BF3-ACF0-F7E80F704DA4}" srcOrd="5" destOrd="0" presId="urn:microsoft.com/office/officeart/2005/8/layout/cycle2"/>
    <dgm:cxn modelId="{FD199FC4-3810-4D40-A767-B10878A78AC2}" type="presParOf" srcId="{B53F845B-A69A-4BF3-ACF0-F7E80F704DA4}" destId="{8BCE8DC9-2CAC-4C2F-ACB5-11B14B2350C8}" srcOrd="0" destOrd="0" presId="urn:microsoft.com/office/officeart/2005/8/layout/cycle2"/>
    <dgm:cxn modelId="{B0B0D05A-0892-47CA-B368-CA630082B484}" type="presParOf" srcId="{98DCCDD9-5C54-4DF3-B55C-E07580A3FD5F}" destId="{6844B5EE-5234-4A3C-B3F6-B3953D0A4B5C}" srcOrd="6" destOrd="0" presId="urn:microsoft.com/office/officeart/2005/8/layout/cycle2"/>
    <dgm:cxn modelId="{A51D07E4-4877-4FBC-A24E-C953CBF12334}" type="presParOf" srcId="{98DCCDD9-5C54-4DF3-B55C-E07580A3FD5F}" destId="{B17E117B-57FC-41D7-AB1E-E9D78A5046F8}" srcOrd="7" destOrd="0" presId="urn:microsoft.com/office/officeart/2005/8/layout/cycle2"/>
    <dgm:cxn modelId="{FDF71971-FEC1-4DD4-8388-3303CCA32118}" type="presParOf" srcId="{B17E117B-57FC-41D7-AB1E-E9D78A5046F8}" destId="{1C688AAC-36B6-4AF1-8942-D4CECB388251}" srcOrd="0" destOrd="0" presId="urn:microsoft.com/office/officeart/2005/8/layout/cycle2"/>
    <dgm:cxn modelId="{9B70CD5F-9629-4002-A4A7-F20429822D82}" type="presParOf" srcId="{98DCCDD9-5C54-4DF3-B55C-E07580A3FD5F}" destId="{3D776BB3-D1C9-4A85-A7B7-82B2445B1DCE}" srcOrd="8" destOrd="0" presId="urn:microsoft.com/office/officeart/2005/8/layout/cycle2"/>
    <dgm:cxn modelId="{AB285B5D-9117-4D41-8DF5-74469BB853F9}" type="presParOf" srcId="{98DCCDD9-5C54-4DF3-B55C-E07580A3FD5F}" destId="{FE2D58E6-26FD-48B6-BED1-92331C7EC9AD}" srcOrd="9" destOrd="0" presId="urn:microsoft.com/office/officeart/2005/8/layout/cycle2"/>
    <dgm:cxn modelId="{44130517-CC83-45D0-9027-AA927DDC8FB1}" type="presParOf" srcId="{FE2D58E6-26FD-48B6-BED1-92331C7EC9AD}" destId="{3BADB95F-C04F-4431-9BD9-30FB6F3584E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6875F-D370-4333-BDBC-BCB780423DD9}" type="doc">
      <dgm:prSet loTypeId="urn:microsoft.com/office/officeart/2005/8/layout/radial6" loCatId="relationship" qsTypeId="urn:microsoft.com/office/officeart/2005/8/quickstyle/simple3" qsCatId="simple" csTypeId="urn:microsoft.com/office/officeart/2005/8/colors/colorful2" csCatId="colorful" phldr="1"/>
      <dgm:spPr/>
      <dgm:t>
        <a:bodyPr/>
        <a:lstStyle/>
        <a:p>
          <a:endParaRPr lang="cs-CZ"/>
        </a:p>
      </dgm:t>
    </dgm:pt>
    <dgm:pt modelId="{FB38E9D4-7433-4486-988E-AC6524108F63}">
      <dgm:prSet phldrT="[Text]"/>
      <dgm:spPr/>
      <dgm:t>
        <a:bodyPr/>
        <a:lstStyle/>
        <a:p>
          <a:r>
            <a:rPr lang="cs-CZ" dirty="0"/>
            <a:t>Moderní psychologie</a:t>
          </a:r>
        </a:p>
      </dgm:t>
    </dgm:pt>
    <dgm:pt modelId="{1009F719-E829-4347-8E30-34D7BB75DC91}" type="parTrans" cxnId="{2088277B-119E-4EAF-B2CF-4EB69C17E24E}">
      <dgm:prSet/>
      <dgm:spPr/>
      <dgm:t>
        <a:bodyPr/>
        <a:lstStyle/>
        <a:p>
          <a:endParaRPr lang="cs-CZ"/>
        </a:p>
      </dgm:t>
    </dgm:pt>
    <dgm:pt modelId="{52FC1FFD-1F8C-4CBA-84CA-548C39D624B5}" type="sibTrans" cxnId="{2088277B-119E-4EAF-B2CF-4EB69C17E24E}">
      <dgm:prSet/>
      <dgm:spPr/>
      <dgm:t>
        <a:bodyPr/>
        <a:lstStyle/>
        <a:p>
          <a:endParaRPr lang="cs-CZ"/>
        </a:p>
      </dgm:t>
    </dgm:pt>
    <dgm:pt modelId="{0ABA1909-1C3C-45E9-8D23-5B6143A3A790}">
      <dgm:prSet phldrT="[Text]" custT="1"/>
      <dgm:spPr/>
      <dgm:t>
        <a:bodyPr/>
        <a:lstStyle/>
        <a:p>
          <a:r>
            <a:rPr lang="cs-CZ" sz="1400" b="1" dirty="0"/>
            <a:t>Psychodynamický </a:t>
          </a:r>
        </a:p>
      </dgm:t>
    </dgm:pt>
    <dgm:pt modelId="{53C085D0-FB52-4645-9648-929FA91A1915}" type="parTrans" cxnId="{14E0ACE5-819E-4CCD-8EFA-E5EF94E813AF}">
      <dgm:prSet/>
      <dgm:spPr/>
      <dgm:t>
        <a:bodyPr/>
        <a:lstStyle/>
        <a:p>
          <a:endParaRPr lang="cs-CZ"/>
        </a:p>
      </dgm:t>
    </dgm:pt>
    <dgm:pt modelId="{32BF4A17-64F3-4D8E-A7CA-9377D83AC2CA}" type="sibTrans" cxnId="{14E0ACE5-819E-4CCD-8EFA-E5EF94E813AF}">
      <dgm:prSet/>
      <dgm:spPr/>
      <dgm:t>
        <a:bodyPr/>
        <a:lstStyle/>
        <a:p>
          <a:endParaRPr lang="cs-CZ"/>
        </a:p>
      </dgm:t>
    </dgm:pt>
    <dgm:pt modelId="{C7429847-DC38-41DF-B8FC-29B2900B7E7F}">
      <dgm:prSet phldrT="[Text]" custT="1"/>
      <dgm:spPr/>
      <dgm:t>
        <a:bodyPr/>
        <a:lstStyle/>
        <a:p>
          <a:r>
            <a:rPr lang="cs-CZ" sz="1400" b="1" dirty="0" err="1"/>
            <a:t>Neobehaviorální</a:t>
          </a:r>
          <a:r>
            <a:rPr lang="cs-CZ" sz="1400" b="1" dirty="0"/>
            <a:t> </a:t>
          </a:r>
        </a:p>
      </dgm:t>
    </dgm:pt>
    <dgm:pt modelId="{B3E15801-1188-4CC7-A014-0DBB718B0242}" type="parTrans" cxnId="{04F01E9E-8FBA-40F0-8698-D805F202DA45}">
      <dgm:prSet/>
      <dgm:spPr/>
      <dgm:t>
        <a:bodyPr/>
        <a:lstStyle/>
        <a:p>
          <a:endParaRPr lang="cs-CZ"/>
        </a:p>
      </dgm:t>
    </dgm:pt>
    <dgm:pt modelId="{40BF2FB6-6ED9-43D9-ADF1-95C262E1DDEF}" type="sibTrans" cxnId="{04F01E9E-8FBA-40F0-8698-D805F202DA45}">
      <dgm:prSet/>
      <dgm:spPr/>
      <dgm:t>
        <a:bodyPr/>
        <a:lstStyle/>
        <a:p>
          <a:endParaRPr lang="cs-CZ"/>
        </a:p>
      </dgm:t>
    </dgm:pt>
    <dgm:pt modelId="{2D6BBA9A-9E99-4213-8375-1E85DA488C16}">
      <dgm:prSet phldrT="[Text]" custT="1"/>
      <dgm:spPr/>
      <dgm:t>
        <a:bodyPr/>
        <a:lstStyle/>
        <a:p>
          <a:r>
            <a:rPr lang="cs-CZ" sz="1400" b="1" dirty="0"/>
            <a:t>Kognitivní </a:t>
          </a:r>
        </a:p>
      </dgm:t>
    </dgm:pt>
    <dgm:pt modelId="{76846374-0973-4331-8E8A-1EECDC44A752}" type="parTrans" cxnId="{A53FD343-172E-491E-9E74-143BFD29A88E}">
      <dgm:prSet/>
      <dgm:spPr/>
      <dgm:t>
        <a:bodyPr/>
        <a:lstStyle/>
        <a:p>
          <a:endParaRPr lang="cs-CZ"/>
        </a:p>
      </dgm:t>
    </dgm:pt>
    <dgm:pt modelId="{F2FB032C-7542-45EB-9001-2A3977271079}" type="sibTrans" cxnId="{A53FD343-172E-491E-9E74-143BFD29A88E}">
      <dgm:prSet/>
      <dgm:spPr/>
      <dgm:t>
        <a:bodyPr/>
        <a:lstStyle/>
        <a:p>
          <a:endParaRPr lang="cs-CZ"/>
        </a:p>
      </dgm:t>
    </dgm:pt>
    <dgm:pt modelId="{9A387D23-EFE3-4777-8370-54D0C1616FF6}">
      <dgm:prSet phldrT="[Text]" custT="1"/>
      <dgm:spPr/>
      <dgm:t>
        <a:bodyPr/>
        <a:lstStyle/>
        <a:p>
          <a:r>
            <a:rPr lang="cs-CZ" sz="1400" b="1" dirty="0"/>
            <a:t>Fenomenologický</a:t>
          </a:r>
        </a:p>
        <a:p>
          <a:r>
            <a:rPr lang="cs-CZ" sz="1100" dirty="0"/>
            <a:t> </a:t>
          </a:r>
        </a:p>
      </dgm:t>
    </dgm:pt>
    <dgm:pt modelId="{8C6BACF1-0DFB-40A4-8EF4-FC5FF5173339}" type="parTrans" cxnId="{A5F4FC5F-2E3A-4F42-A3E5-DEE05D69E7BD}">
      <dgm:prSet/>
      <dgm:spPr/>
      <dgm:t>
        <a:bodyPr/>
        <a:lstStyle/>
        <a:p>
          <a:endParaRPr lang="cs-CZ"/>
        </a:p>
      </dgm:t>
    </dgm:pt>
    <dgm:pt modelId="{58FC300D-BD65-4EEB-8397-822A6AEFC81F}" type="sibTrans" cxnId="{A5F4FC5F-2E3A-4F42-A3E5-DEE05D69E7BD}">
      <dgm:prSet/>
      <dgm:spPr/>
      <dgm:t>
        <a:bodyPr/>
        <a:lstStyle/>
        <a:p>
          <a:endParaRPr lang="cs-CZ"/>
        </a:p>
      </dgm:t>
    </dgm:pt>
    <dgm:pt modelId="{8D0D7F1C-C9A5-4BFE-8329-137A771B3695}">
      <dgm:prSet/>
      <dgm:spPr/>
      <dgm:t>
        <a:bodyPr/>
        <a:lstStyle/>
        <a:p>
          <a:endParaRPr lang="cs-CZ" sz="900" dirty="0"/>
        </a:p>
      </dgm:t>
    </dgm:pt>
    <dgm:pt modelId="{6AF547A8-197E-4EDA-AEA3-865D81DDD271}" type="parTrans" cxnId="{E3931122-FBB9-4890-8311-881F205D49DF}">
      <dgm:prSet/>
      <dgm:spPr/>
      <dgm:t>
        <a:bodyPr/>
        <a:lstStyle/>
        <a:p>
          <a:endParaRPr lang="cs-CZ"/>
        </a:p>
      </dgm:t>
    </dgm:pt>
    <dgm:pt modelId="{39741C11-BD2E-4BD4-9DFC-01E88126F47A}" type="sibTrans" cxnId="{E3931122-FBB9-4890-8311-881F205D49DF}">
      <dgm:prSet/>
      <dgm:spPr/>
      <dgm:t>
        <a:bodyPr/>
        <a:lstStyle/>
        <a:p>
          <a:endParaRPr lang="cs-CZ"/>
        </a:p>
      </dgm:t>
    </dgm:pt>
    <dgm:pt modelId="{E95BC626-8FEA-410B-BBE0-8542E24E0C96}">
      <dgm:prSet phldrT="[Text]" custT="1"/>
      <dgm:spPr/>
      <dgm:t>
        <a:bodyPr/>
        <a:lstStyle/>
        <a:p>
          <a:r>
            <a:rPr lang="cs-CZ" sz="1400" b="1" dirty="0"/>
            <a:t>Biologický </a:t>
          </a:r>
        </a:p>
      </dgm:t>
    </dgm:pt>
    <dgm:pt modelId="{BBEA2F92-37A7-492E-856B-A5D932CF1FF9}" type="parTrans" cxnId="{014124E2-CB91-45CE-917C-D24FF49EAD2E}">
      <dgm:prSet/>
      <dgm:spPr/>
      <dgm:t>
        <a:bodyPr/>
        <a:lstStyle/>
        <a:p>
          <a:endParaRPr lang="cs-CZ"/>
        </a:p>
      </dgm:t>
    </dgm:pt>
    <dgm:pt modelId="{2220FF08-D002-4E48-9C24-7E32769D84BF}" type="sibTrans" cxnId="{014124E2-CB91-45CE-917C-D24FF49EAD2E}">
      <dgm:prSet/>
      <dgm:spPr/>
      <dgm:t>
        <a:bodyPr/>
        <a:lstStyle/>
        <a:p>
          <a:endParaRPr lang="cs-CZ"/>
        </a:p>
      </dgm:t>
    </dgm:pt>
    <dgm:pt modelId="{F20089F3-2B5F-49BF-9951-2B617B163735}">
      <dgm:prSet phldrT="[Text]" custT="1"/>
      <dgm:spPr/>
      <dgm:t>
        <a:bodyPr/>
        <a:lstStyle/>
        <a:p>
          <a:r>
            <a:rPr lang="cs-CZ" sz="1400" b="1" dirty="0" err="1"/>
            <a:t>Gestaltistický</a:t>
          </a:r>
          <a:endParaRPr lang="cs-CZ" sz="1400" b="1" dirty="0"/>
        </a:p>
      </dgm:t>
    </dgm:pt>
    <dgm:pt modelId="{B863E6EF-5D34-43AA-BD87-F6B4B26226A2}" type="parTrans" cxnId="{F5459ECB-D48C-4A95-9000-BA28C0832162}">
      <dgm:prSet/>
      <dgm:spPr/>
      <dgm:t>
        <a:bodyPr/>
        <a:lstStyle/>
        <a:p>
          <a:endParaRPr lang="cs-CZ"/>
        </a:p>
      </dgm:t>
    </dgm:pt>
    <dgm:pt modelId="{7297C5B5-2A43-4493-B115-62D60FBFA46B}" type="sibTrans" cxnId="{F5459ECB-D48C-4A95-9000-BA28C0832162}">
      <dgm:prSet/>
      <dgm:spPr/>
      <dgm:t>
        <a:bodyPr/>
        <a:lstStyle/>
        <a:p>
          <a:endParaRPr lang="cs-CZ"/>
        </a:p>
      </dgm:t>
    </dgm:pt>
    <dgm:pt modelId="{9B0552A5-6B1C-4EA6-84AF-D6A750B609C1}" type="pres">
      <dgm:prSet presAssocID="{8B46875F-D370-4333-BDBC-BCB780423DD9}" presName="Name0" presStyleCnt="0">
        <dgm:presLayoutVars>
          <dgm:chMax val="1"/>
          <dgm:dir/>
          <dgm:animLvl val="ctr"/>
          <dgm:resizeHandles val="exact"/>
        </dgm:presLayoutVars>
      </dgm:prSet>
      <dgm:spPr/>
      <dgm:t>
        <a:bodyPr/>
        <a:lstStyle/>
        <a:p>
          <a:endParaRPr lang="cs-CZ"/>
        </a:p>
      </dgm:t>
    </dgm:pt>
    <dgm:pt modelId="{227A8CE0-817F-418D-A7C4-F3E7BDEB120B}" type="pres">
      <dgm:prSet presAssocID="{FB38E9D4-7433-4486-988E-AC6524108F63}" presName="centerShape" presStyleLbl="node0" presStyleIdx="0" presStyleCnt="1" custScaleX="125270" custLinFactNeighborX="1254" custLinFactNeighborY="-303"/>
      <dgm:spPr/>
      <dgm:t>
        <a:bodyPr/>
        <a:lstStyle/>
        <a:p>
          <a:endParaRPr lang="cs-CZ"/>
        </a:p>
      </dgm:t>
    </dgm:pt>
    <dgm:pt modelId="{9329A073-4533-4788-891E-EE71F1A35514}" type="pres">
      <dgm:prSet presAssocID="{0ABA1909-1C3C-45E9-8D23-5B6143A3A790}" presName="node" presStyleLbl="node1" presStyleIdx="0" presStyleCnt="6" custScaleX="190934" custRadScaleRad="104038" custRadScaleInc="17308">
        <dgm:presLayoutVars>
          <dgm:bulletEnabled val="1"/>
        </dgm:presLayoutVars>
      </dgm:prSet>
      <dgm:spPr/>
      <dgm:t>
        <a:bodyPr/>
        <a:lstStyle/>
        <a:p>
          <a:endParaRPr lang="cs-CZ"/>
        </a:p>
      </dgm:t>
    </dgm:pt>
    <dgm:pt modelId="{54D82A1F-D4D9-4770-A038-829C6AF1FD1E}" type="pres">
      <dgm:prSet presAssocID="{0ABA1909-1C3C-45E9-8D23-5B6143A3A790}" presName="dummy" presStyleCnt="0"/>
      <dgm:spPr/>
    </dgm:pt>
    <dgm:pt modelId="{E4C6B1D0-6136-48BC-8E38-55A61B7FBC32}" type="pres">
      <dgm:prSet presAssocID="{32BF4A17-64F3-4D8E-A7CA-9377D83AC2CA}" presName="sibTrans" presStyleLbl="sibTrans2D1" presStyleIdx="0" presStyleCnt="6"/>
      <dgm:spPr/>
      <dgm:t>
        <a:bodyPr/>
        <a:lstStyle/>
        <a:p>
          <a:endParaRPr lang="cs-CZ"/>
        </a:p>
      </dgm:t>
    </dgm:pt>
    <dgm:pt modelId="{64CB56FB-36EA-49D9-AA45-F8CB5832AE31}" type="pres">
      <dgm:prSet presAssocID="{C7429847-DC38-41DF-B8FC-29B2900B7E7F}" presName="node" presStyleLbl="node1" presStyleIdx="1" presStyleCnt="6" custScaleX="210575" custRadScaleRad="132060" custRadScaleInc="43590">
        <dgm:presLayoutVars>
          <dgm:bulletEnabled val="1"/>
        </dgm:presLayoutVars>
      </dgm:prSet>
      <dgm:spPr/>
      <dgm:t>
        <a:bodyPr/>
        <a:lstStyle/>
        <a:p>
          <a:endParaRPr lang="cs-CZ"/>
        </a:p>
      </dgm:t>
    </dgm:pt>
    <dgm:pt modelId="{D94F5A0F-CA12-46E2-A3A2-B672AD0526C3}" type="pres">
      <dgm:prSet presAssocID="{C7429847-DC38-41DF-B8FC-29B2900B7E7F}" presName="dummy" presStyleCnt="0"/>
      <dgm:spPr/>
    </dgm:pt>
    <dgm:pt modelId="{15A610BD-1CE1-49C1-8A4C-2E33A14A239D}" type="pres">
      <dgm:prSet presAssocID="{40BF2FB6-6ED9-43D9-ADF1-95C262E1DDEF}" presName="sibTrans" presStyleLbl="sibTrans2D1" presStyleIdx="1" presStyleCnt="6"/>
      <dgm:spPr/>
      <dgm:t>
        <a:bodyPr/>
        <a:lstStyle/>
        <a:p>
          <a:endParaRPr lang="cs-CZ"/>
        </a:p>
      </dgm:t>
    </dgm:pt>
    <dgm:pt modelId="{99059B3B-A13B-407C-9067-51BB0C985D27}" type="pres">
      <dgm:prSet presAssocID="{E95BC626-8FEA-410B-BBE0-8542E24E0C96}" presName="node" presStyleLbl="node1" presStyleIdx="2" presStyleCnt="6" custScaleX="218923" custRadScaleRad="132849" custRadScaleInc="-41805">
        <dgm:presLayoutVars>
          <dgm:bulletEnabled val="1"/>
        </dgm:presLayoutVars>
      </dgm:prSet>
      <dgm:spPr/>
      <dgm:t>
        <a:bodyPr/>
        <a:lstStyle/>
        <a:p>
          <a:endParaRPr lang="cs-CZ"/>
        </a:p>
      </dgm:t>
    </dgm:pt>
    <dgm:pt modelId="{7F1DD580-84B1-4E05-9DC6-2BFEF2065A3F}" type="pres">
      <dgm:prSet presAssocID="{E95BC626-8FEA-410B-BBE0-8542E24E0C96}" presName="dummy" presStyleCnt="0"/>
      <dgm:spPr/>
    </dgm:pt>
    <dgm:pt modelId="{65F4101A-526D-4A23-ABFA-85A7397C922C}" type="pres">
      <dgm:prSet presAssocID="{2220FF08-D002-4E48-9C24-7E32769D84BF}" presName="sibTrans" presStyleLbl="sibTrans2D1" presStyleIdx="2" presStyleCnt="6"/>
      <dgm:spPr/>
      <dgm:t>
        <a:bodyPr/>
        <a:lstStyle/>
        <a:p>
          <a:endParaRPr lang="cs-CZ"/>
        </a:p>
      </dgm:t>
    </dgm:pt>
    <dgm:pt modelId="{3E985CB8-85FC-4211-93F9-A1D4357DD487}" type="pres">
      <dgm:prSet presAssocID="{F20089F3-2B5F-49BF-9951-2B617B163735}" presName="node" presStyleLbl="node1" presStyleIdx="3" presStyleCnt="6" custScaleX="187552" custRadScaleRad="109005" custRadScaleInc="-23691">
        <dgm:presLayoutVars>
          <dgm:bulletEnabled val="1"/>
        </dgm:presLayoutVars>
      </dgm:prSet>
      <dgm:spPr/>
      <dgm:t>
        <a:bodyPr/>
        <a:lstStyle/>
        <a:p>
          <a:endParaRPr lang="cs-CZ"/>
        </a:p>
      </dgm:t>
    </dgm:pt>
    <dgm:pt modelId="{AD14C246-EE2E-4631-B31D-83486B4D5A2C}" type="pres">
      <dgm:prSet presAssocID="{F20089F3-2B5F-49BF-9951-2B617B163735}" presName="dummy" presStyleCnt="0"/>
      <dgm:spPr/>
    </dgm:pt>
    <dgm:pt modelId="{271C81CA-CECD-44D7-BC7A-91329CE3CAA4}" type="pres">
      <dgm:prSet presAssocID="{7297C5B5-2A43-4493-B115-62D60FBFA46B}" presName="sibTrans" presStyleLbl="sibTrans2D1" presStyleIdx="3" presStyleCnt="6"/>
      <dgm:spPr/>
      <dgm:t>
        <a:bodyPr/>
        <a:lstStyle/>
        <a:p>
          <a:endParaRPr lang="cs-CZ"/>
        </a:p>
      </dgm:t>
    </dgm:pt>
    <dgm:pt modelId="{2B0BC6B9-98A8-40A0-A721-D6D228621DDC}" type="pres">
      <dgm:prSet presAssocID="{2D6BBA9A-9E99-4213-8375-1E85DA488C16}" presName="node" presStyleLbl="node1" presStyleIdx="4" presStyleCnt="6" custScaleX="202544" custRadScaleRad="124610" custRadScaleInc="24862">
        <dgm:presLayoutVars>
          <dgm:bulletEnabled val="1"/>
        </dgm:presLayoutVars>
      </dgm:prSet>
      <dgm:spPr/>
      <dgm:t>
        <a:bodyPr/>
        <a:lstStyle/>
        <a:p>
          <a:endParaRPr lang="cs-CZ"/>
        </a:p>
      </dgm:t>
    </dgm:pt>
    <dgm:pt modelId="{6FA709DE-6723-41B2-847B-690E58F7A3D4}" type="pres">
      <dgm:prSet presAssocID="{2D6BBA9A-9E99-4213-8375-1E85DA488C16}" presName="dummy" presStyleCnt="0"/>
      <dgm:spPr/>
    </dgm:pt>
    <dgm:pt modelId="{678963FD-E986-4302-9DE7-64BC3A92FB0D}" type="pres">
      <dgm:prSet presAssocID="{F2FB032C-7542-45EB-9001-2A3977271079}" presName="sibTrans" presStyleLbl="sibTrans2D1" presStyleIdx="4" presStyleCnt="6"/>
      <dgm:spPr/>
      <dgm:t>
        <a:bodyPr/>
        <a:lstStyle/>
        <a:p>
          <a:endParaRPr lang="cs-CZ"/>
        </a:p>
      </dgm:t>
    </dgm:pt>
    <dgm:pt modelId="{AC348892-9047-471C-BEFF-B0A1F8B4CAE9}" type="pres">
      <dgm:prSet presAssocID="{9A387D23-EFE3-4777-8370-54D0C1616FF6}" presName="node" presStyleLbl="node1" presStyleIdx="5" presStyleCnt="6" custScaleX="201224" custRadScaleRad="125583" custRadScaleInc="-37812">
        <dgm:presLayoutVars>
          <dgm:bulletEnabled val="1"/>
        </dgm:presLayoutVars>
      </dgm:prSet>
      <dgm:spPr/>
      <dgm:t>
        <a:bodyPr/>
        <a:lstStyle/>
        <a:p>
          <a:endParaRPr lang="cs-CZ"/>
        </a:p>
      </dgm:t>
    </dgm:pt>
    <dgm:pt modelId="{1F3142D4-6698-415A-BE41-FA0DD56D5AF6}" type="pres">
      <dgm:prSet presAssocID="{9A387D23-EFE3-4777-8370-54D0C1616FF6}" presName="dummy" presStyleCnt="0"/>
      <dgm:spPr/>
    </dgm:pt>
    <dgm:pt modelId="{509E14ED-40F6-4648-87ED-8AD732E8DF29}" type="pres">
      <dgm:prSet presAssocID="{58FC300D-BD65-4EEB-8397-822A6AEFC81F}" presName="sibTrans" presStyleLbl="sibTrans2D1" presStyleIdx="5" presStyleCnt="6"/>
      <dgm:spPr/>
      <dgm:t>
        <a:bodyPr/>
        <a:lstStyle/>
        <a:p>
          <a:endParaRPr lang="cs-CZ"/>
        </a:p>
      </dgm:t>
    </dgm:pt>
  </dgm:ptLst>
  <dgm:cxnLst>
    <dgm:cxn modelId="{2806A2D4-5A53-49CC-960D-CD996095DB77}" type="presOf" srcId="{F20089F3-2B5F-49BF-9951-2B617B163735}" destId="{3E985CB8-85FC-4211-93F9-A1D4357DD487}" srcOrd="0" destOrd="0" presId="urn:microsoft.com/office/officeart/2005/8/layout/radial6"/>
    <dgm:cxn modelId="{A5F4FC5F-2E3A-4F42-A3E5-DEE05D69E7BD}" srcId="{FB38E9D4-7433-4486-988E-AC6524108F63}" destId="{9A387D23-EFE3-4777-8370-54D0C1616FF6}" srcOrd="5" destOrd="0" parTransId="{8C6BACF1-0DFB-40A4-8EF4-FC5FF5173339}" sibTransId="{58FC300D-BD65-4EEB-8397-822A6AEFC81F}"/>
    <dgm:cxn modelId="{A53FD343-172E-491E-9E74-143BFD29A88E}" srcId="{FB38E9D4-7433-4486-988E-AC6524108F63}" destId="{2D6BBA9A-9E99-4213-8375-1E85DA488C16}" srcOrd="4" destOrd="0" parTransId="{76846374-0973-4331-8E8A-1EECDC44A752}" sibTransId="{F2FB032C-7542-45EB-9001-2A3977271079}"/>
    <dgm:cxn modelId="{14E0ACE5-819E-4CCD-8EFA-E5EF94E813AF}" srcId="{FB38E9D4-7433-4486-988E-AC6524108F63}" destId="{0ABA1909-1C3C-45E9-8D23-5B6143A3A790}" srcOrd="0" destOrd="0" parTransId="{53C085D0-FB52-4645-9648-929FA91A1915}" sibTransId="{32BF4A17-64F3-4D8E-A7CA-9377D83AC2CA}"/>
    <dgm:cxn modelId="{2088277B-119E-4EAF-B2CF-4EB69C17E24E}" srcId="{8B46875F-D370-4333-BDBC-BCB780423DD9}" destId="{FB38E9D4-7433-4486-988E-AC6524108F63}" srcOrd="0" destOrd="0" parTransId="{1009F719-E829-4347-8E30-34D7BB75DC91}" sibTransId="{52FC1FFD-1F8C-4CBA-84CA-548C39D624B5}"/>
    <dgm:cxn modelId="{05564F78-5838-446E-BCD4-FFEA3B316B2F}" type="presOf" srcId="{32BF4A17-64F3-4D8E-A7CA-9377D83AC2CA}" destId="{E4C6B1D0-6136-48BC-8E38-55A61B7FBC32}" srcOrd="0" destOrd="0" presId="urn:microsoft.com/office/officeart/2005/8/layout/radial6"/>
    <dgm:cxn modelId="{B79A72A0-BD56-48AF-AAC0-807656ED0AD2}" type="presOf" srcId="{7297C5B5-2A43-4493-B115-62D60FBFA46B}" destId="{271C81CA-CECD-44D7-BC7A-91329CE3CAA4}" srcOrd="0" destOrd="0" presId="urn:microsoft.com/office/officeart/2005/8/layout/radial6"/>
    <dgm:cxn modelId="{B5440E9C-5FDA-47D8-9ECB-513B1965F4EA}" type="presOf" srcId="{2D6BBA9A-9E99-4213-8375-1E85DA488C16}" destId="{2B0BC6B9-98A8-40A0-A721-D6D228621DDC}" srcOrd="0" destOrd="0" presId="urn:microsoft.com/office/officeart/2005/8/layout/radial6"/>
    <dgm:cxn modelId="{E3931122-FBB9-4890-8311-881F205D49DF}" srcId="{2D6BBA9A-9E99-4213-8375-1E85DA488C16}" destId="{8D0D7F1C-C9A5-4BFE-8329-137A771B3695}" srcOrd="0" destOrd="0" parTransId="{6AF547A8-197E-4EDA-AEA3-865D81DDD271}" sibTransId="{39741C11-BD2E-4BD4-9DFC-01E88126F47A}"/>
    <dgm:cxn modelId="{48DAC124-1599-4C4B-8723-FBC1BD5A6932}" type="presOf" srcId="{40BF2FB6-6ED9-43D9-ADF1-95C262E1DDEF}" destId="{15A610BD-1CE1-49C1-8A4C-2E33A14A239D}" srcOrd="0" destOrd="0" presId="urn:microsoft.com/office/officeart/2005/8/layout/radial6"/>
    <dgm:cxn modelId="{7D50A8A1-C662-4F81-9753-B6F8D28AE1F6}" type="presOf" srcId="{58FC300D-BD65-4EEB-8397-822A6AEFC81F}" destId="{509E14ED-40F6-4648-87ED-8AD732E8DF29}" srcOrd="0" destOrd="0" presId="urn:microsoft.com/office/officeart/2005/8/layout/radial6"/>
    <dgm:cxn modelId="{B4327FF6-F63D-4DAC-A1F5-56DEDE6330A2}" type="presOf" srcId="{FB38E9D4-7433-4486-988E-AC6524108F63}" destId="{227A8CE0-817F-418D-A7C4-F3E7BDEB120B}" srcOrd="0" destOrd="0" presId="urn:microsoft.com/office/officeart/2005/8/layout/radial6"/>
    <dgm:cxn modelId="{014124E2-CB91-45CE-917C-D24FF49EAD2E}" srcId="{FB38E9D4-7433-4486-988E-AC6524108F63}" destId="{E95BC626-8FEA-410B-BBE0-8542E24E0C96}" srcOrd="2" destOrd="0" parTransId="{BBEA2F92-37A7-492E-856B-A5D932CF1FF9}" sibTransId="{2220FF08-D002-4E48-9C24-7E32769D84BF}"/>
    <dgm:cxn modelId="{3C3D3F83-C415-4A3B-8015-9B0840796D22}" type="presOf" srcId="{8B46875F-D370-4333-BDBC-BCB780423DD9}" destId="{9B0552A5-6B1C-4EA6-84AF-D6A750B609C1}" srcOrd="0" destOrd="0" presId="urn:microsoft.com/office/officeart/2005/8/layout/radial6"/>
    <dgm:cxn modelId="{F5459ECB-D48C-4A95-9000-BA28C0832162}" srcId="{FB38E9D4-7433-4486-988E-AC6524108F63}" destId="{F20089F3-2B5F-49BF-9951-2B617B163735}" srcOrd="3" destOrd="0" parTransId="{B863E6EF-5D34-43AA-BD87-F6B4B26226A2}" sibTransId="{7297C5B5-2A43-4493-B115-62D60FBFA46B}"/>
    <dgm:cxn modelId="{79399F92-5731-484F-A7D9-22DF1BD6CBA9}" type="presOf" srcId="{0ABA1909-1C3C-45E9-8D23-5B6143A3A790}" destId="{9329A073-4533-4788-891E-EE71F1A35514}" srcOrd="0" destOrd="0" presId="urn:microsoft.com/office/officeart/2005/8/layout/radial6"/>
    <dgm:cxn modelId="{CCE5E229-5239-498B-AC7E-392130D54188}" type="presOf" srcId="{9A387D23-EFE3-4777-8370-54D0C1616FF6}" destId="{AC348892-9047-471C-BEFF-B0A1F8B4CAE9}" srcOrd="0" destOrd="0" presId="urn:microsoft.com/office/officeart/2005/8/layout/radial6"/>
    <dgm:cxn modelId="{04F01E9E-8FBA-40F0-8698-D805F202DA45}" srcId="{FB38E9D4-7433-4486-988E-AC6524108F63}" destId="{C7429847-DC38-41DF-B8FC-29B2900B7E7F}" srcOrd="1" destOrd="0" parTransId="{B3E15801-1188-4CC7-A014-0DBB718B0242}" sibTransId="{40BF2FB6-6ED9-43D9-ADF1-95C262E1DDEF}"/>
    <dgm:cxn modelId="{399142E0-82B3-4E0D-BD3C-D436E697605D}" type="presOf" srcId="{2220FF08-D002-4E48-9C24-7E32769D84BF}" destId="{65F4101A-526D-4A23-ABFA-85A7397C922C}" srcOrd="0" destOrd="0" presId="urn:microsoft.com/office/officeart/2005/8/layout/radial6"/>
    <dgm:cxn modelId="{8DF3F0D8-5680-4AB2-90A6-4E2309A03E00}" type="presOf" srcId="{C7429847-DC38-41DF-B8FC-29B2900B7E7F}" destId="{64CB56FB-36EA-49D9-AA45-F8CB5832AE31}" srcOrd="0" destOrd="0" presId="urn:microsoft.com/office/officeart/2005/8/layout/radial6"/>
    <dgm:cxn modelId="{7B8C2504-9023-4580-A60E-0A1E077EA9A9}" type="presOf" srcId="{E95BC626-8FEA-410B-BBE0-8542E24E0C96}" destId="{99059B3B-A13B-407C-9067-51BB0C985D27}" srcOrd="0" destOrd="0" presId="urn:microsoft.com/office/officeart/2005/8/layout/radial6"/>
    <dgm:cxn modelId="{CCB80CEA-BC4E-4616-877C-89AAFD3A36A7}" type="presOf" srcId="{8D0D7F1C-C9A5-4BFE-8329-137A771B3695}" destId="{2B0BC6B9-98A8-40A0-A721-D6D228621DDC}" srcOrd="0" destOrd="1" presId="urn:microsoft.com/office/officeart/2005/8/layout/radial6"/>
    <dgm:cxn modelId="{E2BD2A43-4B4E-49C8-A0CD-A2F369DD5F9E}" type="presOf" srcId="{F2FB032C-7542-45EB-9001-2A3977271079}" destId="{678963FD-E986-4302-9DE7-64BC3A92FB0D}" srcOrd="0" destOrd="0" presId="urn:microsoft.com/office/officeart/2005/8/layout/radial6"/>
    <dgm:cxn modelId="{75B75E79-233E-4E4D-ABCE-87F4B7DBD256}" type="presParOf" srcId="{9B0552A5-6B1C-4EA6-84AF-D6A750B609C1}" destId="{227A8CE0-817F-418D-A7C4-F3E7BDEB120B}" srcOrd="0" destOrd="0" presId="urn:microsoft.com/office/officeart/2005/8/layout/radial6"/>
    <dgm:cxn modelId="{414F443A-9150-4CA6-A219-9E5447C315C4}" type="presParOf" srcId="{9B0552A5-6B1C-4EA6-84AF-D6A750B609C1}" destId="{9329A073-4533-4788-891E-EE71F1A35514}" srcOrd="1" destOrd="0" presId="urn:microsoft.com/office/officeart/2005/8/layout/radial6"/>
    <dgm:cxn modelId="{9869B1D1-A4B0-4603-9411-4577F0973924}" type="presParOf" srcId="{9B0552A5-6B1C-4EA6-84AF-D6A750B609C1}" destId="{54D82A1F-D4D9-4770-A038-829C6AF1FD1E}" srcOrd="2" destOrd="0" presId="urn:microsoft.com/office/officeart/2005/8/layout/radial6"/>
    <dgm:cxn modelId="{55506F12-2CDF-4AEB-BF91-E23A81BF457C}" type="presParOf" srcId="{9B0552A5-6B1C-4EA6-84AF-D6A750B609C1}" destId="{E4C6B1D0-6136-48BC-8E38-55A61B7FBC32}" srcOrd="3" destOrd="0" presId="urn:microsoft.com/office/officeart/2005/8/layout/radial6"/>
    <dgm:cxn modelId="{EE3B2009-7705-4E4D-BB08-4182AA9E0196}" type="presParOf" srcId="{9B0552A5-6B1C-4EA6-84AF-D6A750B609C1}" destId="{64CB56FB-36EA-49D9-AA45-F8CB5832AE31}" srcOrd="4" destOrd="0" presId="urn:microsoft.com/office/officeart/2005/8/layout/radial6"/>
    <dgm:cxn modelId="{DDA6DCCD-D4E6-4AA9-8430-BA0CDC30899D}" type="presParOf" srcId="{9B0552A5-6B1C-4EA6-84AF-D6A750B609C1}" destId="{D94F5A0F-CA12-46E2-A3A2-B672AD0526C3}" srcOrd="5" destOrd="0" presId="urn:microsoft.com/office/officeart/2005/8/layout/radial6"/>
    <dgm:cxn modelId="{2362F84D-917A-4F6C-826D-4ECD100A2B82}" type="presParOf" srcId="{9B0552A5-6B1C-4EA6-84AF-D6A750B609C1}" destId="{15A610BD-1CE1-49C1-8A4C-2E33A14A239D}" srcOrd="6" destOrd="0" presId="urn:microsoft.com/office/officeart/2005/8/layout/radial6"/>
    <dgm:cxn modelId="{163180EC-7C16-405D-950D-7C7A74780035}" type="presParOf" srcId="{9B0552A5-6B1C-4EA6-84AF-D6A750B609C1}" destId="{99059B3B-A13B-407C-9067-51BB0C985D27}" srcOrd="7" destOrd="0" presId="urn:microsoft.com/office/officeart/2005/8/layout/radial6"/>
    <dgm:cxn modelId="{9F4D2CA7-7C53-49C1-832F-69CFEC0A7101}" type="presParOf" srcId="{9B0552A5-6B1C-4EA6-84AF-D6A750B609C1}" destId="{7F1DD580-84B1-4E05-9DC6-2BFEF2065A3F}" srcOrd="8" destOrd="0" presId="urn:microsoft.com/office/officeart/2005/8/layout/radial6"/>
    <dgm:cxn modelId="{3587284C-6927-4B27-A328-984099EB7A0F}" type="presParOf" srcId="{9B0552A5-6B1C-4EA6-84AF-D6A750B609C1}" destId="{65F4101A-526D-4A23-ABFA-85A7397C922C}" srcOrd="9" destOrd="0" presId="urn:microsoft.com/office/officeart/2005/8/layout/radial6"/>
    <dgm:cxn modelId="{C65BC84D-FD66-4600-BDD9-21907C1DD228}" type="presParOf" srcId="{9B0552A5-6B1C-4EA6-84AF-D6A750B609C1}" destId="{3E985CB8-85FC-4211-93F9-A1D4357DD487}" srcOrd="10" destOrd="0" presId="urn:microsoft.com/office/officeart/2005/8/layout/radial6"/>
    <dgm:cxn modelId="{A76C7B2D-653A-4CF6-A317-C92FA58A14C3}" type="presParOf" srcId="{9B0552A5-6B1C-4EA6-84AF-D6A750B609C1}" destId="{AD14C246-EE2E-4631-B31D-83486B4D5A2C}" srcOrd="11" destOrd="0" presId="urn:microsoft.com/office/officeart/2005/8/layout/radial6"/>
    <dgm:cxn modelId="{F4C16578-5AEC-46AF-9E37-B148F570A6B5}" type="presParOf" srcId="{9B0552A5-6B1C-4EA6-84AF-D6A750B609C1}" destId="{271C81CA-CECD-44D7-BC7A-91329CE3CAA4}" srcOrd="12" destOrd="0" presId="urn:microsoft.com/office/officeart/2005/8/layout/radial6"/>
    <dgm:cxn modelId="{F8D35035-B066-4CD7-A824-340613C01E6D}" type="presParOf" srcId="{9B0552A5-6B1C-4EA6-84AF-D6A750B609C1}" destId="{2B0BC6B9-98A8-40A0-A721-D6D228621DDC}" srcOrd="13" destOrd="0" presId="urn:microsoft.com/office/officeart/2005/8/layout/radial6"/>
    <dgm:cxn modelId="{1FDF3D35-CBC3-44B2-97D3-0DF8BC4905B6}" type="presParOf" srcId="{9B0552A5-6B1C-4EA6-84AF-D6A750B609C1}" destId="{6FA709DE-6723-41B2-847B-690E58F7A3D4}" srcOrd="14" destOrd="0" presId="urn:microsoft.com/office/officeart/2005/8/layout/radial6"/>
    <dgm:cxn modelId="{EC4AE15E-D537-4677-8D7A-C56E31D08F87}" type="presParOf" srcId="{9B0552A5-6B1C-4EA6-84AF-D6A750B609C1}" destId="{678963FD-E986-4302-9DE7-64BC3A92FB0D}" srcOrd="15" destOrd="0" presId="urn:microsoft.com/office/officeart/2005/8/layout/radial6"/>
    <dgm:cxn modelId="{BE2E3745-0B0E-45B3-A899-D047634A6332}" type="presParOf" srcId="{9B0552A5-6B1C-4EA6-84AF-D6A750B609C1}" destId="{AC348892-9047-471C-BEFF-B0A1F8B4CAE9}" srcOrd="16" destOrd="0" presId="urn:microsoft.com/office/officeart/2005/8/layout/radial6"/>
    <dgm:cxn modelId="{A0094C54-B047-42F1-8580-C67162692BA3}" type="presParOf" srcId="{9B0552A5-6B1C-4EA6-84AF-D6A750B609C1}" destId="{1F3142D4-6698-415A-BE41-FA0DD56D5AF6}" srcOrd="17" destOrd="0" presId="urn:microsoft.com/office/officeart/2005/8/layout/radial6"/>
    <dgm:cxn modelId="{E49A06CE-A5FA-47BE-A797-1970D58B866C}" type="presParOf" srcId="{9B0552A5-6B1C-4EA6-84AF-D6A750B609C1}" destId="{509E14ED-40F6-4648-87ED-8AD732E8DF2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544663-D9BB-43D2-B051-5290C637EE14}" type="doc">
      <dgm:prSet loTypeId="urn:microsoft.com/office/officeart/2005/8/layout/cycle4" loCatId="matrix" qsTypeId="urn:microsoft.com/office/officeart/2005/8/quickstyle/simple1#5" qsCatId="simple" csTypeId="urn:microsoft.com/office/officeart/2005/8/colors/accent1_2#5" csCatId="accent1" phldr="1"/>
      <dgm:spPr/>
      <dgm:t>
        <a:bodyPr/>
        <a:lstStyle/>
        <a:p>
          <a:endParaRPr lang="cs-CZ"/>
        </a:p>
      </dgm:t>
    </dgm:pt>
    <dgm:pt modelId="{CE9AAE08-8E57-4A4E-8E7E-AAE3F7E6868E}">
      <dgm:prSet phldrT="[Text]" custT="1"/>
      <dgm:spPr/>
      <dgm:t>
        <a:bodyPr/>
        <a:lstStyle/>
        <a:p>
          <a:r>
            <a:rPr lang="cs-CZ" sz="1200" dirty="0"/>
            <a:t>Správné a jednotné zadávání metod</a:t>
          </a:r>
        </a:p>
        <a:p>
          <a:r>
            <a:rPr lang="cs-CZ" sz="1200" dirty="0"/>
            <a:t>nestrannost</a:t>
          </a:r>
        </a:p>
      </dgm:t>
    </dgm:pt>
    <dgm:pt modelId="{314BE534-0D19-4171-BFE8-C1570F7D3B7B}" type="parTrans" cxnId="{671EC619-1B24-4566-BD4A-490BE7A66B44}">
      <dgm:prSet/>
      <dgm:spPr/>
      <dgm:t>
        <a:bodyPr/>
        <a:lstStyle/>
        <a:p>
          <a:endParaRPr lang="cs-CZ"/>
        </a:p>
      </dgm:t>
    </dgm:pt>
    <dgm:pt modelId="{24048456-C925-4D30-95FF-7C244AFD10AC}" type="sibTrans" cxnId="{671EC619-1B24-4566-BD4A-490BE7A66B44}">
      <dgm:prSet/>
      <dgm:spPr/>
      <dgm:t>
        <a:bodyPr/>
        <a:lstStyle/>
        <a:p>
          <a:endParaRPr lang="cs-CZ"/>
        </a:p>
      </dgm:t>
    </dgm:pt>
    <dgm:pt modelId="{010786F0-E643-46BF-8514-DF7875B745D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cs-CZ" sz="2400" b="1" dirty="0"/>
            <a:t>OBJEKTIVITA</a:t>
          </a:r>
        </a:p>
      </dgm:t>
    </dgm:pt>
    <dgm:pt modelId="{A4E3DD16-C4C5-41B8-939A-FAFE2BEAC805}" type="parTrans" cxnId="{96B4A540-4F06-4242-8AC1-239DF65A3318}">
      <dgm:prSet/>
      <dgm:spPr/>
      <dgm:t>
        <a:bodyPr/>
        <a:lstStyle/>
        <a:p>
          <a:endParaRPr lang="cs-CZ"/>
        </a:p>
      </dgm:t>
    </dgm:pt>
    <dgm:pt modelId="{5D805F1B-2BFF-4F29-91DF-4875418741B3}" type="sibTrans" cxnId="{96B4A540-4F06-4242-8AC1-239DF65A3318}">
      <dgm:prSet/>
      <dgm:spPr/>
      <dgm:t>
        <a:bodyPr/>
        <a:lstStyle/>
        <a:p>
          <a:endParaRPr lang="cs-CZ"/>
        </a:p>
      </dgm:t>
    </dgm:pt>
    <dgm:pt modelId="{9EA5470C-7FED-4EBA-B8B4-F1489BEA4623}">
      <dgm:prSet phldrT="[Text]" custT="1"/>
      <dgm:spPr/>
      <dgm:t>
        <a:bodyPr/>
        <a:lstStyle/>
        <a:p>
          <a:r>
            <a:rPr lang="cs-CZ" sz="1200" dirty="0"/>
            <a:t>Platnost, zda metoda zjišťuje, co má</a:t>
          </a:r>
        </a:p>
      </dgm:t>
    </dgm:pt>
    <dgm:pt modelId="{927FDB82-90DF-4CB1-A98B-71A3832F5FFE}" type="parTrans" cxnId="{65DEB69E-FAFC-4101-B961-DA68268BAF8A}">
      <dgm:prSet/>
      <dgm:spPr/>
      <dgm:t>
        <a:bodyPr/>
        <a:lstStyle/>
        <a:p>
          <a:endParaRPr lang="cs-CZ"/>
        </a:p>
      </dgm:t>
    </dgm:pt>
    <dgm:pt modelId="{DB1C9011-7207-4FD6-9F97-DAF985D4CA03}" type="sibTrans" cxnId="{65DEB69E-FAFC-4101-B961-DA68268BAF8A}">
      <dgm:prSet/>
      <dgm:spPr/>
      <dgm:t>
        <a:bodyPr/>
        <a:lstStyle/>
        <a:p>
          <a:endParaRPr lang="cs-CZ"/>
        </a:p>
      </dgm:t>
    </dgm:pt>
    <dgm:pt modelId="{2B1EE592-70C3-4102-9800-D38F5C3FDBA0}">
      <dgm:prSet phldrT="[Text]" custT="1"/>
      <dgm:spPr/>
      <dgm:t>
        <a:bodyPr/>
        <a:lstStyle/>
        <a:p>
          <a:r>
            <a:rPr lang="cs-CZ" sz="1200" dirty="0"/>
            <a:t>Přesnost,</a:t>
          </a:r>
        </a:p>
        <a:p>
          <a:r>
            <a:rPr lang="cs-CZ" sz="1200" dirty="0"/>
            <a:t>spolehlivost</a:t>
          </a:r>
        </a:p>
      </dgm:t>
    </dgm:pt>
    <dgm:pt modelId="{A7B14F34-65C5-404B-9475-2E18D4A1F5D8}" type="parTrans" cxnId="{A743B682-A340-4042-9C79-CD9C65F5D52D}">
      <dgm:prSet/>
      <dgm:spPr/>
      <dgm:t>
        <a:bodyPr/>
        <a:lstStyle/>
        <a:p>
          <a:endParaRPr lang="cs-CZ"/>
        </a:p>
      </dgm:t>
    </dgm:pt>
    <dgm:pt modelId="{00516F8D-C5A1-4595-8DDA-D7B769240643}" type="sibTrans" cxnId="{A743B682-A340-4042-9C79-CD9C65F5D52D}">
      <dgm:prSet/>
      <dgm:spPr/>
      <dgm:t>
        <a:bodyPr/>
        <a:lstStyle/>
        <a:p>
          <a:endParaRPr lang="cs-CZ"/>
        </a:p>
      </dgm:t>
    </dgm:pt>
    <dgm:pt modelId="{FC205F56-DCA7-4044-B090-87D77ECA83C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cs-CZ" sz="2400" b="1" dirty="0"/>
            <a:t>RELIABILTA</a:t>
          </a:r>
        </a:p>
      </dgm:t>
    </dgm:pt>
    <dgm:pt modelId="{395FE1F5-9F02-4F62-B696-282AFF547381}" type="parTrans" cxnId="{6DE53AB5-168E-4F94-BB9E-165ED2B6AC66}">
      <dgm:prSet/>
      <dgm:spPr/>
      <dgm:t>
        <a:bodyPr/>
        <a:lstStyle/>
        <a:p>
          <a:endParaRPr lang="cs-CZ"/>
        </a:p>
      </dgm:t>
    </dgm:pt>
    <dgm:pt modelId="{F8E72D87-4B80-4C98-959F-1C1522BF3F24}" type="sibTrans" cxnId="{6DE53AB5-168E-4F94-BB9E-165ED2B6AC66}">
      <dgm:prSet/>
      <dgm:spPr/>
      <dgm:t>
        <a:bodyPr/>
        <a:lstStyle/>
        <a:p>
          <a:endParaRPr lang="cs-CZ"/>
        </a:p>
      </dgm:t>
    </dgm:pt>
    <dgm:pt modelId="{2A0AAB21-C716-41A4-9E6D-40E01D5056CB}">
      <dgm:prSet phldrT="[Text]" custT="1"/>
      <dgm:spPr/>
      <dgm:t>
        <a:bodyPr/>
        <a:lstStyle/>
        <a:p>
          <a:r>
            <a:rPr lang="cs-CZ" sz="1200" dirty="0"/>
            <a:t>Stejné podmínky, srovnávání se vzorkem</a:t>
          </a:r>
        </a:p>
      </dgm:t>
    </dgm:pt>
    <dgm:pt modelId="{ACC128B9-4ED7-4E64-9161-E435429F3801}" type="parTrans" cxnId="{BF9C0D85-D533-4961-9E03-A9A47F3FE97D}">
      <dgm:prSet/>
      <dgm:spPr/>
      <dgm:t>
        <a:bodyPr/>
        <a:lstStyle/>
        <a:p>
          <a:endParaRPr lang="cs-CZ"/>
        </a:p>
      </dgm:t>
    </dgm:pt>
    <dgm:pt modelId="{A5E2C397-EB79-4D07-946C-DCB302C71EB0}" type="sibTrans" cxnId="{BF9C0D85-D533-4961-9E03-A9A47F3FE97D}">
      <dgm:prSet/>
      <dgm:spPr/>
      <dgm:t>
        <a:bodyPr/>
        <a:lstStyle/>
        <a:p>
          <a:endParaRPr lang="cs-CZ"/>
        </a:p>
      </dgm:t>
    </dgm:pt>
    <dgm:pt modelId="{CA07E4D5-403B-437F-A8C0-A6E96BE0690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cs-CZ" sz="2400" b="1" dirty="0"/>
            <a:t>STANDARDIZACE</a:t>
          </a:r>
        </a:p>
      </dgm:t>
    </dgm:pt>
    <dgm:pt modelId="{50B4BC97-78C0-416D-A037-3C283FA3575D}" type="parTrans" cxnId="{5DC75079-D304-4841-BA81-03729504B237}">
      <dgm:prSet/>
      <dgm:spPr/>
      <dgm:t>
        <a:bodyPr/>
        <a:lstStyle/>
        <a:p>
          <a:endParaRPr lang="cs-CZ"/>
        </a:p>
      </dgm:t>
    </dgm:pt>
    <dgm:pt modelId="{F5147B3F-92C4-4BB5-9047-238F9236D300}" type="sibTrans" cxnId="{5DC75079-D304-4841-BA81-03729504B237}">
      <dgm:prSet/>
      <dgm:spPr/>
      <dgm:t>
        <a:bodyPr/>
        <a:lstStyle/>
        <a:p>
          <a:endParaRPr lang="cs-CZ"/>
        </a:p>
      </dgm:t>
    </dgm:pt>
    <dgm:pt modelId="{AF792892-7DC0-495C-A389-6048D1BF942E}">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cs-CZ" sz="2400" b="1" dirty="0"/>
            <a:t> VALIDITA</a:t>
          </a:r>
        </a:p>
      </dgm:t>
    </dgm:pt>
    <dgm:pt modelId="{F53A6E77-BFBA-45C7-91BD-735C75E6A3A2}" type="sibTrans" cxnId="{3891B07C-ECEC-41DA-BEBE-0EFBA5871875}">
      <dgm:prSet/>
      <dgm:spPr/>
      <dgm:t>
        <a:bodyPr/>
        <a:lstStyle/>
        <a:p>
          <a:endParaRPr lang="cs-CZ"/>
        </a:p>
      </dgm:t>
    </dgm:pt>
    <dgm:pt modelId="{FCF74665-4186-4F8C-8697-F5294F4F1D8E}" type="parTrans" cxnId="{3891B07C-ECEC-41DA-BEBE-0EFBA5871875}">
      <dgm:prSet/>
      <dgm:spPr/>
      <dgm:t>
        <a:bodyPr/>
        <a:lstStyle/>
        <a:p>
          <a:endParaRPr lang="cs-CZ"/>
        </a:p>
      </dgm:t>
    </dgm:pt>
    <dgm:pt modelId="{C959428A-1FB9-46DB-9572-49D3309A59C9}" type="pres">
      <dgm:prSet presAssocID="{E1544663-D9BB-43D2-B051-5290C637EE14}" presName="cycleMatrixDiagram" presStyleCnt="0">
        <dgm:presLayoutVars>
          <dgm:chMax val="1"/>
          <dgm:dir/>
          <dgm:animLvl val="lvl"/>
          <dgm:resizeHandles val="exact"/>
        </dgm:presLayoutVars>
      </dgm:prSet>
      <dgm:spPr/>
      <dgm:t>
        <a:bodyPr/>
        <a:lstStyle/>
        <a:p>
          <a:endParaRPr lang="cs-CZ"/>
        </a:p>
      </dgm:t>
    </dgm:pt>
    <dgm:pt modelId="{1C65214E-B1A4-464F-8283-2941B1625187}" type="pres">
      <dgm:prSet presAssocID="{E1544663-D9BB-43D2-B051-5290C637EE14}" presName="children" presStyleCnt="0"/>
      <dgm:spPr/>
    </dgm:pt>
    <dgm:pt modelId="{6EA4CB0D-5487-4609-A01B-EF97769EF587}" type="pres">
      <dgm:prSet presAssocID="{E1544663-D9BB-43D2-B051-5290C637EE14}" presName="child1group" presStyleCnt="0"/>
      <dgm:spPr/>
    </dgm:pt>
    <dgm:pt modelId="{39397FE6-4724-4A7C-8A42-C3CBCA59E19F}" type="pres">
      <dgm:prSet presAssocID="{E1544663-D9BB-43D2-B051-5290C637EE14}" presName="child1" presStyleLbl="bgAcc1" presStyleIdx="0" presStyleCnt="4" custAng="1943999" custScaleX="191679" custScaleY="54147" custLinFactNeighborX="-31108" custLinFactNeighborY="1389"/>
      <dgm:spPr/>
      <dgm:t>
        <a:bodyPr/>
        <a:lstStyle/>
        <a:p>
          <a:endParaRPr lang="cs-CZ"/>
        </a:p>
      </dgm:t>
    </dgm:pt>
    <dgm:pt modelId="{E3CF6559-3270-4D22-A73A-BF726CFBAA9A}" type="pres">
      <dgm:prSet presAssocID="{E1544663-D9BB-43D2-B051-5290C637EE14}" presName="child1Text" presStyleLbl="bgAcc1" presStyleIdx="0" presStyleCnt="4">
        <dgm:presLayoutVars>
          <dgm:bulletEnabled val="1"/>
        </dgm:presLayoutVars>
      </dgm:prSet>
      <dgm:spPr/>
      <dgm:t>
        <a:bodyPr/>
        <a:lstStyle/>
        <a:p>
          <a:endParaRPr lang="cs-CZ"/>
        </a:p>
      </dgm:t>
    </dgm:pt>
    <dgm:pt modelId="{186F0661-72DC-435B-8271-D234BC91170C}" type="pres">
      <dgm:prSet presAssocID="{E1544663-D9BB-43D2-B051-5290C637EE14}" presName="child2group" presStyleCnt="0"/>
      <dgm:spPr/>
    </dgm:pt>
    <dgm:pt modelId="{2D76C268-1D43-47E5-83A2-0A4BAE133DA9}" type="pres">
      <dgm:prSet presAssocID="{E1544663-D9BB-43D2-B051-5290C637EE14}" presName="child2" presStyleLbl="bgAcc1" presStyleIdx="1" presStyleCnt="4" custAng="19460029" custScaleX="178858" custScaleY="49237" custLinFactNeighborX="9154" custLinFactNeighborY="-15509"/>
      <dgm:spPr/>
      <dgm:t>
        <a:bodyPr/>
        <a:lstStyle/>
        <a:p>
          <a:endParaRPr lang="cs-CZ"/>
        </a:p>
      </dgm:t>
    </dgm:pt>
    <dgm:pt modelId="{D9D63058-9D5F-4FFD-ABDE-FA94DC449516}" type="pres">
      <dgm:prSet presAssocID="{E1544663-D9BB-43D2-B051-5290C637EE14}" presName="child2Text" presStyleLbl="bgAcc1" presStyleIdx="1" presStyleCnt="4">
        <dgm:presLayoutVars>
          <dgm:bulletEnabled val="1"/>
        </dgm:presLayoutVars>
      </dgm:prSet>
      <dgm:spPr/>
      <dgm:t>
        <a:bodyPr/>
        <a:lstStyle/>
        <a:p>
          <a:endParaRPr lang="cs-CZ"/>
        </a:p>
      </dgm:t>
    </dgm:pt>
    <dgm:pt modelId="{98E1AF93-7A23-4B41-8889-436EDE9E2381}" type="pres">
      <dgm:prSet presAssocID="{E1544663-D9BB-43D2-B051-5290C637EE14}" presName="child3group" presStyleCnt="0"/>
      <dgm:spPr/>
    </dgm:pt>
    <dgm:pt modelId="{C1F5E271-1A14-4788-914A-3BCFFB1E0E4A}" type="pres">
      <dgm:prSet presAssocID="{E1544663-D9BB-43D2-B051-5290C637EE14}" presName="child3" presStyleLbl="bgAcc1" presStyleIdx="2" presStyleCnt="4" custAng="2242087" custScaleX="173538" custScaleY="55994" custLinFactNeighborX="5603" custLinFactNeighborY="1554"/>
      <dgm:spPr/>
      <dgm:t>
        <a:bodyPr/>
        <a:lstStyle/>
        <a:p>
          <a:endParaRPr lang="cs-CZ"/>
        </a:p>
      </dgm:t>
    </dgm:pt>
    <dgm:pt modelId="{D6F62A9B-8DDF-49DB-B640-CE6BC3335262}" type="pres">
      <dgm:prSet presAssocID="{E1544663-D9BB-43D2-B051-5290C637EE14}" presName="child3Text" presStyleLbl="bgAcc1" presStyleIdx="2" presStyleCnt="4">
        <dgm:presLayoutVars>
          <dgm:bulletEnabled val="1"/>
        </dgm:presLayoutVars>
      </dgm:prSet>
      <dgm:spPr/>
      <dgm:t>
        <a:bodyPr/>
        <a:lstStyle/>
        <a:p>
          <a:endParaRPr lang="cs-CZ"/>
        </a:p>
      </dgm:t>
    </dgm:pt>
    <dgm:pt modelId="{730263D6-72E4-47D3-8256-716615D3D8BD}" type="pres">
      <dgm:prSet presAssocID="{E1544663-D9BB-43D2-B051-5290C637EE14}" presName="child4group" presStyleCnt="0"/>
      <dgm:spPr/>
    </dgm:pt>
    <dgm:pt modelId="{9384F8C4-6F73-4634-9BEA-1E5FFBA1F901}" type="pres">
      <dgm:prSet presAssocID="{E1544663-D9BB-43D2-B051-5290C637EE14}" presName="child4" presStyleLbl="bgAcc1" presStyleIdx="3" presStyleCnt="4" custAng="19584854" custScaleX="233054" custScaleY="61764" custLinFactNeighborX="-20057" custLinFactNeighborY="-10996"/>
      <dgm:spPr/>
      <dgm:t>
        <a:bodyPr/>
        <a:lstStyle/>
        <a:p>
          <a:endParaRPr lang="cs-CZ"/>
        </a:p>
      </dgm:t>
    </dgm:pt>
    <dgm:pt modelId="{5E1ABF25-349D-460F-BE45-EE1BC02E2AAD}" type="pres">
      <dgm:prSet presAssocID="{E1544663-D9BB-43D2-B051-5290C637EE14}" presName="child4Text" presStyleLbl="bgAcc1" presStyleIdx="3" presStyleCnt="4">
        <dgm:presLayoutVars>
          <dgm:bulletEnabled val="1"/>
        </dgm:presLayoutVars>
      </dgm:prSet>
      <dgm:spPr/>
      <dgm:t>
        <a:bodyPr/>
        <a:lstStyle/>
        <a:p>
          <a:endParaRPr lang="cs-CZ"/>
        </a:p>
      </dgm:t>
    </dgm:pt>
    <dgm:pt modelId="{BA609D0F-4803-4CDA-8D3C-4729F1DA7629}" type="pres">
      <dgm:prSet presAssocID="{E1544663-D9BB-43D2-B051-5290C637EE14}" presName="childPlaceholder" presStyleCnt="0"/>
      <dgm:spPr/>
    </dgm:pt>
    <dgm:pt modelId="{E0D76C84-A01A-44B1-96EE-85A8634C4953}" type="pres">
      <dgm:prSet presAssocID="{E1544663-D9BB-43D2-B051-5290C637EE14}" presName="circle" presStyleCnt="0"/>
      <dgm:spPr/>
    </dgm:pt>
    <dgm:pt modelId="{B9C4C46E-9822-4763-840B-87DFD7D52B1A}" type="pres">
      <dgm:prSet presAssocID="{E1544663-D9BB-43D2-B051-5290C637EE14}" presName="quadrant1" presStyleLbl="node1" presStyleIdx="0" presStyleCnt="4">
        <dgm:presLayoutVars>
          <dgm:chMax val="1"/>
          <dgm:bulletEnabled val="1"/>
        </dgm:presLayoutVars>
      </dgm:prSet>
      <dgm:spPr/>
      <dgm:t>
        <a:bodyPr/>
        <a:lstStyle/>
        <a:p>
          <a:endParaRPr lang="cs-CZ"/>
        </a:p>
      </dgm:t>
    </dgm:pt>
    <dgm:pt modelId="{F75E9585-9726-4248-8C3C-AAE261CE468D}" type="pres">
      <dgm:prSet presAssocID="{E1544663-D9BB-43D2-B051-5290C637EE14}" presName="quadrant2" presStyleLbl="node1" presStyleIdx="1" presStyleCnt="4" custLinFactNeighborX="1743" custLinFactNeighborY="2324">
        <dgm:presLayoutVars>
          <dgm:chMax val="1"/>
          <dgm:bulletEnabled val="1"/>
        </dgm:presLayoutVars>
      </dgm:prSet>
      <dgm:spPr/>
      <dgm:t>
        <a:bodyPr/>
        <a:lstStyle/>
        <a:p>
          <a:endParaRPr lang="cs-CZ"/>
        </a:p>
      </dgm:t>
    </dgm:pt>
    <dgm:pt modelId="{BB0EAD5F-DC76-4F35-9687-416CD3318232}" type="pres">
      <dgm:prSet presAssocID="{E1544663-D9BB-43D2-B051-5290C637EE14}" presName="quadrant3" presStyleLbl="node1" presStyleIdx="2" presStyleCnt="4">
        <dgm:presLayoutVars>
          <dgm:chMax val="1"/>
          <dgm:bulletEnabled val="1"/>
        </dgm:presLayoutVars>
      </dgm:prSet>
      <dgm:spPr/>
      <dgm:t>
        <a:bodyPr/>
        <a:lstStyle/>
        <a:p>
          <a:endParaRPr lang="cs-CZ"/>
        </a:p>
      </dgm:t>
    </dgm:pt>
    <dgm:pt modelId="{B3B5A53D-9770-4C2C-8F12-4A898C964BCA}" type="pres">
      <dgm:prSet presAssocID="{E1544663-D9BB-43D2-B051-5290C637EE14}" presName="quadrant4" presStyleLbl="node1" presStyleIdx="3" presStyleCnt="4">
        <dgm:presLayoutVars>
          <dgm:chMax val="1"/>
          <dgm:bulletEnabled val="1"/>
        </dgm:presLayoutVars>
      </dgm:prSet>
      <dgm:spPr/>
      <dgm:t>
        <a:bodyPr/>
        <a:lstStyle/>
        <a:p>
          <a:endParaRPr lang="cs-CZ"/>
        </a:p>
      </dgm:t>
    </dgm:pt>
    <dgm:pt modelId="{A0E29BF8-59F6-460A-9672-C24B8D7DB751}" type="pres">
      <dgm:prSet presAssocID="{E1544663-D9BB-43D2-B051-5290C637EE14}" presName="quadrantPlaceholder" presStyleCnt="0"/>
      <dgm:spPr/>
    </dgm:pt>
    <dgm:pt modelId="{5C829790-F27D-4A24-9B4B-D845FF445708}" type="pres">
      <dgm:prSet presAssocID="{E1544663-D9BB-43D2-B051-5290C637EE14}" presName="center1" presStyleLbl="fgShp" presStyleIdx="0" presStyleCnt="2"/>
      <dgm:spPr/>
    </dgm:pt>
    <dgm:pt modelId="{53032F06-369F-4B39-948A-A9425372FB8A}" type="pres">
      <dgm:prSet presAssocID="{E1544663-D9BB-43D2-B051-5290C637EE14}" presName="center2" presStyleLbl="fgShp" presStyleIdx="1" presStyleCnt="2"/>
      <dgm:spPr/>
    </dgm:pt>
  </dgm:ptLst>
  <dgm:cxnLst>
    <dgm:cxn modelId="{671EC619-1B24-4566-BD4A-490BE7A66B44}" srcId="{E1544663-D9BB-43D2-B051-5290C637EE14}" destId="{CE9AAE08-8E57-4A4E-8E7E-AAE3F7E6868E}" srcOrd="0" destOrd="0" parTransId="{314BE534-0D19-4171-BFE8-C1570F7D3B7B}" sibTransId="{24048456-C925-4D30-95FF-7C244AFD10AC}"/>
    <dgm:cxn modelId="{447707D3-7F9B-4481-8549-E30E878D4332}" type="presOf" srcId="{CA07E4D5-403B-437F-A8C0-A6E96BE06906}" destId="{9384F8C4-6F73-4634-9BEA-1E5FFBA1F901}" srcOrd="0" destOrd="0" presId="urn:microsoft.com/office/officeart/2005/8/layout/cycle4"/>
    <dgm:cxn modelId="{528B3855-264A-41EA-91D1-2C6185AC1558}" type="presOf" srcId="{010786F0-E643-46BF-8514-DF7875B745D9}" destId="{E3CF6559-3270-4D22-A73A-BF726CFBAA9A}" srcOrd="1" destOrd="0" presId="urn:microsoft.com/office/officeart/2005/8/layout/cycle4"/>
    <dgm:cxn modelId="{65DEB69E-FAFC-4101-B961-DA68268BAF8A}" srcId="{E1544663-D9BB-43D2-B051-5290C637EE14}" destId="{9EA5470C-7FED-4EBA-B8B4-F1489BEA4623}" srcOrd="1" destOrd="0" parTransId="{927FDB82-90DF-4CB1-A98B-71A3832F5FFE}" sibTransId="{DB1C9011-7207-4FD6-9F97-DAF985D4CA03}"/>
    <dgm:cxn modelId="{5D598B46-FA31-4224-A544-42C96C3FAF7E}" type="presOf" srcId="{FC205F56-DCA7-4044-B090-87D77ECA83C4}" destId="{D6F62A9B-8DDF-49DB-B640-CE6BC3335262}" srcOrd="1" destOrd="0" presId="urn:microsoft.com/office/officeart/2005/8/layout/cycle4"/>
    <dgm:cxn modelId="{359CD2E2-9302-4376-BF0A-73702DCEE00C}" type="presOf" srcId="{9EA5470C-7FED-4EBA-B8B4-F1489BEA4623}" destId="{F75E9585-9726-4248-8C3C-AAE261CE468D}" srcOrd="0" destOrd="0" presId="urn:microsoft.com/office/officeart/2005/8/layout/cycle4"/>
    <dgm:cxn modelId="{9BF52DB9-B3CB-41EE-B689-DF1BC96AAD68}" type="presOf" srcId="{AF792892-7DC0-495C-A389-6048D1BF942E}" destId="{2D76C268-1D43-47E5-83A2-0A4BAE133DA9}" srcOrd="0" destOrd="0" presId="urn:microsoft.com/office/officeart/2005/8/layout/cycle4"/>
    <dgm:cxn modelId="{5DC75079-D304-4841-BA81-03729504B237}" srcId="{2A0AAB21-C716-41A4-9E6D-40E01D5056CB}" destId="{CA07E4D5-403B-437F-A8C0-A6E96BE06906}" srcOrd="0" destOrd="0" parTransId="{50B4BC97-78C0-416D-A037-3C283FA3575D}" sibTransId="{F5147B3F-92C4-4BB5-9047-238F9236D300}"/>
    <dgm:cxn modelId="{BF9C0D85-D533-4961-9E03-A9A47F3FE97D}" srcId="{E1544663-D9BB-43D2-B051-5290C637EE14}" destId="{2A0AAB21-C716-41A4-9E6D-40E01D5056CB}" srcOrd="3" destOrd="0" parTransId="{ACC128B9-4ED7-4E64-9161-E435429F3801}" sibTransId="{A5E2C397-EB79-4D07-946C-DCB302C71EB0}"/>
    <dgm:cxn modelId="{6DE53AB5-168E-4F94-BB9E-165ED2B6AC66}" srcId="{2B1EE592-70C3-4102-9800-D38F5C3FDBA0}" destId="{FC205F56-DCA7-4044-B090-87D77ECA83C4}" srcOrd="0" destOrd="0" parTransId="{395FE1F5-9F02-4F62-B696-282AFF547381}" sibTransId="{F8E72D87-4B80-4C98-959F-1C1522BF3F24}"/>
    <dgm:cxn modelId="{B21BF976-4C86-4AFA-B756-4BE9BB1FC545}" type="presOf" srcId="{CE9AAE08-8E57-4A4E-8E7E-AAE3F7E6868E}" destId="{B9C4C46E-9822-4763-840B-87DFD7D52B1A}" srcOrd="0" destOrd="0" presId="urn:microsoft.com/office/officeart/2005/8/layout/cycle4"/>
    <dgm:cxn modelId="{D3BC280A-911D-4B43-AC15-9BD90BC7FED0}" type="presOf" srcId="{2A0AAB21-C716-41A4-9E6D-40E01D5056CB}" destId="{B3B5A53D-9770-4C2C-8F12-4A898C964BCA}" srcOrd="0" destOrd="0" presId="urn:microsoft.com/office/officeart/2005/8/layout/cycle4"/>
    <dgm:cxn modelId="{8372F6A4-90A3-49BE-8BC6-8113AC3D0D7D}" type="presOf" srcId="{FC205F56-DCA7-4044-B090-87D77ECA83C4}" destId="{C1F5E271-1A14-4788-914A-3BCFFB1E0E4A}" srcOrd="0" destOrd="0" presId="urn:microsoft.com/office/officeart/2005/8/layout/cycle4"/>
    <dgm:cxn modelId="{5D297AA2-1BA5-474E-955D-B813B58EE8E8}" type="presOf" srcId="{AF792892-7DC0-495C-A389-6048D1BF942E}" destId="{D9D63058-9D5F-4FFD-ABDE-FA94DC449516}" srcOrd="1" destOrd="0" presId="urn:microsoft.com/office/officeart/2005/8/layout/cycle4"/>
    <dgm:cxn modelId="{96B4A540-4F06-4242-8AC1-239DF65A3318}" srcId="{CE9AAE08-8E57-4A4E-8E7E-AAE3F7E6868E}" destId="{010786F0-E643-46BF-8514-DF7875B745D9}" srcOrd="0" destOrd="0" parTransId="{A4E3DD16-C4C5-41B8-939A-FAFE2BEAC805}" sibTransId="{5D805F1B-2BFF-4F29-91DF-4875418741B3}"/>
    <dgm:cxn modelId="{18351A3D-003D-4A41-B918-E98AFC537125}" type="presOf" srcId="{010786F0-E643-46BF-8514-DF7875B745D9}" destId="{39397FE6-4724-4A7C-8A42-C3CBCA59E19F}" srcOrd="0" destOrd="0" presId="urn:microsoft.com/office/officeart/2005/8/layout/cycle4"/>
    <dgm:cxn modelId="{A743B682-A340-4042-9C79-CD9C65F5D52D}" srcId="{E1544663-D9BB-43D2-B051-5290C637EE14}" destId="{2B1EE592-70C3-4102-9800-D38F5C3FDBA0}" srcOrd="2" destOrd="0" parTransId="{A7B14F34-65C5-404B-9475-2E18D4A1F5D8}" sibTransId="{00516F8D-C5A1-4595-8DDA-D7B769240643}"/>
    <dgm:cxn modelId="{3891B07C-ECEC-41DA-BEBE-0EFBA5871875}" srcId="{9EA5470C-7FED-4EBA-B8B4-F1489BEA4623}" destId="{AF792892-7DC0-495C-A389-6048D1BF942E}" srcOrd="0" destOrd="0" parTransId="{FCF74665-4186-4F8C-8697-F5294F4F1D8E}" sibTransId="{F53A6E77-BFBA-45C7-91BD-735C75E6A3A2}"/>
    <dgm:cxn modelId="{B974074A-81E9-487C-95F5-BC44F2E3A427}" type="presOf" srcId="{2B1EE592-70C3-4102-9800-D38F5C3FDBA0}" destId="{BB0EAD5F-DC76-4F35-9687-416CD3318232}" srcOrd="0" destOrd="0" presId="urn:microsoft.com/office/officeart/2005/8/layout/cycle4"/>
    <dgm:cxn modelId="{BB288C96-D29D-4205-A229-627FC1D75009}" type="presOf" srcId="{E1544663-D9BB-43D2-B051-5290C637EE14}" destId="{C959428A-1FB9-46DB-9572-49D3309A59C9}" srcOrd="0" destOrd="0" presId="urn:microsoft.com/office/officeart/2005/8/layout/cycle4"/>
    <dgm:cxn modelId="{DBFC17E4-D31D-4AA5-AFA7-EAA76F2CF0EA}" type="presOf" srcId="{CA07E4D5-403B-437F-A8C0-A6E96BE06906}" destId="{5E1ABF25-349D-460F-BE45-EE1BC02E2AAD}" srcOrd="1" destOrd="0" presId="urn:microsoft.com/office/officeart/2005/8/layout/cycle4"/>
    <dgm:cxn modelId="{33375911-EC23-4D52-BBF8-F0886C0CDF63}" type="presParOf" srcId="{C959428A-1FB9-46DB-9572-49D3309A59C9}" destId="{1C65214E-B1A4-464F-8283-2941B1625187}" srcOrd="0" destOrd="0" presId="urn:microsoft.com/office/officeart/2005/8/layout/cycle4"/>
    <dgm:cxn modelId="{F457285D-FA12-47DA-975E-983640501B02}" type="presParOf" srcId="{1C65214E-B1A4-464F-8283-2941B1625187}" destId="{6EA4CB0D-5487-4609-A01B-EF97769EF587}" srcOrd="0" destOrd="0" presId="urn:microsoft.com/office/officeart/2005/8/layout/cycle4"/>
    <dgm:cxn modelId="{1EEEA67E-4DE0-4171-9783-7F7B5ECA7439}" type="presParOf" srcId="{6EA4CB0D-5487-4609-A01B-EF97769EF587}" destId="{39397FE6-4724-4A7C-8A42-C3CBCA59E19F}" srcOrd="0" destOrd="0" presId="urn:microsoft.com/office/officeart/2005/8/layout/cycle4"/>
    <dgm:cxn modelId="{7B9CA1B8-DB03-411A-8B8A-8873938CA67C}" type="presParOf" srcId="{6EA4CB0D-5487-4609-A01B-EF97769EF587}" destId="{E3CF6559-3270-4D22-A73A-BF726CFBAA9A}" srcOrd="1" destOrd="0" presId="urn:microsoft.com/office/officeart/2005/8/layout/cycle4"/>
    <dgm:cxn modelId="{7D5003BA-3C09-43C5-9BB7-C6B4885D6658}" type="presParOf" srcId="{1C65214E-B1A4-464F-8283-2941B1625187}" destId="{186F0661-72DC-435B-8271-D234BC91170C}" srcOrd="1" destOrd="0" presId="urn:microsoft.com/office/officeart/2005/8/layout/cycle4"/>
    <dgm:cxn modelId="{A9D54E61-0A5D-4A3A-8851-6AE395A18933}" type="presParOf" srcId="{186F0661-72DC-435B-8271-D234BC91170C}" destId="{2D76C268-1D43-47E5-83A2-0A4BAE133DA9}" srcOrd="0" destOrd="0" presId="urn:microsoft.com/office/officeart/2005/8/layout/cycle4"/>
    <dgm:cxn modelId="{F341C307-6CA8-4C40-A248-6A6BF964AD9C}" type="presParOf" srcId="{186F0661-72DC-435B-8271-D234BC91170C}" destId="{D9D63058-9D5F-4FFD-ABDE-FA94DC449516}" srcOrd="1" destOrd="0" presId="urn:microsoft.com/office/officeart/2005/8/layout/cycle4"/>
    <dgm:cxn modelId="{0B74FA63-BAF0-448E-B77C-8C1332B45906}" type="presParOf" srcId="{1C65214E-B1A4-464F-8283-2941B1625187}" destId="{98E1AF93-7A23-4B41-8889-436EDE9E2381}" srcOrd="2" destOrd="0" presId="urn:microsoft.com/office/officeart/2005/8/layout/cycle4"/>
    <dgm:cxn modelId="{714611FF-2D6C-4B19-8D10-1615EF825610}" type="presParOf" srcId="{98E1AF93-7A23-4B41-8889-436EDE9E2381}" destId="{C1F5E271-1A14-4788-914A-3BCFFB1E0E4A}" srcOrd="0" destOrd="0" presId="urn:microsoft.com/office/officeart/2005/8/layout/cycle4"/>
    <dgm:cxn modelId="{03D34A87-9E32-4BB8-9D4A-6762952F3858}" type="presParOf" srcId="{98E1AF93-7A23-4B41-8889-436EDE9E2381}" destId="{D6F62A9B-8DDF-49DB-B640-CE6BC3335262}" srcOrd="1" destOrd="0" presId="urn:microsoft.com/office/officeart/2005/8/layout/cycle4"/>
    <dgm:cxn modelId="{1F0A624B-1AA3-4EAC-9D9E-D0B8BB10108D}" type="presParOf" srcId="{1C65214E-B1A4-464F-8283-2941B1625187}" destId="{730263D6-72E4-47D3-8256-716615D3D8BD}" srcOrd="3" destOrd="0" presId="urn:microsoft.com/office/officeart/2005/8/layout/cycle4"/>
    <dgm:cxn modelId="{D826F70F-A7E7-4060-8903-1EA128A797D7}" type="presParOf" srcId="{730263D6-72E4-47D3-8256-716615D3D8BD}" destId="{9384F8C4-6F73-4634-9BEA-1E5FFBA1F901}" srcOrd="0" destOrd="0" presId="urn:microsoft.com/office/officeart/2005/8/layout/cycle4"/>
    <dgm:cxn modelId="{231A5FAE-788E-43E5-8F0D-DF1228FE7ED8}" type="presParOf" srcId="{730263D6-72E4-47D3-8256-716615D3D8BD}" destId="{5E1ABF25-349D-460F-BE45-EE1BC02E2AAD}" srcOrd="1" destOrd="0" presId="urn:microsoft.com/office/officeart/2005/8/layout/cycle4"/>
    <dgm:cxn modelId="{CF296344-C30D-4D41-88FF-E9D6CE65ED58}" type="presParOf" srcId="{1C65214E-B1A4-464F-8283-2941B1625187}" destId="{BA609D0F-4803-4CDA-8D3C-4729F1DA7629}" srcOrd="4" destOrd="0" presId="urn:microsoft.com/office/officeart/2005/8/layout/cycle4"/>
    <dgm:cxn modelId="{E39B6F59-1693-4872-89EE-8F9FBB54EEA7}" type="presParOf" srcId="{C959428A-1FB9-46DB-9572-49D3309A59C9}" destId="{E0D76C84-A01A-44B1-96EE-85A8634C4953}" srcOrd="1" destOrd="0" presId="urn:microsoft.com/office/officeart/2005/8/layout/cycle4"/>
    <dgm:cxn modelId="{41EC2458-38EB-4B89-ACF1-AF7513289A7F}" type="presParOf" srcId="{E0D76C84-A01A-44B1-96EE-85A8634C4953}" destId="{B9C4C46E-9822-4763-840B-87DFD7D52B1A}" srcOrd="0" destOrd="0" presId="urn:microsoft.com/office/officeart/2005/8/layout/cycle4"/>
    <dgm:cxn modelId="{B3C657E7-18E7-4FA0-BCC4-AEA83774CD2E}" type="presParOf" srcId="{E0D76C84-A01A-44B1-96EE-85A8634C4953}" destId="{F75E9585-9726-4248-8C3C-AAE261CE468D}" srcOrd="1" destOrd="0" presId="urn:microsoft.com/office/officeart/2005/8/layout/cycle4"/>
    <dgm:cxn modelId="{8EE258E5-5571-42C6-B440-04865F03E9D7}" type="presParOf" srcId="{E0D76C84-A01A-44B1-96EE-85A8634C4953}" destId="{BB0EAD5F-DC76-4F35-9687-416CD3318232}" srcOrd="2" destOrd="0" presId="urn:microsoft.com/office/officeart/2005/8/layout/cycle4"/>
    <dgm:cxn modelId="{6CCE448C-E4C4-4D26-84C9-264AF4E56394}" type="presParOf" srcId="{E0D76C84-A01A-44B1-96EE-85A8634C4953}" destId="{B3B5A53D-9770-4C2C-8F12-4A898C964BCA}" srcOrd="3" destOrd="0" presId="urn:microsoft.com/office/officeart/2005/8/layout/cycle4"/>
    <dgm:cxn modelId="{875A1A99-C800-45DF-BAB7-347C5FCD9F09}" type="presParOf" srcId="{E0D76C84-A01A-44B1-96EE-85A8634C4953}" destId="{A0E29BF8-59F6-460A-9672-C24B8D7DB751}" srcOrd="4" destOrd="0" presId="urn:microsoft.com/office/officeart/2005/8/layout/cycle4"/>
    <dgm:cxn modelId="{0FF671B8-BE54-4606-A2CC-7E2C94008AD7}" type="presParOf" srcId="{C959428A-1FB9-46DB-9572-49D3309A59C9}" destId="{5C829790-F27D-4A24-9B4B-D845FF445708}" srcOrd="2" destOrd="0" presId="urn:microsoft.com/office/officeart/2005/8/layout/cycle4"/>
    <dgm:cxn modelId="{8B58CD4C-4925-4190-9CFF-776F932B6033}" type="presParOf" srcId="{C959428A-1FB9-46DB-9572-49D3309A59C9}" destId="{53032F06-369F-4B39-948A-A9425372FB8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D6320E-3D92-41CF-BF73-8CAD480DA0E8}" type="doc">
      <dgm:prSet loTypeId="urn:microsoft.com/office/officeart/2005/8/layout/chart3" loCatId="cycle" qsTypeId="urn:microsoft.com/office/officeart/2005/8/quickstyle/simple5" qsCatId="simple" csTypeId="urn:microsoft.com/office/officeart/2005/8/colors/colorful4" csCatId="colorful" phldr="1"/>
      <dgm:spPr/>
    </dgm:pt>
    <dgm:pt modelId="{E4C79E7F-E64C-461A-A1AA-1B3411A6AD6C}">
      <dgm:prSet phldrT="[Text]" custT="1"/>
      <dgm:spPr/>
      <dgm:t>
        <a:bodyPr/>
        <a:lstStyle/>
        <a:p>
          <a:r>
            <a:rPr lang="cs-CZ" sz="2400" dirty="0">
              <a:solidFill>
                <a:schemeClr val="tx1"/>
              </a:solidFill>
            </a:rPr>
            <a:t>Kognitivní</a:t>
          </a:r>
        </a:p>
      </dgm:t>
    </dgm:pt>
    <dgm:pt modelId="{FB66A06B-64D7-43C3-BFDD-F8AB21F7FF01}" type="parTrans" cxnId="{AE3117C8-F45A-4A28-AD82-8B13769BE357}">
      <dgm:prSet/>
      <dgm:spPr/>
      <dgm:t>
        <a:bodyPr/>
        <a:lstStyle/>
        <a:p>
          <a:endParaRPr lang="cs-CZ"/>
        </a:p>
      </dgm:t>
    </dgm:pt>
    <dgm:pt modelId="{AF38A287-7D2A-4D07-8F40-D67E86C2E2AA}" type="sibTrans" cxnId="{AE3117C8-F45A-4A28-AD82-8B13769BE357}">
      <dgm:prSet/>
      <dgm:spPr/>
      <dgm:t>
        <a:bodyPr/>
        <a:lstStyle/>
        <a:p>
          <a:endParaRPr lang="cs-CZ"/>
        </a:p>
      </dgm:t>
    </dgm:pt>
    <dgm:pt modelId="{AA0557D2-BEE5-4F6A-90D3-3CAA2323C0A4}">
      <dgm:prSet phldrT="[Text]"/>
      <dgm:spPr/>
      <dgm:t>
        <a:bodyPr/>
        <a:lstStyle/>
        <a:p>
          <a:r>
            <a:rPr lang="cs-CZ" dirty="0"/>
            <a:t>Volní</a:t>
          </a:r>
        </a:p>
      </dgm:t>
    </dgm:pt>
    <dgm:pt modelId="{D2B6B05C-E180-4E9A-87BE-6D7E4D8CC74E}" type="parTrans" cxnId="{602550F6-55EC-4FCB-A664-4211CE2817F3}">
      <dgm:prSet/>
      <dgm:spPr/>
      <dgm:t>
        <a:bodyPr/>
        <a:lstStyle/>
        <a:p>
          <a:endParaRPr lang="cs-CZ"/>
        </a:p>
      </dgm:t>
    </dgm:pt>
    <dgm:pt modelId="{DD4348E0-3932-4D32-A361-449A6BF5D13F}" type="sibTrans" cxnId="{602550F6-55EC-4FCB-A664-4211CE2817F3}">
      <dgm:prSet/>
      <dgm:spPr/>
      <dgm:t>
        <a:bodyPr/>
        <a:lstStyle/>
        <a:p>
          <a:endParaRPr lang="cs-CZ"/>
        </a:p>
      </dgm:t>
    </dgm:pt>
    <dgm:pt modelId="{6CDBCE1D-0C5B-47F7-B4CC-8826136FADAB}">
      <dgm:prSet phldrT="[Text]"/>
      <dgm:spPr/>
      <dgm:t>
        <a:bodyPr/>
        <a:lstStyle/>
        <a:p>
          <a:r>
            <a:rPr lang="cs-CZ" dirty="0"/>
            <a:t>Emocionální</a:t>
          </a:r>
        </a:p>
      </dgm:t>
    </dgm:pt>
    <dgm:pt modelId="{3C735484-F62A-4C55-8AE9-1642E6634DB6}" type="parTrans" cxnId="{46167CFC-8590-4D4B-958F-8BB342F8AD1F}">
      <dgm:prSet/>
      <dgm:spPr/>
      <dgm:t>
        <a:bodyPr/>
        <a:lstStyle/>
        <a:p>
          <a:endParaRPr lang="cs-CZ"/>
        </a:p>
      </dgm:t>
    </dgm:pt>
    <dgm:pt modelId="{0F49BB33-5893-4B45-A26F-980440C72143}" type="sibTrans" cxnId="{46167CFC-8590-4D4B-958F-8BB342F8AD1F}">
      <dgm:prSet/>
      <dgm:spPr/>
      <dgm:t>
        <a:bodyPr/>
        <a:lstStyle/>
        <a:p>
          <a:endParaRPr lang="cs-CZ"/>
        </a:p>
      </dgm:t>
    </dgm:pt>
    <dgm:pt modelId="{8AC962CC-0EC7-4E16-9122-235FD0349D23}" type="pres">
      <dgm:prSet presAssocID="{6BD6320E-3D92-41CF-BF73-8CAD480DA0E8}" presName="compositeShape" presStyleCnt="0">
        <dgm:presLayoutVars>
          <dgm:chMax val="7"/>
          <dgm:dir/>
          <dgm:resizeHandles val="exact"/>
        </dgm:presLayoutVars>
      </dgm:prSet>
      <dgm:spPr/>
    </dgm:pt>
    <dgm:pt modelId="{2A6E0453-48AE-422C-9009-1C9B102D03FE}" type="pres">
      <dgm:prSet presAssocID="{6BD6320E-3D92-41CF-BF73-8CAD480DA0E8}" presName="wedge1" presStyleLbl="node1" presStyleIdx="0" presStyleCnt="3" custScaleX="105470"/>
      <dgm:spPr/>
      <dgm:t>
        <a:bodyPr/>
        <a:lstStyle/>
        <a:p>
          <a:endParaRPr lang="cs-CZ"/>
        </a:p>
      </dgm:t>
    </dgm:pt>
    <dgm:pt modelId="{F27A47F7-2D36-44B5-ACEB-BA16210FA448}" type="pres">
      <dgm:prSet presAssocID="{6BD6320E-3D92-41CF-BF73-8CAD480DA0E8}" presName="wedge1Tx" presStyleLbl="node1" presStyleIdx="0" presStyleCnt="3">
        <dgm:presLayoutVars>
          <dgm:chMax val="0"/>
          <dgm:chPref val="0"/>
          <dgm:bulletEnabled val="1"/>
        </dgm:presLayoutVars>
      </dgm:prSet>
      <dgm:spPr/>
      <dgm:t>
        <a:bodyPr/>
        <a:lstStyle/>
        <a:p>
          <a:endParaRPr lang="cs-CZ"/>
        </a:p>
      </dgm:t>
    </dgm:pt>
    <dgm:pt modelId="{C2FCA0B9-0AD4-4AAF-BE97-CAAA0445D22F}" type="pres">
      <dgm:prSet presAssocID="{6BD6320E-3D92-41CF-BF73-8CAD480DA0E8}" presName="wedge2" presStyleLbl="node1" presStyleIdx="1" presStyleCnt="3"/>
      <dgm:spPr/>
      <dgm:t>
        <a:bodyPr/>
        <a:lstStyle/>
        <a:p>
          <a:endParaRPr lang="cs-CZ"/>
        </a:p>
      </dgm:t>
    </dgm:pt>
    <dgm:pt modelId="{8C8FA1A7-509A-4CBA-BAB6-7E041AED59C6}" type="pres">
      <dgm:prSet presAssocID="{6BD6320E-3D92-41CF-BF73-8CAD480DA0E8}" presName="wedge2Tx" presStyleLbl="node1" presStyleIdx="1" presStyleCnt="3">
        <dgm:presLayoutVars>
          <dgm:chMax val="0"/>
          <dgm:chPref val="0"/>
          <dgm:bulletEnabled val="1"/>
        </dgm:presLayoutVars>
      </dgm:prSet>
      <dgm:spPr/>
      <dgm:t>
        <a:bodyPr/>
        <a:lstStyle/>
        <a:p>
          <a:endParaRPr lang="cs-CZ"/>
        </a:p>
      </dgm:t>
    </dgm:pt>
    <dgm:pt modelId="{355C37E6-34C5-4A87-AEC9-832B17884EE8}" type="pres">
      <dgm:prSet presAssocID="{6BD6320E-3D92-41CF-BF73-8CAD480DA0E8}" presName="wedge3" presStyleLbl="node1" presStyleIdx="2" presStyleCnt="3" custScaleX="99024" custScaleY="101135"/>
      <dgm:spPr/>
      <dgm:t>
        <a:bodyPr/>
        <a:lstStyle/>
        <a:p>
          <a:endParaRPr lang="cs-CZ"/>
        </a:p>
      </dgm:t>
    </dgm:pt>
    <dgm:pt modelId="{9883A6FE-AA08-49B6-A0F4-DC8E953462B6}" type="pres">
      <dgm:prSet presAssocID="{6BD6320E-3D92-41CF-BF73-8CAD480DA0E8}" presName="wedge3Tx" presStyleLbl="node1" presStyleIdx="2" presStyleCnt="3">
        <dgm:presLayoutVars>
          <dgm:chMax val="0"/>
          <dgm:chPref val="0"/>
          <dgm:bulletEnabled val="1"/>
        </dgm:presLayoutVars>
      </dgm:prSet>
      <dgm:spPr/>
      <dgm:t>
        <a:bodyPr/>
        <a:lstStyle/>
        <a:p>
          <a:endParaRPr lang="cs-CZ"/>
        </a:p>
      </dgm:t>
    </dgm:pt>
  </dgm:ptLst>
  <dgm:cxnLst>
    <dgm:cxn modelId="{7DE4CB5E-54FF-40FB-9F8E-F537EB43B040}" type="presOf" srcId="{6CDBCE1D-0C5B-47F7-B4CC-8826136FADAB}" destId="{355C37E6-34C5-4A87-AEC9-832B17884EE8}" srcOrd="0" destOrd="0" presId="urn:microsoft.com/office/officeart/2005/8/layout/chart3"/>
    <dgm:cxn modelId="{82199152-26C0-41FC-B500-E7AC23DD14A6}" type="presOf" srcId="{E4C79E7F-E64C-461A-A1AA-1B3411A6AD6C}" destId="{2A6E0453-48AE-422C-9009-1C9B102D03FE}" srcOrd="0" destOrd="0" presId="urn:microsoft.com/office/officeart/2005/8/layout/chart3"/>
    <dgm:cxn modelId="{AE3117C8-F45A-4A28-AD82-8B13769BE357}" srcId="{6BD6320E-3D92-41CF-BF73-8CAD480DA0E8}" destId="{E4C79E7F-E64C-461A-A1AA-1B3411A6AD6C}" srcOrd="0" destOrd="0" parTransId="{FB66A06B-64D7-43C3-BFDD-F8AB21F7FF01}" sibTransId="{AF38A287-7D2A-4D07-8F40-D67E86C2E2AA}"/>
    <dgm:cxn modelId="{C4E4EDBA-463E-4CB8-85EF-F80AEF82E211}" type="presOf" srcId="{AA0557D2-BEE5-4F6A-90D3-3CAA2323C0A4}" destId="{8C8FA1A7-509A-4CBA-BAB6-7E041AED59C6}" srcOrd="1" destOrd="0" presId="urn:microsoft.com/office/officeart/2005/8/layout/chart3"/>
    <dgm:cxn modelId="{535F8A5A-A37B-4078-B612-2A5EBCED0D0A}" type="presOf" srcId="{E4C79E7F-E64C-461A-A1AA-1B3411A6AD6C}" destId="{F27A47F7-2D36-44B5-ACEB-BA16210FA448}" srcOrd="1" destOrd="0" presId="urn:microsoft.com/office/officeart/2005/8/layout/chart3"/>
    <dgm:cxn modelId="{609A3278-3752-4D70-B104-E739EB76CA69}" type="presOf" srcId="{AA0557D2-BEE5-4F6A-90D3-3CAA2323C0A4}" destId="{C2FCA0B9-0AD4-4AAF-BE97-CAAA0445D22F}" srcOrd="0" destOrd="0" presId="urn:microsoft.com/office/officeart/2005/8/layout/chart3"/>
    <dgm:cxn modelId="{46167CFC-8590-4D4B-958F-8BB342F8AD1F}" srcId="{6BD6320E-3D92-41CF-BF73-8CAD480DA0E8}" destId="{6CDBCE1D-0C5B-47F7-B4CC-8826136FADAB}" srcOrd="2" destOrd="0" parTransId="{3C735484-F62A-4C55-8AE9-1642E6634DB6}" sibTransId="{0F49BB33-5893-4B45-A26F-980440C72143}"/>
    <dgm:cxn modelId="{1C73CACE-E33A-4538-A871-87DCE12DEEDA}" type="presOf" srcId="{6BD6320E-3D92-41CF-BF73-8CAD480DA0E8}" destId="{8AC962CC-0EC7-4E16-9122-235FD0349D23}" srcOrd="0" destOrd="0" presId="urn:microsoft.com/office/officeart/2005/8/layout/chart3"/>
    <dgm:cxn modelId="{602550F6-55EC-4FCB-A664-4211CE2817F3}" srcId="{6BD6320E-3D92-41CF-BF73-8CAD480DA0E8}" destId="{AA0557D2-BEE5-4F6A-90D3-3CAA2323C0A4}" srcOrd="1" destOrd="0" parTransId="{D2B6B05C-E180-4E9A-87BE-6D7E4D8CC74E}" sibTransId="{DD4348E0-3932-4D32-A361-449A6BF5D13F}"/>
    <dgm:cxn modelId="{832A438F-4FF0-42B1-9D54-C710E8BEB382}" type="presOf" srcId="{6CDBCE1D-0C5B-47F7-B4CC-8826136FADAB}" destId="{9883A6FE-AA08-49B6-A0F4-DC8E953462B6}" srcOrd="1" destOrd="0" presId="urn:microsoft.com/office/officeart/2005/8/layout/chart3"/>
    <dgm:cxn modelId="{ADA12E25-9420-4D25-800B-E924A0695CB3}" type="presParOf" srcId="{8AC962CC-0EC7-4E16-9122-235FD0349D23}" destId="{2A6E0453-48AE-422C-9009-1C9B102D03FE}" srcOrd="0" destOrd="0" presId="urn:microsoft.com/office/officeart/2005/8/layout/chart3"/>
    <dgm:cxn modelId="{47E0773E-61CC-4F79-BFE1-3D60F87707D8}" type="presParOf" srcId="{8AC962CC-0EC7-4E16-9122-235FD0349D23}" destId="{F27A47F7-2D36-44B5-ACEB-BA16210FA448}" srcOrd="1" destOrd="0" presId="urn:microsoft.com/office/officeart/2005/8/layout/chart3"/>
    <dgm:cxn modelId="{3EEB4BFA-D349-4D20-A9EC-054D9C7713CE}" type="presParOf" srcId="{8AC962CC-0EC7-4E16-9122-235FD0349D23}" destId="{C2FCA0B9-0AD4-4AAF-BE97-CAAA0445D22F}" srcOrd="2" destOrd="0" presId="urn:microsoft.com/office/officeart/2005/8/layout/chart3"/>
    <dgm:cxn modelId="{98C3A324-4BBA-43F0-AA2B-0EDB008A0C93}" type="presParOf" srcId="{8AC962CC-0EC7-4E16-9122-235FD0349D23}" destId="{8C8FA1A7-509A-4CBA-BAB6-7E041AED59C6}" srcOrd="3" destOrd="0" presId="urn:microsoft.com/office/officeart/2005/8/layout/chart3"/>
    <dgm:cxn modelId="{268F1CB6-5EA2-4FA7-81B1-C7B32B06B76F}" type="presParOf" srcId="{8AC962CC-0EC7-4E16-9122-235FD0349D23}" destId="{355C37E6-34C5-4A87-AEC9-832B17884EE8}" srcOrd="4" destOrd="0" presId="urn:microsoft.com/office/officeart/2005/8/layout/chart3"/>
    <dgm:cxn modelId="{C21E8038-35B2-46F6-8369-6845F3000E41}" type="presParOf" srcId="{8AC962CC-0EC7-4E16-9122-235FD0349D23}" destId="{9883A6FE-AA08-49B6-A0F4-DC8E953462B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D6320E-3D92-41CF-BF73-8CAD480DA0E8}" type="doc">
      <dgm:prSet loTypeId="urn:microsoft.com/office/officeart/2005/8/layout/chart3" loCatId="cycle" qsTypeId="urn:microsoft.com/office/officeart/2005/8/quickstyle/simple5" qsCatId="simple" csTypeId="urn:microsoft.com/office/officeart/2005/8/colors/colorful4" csCatId="colorful" phldr="1"/>
      <dgm:spPr/>
    </dgm:pt>
    <dgm:pt modelId="{E4C79E7F-E64C-461A-A1AA-1B3411A6AD6C}">
      <dgm:prSet phldrT="[Text]" custT="1"/>
      <dgm:spPr/>
      <dgm:t>
        <a:bodyPr/>
        <a:lstStyle/>
        <a:p>
          <a:r>
            <a:rPr lang="cs-CZ" sz="2000" b="0" dirty="0">
              <a:solidFill>
                <a:schemeClr val="tx1"/>
              </a:solidFill>
            </a:rPr>
            <a:t>kognitivní</a:t>
          </a:r>
        </a:p>
      </dgm:t>
    </dgm:pt>
    <dgm:pt modelId="{FB66A06B-64D7-43C3-BFDD-F8AB21F7FF01}" type="parTrans" cxnId="{AE3117C8-F45A-4A28-AD82-8B13769BE357}">
      <dgm:prSet/>
      <dgm:spPr/>
      <dgm:t>
        <a:bodyPr/>
        <a:lstStyle/>
        <a:p>
          <a:endParaRPr lang="cs-CZ"/>
        </a:p>
      </dgm:t>
    </dgm:pt>
    <dgm:pt modelId="{AF38A287-7D2A-4D07-8F40-D67E86C2E2AA}" type="sibTrans" cxnId="{AE3117C8-F45A-4A28-AD82-8B13769BE357}">
      <dgm:prSet/>
      <dgm:spPr/>
      <dgm:t>
        <a:bodyPr/>
        <a:lstStyle/>
        <a:p>
          <a:endParaRPr lang="cs-CZ"/>
        </a:p>
      </dgm:t>
    </dgm:pt>
    <dgm:pt modelId="{AA0557D2-BEE5-4F6A-90D3-3CAA2323C0A4}">
      <dgm:prSet phldrT="[Text]" custT="1"/>
      <dgm:spPr/>
      <dgm:t>
        <a:bodyPr/>
        <a:lstStyle/>
        <a:p>
          <a:r>
            <a:rPr lang="cs-CZ" sz="1800" dirty="0"/>
            <a:t>Volní</a:t>
          </a:r>
        </a:p>
      </dgm:t>
    </dgm:pt>
    <dgm:pt modelId="{D2B6B05C-E180-4E9A-87BE-6D7E4D8CC74E}" type="parTrans" cxnId="{602550F6-55EC-4FCB-A664-4211CE2817F3}">
      <dgm:prSet/>
      <dgm:spPr/>
      <dgm:t>
        <a:bodyPr/>
        <a:lstStyle/>
        <a:p>
          <a:endParaRPr lang="cs-CZ"/>
        </a:p>
      </dgm:t>
    </dgm:pt>
    <dgm:pt modelId="{DD4348E0-3932-4D32-A361-449A6BF5D13F}" type="sibTrans" cxnId="{602550F6-55EC-4FCB-A664-4211CE2817F3}">
      <dgm:prSet/>
      <dgm:spPr/>
      <dgm:t>
        <a:bodyPr/>
        <a:lstStyle/>
        <a:p>
          <a:endParaRPr lang="cs-CZ"/>
        </a:p>
      </dgm:t>
    </dgm:pt>
    <dgm:pt modelId="{6CDBCE1D-0C5B-47F7-B4CC-8826136FADAB}">
      <dgm:prSet phldrT="[Text]" custT="1"/>
      <dgm:spPr/>
      <dgm:t>
        <a:bodyPr/>
        <a:lstStyle/>
        <a:p>
          <a:r>
            <a:rPr lang="cs-CZ" sz="2000" b="0" dirty="0"/>
            <a:t>Emocionální</a:t>
          </a:r>
        </a:p>
      </dgm:t>
    </dgm:pt>
    <dgm:pt modelId="{3C735484-F62A-4C55-8AE9-1642E6634DB6}" type="parTrans" cxnId="{46167CFC-8590-4D4B-958F-8BB342F8AD1F}">
      <dgm:prSet/>
      <dgm:spPr/>
      <dgm:t>
        <a:bodyPr/>
        <a:lstStyle/>
        <a:p>
          <a:endParaRPr lang="cs-CZ"/>
        </a:p>
      </dgm:t>
    </dgm:pt>
    <dgm:pt modelId="{0F49BB33-5893-4B45-A26F-980440C72143}" type="sibTrans" cxnId="{46167CFC-8590-4D4B-958F-8BB342F8AD1F}">
      <dgm:prSet/>
      <dgm:spPr/>
      <dgm:t>
        <a:bodyPr/>
        <a:lstStyle/>
        <a:p>
          <a:endParaRPr lang="cs-CZ"/>
        </a:p>
      </dgm:t>
    </dgm:pt>
    <dgm:pt modelId="{8AC962CC-0EC7-4E16-9122-235FD0349D23}" type="pres">
      <dgm:prSet presAssocID="{6BD6320E-3D92-41CF-BF73-8CAD480DA0E8}" presName="compositeShape" presStyleCnt="0">
        <dgm:presLayoutVars>
          <dgm:chMax val="7"/>
          <dgm:dir/>
          <dgm:resizeHandles val="exact"/>
        </dgm:presLayoutVars>
      </dgm:prSet>
      <dgm:spPr/>
    </dgm:pt>
    <dgm:pt modelId="{2A6E0453-48AE-422C-9009-1C9B102D03FE}" type="pres">
      <dgm:prSet presAssocID="{6BD6320E-3D92-41CF-BF73-8CAD480DA0E8}" presName="wedge1" presStyleLbl="node1" presStyleIdx="0" presStyleCnt="3" custLinFactNeighborX="-4916" custLinFactNeighborY="3331"/>
      <dgm:spPr/>
      <dgm:t>
        <a:bodyPr/>
        <a:lstStyle/>
        <a:p>
          <a:endParaRPr lang="cs-CZ"/>
        </a:p>
      </dgm:t>
    </dgm:pt>
    <dgm:pt modelId="{F27A47F7-2D36-44B5-ACEB-BA16210FA448}" type="pres">
      <dgm:prSet presAssocID="{6BD6320E-3D92-41CF-BF73-8CAD480DA0E8}" presName="wedge1Tx" presStyleLbl="node1" presStyleIdx="0" presStyleCnt="3">
        <dgm:presLayoutVars>
          <dgm:chMax val="0"/>
          <dgm:chPref val="0"/>
          <dgm:bulletEnabled val="1"/>
        </dgm:presLayoutVars>
      </dgm:prSet>
      <dgm:spPr/>
      <dgm:t>
        <a:bodyPr/>
        <a:lstStyle/>
        <a:p>
          <a:endParaRPr lang="cs-CZ"/>
        </a:p>
      </dgm:t>
    </dgm:pt>
    <dgm:pt modelId="{C2FCA0B9-0AD4-4AAF-BE97-CAAA0445D22F}" type="pres">
      <dgm:prSet presAssocID="{6BD6320E-3D92-41CF-BF73-8CAD480DA0E8}" presName="wedge2" presStyleLbl="node1" presStyleIdx="1" presStyleCnt="3"/>
      <dgm:spPr/>
      <dgm:t>
        <a:bodyPr/>
        <a:lstStyle/>
        <a:p>
          <a:endParaRPr lang="cs-CZ"/>
        </a:p>
      </dgm:t>
    </dgm:pt>
    <dgm:pt modelId="{8C8FA1A7-509A-4CBA-BAB6-7E041AED59C6}" type="pres">
      <dgm:prSet presAssocID="{6BD6320E-3D92-41CF-BF73-8CAD480DA0E8}" presName="wedge2Tx" presStyleLbl="node1" presStyleIdx="1" presStyleCnt="3">
        <dgm:presLayoutVars>
          <dgm:chMax val="0"/>
          <dgm:chPref val="0"/>
          <dgm:bulletEnabled val="1"/>
        </dgm:presLayoutVars>
      </dgm:prSet>
      <dgm:spPr/>
      <dgm:t>
        <a:bodyPr/>
        <a:lstStyle/>
        <a:p>
          <a:endParaRPr lang="cs-CZ"/>
        </a:p>
      </dgm:t>
    </dgm:pt>
    <dgm:pt modelId="{355C37E6-34C5-4A87-AEC9-832B17884EE8}" type="pres">
      <dgm:prSet presAssocID="{6BD6320E-3D92-41CF-BF73-8CAD480DA0E8}" presName="wedge3" presStyleLbl="node1" presStyleIdx="2" presStyleCnt="3" custScaleX="102496" custScaleY="101135" custLinFactNeighborX="-7195" custLinFactNeighborY="-4952"/>
      <dgm:spPr/>
      <dgm:t>
        <a:bodyPr/>
        <a:lstStyle/>
        <a:p>
          <a:endParaRPr lang="cs-CZ"/>
        </a:p>
      </dgm:t>
    </dgm:pt>
    <dgm:pt modelId="{9883A6FE-AA08-49B6-A0F4-DC8E953462B6}" type="pres">
      <dgm:prSet presAssocID="{6BD6320E-3D92-41CF-BF73-8CAD480DA0E8}" presName="wedge3Tx" presStyleLbl="node1" presStyleIdx="2" presStyleCnt="3">
        <dgm:presLayoutVars>
          <dgm:chMax val="0"/>
          <dgm:chPref val="0"/>
          <dgm:bulletEnabled val="1"/>
        </dgm:presLayoutVars>
      </dgm:prSet>
      <dgm:spPr/>
      <dgm:t>
        <a:bodyPr/>
        <a:lstStyle/>
        <a:p>
          <a:endParaRPr lang="cs-CZ"/>
        </a:p>
      </dgm:t>
    </dgm:pt>
  </dgm:ptLst>
  <dgm:cxnLst>
    <dgm:cxn modelId="{46167CFC-8590-4D4B-958F-8BB342F8AD1F}" srcId="{6BD6320E-3D92-41CF-BF73-8CAD480DA0E8}" destId="{6CDBCE1D-0C5B-47F7-B4CC-8826136FADAB}" srcOrd="2" destOrd="0" parTransId="{3C735484-F62A-4C55-8AE9-1642E6634DB6}" sibTransId="{0F49BB33-5893-4B45-A26F-980440C72143}"/>
    <dgm:cxn modelId="{07E1C7F8-5013-4274-A2EB-26DAB5FC6016}" type="presOf" srcId="{6BD6320E-3D92-41CF-BF73-8CAD480DA0E8}" destId="{8AC962CC-0EC7-4E16-9122-235FD0349D23}" srcOrd="0" destOrd="0" presId="urn:microsoft.com/office/officeart/2005/8/layout/chart3"/>
    <dgm:cxn modelId="{8F406CD5-3738-4850-990E-B027FF6D19C1}" type="presOf" srcId="{AA0557D2-BEE5-4F6A-90D3-3CAA2323C0A4}" destId="{8C8FA1A7-509A-4CBA-BAB6-7E041AED59C6}" srcOrd="1" destOrd="0" presId="urn:microsoft.com/office/officeart/2005/8/layout/chart3"/>
    <dgm:cxn modelId="{A3445333-6547-48D9-97FB-A5610FBCA75D}" type="presOf" srcId="{6CDBCE1D-0C5B-47F7-B4CC-8826136FADAB}" destId="{355C37E6-34C5-4A87-AEC9-832B17884EE8}" srcOrd="0" destOrd="0" presId="urn:microsoft.com/office/officeart/2005/8/layout/chart3"/>
    <dgm:cxn modelId="{B1D177E7-15A5-4FFA-9BE1-84B7498E4FD7}" type="presOf" srcId="{6CDBCE1D-0C5B-47F7-B4CC-8826136FADAB}" destId="{9883A6FE-AA08-49B6-A0F4-DC8E953462B6}" srcOrd="1" destOrd="0" presId="urn:microsoft.com/office/officeart/2005/8/layout/chart3"/>
    <dgm:cxn modelId="{42E6DDED-5AD7-4B36-BE26-C19A4B02E2F3}" type="presOf" srcId="{AA0557D2-BEE5-4F6A-90D3-3CAA2323C0A4}" destId="{C2FCA0B9-0AD4-4AAF-BE97-CAAA0445D22F}" srcOrd="0" destOrd="0" presId="urn:microsoft.com/office/officeart/2005/8/layout/chart3"/>
    <dgm:cxn modelId="{4471CDAF-E334-43DE-9023-B8FDD0979F6B}" type="presOf" srcId="{E4C79E7F-E64C-461A-A1AA-1B3411A6AD6C}" destId="{2A6E0453-48AE-422C-9009-1C9B102D03FE}" srcOrd="0" destOrd="0" presId="urn:microsoft.com/office/officeart/2005/8/layout/chart3"/>
    <dgm:cxn modelId="{602550F6-55EC-4FCB-A664-4211CE2817F3}" srcId="{6BD6320E-3D92-41CF-BF73-8CAD480DA0E8}" destId="{AA0557D2-BEE5-4F6A-90D3-3CAA2323C0A4}" srcOrd="1" destOrd="0" parTransId="{D2B6B05C-E180-4E9A-87BE-6D7E4D8CC74E}" sibTransId="{DD4348E0-3932-4D32-A361-449A6BF5D13F}"/>
    <dgm:cxn modelId="{992E43D5-9223-4F42-85E6-AF238AA60F5A}" type="presOf" srcId="{E4C79E7F-E64C-461A-A1AA-1B3411A6AD6C}" destId="{F27A47F7-2D36-44B5-ACEB-BA16210FA448}" srcOrd="1" destOrd="0" presId="urn:microsoft.com/office/officeart/2005/8/layout/chart3"/>
    <dgm:cxn modelId="{AE3117C8-F45A-4A28-AD82-8B13769BE357}" srcId="{6BD6320E-3D92-41CF-BF73-8CAD480DA0E8}" destId="{E4C79E7F-E64C-461A-A1AA-1B3411A6AD6C}" srcOrd="0" destOrd="0" parTransId="{FB66A06B-64D7-43C3-BFDD-F8AB21F7FF01}" sibTransId="{AF38A287-7D2A-4D07-8F40-D67E86C2E2AA}"/>
    <dgm:cxn modelId="{BD60A181-9E5C-49D9-8038-E5E86A60C0ED}" type="presParOf" srcId="{8AC962CC-0EC7-4E16-9122-235FD0349D23}" destId="{2A6E0453-48AE-422C-9009-1C9B102D03FE}" srcOrd="0" destOrd="0" presId="urn:microsoft.com/office/officeart/2005/8/layout/chart3"/>
    <dgm:cxn modelId="{DCE22EAD-1378-48E3-9F29-A44DB9E2CBB1}" type="presParOf" srcId="{8AC962CC-0EC7-4E16-9122-235FD0349D23}" destId="{F27A47F7-2D36-44B5-ACEB-BA16210FA448}" srcOrd="1" destOrd="0" presId="urn:microsoft.com/office/officeart/2005/8/layout/chart3"/>
    <dgm:cxn modelId="{44B8387D-10BA-4AD9-960B-24F9F9CAE95F}" type="presParOf" srcId="{8AC962CC-0EC7-4E16-9122-235FD0349D23}" destId="{C2FCA0B9-0AD4-4AAF-BE97-CAAA0445D22F}" srcOrd="2" destOrd="0" presId="urn:microsoft.com/office/officeart/2005/8/layout/chart3"/>
    <dgm:cxn modelId="{F8376981-A433-47C2-A96E-1D4687BEBA44}" type="presParOf" srcId="{8AC962CC-0EC7-4E16-9122-235FD0349D23}" destId="{8C8FA1A7-509A-4CBA-BAB6-7E041AED59C6}" srcOrd="3" destOrd="0" presId="urn:microsoft.com/office/officeart/2005/8/layout/chart3"/>
    <dgm:cxn modelId="{48744431-7815-45AE-A7EC-386201238502}" type="presParOf" srcId="{8AC962CC-0EC7-4E16-9122-235FD0349D23}" destId="{355C37E6-34C5-4A87-AEC9-832B17884EE8}" srcOrd="4" destOrd="0" presId="urn:microsoft.com/office/officeart/2005/8/layout/chart3"/>
    <dgm:cxn modelId="{57463F59-84C1-4050-B425-C2C17393D9C9}" type="presParOf" srcId="{8AC962CC-0EC7-4E16-9122-235FD0349D23}" destId="{9883A6FE-AA08-49B6-A0F4-DC8E953462B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D6320E-3D92-41CF-BF73-8CAD480DA0E8}" type="doc">
      <dgm:prSet loTypeId="urn:microsoft.com/office/officeart/2005/8/layout/chart3" loCatId="cycle" qsTypeId="urn:microsoft.com/office/officeart/2005/8/quickstyle/simple5" qsCatId="simple" csTypeId="urn:microsoft.com/office/officeart/2005/8/colors/colorful4" csCatId="colorful" phldr="1"/>
      <dgm:spPr/>
    </dgm:pt>
    <dgm:pt modelId="{E4C79E7F-E64C-461A-A1AA-1B3411A6AD6C}">
      <dgm:prSet phldrT="[Text]" custT="1"/>
      <dgm:spPr/>
      <dgm:t>
        <a:bodyPr/>
        <a:lstStyle/>
        <a:p>
          <a:r>
            <a:rPr lang="cs-CZ" sz="2000" b="0" dirty="0">
              <a:solidFill>
                <a:schemeClr val="tx1"/>
              </a:solidFill>
            </a:rPr>
            <a:t>kognitivní</a:t>
          </a:r>
        </a:p>
      </dgm:t>
    </dgm:pt>
    <dgm:pt modelId="{FB66A06B-64D7-43C3-BFDD-F8AB21F7FF01}" type="parTrans" cxnId="{AE3117C8-F45A-4A28-AD82-8B13769BE357}">
      <dgm:prSet/>
      <dgm:spPr/>
      <dgm:t>
        <a:bodyPr/>
        <a:lstStyle/>
        <a:p>
          <a:endParaRPr lang="cs-CZ"/>
        </a:p>
      </dgm:t>
    </dgm:pt>
    <dgm:pt modelId="{AF38A287-7D2A-4D07-8F40-D67E86C2E2AA}" type="sibTrans" cxnId="{AE3117C8-F45A-4A28-AD82-8B13769BE357}">
      <dgm:prSet/>
      <dgm:spPr/>
      <dgm:t>
        <a:bodyPr/>
        <a:lstStyle/>
        <a:p>
          <a:endParaRPr lang="cs-CZ"/>
        </a:p>
      </dgm:t>
    </dgm:pt>
    <dgm:pt modelId="{AA0557D2-BEE5-4F6A-90D3-3CAA2323C0A4}">
      <dgm:prSet phldrT="[Text]" custT="1"/>
      <dgm:spPr/>
      <dgm:t>
        <a:bodyPr/>
        <a:lstStyle/>
        <a:p>
          <a:r>
            <a:rPr lang="cs-CZ" sz="3200" b="1" dirty="0">
              <a:solidFill>
                <a:schemeClr val="tx1"/>
              </a:solidFill>
            </a:rPr>
            <a:t>Volní</a:t>
          </a:r>
        </a:p>
      </dgm:t>
    </dgm:pt>
    <dgm:pt modelId="{D2B6B05C-E180-4E9A-87BE-6D7E4D8CC74E}" type="parTrans" cxnId="{602550F6-55EC-4FCB-A664-4211CE2817F3}">
      <dgm:prSet/>
      <dgm:spPr/>
      <dgm:t>
        <a:bodyPr/>
        <a:lstStyle/>
        <a:p>
          <a:endParaRPr lang="cs-CZ"/>
        </a:p>
      </dgm:t>
    </dgm:pt>
    <dgm:pt modelId="{DD4348E0-3932-4D32-A361-449A6BF5D13F}" type="sibTrans" cxnId="{602550F6-55EC-4FCB-A664-4211CE2817F3}">
      <dgm:prSet/>
      <dgm:spPr/>
      <dgm:t>
        <a:bodyPr/>
        <a:lstStyle/>
        <a:p>
          <a:endParaRPr lang="cs-CZ"/>
        </a:p>
      </dgm:t>
    </dgm:pt>
    <dgm:pt modelId="{6CDBCE1D-0C5B-47F7-B4CC-8826136FADAB}">
      <dgm:prSet phldrT="[Text]" custT="1"/>
      <dgm:spPr/>
      <dgm:t>
        <a:bodyPr/>
        <a:lstStyle/>
        <a:p>
          <a:r>
            <a:rPr lang="cs-CZ" sz="1800" b="0" dirty="0"/>
            <a:t>Emocionální</a:t>
          </a:r>
        </a:p>
      </dgm:t>
    </dgm:pt>
    <dgm:pt modelId="{3C735484-F62A-4C55-8AE9-1642E6634DB6}" type="parTrans" cxnId="{46167CFC-8590-4D4B-958F-8BB342F8AD1F}">
      <dgm:prSet/>
      <dgm:spPr/>
      <dgm:t>
        <a:bodyPr/>
        <a:lstStyle/>
        <a:p>
          <a:endParaRPr lang="cs-CZ"/>
        </a:p>
      </dgm:t>
    </dgm:pt>
    <dgm:pt modelId="{0F49BB33-5893-4B45-A26F-980440C72143}" type="sibTrans" cxnId="{46167CFC-8590-4D4B-958F-8BB342F8AD1F}">
      <dgm:prSet/>
      <dgm:spPr/>
      <dgm:t>
        <a:bodyPr/>
        <a:lstStyle/>
        <a:p>
          <a:endParaRPr lang="cs-CZ"/>
        </a:p>
      </dgm:t>
    </dgm:pt>
    <dgm:pt modelId="{8AC962CC-0EC7-4E16-9122-235FD0349D23}" type="pres">
      <dgm:prSet presAssocID="{6BD6320E-3D92-41CF-BF73-8CAD480DA0E8}" presName="compositeShape" presStyleCnt="0">
        <dgm:presLayoutVars>
          <dgm:chMax val="7"/>
          <dgm:dir/>
          <dgm:resizeHandles val="exact"/>
        </dgm:presLayoutVars>
      </dgm:prSet>
      <dgm:spPr/>
    </dgm:pt>
    <dgm:pt modelId="{2A6E0453-48AE-422C-9009-1C9B102D03FE}" type="pres">
      <dgm:prSet presAssocID="{6BD6320E-3D92-41CF-BF73-8CAD480DA0E8}" presName="wedge1" presStyleLbl="node1" presStyleIdx="0" presStyleCnt="3" custLinFactNeighborX="-4916" custLinFactNeighborY="3331"/>
      <dgm:spPr/>
      <dgm:t>
        <a:bodyPr/>
        <a:lstStyle/>
        <a:p>
          <a:endParaRPr lang="cs-CZ"/>
        </a:p>
      </dgm:t>
    </dgm:pt>
    <dgm:pt modelId="{F27A47F7-2D36-44B5-ACEB-BA16210FA448}" type="pres">
      <dgm:prSet presAssocID="{6BD6320E-3D92-41CF-BF73-8CAD480DA0E8}" presName="wedge1Tx" presStyleLbl="node1" presStyleIdx="0" presStyleCnt="3">
        <dgm:presLayoutVars>
          <dgm:chMax val="0"/>
          <dgm:chPref val="0"/>
          <dgm:bulletEnabled val="1"/>
        </dgm:presLayoutVars>
      </dgm:prSet>
      <dgm:spPr/>
      <dgm:t>
        <a:bodyPr/>
        <a:lstStyle/>
        <a:p>
          <a:endParaRPr lang="cs-CZ"/>
        </a:p>
      </dgm:t>
    </dgm:pt>
    <dgm:pt modelId="{C2FCA0B9-0AD4-4AAF-BE97-CAAA0445D22F}" type="pres">
      <dgm:prSet presAssocID="{6BD6320E-3D92-41CF-BF73-8CAD480DA0E8}" presName="wedge2" presStyleLbl="node1" presStyleIdx="1" presStyleCnt="3" custLinFactNeighborX="239" custLinFactNeighborY="6635"/>
      <dgm:spPr/>
      <dgm:t>
        <a:bodyPr/>
        <a:lstStyle/>
        <a:p>
          <a:endParaRPr lang="cs-CZ"/>
        </a:p>
      </dgm:t>
    </dgm:pt>
    <dgm:pt modelId="{8C8FA1A7-509A-4CBA-BAB6-7E041AED59C6}" type="pres">
      <dgm:prSet presAssocID="{6BD6320E-3D92-41CF-BF73-8CAD480DA0E8}" presName="wedge2Tx" presStyleLbl="node1" presStyleIdx="1" presStyleCnt="3">
        <dgm:presLayoutVars>
          <dgm:chMax val="0"/>
          <dgm:chPref val="0"/>
          <dgm:bulletEnabled val="1"/>
        </dgm:presLayoutVars>
      </dgm:prSet>
      <dgm:spPr/>
      <dgm:t>
        <a:bodyPr/>
        <a:lstStyle/>
        <a:p>
          <a:endParaRPr lang="cs-CZ"/>
        </a:p>
      </dgm:t>
    </dgm:pt>
    <dgm:pt modelId="{355C37E6-34C5-4A87-AEC9-832B17884EE8}" type="pres">
      <dgm:prSet presAssocID="{6BD6320E-3D92-41CF-BF73-8CAD480DA0E8}" presName="wedge3" presStyleLbl="node1" presStyleIdx="2" presStyleCnt="3" custScaleX="99024" custScaleY="101135" custLinFactNeighborX="-249" custLinFactNeighborY="257"/>
      <dgm:spPr/>
      <dgm:t>
        <a:bodyPr/>
        <a:lstStyle/>
        <a:p>
          <a:endParaRPr lang="cs-CZ"/>
        </a:p>
      </dgm:t>
    </dgm:pt>
    <dgm:pt modelId="{9883A6FE-AA08-49B6-A0F4-DC8E953462B6}" type="pres">
      <dgm:prSet presAssocID="{6BD6320E-3D92-41CF-BF73-8CAD480DA0E8}" presName="wedge3Tx" presStyleLbl="node1" presStyleIdx="2" presStyleCnt="3">
        <dgm:presLayoutVars>
          <dgm:chMax val="0"/>
          <dgm:chPref val="0"/>
          <dgm:bulletEnabled val="1"/>
        </dgm:presLayoutVars>
      </dgm:prSet>
      <dgm:spPr/>
      <dgm:t>
        <a:bodyPr/>
        <a:lstStyle/>
        <a:p>
          <a:endParaRPr lang="cs-CZ"/>
        </a:p>
      </dgm:t>
    </dgm:pt>
  </dgm:ptLst>
  <dgm:cxnLst>
    <dgm:cxn modelId="{5F157EEB-0382-449C-9DE1-B4235B147B25}" type="presOf" srcId="{6CDBCE1D-0C5B-47F7-B4CC-8826136FADAB}" destId="{9883A6FE-AA08-49B6-A0F4-DC8E953462B6}" srcOrd="1" destOrd="0" presId="urn:microsoft.com/office/officeart/2005/8/layout/chart3"/>
    <dgm:cxn modelId="{3F087EF5-3C5D-49CD-B5CE-DF41ACE4890A}" type="presOf" srcId="{E4C79E7F-E64C-461A-A1AA-1B3411A6AD6C}" destId="{2A6E0453-48AE-422C-9009-1C9B102D03FE}" srcOrd="0" destOrd="0" presId="urn:microsoft.com/office/officeart/2005/8/layout/chart3"/>
    <dgm:cxn modelId="{60834862-AE5A-4635-9693-6FA25C819FB3}" type="presOf" srcId="{AA0557D2-BEE5-4F6A-90D3-3CAA2323C0A4}" destId="{C2FCA0B9-0AD4-4AAF-BE97-CAAA0445D22F}" srcOrd="0" destOrd="0" presId="urn:microsoft.com/office/officeart/2005/8/layout/chart3"/>
    <dgm:cxn modelId="{AE3117C8-F45A-4A28-AD82-8B13769BE357}" srcId="{6BD6320E-3D92-41CF-BF73-8CAD480DA0E8}" destId="{E4C79E7F-E64C-461A-A1AA-1B3411A6AD6C}" srcOrd="0" destOrd="0" parTransId="{FB66A06B-64D7-43C3-BFDD-F8AB21F7FF01}" sibTransId="{AF38A287-7D2A-4D07-8F40-D67E86C2E2AA}"/>
    <dgm:cxn modelId="{FDA09016-BE7B-47E3-A09B-A62E00439BB9}" type="presOf" srcId="{AA0557D2-BEE5-4F6A-90D3-3CAA2323C0A4}" destId="{8C8FA1A7-509A-4CBA-BAB6-7E041AED59C6}" srcOrd="1" destOrd="0" presId="urn:microsoft.com/office/officeart/2005/8/layout/chart3"/>
    <dgm:cxn modelId="{A64D4131-A751-40DC-9A6F-771390E02BFD}" type="presOf" srcId="{6CDBCE1D-0C5B-47F7-B4CC-8826136FADAB}" destId="{355C37E6-34C5-4A87-AEC9-832B17884EE8}" srcOrd="0" destOrd="0" presId="urn:microsoft.com/office/officeart/2005/8/layout/chart3"/>
    <dgm:cxn modelId="{04991301-E1CD-4AB9-9860-11CF8C5DE093}" type="presOf" srcId="{E4C79E7F-E64C-461A-A1AA-1B3411A6AD6C}" destId="{F27A47F7-2D36-44B5-ACEB-BA16210FA448}" srcOrd="1" destOrd="0" presId="urn:microsoft.com/office/officeart/2005/8/layout/chart3"/>
    <dgm:cxn modelId="{46167CFC-8590-4D4B-958F-8BB342F8AD1F}" srcId="{6BD6320E-3D92-41CF-BF73-8CAD480DA0E8}" destId="{6CDBCE1D-0C5B-47F7-B4CC-8826136FADAB}" srcOrd="2" destOrd="0" parTransId="{3C735484-F62A-4C55-8AE9-1642E6634DB6}" sibTransId="{0F49BB33-5893-4B45-A26F-980440C72143}"/>
    <dgm:cxn modelId="{7F451BF1-56B7-4AB3-AC1F-1E0D66D61CD4}" type="presOf" srcId="{6BD6320E-3D92-41CF-BF73-8CAD480DA0E8}" destId="{8AC962CC-0EC7-4E16-9122-235FD0349D23}" srcOrd="0" destOrd="0" presId="urn:microsoft.com/office/officeart/2005/8/layout/chart3"/>
    <dgm:cxn modelId="{602550F6-55EC-4FCB-A664-4211CE2817F3}" srcId="{6BD6320E-3D92-41CF-BF73-8CAD480DA0E8}" destId="{AA0557D2-BEE5-4F6A-90D3-3CAA2323C0A4}" srcOrd="1" destOrd="0" parTransId="{D2B6B05C-E180-4E9A-87BE-6D7E4D8CC74E}" sibTransId="{DD4348E0-3932-4D32-A361-449A6BF5D13F}"/>
    <dgm:cxn modelId="{BA3F7087-AA78-42E1-87DF-A0BEBEBDE5B7}" type="presParOf" srcId="{8AC962CC-0EC7-4E16-9122-235FD0349D23}" destId="{2A6E0453-48AE-422C-9009-1C9B102D03FE}" srcOrd="0" destOrd="0" presId="urn:microsoft.com/office/officeart/2005/8/layout/chart3"/>
    <dgm:cxn modelId="{FA6A2321-9009-4CE1-BB50-E7DBF033AEA3}" type="presParOf" srcId="{8AC962CC-0EC7-4E16-9122-235FD0349D23}" destId="{F27A47F7-2D36-44B5-ACEB-BA16210FA448}" srcOrd="1" destOrd="0" presId="urn:microsoft.com/office/officeart/2005/8/layout/chart3"/>
    <dgm:cxn modelId="{029CE338-FCEF-4996-BA62-4A7436F5DC51}" type="presParOf" srcId="{8AC962CC-0EC7-4E16-9122-235FD0349D23}" destId="{C2FCA0B9-0AD4-4AAF-BE97-CAAA0445D22F}" srcOrd="2" destOrd="0" presId="urn:microsoft.com/office/officeart/2005/8/layout/chart3"/>
    <dgm:cxn modelId="{FA45E8CA-ADB9-4BD7-927F-B781416CA67A}" type="presParOf" srcId="{8AC962CC-0EC7-4E16-9122-235FD0349D23}" destId="{8C8FA1A7-509A-4CBA-BAB6-7E041AED59C6}" srcOrd="3" destOrd="0" presId="urn:microsoft.com/office/officeart/2005/8/layout/chart3"/>
    <dgm:cxn modelId="{A3F36485-ACAE-4DD3-986E-47A8460C8EA2}" type="presParOf" srcId="{8AC962CC-0EC7-4E16-9122-235FD0349D23}" destId="{355C37E6-34C5-4A87-AEC9-832B17884EE8}" srcOrd="4" destOrd="0" presId="urn:microsoft.com/office/officeart/2005/8/layout/chart3"/>
    <dgm:cxn modelId="{1E28DAE6-AF18-4CC3-92AF-5FF9800B6237}" type="presParOf" srcId="{8AC962CC-0EC7-4E16-9122-235FD0349D23}" destId="{9883A6FE-AA08-49B6-A0F4-DC8E953462B6}"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7961-C084-4B33-B60F-5DF916A428EF}">
      <dsp:nvSpPr>
        <dsp:cNvPr id="0" name=""/>
        <dsp:cNvSpPr/>
      </dsp:nvSpPr>
      <dsp:spPr>
        <a:xfrm>
          <a:off x="598300" y="0"/>
          <a:ext cx="1585172"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endParaRPr lang="cs-CZ" sz="4200" kern="1200" dirty="0"/>
        </a:p>
      </dsp:txBody>
      <dsp:txXfrm>
        <a:off x="598300" y="0"/>
        <a:ext cx="1585172" cy="1164431"/>
      </dsp:txXfrm>
    </dsp:sp>
    <dsp:sp modelId="{EBD392FF-FEB2-482C-A75D-C4278AE056B0}">
      <dsp:nvSpPr>
        <dsp:cNvPr id="0" name=""/>
        <dsp:cNvSpPr/>
      </dsp:nvSpPr>
      <dsp:spPr>
        <a:xfrm>
          <a:off x="730398" y="2304951"/>
          <a:ext cx="1320977" cy="66048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Vědy</a:t>
          </a:r>
        </a:p>
      </dsp:txBody>
      <dsp:txXfrm>
        <a:off x="749743" y="2324296"/>
        <a:ext cx="1282287" cy="621798"/>
      </dsp:txXfrm>
    </dsp:sp>
    <dsp:sp modelId="{D8521880-01DC-4707-B64C-F3B023A3212F}">
      <dsp:nvSpPr>
        <dsp:cNvPr id="0" name=""/>
        <dsp:cNvSpPr/>
      </dsp:nvSpPr>
      <dsp:spPr>
        <a:xfrm rot="17041648">
          <a:off x="1255036" y="1600109"/>
          <a:ext cx="2102232" cy="30629"/>
        </a:xfrm>
        <a:custGeom>
          <a:avLst/>
          <a:gdLst/>
          <a:ahLst/>
          <a:cxnLst/>
          <a:rect l="0" t="0" r="0" b="0"/>
          <a:pathLst>
            <a:path>
              <a:moveTo>
                <a:pt x="0" y="15314"/>
              </a:moveTo>
              <a:lnTo>
                <a:pt x="2102232" y="153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cs-CZ" sz="700" kern="1200"/>
        </a:p>
      </dsp:txBody>
      <dsp:txXfrm>
        <a:off x="2253596" y="1562868"/>
        <a:ext cx="105111" cy="105111"/>
      </dsp:txXfrm>
    </dsp:sp>
    <dsp:sp modelId="{E7F9BA58-B85C-459B-9300-FF67F5E70820}">
      <dsp:nvSpPr>
        <dsp:cNvPr id="0" name=""/>
        <dsp:cNvSpPr/>
      </dsp:nvSpPr>
      <dsp:spPr>
        <a:xfrm>
          <a:off x="2560929" y="265408"/>
          <a:ext cx="1320977" cy="66048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Empirické</a:t>
          </a:r>
        </a:p>
      </dsp:txBody>
      <dsp:txXfrm>
        <a:off x="2580274" y="284753"/>
        <a:ext cx="1282287" cy="621798"/>
      </dsp:txXfrm>
    </dsp:sp>
    <dsp:sp modelId="{C0A355D0-FBB3-4943-8B06-2AB7D0EFEA4D}">
      <dsp:nvSpPr>
        <dsp:cNvPr id="0" name=""/>
        <dsp:cNvSpPr/>
      </dsp:nvSpPr>
      <dsp:spPr>
        <a:xfrm rot="20087721">
          <a:off x="3856593" y="467113"/>
          <a:ext cx="531753" cy="30629"/>
        </a:xfrm>
        <a:custGeom>
          <a:avLst/>
          <a:gdLst/>
          <a:ahLst/>
          <a:cxnLst/>
          <a:rect l="0" t="0" r="0" b="0"/>
          <a:pathLst>
            <a:path>
              <a:moveTo>
                <a:pt x="0" y="15314"/>
              </a:moveTo>
              <a:lnTo>
                <a:pt x="531753" y="153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4109176" y="469134"/>
        <a:ext cx="26587" cy="26587"/>
      </dsp:txXfrm>
    </dsp:sp>
    <dsp:sp modelId="{D129A427-73CD-4127-B680-48EE8B62274C}">
      <dsp:nvSpPr>
        <dsp:cNvPr id="0" name=""/>
        <dsp:cNvSpPr/>
      </dsp:nvSpPr>
      <dsp:spPr>
        <a:xfrm>
          <a:off x="4363033" y="38960"/>
          <a:ext cx="1320977" cy="66048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přírodní</a:t>
          </a:r>
        </a:p>
      </dsp:txBody>
      <dsp:txXfrm>
        <a:off x="4382378" y="58305"/>
        <a:ext cx="1282287" cy="621798"/>
      </dsp:txXfrm>
    </dsp:sp>
    <dsp:sp modelId="{C25BE9A9-684B-47D5-AA37-CA63CFF76A50}">
      <dsp:nvSpPr>
        <dsp:cNvPr id="0" name=""/>
        <dsp:cNvSpPr/>
      </dsp:nvSpPr>
      <dsp:spPr>
        <a:xfrm rot="3138562">
          <a:off x="3729005" y="891695"/>
          <a:ext cx="786928" cy="30629"/>
        </a:xfrm>
        <a:custGeom>
          <a:avLst/>
          <a:gdLst/>
          <a:ahLst/>
          <a:cxnLst/>
          <a:rect l="0" t="0" r="0" b="0"/>
          <a:pathLst>
            <a:path>
              <a:moveTo>
                <a:pt x="0" y="15314"/>
              </a:moveTo>
              <a:lnTo>
                <a:pt x="786928" y="153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4102796" y="887337"/>
        <a:ext cx="39346" cy="39346"/>
      </dsp:txXfrm>
    </dsp:sp>
    <dsp:sp modelId="{DBFAF5AC-A026-4717-990A-CF8E59401707}">
      <dsp:nvSpPr>
        <dsp:cNvPr id="0" name=""/>
        <dsp:cNvSpPr/>
      </dsp:nvSpPr>
      <dsp:spPr>
        <a:xfrm>
          <a:off x="4363033" y="888124"/>
          <a:ext cx="1320977" cy="66048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společenské</a:t>
          </a:r>
        </a:p>
      </dsp:txBody>
      <dsp:txXfrm>
        <a:off x="4382378" y="907469"/>
        <a:ext cx="1282287" cy="621798"/>
      </dsp:txXfrm>
    </dsp:sp>
    <dsp:sp modelId="{CDE9E330-DFCF-4892-9D31-ECF50ACD8907}">
      <dsp:nvSpPr>
        <dsp:cNvPr id="0" name=""/>
        <dsp:cNvSpPr/>
      </dsp:nvSpPr>
      <dsp:spPr>
        <a:xfrm rot="18584618">
          <a:off x="1891696" y="2279438"/>
          <a:ext cx="885515" cy="30629"/>
        </a:xfrm>
        <a:custGeom>
          <a:avLst/>
          <a:gdLst/>
          <a:ahLst/>
          <a:cxnLst/>
          <a:rect l="0" t="0" r="0" b="0"/>
          <a:pathLst>
            <a:path>
              <a:moveTo>
                <a:pt x="0" y="15314"/>
              </a:moveTo>
              <a:lnTo>
                <a:pt x="885515" y="153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312316" y="2272615"/>
        <a:ext cx="44275" cy="44275"/>
      </dsp:txXfrm>
    </dsp:sp>
    <dsp:sp modelId="{EEAF13A8-4C00-4576-B147-498F37AEE02B}">
      <dsp:nvSpPr>
        <dsp:cNvPr id="0" name=""/>
        <dsp:cNvSpPr/>
      </dsp:nvSpPr>
      <dsp:spPr>
        <a:xfrm>
          <a:off x="2617533" y="1624066"/>
          <a:ext cx="1320977" cy="6604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Formální</a:t>
          </a:r>
        </a:p>
      </dsp:txBody>
      <dsp:txXfrm>
        <a:off x="2636878" y="1643411"/>
        <a:ext cx="1282287" cy="621798"/>
      </dsp:txXfrm>
    </dsp:sp>
    <dsp:sp modelId="{67E26497-4570-40D5-A65C-6BA782467B49}">
      <dsp:nvSpPr>
        <dsp:cNvPr id="0" name=""/>
        <dsp:cNvSpPr/>
      </dsp:nvSpPr>
      <dsp:spPr>
        <a:xfrm rot="3310531">
          <a:off x="1852934" y="2999661"/>
          <a:ext cx="925273" cy="30629"/>
        </a:xfrm>
        <a:custGeom>
          <a:avLst/>
          <a:gdLst/>
          <a:ahLst/>
          <a:cxnLst/>
          <a:rect l="0" t="0" r="0" b="0"/>
          <a:pathLst>
            <a:path>
              <a:moveTo>
                <a:pt x="0" y="15314"/>
              </a:moveTo>
              <a:lnTo>
                <a:pt x="925273" y="153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2292439" y="2991844"/>
        <a:ext cx="46263" cy="46263"/>
      </dsp:txXfrm>
    </dsp:sp>
    <dsp:sp modelId="{07A004BC-5346-45A0-AFF4-9E914A23C993}">
      <dsp:nvSpPr>
        <dsp:cNvPr id="0" name=""/>
        <dsp:cNvSpPr/>
      </dsp:nvSpPr>
      <dsp:spPr>
        <a:xfrm>
          <a:off x="2579766" y="3064513"/>
          <a:ext cx="1320977" cy="6604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kern="1200" dirty="0"/>
            <a:t>Normativní </a:t>
          </a:r>
        </a:p>
      </dsp:txBody>
      <dsp:txXfrm>
        <a:off x="2599111" y="3083858"/>
        <a:ext cx="1282287" cy="621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A35AC-57B8-485C-BE03-8C1FAF959141}">
      <dsp:nvSpPr>
        <dsp:cNvPr id="0" name=""/>
        <dsp:cNvSpPr/>
      </dsp:nvSpPr>
      <dsp:spPr>
        <a:xfrm>
          <a:off x="0" y="2016224"/>
          <a:ext cx="1425058" cy="855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Popsat</a:t>
          </a:r>
        </a:p>
        <a:p>
          <a:pPr lvl="0" algn="ctr" defTabSz="889000">
            <a:lnSpc>
              <a:spcPct val="90000"/>
            </a:lnSpc>
            <a:spcBef>
              <a:spcPct val="0"/>
            </a:spcBef>
            <a:spcAft>
              <a:spcPct val="35000"/>
            </a:spcAft>
          </a:pPr>
          <a:r>
            <a:rPr lang="cs-CZ" sz="2000" kern="1200" dirty="0"/>
            <a:t>deskripce</a:t>
          </a:r>
        </a:p>
      </dsp:txBody>
      <dsp:txXfrm>
        <a:off x="25043" y="2041267"/>
        <a:ext cx="1374972" cy="804949"/>
      </dsp:txXfrm>
    </dsp:sp>
    <dsp:sp modelId="{052F8CEA-AD72-4FCE-BFCA-C4F2522C1E0C}">
      <dsp:nvSpPr>
        <dsp:cNvPr id="0" name=""/>
        <dsp:cNvSpPr/>
      </dsp:nvSpPr>
      <dsp:spPr>
        <a:xfrm rot="20479">
          <a:off x="1554271" y="2272865"/>
          <a:ext cx="273941" cy="353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a:off x="1554272" y="2343303"/>
        <a:ext cx="191759" cy="212048"/>
      </dsp:txXfrm>
    </dsp:sp>
    <dsp:sp modelId="{D51D8F1A-EE15-47F7-B436-0C9707F496B2}">
      <dsp:nvSpPr>
        <dsp:cNvPr id="0" name=""/>
        <dsp:cNvSpPr/>
      </dsp:nvSpPr>
      <dsp:spPr>
        <a:xfrm>
          <a:off x="1941920" y="2027792"/>
          <a:ext cx="1425058" cy="855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Vysvětlit</a:t>
          </a:r>
        </a:p>
        <a:p>
          <a:pPr lvl="0" algn="ctr" defTabSz="889000">
            <a:lnSpc>
              <a:spcPct val="90000"/>
            </a:lnSpc>
            <a:spcBef>
              <a:spcPct val="0"/>
            </a:spcBef>
            <a:spcAft>
              <a:spcPct val="35000"/>
            </a:spcAft>
          </a:pPr>
          <a:r>
            <a:rPr lang="cs-CZ" sz="2000" kern="1200" dirty="0"/>
            <a:t>explanace</a:t>
          </a:r>
        </a:p>
      </dsp:txBody>
      <dsp:txXfrm>
        <a:off x="1966963" y="2052835"/>
        <a:ext cx="1374972" cy="804949"/>
      </dsp:txXfrm>
    </dsp:sp>
    <dsp:sp modelId="{C0EB801D-1166-4F75-82F0-59ADDC298AC3}">
      <dsp:nvSpPr>
        <dsp:cNvPr id="0" name=""/>
        <dsp:cNvSpPr/>
      </dsp:nvSpPr>
      <dsp:spPr>
        <a:xfrm rot="21527883">
          <a:off x="3523553" y="2256884"/>
          <a:ext cx="332088" cy="353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a:off x="3523564" y="2328612"/>
        <a:ext cx="232462" cy="212048"/>
      </dsp:txXfrm>
    </dsp:sp>
    <dsp:sp modelId="{AB96235A-9125-4A3D-B899-51E84D014C1E}">
      <dsp:nvSpPr>
        <dsp:cNvPr id="0" name=""/>
        <dsp:cNvSpPr/>
      </dsp:nvSpPr>
      <dsp:spPr>
        <a:xfrm>
          <a:off x="3993423" y="1984750"/>
          <a:ext cx="1425058" cy="855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Předvídat</a:t>
          </a:r>
        </a:p>
        <a:p>
          <a:pPr lvl="0" algn="ctr" defTabSz="889000">
            <a:lnSpc>
              <a:spcPct val="90000"/>
            </a:lnSpc>
            <a:spcBef>
              <a:spcPct val="0"/>
            </a:spcBef>
            <a:spcAft>
              <a:spcPct val="35000"/>
            </a:spcAft>
          </a:pPr>
          <a:r>
            <a:rPr lang="cs-CZ" sz="2000" kern="1200" dirty="0"/>
            <a:t>predikce</a:t>
          </a:r>
        </a:p>
      </dsp:txBody>
      <dsp:txXfrm>
        <a:off x="4018466" y="2009793"/>
        <a:ext cx="1374972" cy="804949"/>
      </dsp:txXfrm>
    </dsp:sp>
    <dsp:sp modelId="{73603589-4DBA-4F6C-B9DA-52F0F012D03E}">
      <dsp:nvSpPr>
        <dsp:cNvPr id="0" name=""/>
        <dsp:cNvSpPr/>
      </dsp:nvSpPr>
      <dsp:spPr>
        <a:xfrm>
          <a:off x="5560988" y="2235560"/>
          <a:ext cx="302112" cy="353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a:off x="5560988" y="2306243"/>
        <a:ext cx="211478" cy="212048"/>
      </dsp:txXfrm>
    </dsp:sp>
    <dsp:sp modelId="{F0F9E0B4-EAEA-4BCF-95AE-C6D050D41D6B}">
      <dsp:nvSpPr>
        <dsp:cNvPr id="0" name=""/>
        <dsp:cNvSpPr/>
      </dsp:nvSpPr>
      <dsp:spPr>
        <a:xfrm>
          <a:off x="5988505" y="1984750"/>
          <a:ext cx="1425058" cy="85503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Aplikovat</a:t>
          </a:r>
        </a:p>
        <a:p>
          <a:pPr lvl="0" algn="ctr" defTabSz="889000">
            <a:lnSpc>
              <a:spcPct val="90000"/>
            </a:lnSpc>
            <a:spcBef>
              <a:spcPct val="0"/>
            </a:spcBef>
            <a:spcAft>
              <a:spcPct val="35000"/>
            </a:spcAft>
          </a:pPr>
          <a:r>
            <a:rPr lang="cs-CZ" sz="2000" kern="1200" dirty="0"/>
            <a:t>Změnit</a:t>
          </a:r>
        </a:p>
      </dsp:txBody>
      <dsp:txXfrm>
        <a:off x="6013548" y="2009793"/>
        <a:ext cx="1374972" cy="8049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1AA2-5C50-400E-A016-A118825C2E18}">
      <dsp:nvSpPr>
        <dsp:cNvPr id="0" name=""/>
        <dsp:cNvSpPr/>
      </dsp:nvSpPr>
      <dsp:spPr>
        <a:xfrm>
          <a:off x="2434828" y="401"/>
          <a:ext cx="1226343" cy="1226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BIO</a:t>
          </a:r>
        </a:p>
      </dsp:txBody>
      <dsp:txXfrm>
        <a:off x="2614422" y="179995"/>
        <a:ext cx="867155" cy="867155"/>
      </dsp:txXfrm>
    </dsp:sp>
    <dsp:sp modelId="{D74C3C90-5232-4048-BBFB-06512D60E0EC}">
      <dsp:nvSpPr>
        <dsp:cNvPr id="0" name=""/>
        <dsp:cNvSpPr/>
      </dsp:nvSpPr>
      <dsp:spPr>
        <a:xfrm rot="2160000">
          <a:off x="3622675" y="942976"/>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a:off x="3632045" y="996915"/>
        <a:ext cx="228964" cy="248335"/>
      </dsp:txXfrm>
    </dsp:sp>
    <dsp:sp modelId="{511F9158-EB21-4F12-985D-6D7A730C6927}">
      <dsp:nvSpPr>
        <dsp:cNvPr id="0" name=""/>
        <dsp:cNvSpPr/>
      </dsp:nvSpPr>
      <dsp:spPr>
        <a:xfrm>
          <a:off x="3926250" y="1083982"/>
          <a:ext cx="1226343" cy="1226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PSYCHO</a:t>
          </a:r>
        </a:p>
      </dsp:txBody>
      <dsp:txXfrm>
        <a:off x="4105844" y="1263576"/>
        <a:ext cx="867155" cy="867155"/>
      </dsp:txXfrm>
    </dsp:sp>
    <dsp:sp modelId="{07990F02-3B1E-4206-BAAF-3B71FD5E3E72}">
      <dsp:nvSpPr>
        <dsp:cNvPr id="0" name=""/>
        <dsp:cNvSpPr/>
      </dsp:nvSpPr>
      <dsp:spPr>
        <a:xfrm rot="6480000">
          <a:off x="4093900" y="235804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rot="10800000">
        <a:off x="4158126" y="2394156"/>
        <a:ext cx="228964" cy="248335"/>
      </dsp:txXfrm>
    </dsp:sp>
    <dsp:sp modelId="{CA1FC6CF-6C11-421E-AE62-5E71D23FAB9A}">
      <dsp:nvSpPr>
        <dsp:cNvPr id="0" name=""/>
        <dsp:cNvSpPr/>
      </dsp:nvSpPr>
      <dsp:spPr>
        <a:xfrm>
          <a:off x="3356577" y="2837255"/>
          <a:ext cx="1226343" cy="1226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SOCIO</a:t>
          </a:r>
        </a:p>
      </dsp:txBody>
      <dsp:txXfrm>
        <a:off x="3536171" y="3016849"/>
        <a:ext cx="867155" cy="867155"/>
      </dsp:txXfrm>
    </dsp:sp>
    <dsp:sp modelId="{B53F845B-A69A-4BF3-ACF0-F7E80F704DA4}">
      <dsp:nvSpPr>
        <dsp:cNvPr id="0" name=""/>
        <dsp:cNvSpPr/>
      </dsp:nvSpPr>
      <dsp:spPr>
        <a:xfrm rot="10800000">
          <a:off x="2893711" y="3243481"/>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rot="10800000">
        <a:off x="2991839" y="3326259"/>
        <a:ext cx="228964" cy="248335"/>
      </dsp:txXfrm>
    </dsp:sp>
    <dsp:sp modelId="{6844B5EE-5234-4A3C-B3F6-B3953D0A4B5C}">
      <dsp:nvSpPr>
        <dsp:cNvPr id="0" name=""/>
        <dsp:cNvSpPr/>
      </dsp:nvSpPr>
      <dsp:spPr>
        <a:xfrm>
          <a:off x="1513078" y="2837255"/>
          <a:ext cx="1226343" cy="1226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ENERGY</a:t>
          </a:r>
        </a:p>
      </dsp:txBody>
      <dsp:txXfrm>
        <a:off x="1692672" y="3016849"/>
        <a:ext cx="867155" cy="867155"/>
      </dsp:txXfrm>
    </dsp:sp>
    <dsp:sp modelId="{B17E117B-57FC-41D7-AB1E-E9D78A5046F8}">
      <dsp:nvSpPr>
        <dsp:cNvPr id="0" name=""/>
        <dsp:cNvSpPr/>
      </dsp:nvSpPr>
      <dsp:spPr>
        <a:xfrm rot="15120000">
          <a:off x="1680728" y="237564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rot="10800000">
        <a:off x="1744954" y="2505090"/>
        <a:ext cx="228964" cy="248335"/>
      </dsp:txXfrm>
    </dsp:sp>
    <dsp:sp modelId="{3D776BB3-D1C9-4A85-A7B7-82B2445B1DCE}">
      <dsp:nvSpPr>
        <dsp:cNvPr id="0" name=""/>
        <dsp:cNvSpPr/>
      </dsp:nvSpPr>
      <dsp:spPr>
        <a:xfrm>
          <a:off x="943405" y="1083982"/>
          <a:ext cx="1226343" cy="1226343"/>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SPIRIT</a:t>
          </a:r>
        </a:p>
      </dsp:txBody>
      <dsp:txXfrm>
        <a:off x="1122999" y="1263576"/>
        <a:ext cx="867155" cy="867155"/>
      </dsp:txXfrm>
    </dsp:sp>
    <dsp:sp modelId="{FE2D58E6-26FD-48B6-BED1-92331C7EC9AD}">
      <dsp:nvSpPr>
        <dsp:cNvPr id="0" name=""/>
        <dsp:cNvSpPr/>
      </dsp:nvSpPr>
      <dsp:spPr>
        <a:xfrm rot="19440000">
          <a:off x="2131253" y="953859"/>
          <a:ext cx="327092" cy="4138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s-CZ" sz="1500" kern="1200"/>
        </a:p>
      </dsp:txBody>
      <dsp:txXfrm>
        <a:off x="2140623" y="1065476"/>
        <a:ext cx="228964" cy="248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E14ED-40F6-4648-87ED-8AD732E8DF29}">
      <dsp:nvSpPr>
        <dsp:cNvPr id="0" name=""/>
        <dsp:cNvSpPr/>
      </dsp:nvSpPr>
      <dsp:spPr>
        <a:xfrm>
          <a:off x="2986653" y="476666"/>
          <a:ext cx="3952965" cy="3952965"/>
        </a:xfrm>
        <a:prstGeom prst="blockArc">
          <a:avLst>
            <a:gd name="adj1" fmla="val 12312573"/>
            <a:gd name="adj2" fmla="val 17315495"/>
            <a:gd name="adj3" fmla="val 4534"/>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78963FD-E986-4302-9DE7-64BC3A92FB0D}">
      <dsp:nvSpPr>
        <dsp:cNvPr id="0" name=""/>
        <dsp:cNvSpPr/>
      </dsp:nvSpPr>
      <dsp:spPr>
        <a:xfrm>
          <a:off x="2937679" y="573537"/>
          <a:ext cx="3952965" cy="3952965"/>
        </a:xfrm>
        <a:prstGeom prst="blockArc">
          <a:avLst>
            <a:gd name="adj1" fmla="val 8878006"/>
            <a:gd name="adj2" fmla="val 12505777"/>
            <a:gd name="adj3" fmla="val 4534"/>
          </a:avLst>
        </a:prstGeom>
        <a:gradFill rotWithShape="0">
          <a:gsLst>
            <a:gs pos="0">
              <a:schemeClr val="accent2">
                <a:hueOff val="-2371429"/>
                <a:satOff val="11360"/>
                <a:lumOff val="10510"/>
                <a:alphaOff val="0"/>
                <a:tint val="65000"/>
                <a:lumMod val="110000"/>
              </a:schemeClr>
            </a:gs>
            <a:gs pos="88000">
              <a:schemeClr val="accent2">
                <a:hueOff val="-2371429"/>
                <a:satOff val="11360"/>
                <a:lumOff val="1051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71C81CA-CECD-44D7-BC7A-91329CE3CAA4}">
      <dsp:nvSpPr>
        <dsp:cNvPr id="0" name=""/>
        <dsp:cNvSpPr/>
      </dsp:nvSpPr>
      <dsp:spPr>
        <a:xfrm>
          <a:off x="3007166" y="694039"/>
          <a:ext cx="3952965" cy="3952965"/>
        </a:xfrm>
        <a:prstGeom prst="blockArc">
          <a:avLst>
            <a:gd name="adj1" fmla="val 4224099"/>
            <a:gd name="adj2" fmla="val 9125614"/>
            <a:gd name="adj3" fmla="val 4534"/>
          </a:avLst>
        </a:prstGeom>
        <a:gradFill rotWithShape="0">
          <a:gsLst>
            <a:gs pos="0">
              <a:schemeClr val="accent2">
                <a:hueOff val="-1778572"/>
                <a:satOff val="8520"/>
                <a:lumOff val="7882"/>
                <a:alphaOff val="0"/>
                <a:tint val="65000"/>
                <a:lumMod val="110000"/>
              </a:schemeClr>
            </a:gs>
            <a:gs pos="88000">
              <a:schemeClr val="accent2">
                <a:hueOff val="-1778572"/>
                <a:satOff val="8520"/>
                <a:lumOff val="7882"/>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5F4101A-526D-4A23-ABFA-85A7397C922C}">
      <dsp:nvSpPr>
        <dsp:cNvPr id="0" name=""/>
        <dsp:cNvSpPr/>
      </dsp:nvSpPr>
      <dsp:spPr>
        <a:xfrm>
          <a:off x="4147085" y="645835"/>
          <a:ext cx="3952965" cy="3952965"/>
        </a:xfrm>
        <a:prstGeom prst="blockArc">
          <a:avLst>
            <a:gd name="adj1" fmla="val 1626620"/>
            <a:gd name="adj2" fmla="val 6285326"/>
            <a:gd name="adj3" fmla="val 4534"/>
          </a:avLst>
        </a:prstGeom>
        <a:gradFill rotWithShape="0">
          <a:gsLst>
            <a:gs pos="0">
              <a:schemeClr val="accent2">
                <a:hueOff val="-1185714"/>
                <a:satOff val="5680"/>
                <a:lumOff val="5255"/>
                <a:alphaOff val="0"/>
                <a:tint val="65000"/>
                <a:lumMod val="110000"/>
              </a:schemeClr>
            </a:gs>
            <a:gs pos="88000">
              <a:schemeClr val="accent2">
                <a:hueOff val="-1185714"/>
                <a:satOff val="5680"/>
                <a:lumOff val="5255"/>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5A610BD-1CE1-49C1-8A4C-2E33A14A239D}">
      <dsp:nvSpPr>
        <dsp:cNvPr id="0" name=""/>
        <dsp:cNvSpPr/>
      </dsp:nvSpPr>
      <dsp:spPr>
        <a:xfrm>
          <a:off x="4172676" y="597545"/>
          <a:ext cx="3952965" cy="3952965"/>
        </a:xfrm>
        <a:prstGeom prst="blockArc">
          <a:avLst>
            <a:gd name="adj1" fmla="val 19845443"/>
            <a:gd name="adj2" fmla="val 1723886"/>
            <a:gd name="adj3" fmla="val 4534"/>
          </a:avLst>
        </a:prstGeom>
        <a:gradFill rotWithShape="0">
          <a:gsLst>
            <a:gs pos="0">
              <a:schemeClr val="accent2">
                <a:hueOff val="-592857"/>
                <a:satOff val="2840"/>
                <a:lumOff val="2627"/>
                <a:alphaOff val="0"/>
                <a:tint val="65000"/>
                <a:lumMod val="110000"/>
              </a:schemeClr>
            </a:gs>
            <a:gs pos="88000">
              <a:schemeClr val="accent2">
                <a:hueOff val="-592857"/>
                <a:satOff val="2840"/>
                <a:lumOff val="2627"/>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C6B1D0-6136-48BC-8E38-55A61B7FBC32}">
      <dsp:nvSpPr>
        <dsp:cNvPr id="0" name=""/>
        <dsp:cNvSpPr/>
      </dsp:nvSpPr>
      <dsp:spPr>
        <a:xfrm>
          <a:off x="4124414" y="505630"/>
          <a:ext cx="3952965" cy="3952965"/>
        </a:xfrm>
        <a:prstGeom prst="blockArc">
          <a:avLst>
            <a:gd name="adj1" fmla="val 15259498"/>
            <a:gd name="adj2" fmla="val 20030222"/>
            <a:gd name="adj3" fmla="val 4534"/>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27A8CE0-817F-418D-A7C4-F3E7BDEB120B}">
      <dsp:nvSpPr>
        <dsp:cNvPr id="0" name=""/>
        <dsp:cNvSpPr/>
      </dsp:nvSpPr>
      <dsp:spPr>
        <a:xfrm>
          <a:off x="4392493" y="1655615"/>
          <a:ext cx="2227207" cy="1777926"/>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cs-CZ" sz="2200" kern="1200" dirty="0"/>
            <a:t>Moderní psychologie</a:t>
          </a:r>
        </a:p>
      </dsp:txBody>
      <dsp:txXfrm>
        <a:off x="4718660" y="1915986"/>
        <a:ext cx="1574873" cy="1257184"/>
      </dsp:txXfrm>
    </dsp:sp>
    <dsp:sp modelId="{9329A073-4533-4788-891E-EE71F1A35514}">
      <dsp:nvSpPr>
        <dsp:cNvPr id="0" name=""/>
        <dsp:cNvSpPr/>
      </dsp:nvSpPr>
      <dsp:spPr>
        <a:xfrm>
          <a:off x="4390861" y="0"/>
          <a:ext cx="2376265" cy="1244548"/>
        </a:xfrm>
        <a:prstGeom prst="ellipse">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1" kern="1200" dirty="0"/>
            <a:t>Psychodynamický </a:t>
          </a:r>
        </a:p>
      </dsp:txBody>
      <dsp:txXfrm>
        <a:off x="4738857" y="182260"/>
        <a:ext cx="1680273" cy="880028"/>
      </dsp:txXfrm>
    </dsp:sp>
    <dsp:sp modelId="{64CB56FB-36EA-49D9-AA45-F8CB5832AE31}">
      <dsp:nvSpPr>
        <dsp:cNvPr id="0" name=""/>
        <dsp:cNvSpPr/>
      </dsp:nvSpPr>
      <dsp:spPr>
        <a:xfrm>
          <a:off x="6524309" y="1008111"/>
          <a:ext cx="2620707" cy="1244548"/>
        </a:xfrm>
        <a:prstGeom prst="ellipse">
          <a:avLst/>
        </a:prstGeom>
        <a:gradFill rotWithShape="0">
          <a:gsLst>
            <a:gs pos="0">
              <a:schemeClr val="accent2">
                <a:hueOff val="-592857"/>
                <a:satOff val="2840"/>
                <a:lumOff val="2627"/>
                <a:alphaOff val="0"/>
                <a:tint val="65000"/>
                <a:lumMod val="110000"/>
              </a:schemeClr>
            </a:gs>
            <a:gs pos="88000">
              <a:schemeClr val="accent2">
                <a:hueOff val="-592857"/>
                <a:satOff val="2840"/>
                <a:lumOff val="262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1" kern="1200" dirty="0" err="1"/>
            <a:t>Neobehaviorální</a:t>
          </a:r>
          <a:r>
            <a:rPr lang="cs-CZ" sz="1400" b="1" kern="1200" dirty="0"/>
            <a:t> </a:t>
          </a:r>
        </a:p>
      </dsp:txBody>
      <dsp:txXfrm>
        <a:off x="6908103" y="1190371"/>
        <a:ext cx="1853119" cy="880028"/>
      </dsp:txXfrm>
    </dsp:sp>
    <dsp:sp modelId="{99059B3B-A13B-407C-9067-51BB0C985D27}">
      <dsp:nvSpPr>
        <dsp:cNvPr id="0" name=""/>
        <dsp:cNvSpPr/>
      </dsp:nvSpPr>
      <dsp:spPr>
        <a:xfrm>
          <a:off x="6480713" y="2880320"/>
          <a:ext cx="2724602" cy="1244548"/>
        </a:xfrm>
        <a:prstGeom prst="ellipse">
          <a:avLst/>
        </a:prstGeom>
        <a:gradFill rotWithShape="0">
          <a:gsLst>
            <a:gs pos="0">
              <a:schemeClr val="accent2">
                <a:hueOff val="-1185714"/>
                <a:satOff val="5680"/>
                <a:lumOff val="5255"/>
                <a:alphaOff val="0"/>
                <a:tint val="65000"/>
                <a:lumMod val="110000"/>
              </a:schemeClr>
            </a:gs>
            <a:gs pos="88000">
              <a:schemeClr val="accent2">
                <a:hueOff val="-1185714"/>
                <a:satOff val="5680"/>
                <a:lumOff val="525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1" kern="1200" dirty="0"/>
            <a:t>Biologický </a:t>
          </a:r>
        </a:p>
      </dsp:txBody>
      <dsp:txXfrm>
        <a:off x="6879722" y="3062580"/>
        <a:ext cx="1926584" cy="880028"/>
      </dsp:txXfrm>
    </dsp:sp>
    <dsp:sp modelId="{3E985CB8-85FC-4211-93F9-A1D4357DD487}">
      <dsp:nvSpPr>
        <dsp:cNvPr id="0" name=""/>
        <dsp:cNvSpPr/>
      </dsp:nvSpPr>
      <dsp:spPr>
        <a:xfrm>
          <a:off x="4464494" y="3868019"/>
          <a:ext cx="2334175" cy="1244548"/>
        </a:xfrm>
        <a:prstGeom prst="ellipse">
          <a:avLst/>
        </a:prstGeom>
        <a:gradFill rotWithShape="0">
          <a:gsLst>
            <a:gs pos="0">
              <a:schemeClr val="accent2">
                <a:hueOff val="-1778572"/>
                <a:satOff val="8520"/>
                <a:lumOff val="7882"/>
                <a:alphaOff val="0"/>
                <a:tint val="65000"/>
                <a:lumMod val="110000"/>
              </a:schemeClr>
            </a:gs>
            <a:gs pos="88000">
              <a:schemeClr val="accent2">
                <a:hueOff val="-1778572"/>
                <a:satOff val="8520"/>
                <a:lumOff val="788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1" kern="1200" dirty="0" err="1"/>
            <a:t>Gestaltistický</a:t>
          </a:r>
          <a:endParaRPr lang="cs-CZ" sz="1400" b="1" kern="1200" dirty="0"/>
        </a:p>
      </dsp:txBody>
      <dsp:txXfrm>
        <a:off x="4806326" y="4050279"/>
        <a:ext cx="1650511" cy="880028"/>
      </dsp:txXfrm>
    </dsp:sp>
    <dsp:sp modelId="{2B0BC6B9-98A8-40A0-A721-D6D228621DDC}">
      <dsp:nvSpPr>
        <dsp:cNvPr id="0" name=""/>
        <dsp:cNvSpPr/>
      </dsp:nvSpPr>
      <dsp:spPr>
        <a:xfrm>
          <a:off x="2016220" y="2952330"/>
          <a:ext cx="2520757" cy="1244548"/>
        </a:xfrm>
        <a:prstGeom prst="ellipse">
          <a:avLst/>
        </a:prstGeom>
        <a:gradFill rotWithShape="0">
          <a:gsLst>
            <a:gs pos="0">
              <a:schemeClr val="accent2">
                <a:hueOff val="-2371429"/>
                <a:satOff val="11360"/>
                <a:lumOff val="10510"/>
                <a:alphaOff val="0"/>
                <a:tint val="65000"/>
                <a:lumMod val="110000"/>
              </a:schemeClr>
            </a:gs>
            <a:gs pos="88000">
              <a:schemeClr val="accent2">
                <a:hueOff val="-2371429"/>
                <a:satOff val="11360"/>
                <a:lumOff val="1051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cs-CZ" sz="1400" b="1" kern="1200" dirty="0"/>
            <a:t>Kognitivní </a:t>
          </a:r>
        </a:p>
        <a:p>
          <a:pPr marL="57150" lvl="1" indent="-57150" algn="l" defTabSz="400050">
            <a:lnSpc>
              <a:spcPct val="90000"/>
            </a:lnSpc>
            <a:spcBef>
              <a:spcPct val="0"/>
            </a:spcBef>
            <a:spcAft>
              <a:spcPct val="15000"/>
            </a:spcAft>
            <a:buChar char="••"/>
          </a:pPr>
          <a:endParaRPr lang="cs-CZ" sz="900" kern="1200" dirty="0"/>
        </a:p>
      </dsp:txBody>
      <dsp:txXfrm>
        <a:off x="2385376" y="3134590"/>
        <a:ext cx="1782445" cy="880028"/>
      </dsp:txXfrm>
    </dsp:sp>
    <dsp:sp modelId="{AC348892-9047-471C-BEFF-B0A1F8B4CAE9}">
      <dsp:nvSpPr>
        <dsp:cNvPr id="0" name=""/>
        <dsp:cNvSpPr/>
      </dsp:nvSpPr>
      <dsp:spPr>
        <a:xfrm>
          <a:off x="1963273" y="1008114"/>
          <a:ext cx="2504329" cy="1244548"/>
        </a:xfrm>
        <a:prstGeom prst="ellipse">
          <a:avLst/>
        </a:prstGeom>
        <a:gradFill rotWithShape="0">
          <a:gsLst>
            <a:gs pos="0">
              <a:schemeClr val="accent2">
                <a:hueOff val="-2964286"/>
                <a:satOff val="14200"/>
                <a:lumOff val="13137"/>
                <a:alphaOff val="0"/>
                <a:tint val="65000"/>
                <a:lumMod val="110000"/>
              </a:schemeClr>
            </a:gs>
            <a:gs pos="88000">
              <a:schemeClr val="accent2">
                <a:hueOff val="-2964286"/>
                <a:satOff val="14200"/>
                <a:lumOff val="1313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cs-CZ" sz="1400" b="1" kern="1200" dirty="0"/>
            <a:t>Fenomenologický</a:t>
          </a:r>
        </a:p>
        <a:p>
          <a:pPr lvl="0" algn="ctr" defTabSz="622300">
            <a:lnSpc>
              <a:spcPct val="90000"/>
            </a:lnSpc>
            <a:spcBef>
              <a:spcPct val="0"/>
            </a:spcBef>
            <a:spcAft>
              <a:spcPct val="35000"/>
            </a:spcAft>
          </a:pPr>
          <a:r>
            <a:rPr lang="cs-CZ" sz="1100" kern="1200" dirty="0"/>
            <a:t> </a:t>
          </a:r>
        </a:p>
      </dsp:txBody>
      <dsp:txXfrm>
        <a:off x="2330023" y="1190374"/>
        <a:ext cx="1770829" cy="880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5E271-1A14-4788-914A-3BCFFB1E0E4A}">
      <dsp:nvSpPr>
        <dsp:cNvPr id="0" name=""/>
        <dsp:cNvSpPr/>
      </dsp:nvSpPr>
      <dsp:spPr>
        <a:xfrm rot="2242087">
          <a:off x="3419034" y="3074774"/>
          <a:ext cx="3512662" cy="734186"/>
        </a:xfrm>
        <a:prstGeom prst="roundRect">
          <a:avLst>
            <a:gd name="adj" fmla="val 10000"/>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RELIABILTA</a:t>
          </a:r>
        </a:p>
      </dsp:txBody>
      <dsp:txXfrm>
        <a:off x="4325117" y="3575405"/>
        <a:ext cx="2426607" cy="518383"/>
      </dsp:txXfrm>
    </dsp:sp>
    <dsp:sp modelId="{9384F8C4-6F73-4634-9BEA-1E5FFBA1F901}">
      <dsp:nvSpPr>
        <dsp:cNvPr id="0" name=""/>
        <dsp:cNvSpPr/>
      </dsp:nvSpPr>
      <dsp:spPr>
        <a:xfrm rot="19584854">
          <a:off x="-561495" y="2892768"/>
          <a:ext cx="4717352" cy="809841"/>
        </a:xfrm>
        <a:prstGeom prst="roundRect">
          <a:avLst>
            <a:gd name="adj" fmla="val 10000"/>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STANDARDIZACE</a:t>
          </a:r>
        </a:p>
      </dsp:txBody>
      <dsp:txXfrm>
        <a:off x="-369578" y="3487554"/>
        <a:ext cx="3266566" cy="571801"/>
      </dsp:txXfrm>
    </dsp:sp>
    <dsp:sp modelId="{2D76C268-1D43-47E5-83A2-0A4BAE133DA9}">
      <dsp:nvSpPr>
        <dsp:cNvPr id="0" name=""/>
        <dsp:cNvSpPr/>
      </dsp:nvSpPr>
      <dsp:spPr>
        <a:xfrm rot="19460029">
          <a:off x="3289561" y="332799"/>
          <a:ext cx="3620346" cy="645589"/>
        </a:xfrm>
        <a:prstGeom prst="roundRect">
          <a:avLst>
            <a:gd name="adj" fmla="val 10000"/>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 VALIDITA</a:t>
          </a:r>
        </a:p>
      </dsp:txBody>
      <dsp:txXfrm>
        <a:off x="4240933" y="45484"/>
        <a:ext cx="2505880" cy="455830"/>
      </dsp:txXfrm>
    </dsp:sp>
    <dsp:sp modelId="{39397FE6-4724-4A7C-8A42-C3CBCA59E19F}">
      <dsp:nvSpPr>
        <dsp:cNvPr id="0" name=""/>
        <dsp:cNvSpPr/>
      </dsp:nvSpPr>
      <dsp:spPr>
        <a:xfrm rot="1943999">
          <a:off x="-492202" y="318821"/>
          <a:ext cx="3879862" cy="709968"/>
        </a:xfrm>
        <a:prstGeom prst="roundRect">
          <a:avLst>
            <a:gd name="adj" fmla="val 10000"/>
          </a:avLst>
        </a:prstGeom>
        <a:gradFill rotWithShape="1">
          <a:gsLst>
            <a:gs pos="0">
              <a:schemeClr val="accent1">
                <a:tint val="65000"/>
                <a:lumMod val="110000"/>
              </a:schemeClr>
            </a:gs>
            <a:gs pos="88000">
              <a:schemeClr val="accent1">
                <a:tint val="90000"/>
              </a:schemeClr>
            </a:gs>
          </a:gsLst>
          <a:lin ang="5400000" scaled="0"/>
        </a:gra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cs-CZ" sz="2400" b="1" kern="1200" dirty="0"/>
            <a:t>OBJEKTIVITA</a:t>
          </a:r>
        </a:p>
      </dsp:txBody>
      <dsp:txXfrm>
        <a:off x="-338456" y="36392"/>
        <a:ext cx="2684711" cy="501284"/>
      </dsp:txXfrm>
    </dsp:sp>
    <dsp:sp modelId="{B9C4C46E-9822-4763-840B-87DFD7D52B1A}">
      <dsp:nvSpPr>
        <dsp:cNvPr id="0" name=""/>
        <dsp:cNvSpPr/>
      </dsp:nvSpPr>
      <dsp:spPr>
        <a:xfrm>
          <a:off x="1359031" y="233555"/>
          <a:ext cx="1774200" cy="1774200"/>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cs-CZ" sz="1200" kern="1200" dirty="0"/>
            <a:t>Správné a jednotné zadávání metod</a:t>
          </a:r>
        </a:p>
        <a:p>
          <a:pPr lvl="0" algn="ctr" defTabSz="533400">
            <a:lnSpc>
              <a:spcPct val="90000"/>
            </a:lnSpc>
            <a:spcBef>
              <a:spcPct val="0"/>
            </a:spcBef>
            <a:spcAft>
              <a:spcPct val="35000"/>
            </a:spcAft>
          </a:pPr>
          <a:r>
            <a:rPr lang="cs-CZ" sz="1200" kern="1200" dirty="0"/>
            <a:t>nestrannost</a:t>
          </a:r>
        </a:p>
      </dsp:txBody>
      <dsp:txXfrm>
        <a:off x="1878682" y="753206"/>
        <a:ext cx="1254549" cy="1254549"/>
      </dsp:txXfrm>
    </dsp:sp>
    <dsp:sp modelId="{F75E9585-9726-4248-8C3C-AAE261CE468D}">
      <dsp:nvSpPr>
        <dsp:cNvPr id="0" name=""/>
        <dsp:cNvSpPr/>
      </dsp:nvSpPr>
      <dsp:spPr>
        <a:xfrm rot="5400000">
          <a:off x="3246105" y="274787"/>
          <a:ext cx="1774200" cy="1774200"/>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cs-CZ" sz="1200" kern="1200" dirty="0"/>
            <a:t>Platnost, zda metoda zjišťuje, co má</a:t>
          </a:r>
        </a:p>
      </dsp:txBody>
      <dsp:txXfrm rot="-5400000">
        <a:off x="3246105" y="794438"/>
        <a:ext cx="1254549" cy="1254549"/>
      </dsp:txXfrm>
    </dsp:sp>
    <dsp:sp modelId="{BB0EAD5F-DC76-4F35-9687-416CD3318232}">
      <dsp:nvSpPr>
        <dsp:cNvPr id="0" name=""/>
        <dsp:cNvSpPr/>
      </dsp:nvSpPr>
      <dsp:spPr>
        <a:xfrm rot="10800000">
          <a:off x="3215181" y="2089705"/>
          <a:ext cx="1774200" cy="1774200"/>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cs-CZ" sz="1200" kern="1200" dirty="0"/>
            <a:t>Přesnost,</a:t>
          </a:r>
        </a:p>
        <a:p>
          <a:pPr lvl="0" algn="ctr" defTabSz="533400">
            <a:lnSpc>
              <a:spcPct val="90000"/>
            </a:lnSpc>
            <a:spcBef>
              <a:spcPct val="0"/>
            </a:spcBef>
            <a:spcAft>
              <a:spcPct val="35000"/>
            </a:spcAft>
          </a:pPr>
          <a:r>
            <a:rPr lang="cs-CZ" sz="1200" kern="1200" dirty="0"/>
            <a:t>spolehlivost</a:t>
          </a:r>
        </a:p>
      </dsp:txBody>
      <dsp:txXfrm rot="10800000">
        <a:off x="3215181" y="2089705"/>
        <a:ext cx="1254549" cy="1254549"/>
      </dsp:txXfrm>
    </dsp:sp>
    <dsp:sp modelId="{B3B5A53D-9770-4C2C-8F12-4A898C964BCA}">
      <dsp:nvSpPr>
        <dsp:cNvPr id="0" name=""/>
        <dsp:cNvSpPr/>
      </dsp:nvSpPr>
      <dsp:spPr>
        <a:xfrm rot="16200000">
          <a:off x="1359031" y="2089705"/>
          <a:ext cx="1774200" cy="1774200"/>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cs-CZ" sz="1200" kern="1200" dirty="0"/>
            <a:t>Stejné podmínky, srovnávání se vzorkem</a:t>
          </a:r>
        </a:p>
      </dsp:txBody>
      <dsp:txXfrm rot="5400000">
        <a:off x="1878682" y="2089705"/>
        <a:ext cx="1254549" cy="1254549"/>
      </dsp:txXfrm>
    </dsp:sp>
    <dsp:sp modelId="{5C829790-F27D-4A24-9B4B-D845FF445708}">
      <dsp:nvSpPr>
        <dsp:cNvPr id="0" name=""/>
        <dsp:cNvSpPr/>
      </dsp:nvSpPr>
      <dsp:spPr>
        <a:xfrm>
          <a:off x="2867921" y="1679959"/>
          <a:ext cx="612570" cy="532669"/>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32F06-369F-4B39-948A-A9425372FB8A}">
      <dsp:nvSpPr>
        <dsp:cNvPr id="0" name=""/>
        <dsp:cNvSpPr/>
      </dsp:nvSpPr>
      <dsp:spPr>
        <a:xfrm rot="10800000">
          <a:off x="2867921" y="1884832"/>
          <a:ext cx="612570" cy="532669"/>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E0453-48AE-422C-9009-1C9B102D03FE}">
      <dsp:nvSpPr>
        <dsp:cNvPr id="0" name=""/>
        <dsp:cNvSpPr/>
      </dsp:nvSpPr>
      <dsp:spPr>
        <a:xfrm>
          <a:off x="2265989" y="321488"/>
          <a:ext cx="4374036" cy="4147185"/>
        </a:xfrm>
        <a:prstGeom prst="pie">
          <a:avLst>
            <a:gd name="adj1" fmla="val 16200000"/>
            <a:gd name="adj2" fmla="val 180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cs-CZ" sz="2400" kern="1200" dirty="0">
              <a:solidFill>
                <a:schemeClr val="tx1"/>
              </a:solidFill>
            </a:rPr>
            <a:t>Kognitivní</a:t>
          </a:r>
        </a:p>
      </dsp:txBody>
      <dsp:txXfrm>
        <a:off x="4644111" y="1086742"/>
        <a:ext cx="1484047" cy="1382395"/>
      </dsp:txXfrm>
    </dsp:sp>
    <dsp:sp modelId="{C2FCA0B9-0AD4-4AAF-BE97-CAAA0445D22F}">
      <dsp:nvSpPr>
        <dsp:cNvPr id="0" name=""/>
        <dsp:cNvSpPr/>
      </dsp:nvSpPr>
      <dsp:spPr>
        <a:xfrm>
          <a:off x="2165637" y="444916"/>
          <a:ext cx="4147185" cy="4147185"/>
        </a:xfrm>
        <a:prstGeom prst="pie">
          <a:avLst>
            <a:gd name="adj1" fmla="val 1800000"/>
            <a:gd name="adj2" fmla="val 9000000"/>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cs-CZ" sz="1900" kern="1200" dirty="0"/>
            <a:t>Volní</a:t>
          </a:r>
        </a:p>
      </dsp:txBody>
      <dsp:txXfrm>
        <a:off x="3301176" y="3061592"/>
        <a:ext cx="1876107" cy="1283652"/>
      </dsp:txXfrm>
    </dsp:sp>
    <dsp:sp modelId="{355C37E6-34C5-4A87-AEC9-832B17884EE8}">
      <dsp:nvSpPr>
        <dsp:cNvPr id="0" name=""/>
        <dsp:cNvSpPr/>
      </dsp:nvSpPr>
      <dsp:spPr>
        <a:xfrm>
          <a:off x="2185876" y="421381"/>
          <a:ext cx="4106708" cy="4194255"/>
        </a:xfrm>
        <a:prstGeom prst="pie">
          <a:avLst>
            <a:gd name="adj1" fmla="val 9000000"/>
            <a:gd name="adj2" fmla="val 1620000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cs-CZ" sz="1900" kern="1200" dirty="0"/>
            <a:t>Emocionální</a:t>
          </a:r>
        </a:p>
      </dsp:txBody>
      <dsp:txXfrm>
        <a:off x="2625880" y="1245252"/>
        <a:ext cx="1393347" cy="1398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E0453-48AE-422C-9009-1C9B102D03FE}">
      <dsp:nvSpPr>
        <dsp:cNvPr id="0" name=""/>
        <dsp:cNvSpPr/>
      </dsp:nvSpPr>
      <dsp:spPr>
        <a:xfrm>
          <a:off x="2258131" y="459631"/>
          <a:ext cx="4147185" cy="4147185"/>
        </a:xfrm>
        <a:prstGeom prst="pie">
          <a:avLst>
            <a:gd name="adj1" fmla="val 16200000"/>
            <a:gd name="adj2" fmla="val 180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0" kern="1200" dirty="0">
              <a:solidFill>
                <a:schemeClr val="tx1"/>
              </a:solidFill>
            </a:rPr>
            <a:t>kognitivní</a:t>
          </a:r>
        </a:p>
      </dsp:txBody>
      <dsp:txXfrm>
        <a:off x="4512916" y="1224885"/>
        <a:ext cx="1407080" cy="1382395"/>
      </dsp:txXfrm>
    </dsp:sp>
    <dsp:sp modelId="{C2FCA0B9-0AD4-4AAF-BE97-CAAA0445D22F}">
      <dsp:nvSpPr>
        <dsp:cNvPr id="0" name=""/>
        <dsp:cNvSpPr/>
      </dsp:nvSpPr>
      <dsp:spPr>
        <a:xfrm>
          <a:off x="2248229" y="444916"/>
          <a:ext cx="4147185" cy="4147185"/>
        </a:xfrm>
        <a:prstGeom prst="pie">
          <a:avLst>
            <a:gd name="adj1" fmla="val 1800000"/>
            <a:gd name="adj2" fmla="val 9000000"/>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kern="1200" dirty="0"/>
            <a:t>Volní</a:t>
          </a:r>
        </a:p>
      </dsp:txBody>
      <dsp:txXfrm>
        <a:off x="3383767" y="3061592"/>
        <a:ext cx="1876107" cy="1283652"/>
      </dsp:txXfrm>
    </dsp:sp>
    <dsp:sp modelId="{355C37E6-34C5-4A87-AEC9-832B17884EE8}">
      <dsp:nvSpPr>
        <dsp:cNvPr id="0" name=""/>
        <dsp:cNvSpPr/>
      </dsp:nvSpPr>
      <dsp:spPr>
        <a:xfrm>
          <a:off x="1898082" y="216012"/>
          <a:ext cx="4250698" cy="4194255"/>
        </a:xfrm>
        <a:prstGeom prst="pie">
          <a:avLst>
            <a:gd name="adj1" fmla="val 9000000"/>
            <a:gd name="adj2" fmla="val 1620000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0" kern="1200" dirty="0"/>
            <a:t>Emocionální</a:t>
          </a:r>
        </a:p>
      </dsp:txBody>
      <dsp:txXfrm>
        <a:off x="2353514" y="1039884"/>
        <a:ext cx="1442201" cy="1398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E0453-48AE-422C-9009-1C9B102D03FE}">
      <dsp:nvSpPr>
        <dsp:cNvPr id="0" name=""/>
        <dsp:cNvSpPr/>
      </dsp:nvSpPr>
      <dsp:spPr>
        <a:xfrm>
          <a:off x="2232252" y="459631"/>
          <a:ext cx="4147185" cy="4147185"/>
        </a:xfrm>
        <a:prstGeom prst="pie">
          <a:avLst>
            <a:gd name="adj1" fmla="val 16200000"/>
            <a:gd name="adj2" fmla="val 180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cs-CZ" sz="2000" b="0" kern="1200" dirty="0">
              <a:solidFill>
                <a:schemeClr val="tx1"/>
              </a:solidFill>
            </a:rPr>
            <a:t>kognitivní</a:t>
          </a:r>
        </a:p>
      </dsp:txBody>
      <dsp:txXfrm>
        <a:off x="4487037" y="1224885"/>
        <a:ext cx="1407080" cy="1382395"/>
      </dsp:txXfrm>
    </dsp:sp>
    <dsp:sp modelId="{C2FCA0B9-0AD4-4AAF-BE97-CAAA0445D22F}">
      <dsp:nvSpPr>
        <dsp:cNvPr id="0" name=""/>
        <dsp:cNvSpPr/>
      </dsp:nvSpPr>
      <dsp:spPr>
        <a:xfrm>
          <a:off x="2232262" y="720082"/>
          <a:ext cx="4147185" cy="4147185"/>
        </a:xfrm>
        <a:prstGeom prst="pie">
          <a:avLst>
            <a:gd name="adj1" fmla="val 1800000"/>
            <a:gd name="adj2" fmla="val 9000000"/>
          </a:avLst>
        </a:prstGeom>
        <a:gradFill rotWithShape="0">
          <a:gsLst>
            <a:gs pos="0">
              <a:schemeClr val="accent4">
                <a:hueOff val="-455917"/>
                <a:satOff val="-2303"/>
                <a:lumOff val="-3235"/>
                <a:alphaOff val="0"/>
                <a:tint val="96000"/>
                <a:lumMod val="100000"/>
              </a:schemeClr>
            </a:gs>
            <a:gs pos="78000">
              <a:schemeClr val="accent4">
                <a:hueOff val="-455917"/>
                <a:satOff val="-2303"/>
                <a:lumOff val="-323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cs-CZ" sz="3200" b="1" kern="1200" dirty="0">
              <a:solidFill>
                <a:schemeClr val="tx1"/>
              </a:solidFill>
            </a:rPr>
            <a:t>Volní</a:t>
          </a:r>
        </a:p>
      </dsp:txBody>
      <dsp:txXfrm>
        <a:off x="3367801" y="3336758"/>
        <a:ext cx="1876107" cy="1283652"/>
      </dsp:txXfrm>
    </dsp:sp>
    <dsp:sp modelId="{355C37E6-34C5-4A87-AEC9-832B17884EE8}">
      <dsp:nvSpPr>
        <dsp:cNvPr id="0" name=""/>
        <dsp:cNvSpPr/>
      </dsp:nvSpPr>
      <dsp:spPr>
        <a:xfrm>
          <a:off x="2232262" y="432039"/>
          <a:ext cx="4106708" cy="4194255"/>
        </a:xfrm>
        <a:prstGeom prst="pie">
          <a:avLst>
            <a:gd name="adj1" fmla="val 9000000"/>
            <a:gd name="adj2" fmla="val 1620000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cs-CZ" sz="1800" b="0" kern="1200" dirty="0"/>
            <a:t>Emocionální</a:t>
          </a:r>
        </a:p>
      </dsp:txBody>
      <dsp:txXfrm>
        <a:off x="2672266" y="1255911"/>
        <a:ext cx="1393347" cy="13980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0CE85F9-C5B0-429D-828B-FA3B91D1019F}" type="datetimeFigureOut">
              <a:rPr lang="cs-CZ"/>
              <a:pPr>
                <a:defRPr/>
              </a:pPr>
              <a:t>12.11.2019</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E19A07-D9E2-4E50-A6F7-49CF958C81A5}" type="slidenum">
              <a:rPr lang="cs-CZ"/>
              <a:pPr>
                <a:defRPr/>
              </a:pPr>
              <a:t>‹#›</a:t>
            </a:fld>
            <a:endParaRPr lang="cs-CZ" dirty="0"/>
          </a:p>
        </p:txBody>
      </p:sp>
    </p:spTree>
    <p:extLst>
      <p:ext uri="{BB962C8B-B14F-4D97-AF65-F5344CB8AC3E}">
        <p14:creationId xmlns:p14="http://schemas.microsoft.com/office/powerpoint/2010/main" val="333011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jeco.cz/index.php?s_term=&amp;s_lang=2&amp;detail=1&amp;id_desc=17434"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35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Samostatná věda, empirická, přírodní i společenská, protože člověk je součástí přírody i společnosti</a:t>
            </a:r>
          </a:p>
        </p:txBody>
      </p:sp>
      <p:sp>
        <p:nvSpPr>
          <p:cNvPr id="2355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0E5942-92F6-4604-8CBE-6F0E9D68F350}" type="slidenum">
              <a:rPr lang="cs-CZ">
                <a:cs typeface="Arial" charset="0"/>
              </a:rPr>
              <a:pPr fontAlgn="base">
                <a:spcBef>
                  <a:spcPct val="0"/>
                </a:spcBef>
                <a:spcAft>
                  <a:spcPct val="0"/>
                </a:spcAft>
              </a:pPr>
              <a:t>5</a:t>
            </a:fld>
            <a:endParaRPr lang="cs-CZ">
              <a:cs typeface="Arial" charset="0"/>
            </a:endParaRPr>
          </a:p>
        </p:txBody>
      </p:sp>
    </p:spTree>
    <p:extLst>
      <p:ext uri="{BB962C8B-B14F-4D97-AF65-F5344CB8AC3E}">
        <p14:creationId xmlns:p14="http://schemas.microsoft.com/office/powerpoint/2010/main" val="38641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1C62FD-3288-45F1-BD68-B0A3D4DEAEE8}" type="slidenum">
              <a:rPr lang="cs-CZ" altLang="cs-CZ">
                <a:latin typeface="Arial" charset="0"/>
                <a:cs typeface="Arial" charset="0"/>
              </a:rPr>
              <a:pPr fontAlgn="base">
                <a:spcBef>
                  <a:spcPct val="0"/>
                </a:spcBef>
                <a:spcAft>
                  <a:spcPct val="0"/>
                </a:spcAft>
              </a:pPr>
              <a:t>93</a:t>
            </a:fld>
            <a:endParaRPr lang="cs-CZ" altLang="cs-CZ">
              <a:latin typeface="Arial" charset="0"/>
              <a:cs typeface="Arial" charset="0"/>
            </a:endParaRPr>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148254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56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Zabývá se chováním a prožíváním člověka v kontextu vnitřních i vnějších podmínek</a:t>
            </a:r>
          </a:p>
        </p:txBody>
      </p:sp>
      <p:sp>
        <p:nvSpPr>
          <p:cNvPr id="2560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6CC96-6F25-431A-9330-FC5957453A2F}" type="slidenum">
              <a:rPr lang="cs-CZ">
                <a:cs typeface="Arial" charset="0"/>
              </a:rPr>
              <a:pPr fontAlgn="base">
                <a:spcBef>
                  <a:spcPct val="0"/>
                </a:spcBef>
                <a:spcAft>
                  <a:spcPct val="0"/>
                </a:spcAft>
              </a:pPr>
              <a:t>6</a:t>
            </a:fld>
            <a:endParaRPr lang="cs-CZ">
              <a:cs typeface="Arial" charset="0"/>
            </a:endParaRPr>
          </a:p>
        </p:txBody>
      </p:sp>
    </p:spTree>
    <p:extLst>
      <p:ext uri="{BB962C8B-B14F-4D97-AF65-F5344CB8AC3E}">
        <p14:creationId xmlns:p14="http://schemas.microsoft.com/office/powerpoint/2010/main" val="185179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pro obrázek snímku 1"/>
          <p:cNvSpPr>
            <a:spLocks noGrp="1" noRot="1" noChangeAspect="1"/>
          </p:cNvSpPr>
          <p:nvPr>
            <p:ph type="sldImg"/>
          </p:nvPr>
        </p:nvSpPr>
        <p:spPr bwMode="auto">
          <a:noFill/>
          <a:ln>
            <a:solidFill>
              <a:srgbClr val="000000"/>
            </a:solidFill>
            <a:miter lim="800000"/>
            <a:headEnd/>
            <a:tailEnd/>
          </a:ln>
        </p:spPr>
      </p:sp>
      <p:sp>
        <p:nvSpPr>
          <p:cNvPr id="2765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Chování – aktivita, činnost, kterou můžu pozorovat – pomocí extrospekce nebo pomocí přístrojů. Jedná se o vnější projevy psychické činnosti.</a:t>
            </a:r>
          </a:p>
          <a:p>
            <a:pPr>
              <a:spcBef>
                <a:spcPct val="0"/>
              </a:spcBef>
            </a:pPr>
            <a:r>
              <a:rPr lang="cs-CZ"/>
              <a:t>Prožívání – lze na ně pouze usuzovat, jedná se o vnitřní život člověka – je subjektivní, jedinečný. Dostáváme se k nim pomocí introspekce</a:t>
            </a:r>
          </a:p>
        </p:txBody>
      </p:sp>
      <p:sp>
        <p:nvSpPr>
          <p:cNvPr id="27651"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894F75-52BC-4FF5-BCD8-9592BF57B840}" type="slidenum">
              <a:rPr lang="cs-CZ">
                <a:cs typeface="Arial" charset="0"/>
              </a:rPr>
              <a:pPr fontAlgn="base">
                <a:spcBef>
                  <a:spcPct val="0"/>
                </a:spcBef>
                <a:spcAft>
                  <a:spcPct val="0"/>
                </a:spcAft>
              </a:pPr>
              <a:t>7</a:t>
            </a:fld>
            <a:endParaRPr lang="cs-CZ">
              <a:cs typeface="Arial" charset="0"/>
            </a:endParaRPr>
          </a:p>
        </p:txBody>
      </p:sp>
    </p:spTree>
    <p:extLst>
      <p:ext uri="{BB962C8B-B14F-4D97-AF65-F5344CB8AC3E}">
        <p14:creationId xmlns:p14="http://schemas.microsoft.com/office/powerpoint/2010/main" val="211732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07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Při meditaci se nám otevírá nejprve předvědomí - vír myšlenek a vzpomínek, které se okamžitě nahrnou do mysli, když se pokusíme nahlédnout do nitra. Pak, s prohlubující se meditací, se nám otevírá nevědomí. Nejprve se vynoří například dávno zapomenuté vzpomínky z osobního nevědomí a teprve později přijdou obecné symboly a archetypy z kolektivního nevědomí.</a:t>
            </a:r>
          </a:p>
          <a:p>
            <a:pPr>
              <a:spcBef>
                <a:spcPct val="0"/>
              </a:spcBef>
            </a:pPr>
            <a:endParaRPr lang="cs-CZ"/>
          </a:p>
        </p:txBody>
      </p:sp>
      <p:sp>
        <p:nvSpPr>
          <p:cNvPr id="3072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6EB047-B5FD-4B6E-92DA-31598F6D3F34}" type="slidenum">
              <a:rPr lang="cs-CZ">
                <a:cs typeface="Arial" charset="0"/>
              </a:rPr>
              <a:pPr fontAlgn="base">
                <a:spcBef>
                  <a:spcPct val="0"/>
                </a:spcBef>
                <a:spcAft>
                  <a:spcPct val="0"/>
                </a:spcAft>
              </a:pPr>
              <a:t>9</a:t>
            </a:fld>
            <a:endParaRPr lang="cs-CZ">
              <a:cs typeface="Arial" charset="0"/>
            </a:endParaRPr>
          </a:p>
        </p:txBody>
      </p:sp>
    </p:spTree>
    <p:extLst>
      <p:ext uri="{BB962C8B-B14F-4D97-AF65-F5344CB8AC3E}">
        <p14:creationId xmlns:p14="http://schemas.microsoft.com/office/powerpoint/2010/main" val="93078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symbol pro obrázek snímku 1"/>
          <p:cNvSpPr>
            <a:spLocks noGrp="1" noRot="1" noChangeAspect="1"/>
          </p:cNvSpPr>
          <p:nvPr>
            <p:ph type="sldImg"/>
          </p:nvPr>
        </p:nvSpPr>
        <p:spPr bwMode="auto">
          <a:noFill/>
          <a:ln>
            <a:solidFill>
              <a:srgbClr val="000000"/>
            </a:solidFill>
            <a:miter lim="800000"/>
            <a:headEnd/>
            <a:tailEnd/>
          </a:ln>
        </p:spPr>
      </p:sp>
      <p:sp>
        <p:nvSpPr>
          <p:cNvPr id="3584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z="1000" b="1" u="sng"/>
              <a:t>POZNÁVAT </a:t>
            </a:r>
            <a:r>
              <a:rPr lang="cs-CZ" sz="1000"/>
              <a:t>(sebe i druhé) - diagnostika</a:t>
            </a:r>
          </a:p>
          <a:p>
            <a:pPr>
              <a:spcBef>
                <a:spcPct val="0"/>
              </a:spcBef>
            </a:pPr>
            <a:r>
              <a:rPr lang="cs-CZ" sz="1000" b="1" u="sng"/>
              <a:t>PŘEDVÍDAT</a:t>
            </a:r>
            <a:r>
              <a:rPr lang="cs-CZ" sz="1000"/>
              <a:t> - profylaxe</a:t>
            </a:r>
          </a:p>
          <a:p>
            <a:pPr>
              <a:spcBef>
                <a:spcPct val="0"/>
              </a:spcBef>
            </a:pPr>
            <a:r>
              <a:rPr lang="cs-CZ" sz="1000"/>
              <a:t>v souladu s estetickými zásadami také </a:t>
            </a:r>
            <a:r>
              <a:rPr lang="cs-CZ" sz="1000" b="1" u="sng"/>
              <a:t>OVLIVŇOVAT </a:t>
            </a:r>
            <a:r>
              <a:rPr lang="cs-CZ" sz="1000"/>
              <a:t>(výchova, vedení)</a:t>
            </a:r>
          </a:p>
          <a:p>
            <a:pPr>
              <a:spcBef>
                <a:spcPct val="0"/>
              </a:spcBef>
            </a:pPr>
            <a:r>
              <a:rPr lang="cs-CZ" sz="1000"/>
              <a:t>pomáhá </a:t>
            </a:r>
            <a:r>
              <a:rPr lang="cs-CZ" sz="1000" b="1" u="sng"/>
              <a:t>FORMOVAT</a:t>
            </a:r>
            <a:r>
              <a:rPr lang="cs-CZ" sz="1000"/>
              <a:t> osobnost a její rozvoj (terapie, výchova, vedení</a:t>
            </a:r>
          </a:p>
          <a:p>
            <a:pPr>
              <a:spcBef>
                <a:spcPct val="0"/>
              </a:spcBef>
            </a:pPr>
            <a:r>
              <a:rPr lang="cs-CZ" sz="1000" b="1" u="sng"/>
              <a:t>USPOŘÁDÁVAT</a:t>
            </a:r>
            <a:r>
              <a:rPr lang="cs-CZ" sz="1000"/>
              <a:t> věci a podmínky (v nichž lidé žijí - byt, pracovní podmínky a prostředí,…)</a:t>
            </a:r>
          </a:p>
          <a:p>
            <a:pPr>
              <a:spcBef>
                <a:spcPct val="0"/>
              </a:spcBef>
            </a:pPr>
            <a:r>
              <a:rPr lang="cs-CZ" sz="1000"/>
              <a:t>Umožňuje lépe </a:t>
            </a:r>
            <a:r>
              <a:rPr lang="cs-CZ" sz="1000" b="1" u="sng"/>
              <a:t>POCHOPIT</a:t>
            </a:r>
            <a:r>
              <a:rPr lang="cs-CZ" sz="1000"/>
              <a:t> vlastní jednání a duševní stavy, ale také chování jiných lidí. </a:t>
            </a:r>
          </a:p>
          <a:p>
            <a:pPr>
              <a:spcBef>
                <a:spcPct val="0"/>
              </a:spcBef>
            </a:pPr>
            <a:r>
              <a:rPr lang="cs-CZ" sz="1000" b="1" u="sng"/>
              <a:t>ZLEPŠOVAT</a:t>
            </a:r>
            <a:r>
              <a:rPr lang="cs-CZ" sz="1000"/>
              <a:t> činnost (učení, práci) i způsob života a lépe se </a:t>
            </a:r>
            <a:r>
              <a:rPr lang="cs-CZ" sz="1000" b="1" u="sng"/>
              <a:t>ORIENTOVAT</a:t>
            </a:r>
            <a:r>
              <a:rPr lang="cs-CZ" sz="1000"/>
              <a:t> v mezilidských vztazích</a:t>
            </a:r>
          </a:p>
        </p:txBody>
      </p:sp>
      <p:sp>
        <p:nvSpPr>
          <p:cNvPr id="3584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2482B8-F261-484E-BCF7-72AAD3AAAAFB}" type="slidenum">
              <a:rPr lang="cs-CZ">
                <a:cs typeface="Arial" charset="0"/>
              </a:rPr>
              <a:pPr fontAlgn="base">
                <a:spcBef>
                  <a:spcPct val="0"/>
                </a:spcBef>
                <a:spcAft>
                  <a:spcPct val="0"/>
                </a:spcAft>
              </a:pPr>
              <a:t>13</a:t>
            </a:fld>
            <a:endParaRPr lang="cs-CZ">
              <a:cs typeface="Arial" charset="0"/>
            </a:endParaRPr>
          </a:p>
        </p:txBody>
      </p:sp>
    </p:spTree>
    <p:extLst>
      <p:ext uri="{BB962C8B-B14F-4D97-AF65-F5344CB8AC3E}">
        <p14:creationId xmlns:p14="http://schemas.microsoft.com/office/powerpoint/2010/main" val="52492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419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4198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3FE4CE-FE66-45DF-8A17-0376A9CE45B3}" type="slidenum">
              <a:rPr lang="cs-CZ">
                <a:cs typeface="Arial" charset="0"/>
              </a:rPr>
              <a:pPr fontAlgn="base">
                <a:spcBef>
                  <a:spcPct val="0"/>
                </a:spcBef>
                <a:spcAft>
                  <a:spcPct val="0"/>
                </a:spcAft>
              </a:pPr>
              <a:t>18</a:t>
            </a:fld>
            <a:endParaRPr lang="cs-CZ">
              <a:cs typeface="Arial" charset="0"/>
            </a:endParaRPr>
          </a:p>
        </p:txBody>
      </p:sp>
    </p:spTree>
    <p:extLst>
      <p:ext uri="{BB962C8B-B14F-4D97-AF65-F5344CB8AC3E}">
        <p14:creationId xmlns:p14="http://schemas.microsoft.com/office/powerpoint/2010/main" val="381633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Zástupný symbol pro obrázek snímku 1"/>
          <p:cNvSpPr>
            <a:spLocks noGrp="1" noRot="1" noChangeAspect="1"/>
          </p:cNvSpPr>
          <p:nvPr>
            <p:ph type="sldImg"/>
          </p:nvPr>
        </p:nvSpPr>
        <p:spPr bwMode="auto">
          <a:noFill/>
          <a:ln>
            <a:solidFill>
              <a:srgbClr val="000000"/>
            </a:solidFill>
            <a:miter lim="800000"/>
            <a:headEnd/>
            <a:tailEnd/>
          </a:ln>
        </p:spPr>
      </p:sp>
      <p:sp>
        <p:nvSpPr>
          <p:cNvPr id="5837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a:t>Řeší otázku vztahů mezi velikostí (intenzitou) podnětu a odpovídajícím počitkem </a:t>
            </a:r>
          </a:p>
          <a:p>
            <a:pPr>
              <a:spcBef>
                <a:spcPct val="0"/>
              </a:spcBef>
            </a:pPr>
            <a:r>
              <a:rPr lang="cs-CZ"/>
              <a:t>(studium tzv. podnětových prahů), dále pak  otázku doby trvání vzniku počitku v </a:t>
            </a:r>
          </a:p>
          <a:p>
            <a:pPr>
              <a:spcBef>
                <a:spcPct val="0"/>
              </a:spcBef>
            </a:pPr>
            <a:r>
              <a:rPr lang="cs-CZ"/>
              <a:t>závislosti na době působení podnětu (studium tzv. reakčního času).</a:t>
            </a:r>
          </a:p>
          <a:p>
            <a:pPr>
              <a:spcBef>
                <a:spcPct val="0"/>
              </a:spcBef>
            </a:pPr>
            <a:r>
              <a:rPr lang="cs-CZ"/>
              <a:t> V první oblasti stanovila psychofyzika dolní práh podnětu </a:t>
            </a:r>
          </a:p>
          <a:p>
            <a:pPr>
              <a:spcBef>
                <a:spcPct val="0"/>
              </a:spcBef>
            </a:pPr>
            <a:r>
              <a:rPr lang="cs-CZ"/>
              <a:t>(nejmenší velikost podnětu vyvolávající počitek) a horní práh podnětu </a:t>
            </a:r>
          </a:p>
          <a:p>
            <a:pPr>
              <a:spcBef>
                <a:spcPct val="0"/>
              </a:spcBef>
            </a:pPr>
            <a:r>
              <a:rPr lang="cs-CZ"/>
              <a:t>(maximální velikost podnětu vyvolávající ještě počitek) jako absolutní počitkové prahy, </a:t>
            </a:r>
          </a:p>
          <a:p>
            <a:pPr>
              <a:spcBef>
                <a:spcPct val="0"/>
              </a:spcBef>
            </a:pPr>
            <a:r>
              <a:rPr lang="cs-CZ"/>
              <a:t>dané schopností </a:t>
            </a:r>
            <a:r>
              <a:rPr lang="cs-CZ" u="sng">
                <a:hlinkClick r:id="rId3"/>
              </a:rPr>
              <a:t>čití</a:t>
            </a:r>
            <a:r>
              <a:rPr lang="cs-CZ"/>
              <a:t> (čivostí) organismu</a:t>
            </a:r>
          </a:p>
          <a:p>
            <a:pPr>
              <a:spcBef>
                <a:spcPct val="0"/>
              </a:spcBef>
            </a:pPr>
            <a:r>
              <a:rPr lang="cs-CZ"/>
              <a:t>Řeší otázku vztahů mezi velikostí (intenzitou) podnětu a odpovídajícím počitkem </a:t>
            </a:r>
          </a:p>
          <a:p>
            <a:pPr>
              <a:spcBef>
                <a:spcPct val="0"/>
              </a:spcBef>
            </a:pPr>
            <a:r>
              <a:rPr lang="cs-CZ"/>
              <a:t>(studium tzv. podnětových prahů), dále pak  otázku doby trvání vzniku počitku v </a:t>
            </a:r>
          </a:p>
          <a:p>
            <a:pPr>
              <a:spcBef>
                <a:spcPct val="0"/>
              </a:spcBef>
            </a:pPr>
            <a:r>
              <a:rPr lang="cs-CZ"/>
              <a:t>závislosti na době působení podnětu (studium tzv. reakčního času).</a:t>
            </a:r>
          </a:p>
          <a:p>
            <a:pPr>
              <a:spcBef>
                <a:spcPct val="0"/>
              </a:spcBef>
            </a:pPr>
            <a:r>
              <a:rPr lang="cs-CZ"/>
              <a:t> V první oblasti stanovila psychofyzika dolní práh podnětu </a:t>
            </a:r>
          </a:p>
          <a:p>
            <a:pPr>
              <a:spcBef>
                <a:spcPct val="0"/>
              </a:spcBef>
            </a:pPr>
            <a:r>
              <a:rPr lang="cs-CZ"/>
              <a:t>(nejmenší velikost podnětu vyvolávající počitek) a horní práh podnětu </a:t>
            </a:r>
          </a:p>
          <a:p>
            <a:pPr>
              <a:spcBef>
                <a:spcPct val="0"/>
              </a:spcBef>
            </a:pPr>
            <a:r>
              <a:rPr lang="cs-CZ"/>
              <a:t>(maximální velikost podnětu vyvolávající ještě počitek) jako absolutní počitkové prahy, </a:t>
            </a:r>
          </a:p>
          <a:p>
            <a:pPr>
              <a:spcBef>
                <a:spcPct val="0"/>
              </a:spcBef>
            </a:pPr>
            <a:r>
              <a:rPr lang="cs-CZ"/>
              <a:t>dané schopností </a:t>
            </a:r>
            <a:r>
              <a:rPr lang="cs-CZ" u="sng">
                <a:hlinkClick r:id="rId3"/>
              </a:rPr>
              <a:t>čití</a:t>
            </a:r>
            <a:r>
              <a:rPr lang="cs-CZ"/>
              <a:t> (čivostí) organismu</a:t>
            </a:r>
          </a:p>
          <a:p>
            <a:pPr>
              <a:spcBef>
                <a:spcPct val="0"/>
              </a:spcBef>
            </a:pPr>
            <a:endParaRPr lang="cs-CZ"/>
          </a:p>
        </p:txBody>
      </p:sp>
      <p:sp>
        <p:nvSpPr>
          <p:cNvPr id="58371"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88E5C2-79F6-4D13-8817-7A85A117A1A1}" type="slidenum">
              <a:rPr lang="cs-CZ">
                <a:cs typeface="Arial" charset="0"/>
              </a:rPr>
              <a:pPr fontAlgn="base">
                <a:spcBef>
                  <a:spcPct val="0"/>
                </a:spcBef>
                <a:spcAft>
                  <a:spcPct val="0"/>
                </a:spcAft>
              </a:pPr>
              <a:t>34</a:t>
            </a:fld>
            <a:endParaRPr lang="cs-CZ">
              <a:cs typeface="Arial" charset="0"/>
            </a:endParaRPr>
          </a:p>
        </p:txBody>
      </p:sp>
    </p:spTree>
    <p:extLst>
      <p:ext uri="{BB962C8B-B14F-4D97-AF65-F5344CB8AC3E}">
        <p14:creationId xmlns:p14="http://schemas.microsoft.com/office/powerpoint/2010/main" val="33614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ástupný symbol pro obrázek snímku 1"/>
          <p:cNvSpPr>
            <a:spLocks noGrp="1" noRot="1" noChangeAspect="1"/>
          </p:cNvSpPr>
          <p:nvPr>
            <p:ph type="sldImg"/>
          </p:nvPr>
        </p:nvSpPr>
        <p:spPr bwMode="auto">
          <a:noFill/>
          <a:ln>
            <a:solidFill>
              <a:srgbClr val="000000"/>
            </a:solidFill>
            <a:miter lim="800000"/>
            <a:headEnd/>
            <a:tailEnd/>
          </a:ln>
        </p:spPr>
      </p:sp>
      <p:sp>
        <p:nvSpPr>
          <p:cNvPr id="696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p:txBody>
      </p:sp>
      <p:sp>
        <p:nvSpPr>
          <p:cNvPr id="6963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72D679-7B03-4441-99E3-10DB77E93DDE}" type="slidenum">
              <a:rPr lang="cs-CZ">
                <a:cs typeface="Arial" charset="0"/>
              </a:rPr>
              <a:pPr fontAlgn="base">
                <a:spcBef>
                  <a:spcPct val="0"/>
                </a:spcBef>
                <a:spcAft>
                  <a:spcPct val="0"/>
                </a:spcAft>
              </a:pPr>
              <a:t>44</a:t>
            </a:fld>
            <a:endParaRPr lang="cs-CZ">
              <a:cs typeface="Arial" charset="0"/>
            </a:endParaRPr>
          </a:p>
        </p:txBody>
      </p:sp>
    </p:spTree>
    <p:extLst>
      <p:ext uri="{BB962C8B-B14F-4D97-AF65-F5344CB8AC3E}">
        <p14:creationId xmlns:p14="http://schemas.microsoft.com/office/powerpoint/2010/main" val="3450362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55078D-FC06-4392-A5C6-58AAA90D76E1}" type="slidenum">
              <a:rPr lang="cs-CZ" altLang="cs-CZ">
                <a:latin typeface="Arial" charset="0"/>
                <a:cs typeface="Arial" charset="0"/>
              </a:rPr>
              <a:pPr fontAlgn="base">
                <a:spcBef>
                  <a:spcPct val="0"/>
                </a:spcBef>
                <a:spcAft>
                  <a:spcPct val="0"/>
                </a:spcAft>
              </a:pPr>
              <a:t>89</a:t>
            </a:fld>
            <a:endParaRPr lang="cs-CZ" altLang="cs-CZ">
              <a:latin typeface="Arial" charset="0"/>
              <a:cs typeface="Arial" charset="0"/>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a:p>
        </p:txBody>
      </p:sp>
    </p:spTree>
    <p:extLst>
      <p:ext uri="{BB962C8B-B14F-4D97-AF65-F5344CB8AC3E}">
        <p14:creationId xmlns:p14="http://schemas.microsoft.com/office/powerpoint/2010/main" val="257183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8"/>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15" name="Date Placeholder 3"/>
          <p:cNvSpPr>
            <a:spLocks noGrp="1"/>
          </p:cNvSpPr>
          <p:nvPr>
            <p:ph type="dt" sz="half" idx="10"/>
          </p:nvPr>
        </p:nvSpPr>
        <p:spPr/>
        <p:txBody>
          <a:bodyPr/>
          <a:lstStyle>
            <a:lvl1pPr>
              <a:defRPr/>
            </a:lvl1pPr>
          </a:lstStyle>
          <a:p>
            <a:pPr>
              <a:defRPr/>
            </a:pPr>
            <a:fld id="{E7F060CA-F7CA-4185-AE19-BBF28E5D70DA}" type="datetimeFigureOut">
              <a:rPr lang="cs-CZ"/>
              <a:pPr>
                <a:defRPr/>
              </a:pPr>
              <a:t>12.11.2019</a:t>
            </a:fld>
            <a:endParaRPr lang="cs-CZ" dirty="0"/>
          </a:p>
        </p:txBody>
      </p:sp>
      <p:sp>
        <p:nvSpPr>
          <p:cNvPr id="16" name="Footer Placeholder 4"/>
          <p:cNvSpPr>
            <a:spLocks noGrp="1"/>
          </p:cNvSpPr>
          <p:nvPr>
            <p:ph type="ftr" sz="quarter" idx="11"/>
          </p:nvPr>
        </p:nvSpPr>
        <p:spPr/>
        <p:txBody>
          <a:bodyPr/>
          <a:lstStyle>
            <a:lvl1pPr>
              <a:defRPr/>
            </a:lvl1pPr>
          </a:lstStyle>
          <a:p>
            <a:pPr>
              <a:defRPr/>
            </a:pPr>
            <a:endParaRPr lang="cs-CZ"/>
          </a:p>
        </p:txBody>
      </p:sp>
      <p:sp>
        <p:nvSpPr>
          <p:cNvPr id="17" name="Slide Number Placeholder 5"/>
          <p:cNvSpPr>
            <a:spLocks noGrp="1"/>
          </p:cNvSpPr>
          <p:nvPr>
            <p:ph type="sldNum" sz="quarter" idx="12"/>
          </p:nvPr>
        </p:nvSpPr>
        <p:spPr/>
        <p:txBody>
          <a:bodyPr/>
          <a:lstStyle>
            <a:lvl1pPr>
              <a:defRPr/>
            </a:lvl1pPr>
          </a:lstStyle>
          <a:p>
            <a:pPr>
              <a:defRPr/>
            </a:pPr>
            <a:fld id="{89B60094-07A7-4A32-BFD6-C57A708AFBB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A68E656F-E607-48F7-8DB6-4F1EA646FF64}"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95B1CBC-59C4-446F-A328-6391672E60FC}"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7" name="Date Placeholder 3"/>
          <p:cNvSpPr>
            <a:spLocks noGrp="1"/>
          </p:cNvSpPr>
          <p:nvPr>
            <p:ph type="dt" sz="half" idx="14"/>
          </p:nvPr>
        </p:nvSpPr>
        <p:spPr/>
        <p:txBody>
          <a:bodyPr/>
          <a:lstStyle>
            <a:lvl1pPr>
              <a:defRPr/>
            </a:lvl1pPr>
          </a:lstStyle>
          <a:p>
            <a:pPr>
              <a:defRPr/>
            </a:pPr>
            <a:fld id="{3FA61414-214B-44DF-8C2B-D65097862CFE}" type="datetimeFigureOut">
              <a:rPr lang="cs-CZ"/>
              <a:pPr>
                <a:defRPr/>
              </a:pPr>
              <a:t>12.11.2019</a:t>
            </a:fld>
            <a:endParaRPr lang="cs-CZ" dirty="0"/>
          </a:p>
        </p:txBody>
      </p:sp>
      <p:sp>
        <p:nvSpPr>
          <p:cNvPr id="8" name="Footer Placeholder 4"/>
          <p:cNvSpPr>
            <a:spLocks noGrp="1"/>
          </p:cNvSpPr>
          <p:nvPr>
            <p:ph type="ftr" sz="quarter" idx="15"/>
          </p:nvPr>
        </p:nvSpPr>
        <p:spPr/>
        <p:txBody>
          <a:bodyPr/>
          <a:lstStyle>
            <a:lvl1pPr>
              <a:defRPr/>
            </a:lvl1pPr>
          </a:lstStyle>
          <a:p>
            <a:pPr>
              <a:defRPr/>
            </a:pPr>
            <a:endParaRPr lang="cs-CZ"/>
          </a:p>
        </p:txBody>
      </p:sp>
      <p:sp>
        <p:nvSpPr>
          <p:cNvPr id="9" name="Slide Number Placeholder 5"/>
          <p:cNvSpPr>
            <a:spLocks noGrp="1"/>
          </p:cNvSpPr>
          <p:nvPr>
            <p:ph type="sldNum" sz="quarter" idx="16"/>
          </p:nvPr>
        </p:nvSpPr>
        <p:spPr/>
        <p:txBody>
          <a:bodyPr/>
          <a:lstStyle>
            <a:lvl1pPr>
              <a:defRPr/>
            </a:lvl1pPr>
          </a:lstStyle>
          <a:p>
            <a:pPr>
              <a:defRPr/>
            </a:pPr>
            <a:fld id="{0732AD7F-7AC0-4CFF-9E7E-A2F2062F2989}"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2E6CB2AD-35CC-45F7-AE62-40E824634858}"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78EE6B72-3CCA-401D-A3A1-18161BA158E8}"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5" name="TextBox 23"/>
          <p:cNvSpPr txBox="1"/>
          <p:nvPr/>
        </p:nvSpPr>
        <p:spPr>
          <a:xfrm>
            <a:off x="482600" y="790575"/>
            <a:ext cx="4572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6" name="TextBox 24"/>
          <p:cNvSpPr txBox="1"/>
          <p:nvPr/>
        </p:nvSpPr>
        <p:spPr>
          <a:xfrm>
            <a:off x="6748463" y="2886075"/>
            <a:ext cx="4572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solidFill>
                <a:latin typeface="Arial"/>
                <a:cs typeface="+mn-cs"/>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7" name="Date Placeholder 3"/>
          <p:cNvSpPr>
            <a:spLocks noGrp="1"/>
          </p:cNvSpPr>
          <p:nvPr>
            <p:ph type="dt" sz="half" idx="14"/>
          </p:nvPr>
        </p:nvSpPr>
        <p:spPr/>
        <p:txBody>
          <a:bodyPr/>
          <a:lstStyle>
            <a:lvl1pPr>
              <a:defRPr/>
            </a:lvl1pPr>
          </a:lstStyle>
          <a:p>
            <a:pPr>
              <a:defRPr/>
            </a:pPr>
            <a:fld id="{20A13981-6380-464D-99A8-F7E7C7115D70}" type="datetimeFigureOut">
              <a:rPr lang="cs-CZ"/>
              <a:pPr>
                <a:defRPr/>
              </a:pPr>
              <a:t>12.11.2019</a:t>
            </a:fld>
            <a:endParaRPr lang="cs-CZ" dirty="0"/>
          </a:p>
        </p:txBody>
      </p:sp>
      <p:sp>
        <p:nvSpPr>
          <p:cNvPr id="8" name="Footer Placeholder 4"/>
          <p:cNvSpPr>
            <a:spLocks noGrp="1"/>
          </p:cNvSpPr>
          <p:nvPr>
            <p:ph type="ftr" sz="quarter" idx="15"/>
          </p:nvPr>
        </p:nvSpPr>
        <p:spPr/>
        <p:txBody>
          <a:bodyPr/>
          <a:lstStyle>
            <a:lvl1pPr>
              <a:defRPr/>
            </a:lvl1pPr>
          </a:lstStyle>
          <a:p>
            <a:pPr>
              <a:defRPr/>
            </a:pPr>
            <a:endParaRPr lang="cs-CZ"/>
          </a:p>
        </p:txBody>
      </p:sp>
      <p:sp>
        <p:nvSpPr>
          <p:cNvPr id="9" name="Slide Number Placeholder 5"/>
          <p:cNvSpPr>
            <a:spLocks noGrp="1"/>
          </p:cNvSpPr>
          <p:nvPr>
            <p:ph type="sldNum" sz="quarter" idx="16"/>
          </p:nvPr>
        </p:nvSpPr>
        <p:spPr/>
        <p:txBody>
          <a:bodyPr/>
          <a:lstStyle>
            <a:lvl1pPr>
              <a:defRPr/>
            </a:lvl1pPr>
          </a:lstStyle>
          <a:p>
            <a:pPr>
              <a:defRPr/>
            </a:pPr>
            <a:fld id="{5A62D7BA-57B3-40D0-BB76-9380DF5A10F5}" type="slidenum">
              <a:rPr lang="cs-CZ"/>
              <a:pPr>
                <a:defRPr/>
              </a:pPr>
              <a:t>‹#›</a:t>
            </a:fld>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5" name="Date Placeholder 3"/>
          <p:cNvSpPr>
            <a:spLocks noGrp="1"/>
          </p:cNvSpPr>
          <p:nvPr>
            <p:ph type="dt" sz="half" idx="14"/>
          </p:nvPr>
        </p:nvSpPr>
        <p:spPr/>
        <p:txBody>
          <a:bodyPr/>
          <a:lstStyle>
            <a:lvl1pPr>
              <a:defRPr/>
            </a:lvl1pPr>
          </a:lstStyle>
          <a:p>
            <a:pPr>
              <a:defRPr/>
            </a:pPr>
            <a:fld id="{355E2581-9CEE-4B0E-BB73-CDEFDA09A767}" type="datetimeFigureOut">
              <a:rPr lang="cs-CZ"/>
              <a:pPr>
                <a:defRPr/>
              </a:pPr>
              <a:t>12.11.2019</a:t>
            </a:fld>
            <a:endParaRPr lang="cs-CZ" dirty="0"/>
          </a:p>
        </p:txBody>
      </p:sp>
      <p:sp>
        <p:nvSpPr>
          <p:cNvPr id="6" name="Footer Placeholder 4"/>
          <p:cNvSpPr>
            <a:spLocks noGrp="1"/>
          </p:cNvSpPr>
          <p:nvPr>
            <p:ph type="ftr" sz="quarter" idx="15"/>
          </p:nvPr>
        </p:nvSpPr>
        <p:spPr/>
        <p:txBody>
          <a:bodyPr/>
          <a:lstStyle>
            <a:lvl1pPr>
              <a:defRPr/>
            </a:lvl1pPr>
          </a:lstStyle>
          <a:p>
            <a:pPr>
              <a:defRPr/>
            </a:pPr>
            <a:endParaRPr lang="cs-CZ"/>
          </a:p>
        </p:txBody>
      </p:sp>
      <p:sp>
        <p:nvSpPr>
          <p:cNvPr id="7" name="Slide Number Placeholder 5"/>
          <p:cNvSpPr>
            <a:spLocks noGrp="1"/>
          </p:cNvSpPr>
          <p:nvPr>
            <p:ph type="sldNum" sz="quarter" idx="16"/>
          </p:nvPr>
        </p:nvSpPr>
        <p:spPr/>
        <p:txBody>
          <a:bodyPr/>
          <a:lstStyle>
            <a:lvl1pPr>
              <a:defRPr/>
            </a:lvl1pPr>
          </a:lstStyle>
          <a:p>
            <a:pPr>
              <a:defRPr/>
            </a:pPr>
            <a:fld id="{A0F732BF-1FED-44FB-AB8F-F93E76A6AA64}" type="slidenum">
              <a:rPr lang="cs-CZ"/>
              <a:pPr>
                <a:defRPr/>
              </a:pPr>
              <a:t>‹#›</a:t>
            </a:fld>
            <a:endParaRPr lang="cs-CZ"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349C3AD6-B470-450C-8F32-07165F47A014}"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39CBE025-4C81-4404-8EF6-0696106DC89D}" type="slidenum">
              <a:rPr lang="cs-CZ"/>
              <a:pPr>
                <a:defRPr/>
              </a:pPr>
              <a:t>‹#›</a:t>
            </a:fld>
            <a:endParaRPr lang="cs-CZ"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C853D106-A464-4E9E-BFCB-472B5E79930A}"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3C89809B-2385-414E-A159-ED08E77F148D}" type="slidenum">
              <a:rPr lang="cs-CZ"/>
              <a:pPr>
                <a:defRPr/>
              </a:pPr>
              <a:t>‹#›</a:t>
            </a:fld>
            <a:endParaRPr lang="cs-CZ"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3638"/>
            <a:ext cx="2133600" cy="457200"/>
          </a:xfrm>
        </p:spPr>
        <p:txBody>
          <a:bodyPr/>
          <a:lstStyle>
            <a:lvl1pPr>
              <a:defRPr/>
            </a:lvl1pPr>
          </a:lstStyle>
          <a:p>
            <a:pPr>
              <a:defRPr/>
            </a:pPr>
            <a:endParaRPr lang="cs-CZ" altLang="en-US"/>
          </a:p>
        </p:txBody>
      </p:sp>
      <p:sp>
        <p:nvSpPr>
          <p:cNvPr id="6" name="Zástupný symbol pro zápatí 5"/>
          <p:cNvSpPr>
            <a:spLocks noGrp="1"/>
          </p:cNvSpPr>
          <p:nvPr>
            <p:ph type="ftr" sz="quarter" idx="11"/>
          </p:nvPr>
        </p:nvSpPr>
        <p:spPr>
          <a:xfrm>
            <a:off x="3124200" y="6248400"/>
            <a:ext cx="2895600" cy="457200"/>
          </a:xfrm>
        </p:spPr>
        <p:txBody>
          <a:bodyPr/>
          <a:lstStyle>
            <a:lvl1pPr>
              <a:defRPr/>
            </a:lvl1pPr>
          </a:lstStyle>
          <a:p>
            <a:pPr>
              <a:defRPr/>
            </a:pPr>
            <a:endParaRPr lang="cs-CZ" altLang="en-US"/>
          </a:p>
        </p:txBody>
      </p:sp>
      <p:sp>
        <p:nvSpPr>
          <p:cNvPr id="7" name="Zástupný symbol pro číslo snímku 6"/>
          <p:cNvSpPr>
            <a:spLocks noGrp="1"/>
          </p:cNvSpPr>
          <p:nvPr>
            <p:ph type="sldNum" sz="quarter" idx="12"/>
          </p:nvPr>
        </p:nvSpPr>
        <p:spPr>
          <a:xfrm>
            <a:off x="6553200" y="6243638"/>
            <a:ext cx="2133600" cy="457200"/>
          </a:xfrm>
        </p:spPr>
        <p:txBody>
          <a:bodyPr/>
          <a:lstStyle>
            <a:lvl1pPr>
              <a:defRPr/>
            </a:lvl1pPr>
          </a:lstStyle>
          <a:p>
            <a:pPr>
              <a:defRPr/>
            </a:pPr>
            <a:fld id="{DBDF2914-5A33-4562-9D84-212E2806D34C}" type="slidenum">
              <a:rPr lang="cs-CZ" altLang="en-US"/>
              <a:pPr>
                <a:defRPr/>
              </a:pPr>
              <a:t>‹#›</a:t>
            </a:fld>
            <a:endParaRPr lang="cs-CZ"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CC5FCDD5-04D2-4064-917F-A1423F098720}"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41B12899-6A4E-4029-AEA1-6D62EE061831}"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95BD3D29-F907-4E85-86C0-BE030F9CE407}" type="datetimeFigureOut">
              <a:rPr lang="cs-CZ"/>
              <a:pPr>
                <a:defRPr/>
              </a:pPr>
              <a:t>12.11.2019</a:t>
            </a:fld>
            <a:endParaRPr lang="cs-CZ" dirty="0"/>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A29583F2-470C-45AF-905C-A71242B2C858}"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fld id="{AA6B3B99-CDB8-49C8-8AD1-C9FBCADC5969}" type="datetimeFigureOut">
              <a:rPr lang="cs-CZ"/>
              <a:pPr>
                <a:defRPr/>
              </a:pPr>
              <a:t>12.11.2019</a:t>
            </a:fld>
            <a:endParaRPr lang="cs-CZ" dirty="0"/>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23A0DAE6-9061-418F-BA4A-481E42184595}"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lvl1pPr>
              <a:defRPr/>
            </a:lvl1pPr>
          </a:lstStyle>
          <a:p>
            <a:pPr>
              <a:defRPr/>
            </a:pPr>
            <a:fld id="{F82C69A2-D790-49CB-9289-A21C38FEEB7A}" type="datetimeFigureOut">
              <a:rPr lang="cs-CZ"/>
              <a:pPr>
                <a:defRPr/>
              </a:pPr>
              <a:t>12.11.2019</a:t>
            </a:fld>
            <a:endParaRPr lang="cs-CZ" dirty="0"/>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7B7DB3A4-1D6D-4F1F-A126-7ED1A5FE1F2A}"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fld id="{E47E2597-BFA4-41F0-83C1-CF585A83EC83}" type="datetimeFigureOut">
              <a:rPr lang="cs-CZ"/>
              <a:pPr>
                <a:defRPr/>
              </a:pPr>
              <a:t>12.11.2019</a:t>
            </a:fld>
            <a:endParaRPr lang="cs-CZ" dirty="0"/>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90A638A0-91AE-4608-83ED-932A7D6FEC9A}"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3E4D9F-0203-4CE0-8B1B-FB267D411CE0}" type="datetimeFigureOut">
              <a:rPr lang="cs-CZ"/>
              <a:pPr>
                <a:defRPr/>
              </a:pPr>
              <a:t>12.11.2019</a:t>
            </a:fld>
            <a:endParaRPr lang="cs-CZ" dirty="0"/>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4747E768-39E1-4640-8CA5-BE56309F723E}"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66150DB9-7A8A-466D-B4F1-A9836ADF955D}" type="datetimeFigureOut">
              <a:rPr lang="cs-CZ"/>
              <a:pPr>
                <a:defRPr/>
              </a:pPr>
              <a:t>12.11.2019</a:t>
            </a:fld>
            <a:endParaRPr lang="cs-CZ" dirty="0"/>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7A63AED5-C69A-4D9E-8192-885A2807BB80}"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3AD7402B-539B-404C-8801-CF2489F08F93}" type="datetimeFigureOut">
              <a:rPr lang="cs-CZ"/>
              <a:pPr>
                <a:defRPr/>
              </a:pPr>
              <a:t>12.11.2019</a:t>
            </a:fld>
            <a:endParaRPr lang="cs-CZ" dirty="0"/>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2D36615C-3538-42FF-817B-AF5B395867F6}"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4498" name="Group 16"/>
          <p:cNvGrpSpPr>
            <a:grpSpLocks/>
          </p:cNvGrpSpPr>
          <p:nvPr/>
        </p:nvGrpSpPr>
        <p:grpSpPr bwMode="auto">
          <a:xfrm>
            <a:off x="-7938" y="-7938"/>
            <a:ext cx="9169401" cy="6873876"/>
            <a:chOff x="-8467" y="-8468"/>
            <a:chExt cx="9169805" cy="6874935"/>
          </a:xfrm>
        </p:grpSpPr>
        <p:cxnSp>
          <p:nvCxnSpPr>
            <p:cNvPr id="7" name="Straight Connector 6"/>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4499" name="Title Placeholder 1"/>
          <p:cNvSpPr>
            <a:spLocks noGrp="1"/>
          </p:cNvSpPr>
          <p:nvPr>
            <p:ph type="title"/>
          </p:nvPr>
        </p:nvSpPr>
        <p:spPr bwMode="auto">
          <a:xfrm>
            <a:off x="609600" y="609600"/>
            <a:ext cx="63484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a:t>
            </a:r>
            <a:endParaRPr lang="en-US"/>
          </a:p>
        </p:txBody>
      </p:sp>
      <p:sp>
        <p:nvSpPr>
          <p:cNvPr id="234500" name="Text Placeholder 2"/>
          <p:cNvSpPr>
            <a:spLocks noGrp="1"/>
          </p:cNvSpPr>
          <p:nvPr>
            <p:ph type="body" idx="1"/>
          </p:nvPr>
        </p:nvSpPr>
        <p:spPr bwMode="auto">
          <a:xfrm>
            <a:off x="609600" y="2160588"/>
            <a:ext cx="63484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92710A4D-8D22-4D19-B738-17602403819D}" type="datetimeFigureOut">
              <a:rPr lang="cs-CZ"/>
              <a:pPr>
                <a:defRPr/>
              </a:pPr>
              <a:t>12.11.2019</a:t>
            </a:fld>
            <a:endParaRPr lang="cs-CZ" dirty="0"/>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cs-CZ"/>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cs typeface="+mn-cs"/>
              </a:defRPr>
            </a:lvl1pPr>
          </a:lstStyle>
          <a:p>
            <a:pPr>
              <a:defRPr/>
            </a:pPr>
            <a:fld id="{C8978464-4F30-425E-B8E2-79DBA3EE47A9}" type="slidenum">
              <a:rPr lang="cs-CZ"/>
              <a:pPr>
                <a:defRPr/>
              </a:pPr>
              <a:t>‹#›</a:t>
            </a:fld>
            <a:endParaRPr lang="cs-CZ" dirty="0"/>
          </a:p>
        </p:txBody>
      </p:sp>
    </p:spTree>
  </p:cSld>
  <p:clrMap bg1="dk1" tx1="lt1" bg2="dk2" tx2="lt2" accent1="accent1" accent2="accent2" accent3="accent3" accent4="accent4" accent5="accent5" accent6="accent6" hlink="hlink" folHlink="folHlink"/>
  <p:sldLayoutIdLst>
    <p:sldLayoutId id="2147483855"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6" r:id="rId11"/>
    <p:sldLayoutId id="2147483851" r:id="rId12"/>
    <p:sldLayoutId id="2147483857" r:id="rId13"/>
    <p:sldLayoutId id="2147483852" r:id="rId14"/>
    <p:sldLayoutId id="2147483853" r:id="rId15"/>
    <p:sldLayoutId id="2147483854" r:id="rId16"/>
    <p:sldLayoutId id="2147483858" r:id="rId17"/>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FFFFFF"/>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FFFFFF"/>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FFFFFF"/>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FFFFFF"/>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youtube.com/watch?v=apzXGEbZht0&amp;feature=related"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cs.wikipedia.org/wiki/Experiment" TargetMode="External"/><Relationship Id="rId2" Type="http://schemas.openxmlformats.org/officeDocument/2006/relationships/hyperlink" Target="http://cs.wikipedia.org/wiki/Psychologie" TargetMode="Externa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hyperlink" Target="http://cs.wikipedia.org/w/index.php?title=Mate%C5%99sk%C3%A1_l%C3%A1ska&amp;action=edit&amp;redlink=1" TargetMode="External"/><Relationship Id="rId4" Type="http://schemas.openxmlformats.org/officeDocument/2006/relationships/hyperlink" Target="http://cs.wikipedia.org/wiki/Makak_rhesus"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cs.wikipedia.org/wiki/Psychologie" TargetMode="External"/><Relationship Id="rId2" Type="http://schemas.openxmlformats.org/officeDocument/2006/relationships/hyperlink" Target="https://cs.wikipedia.org/w/index.php?title=Robert_Rosenthal&amp;action=edit&amp;redlink=1" TargetMode="External"/><Relationship Id="rId1" Type="http://schemas.openxmlformats.org/officeDocument/2006/relationships/slideLayout" Target="../slideLayouts/slideLayout2.xml"/><Relationship Id="rId4" Type="http://schemas.openxmlformats.org/officeDocument/2006/relationships/hyperlink" Target="https://cs.wikipedia.org/wiki/Krysa"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8" Type="http://schemas.openxmlformats.org/officeDocument/2006/relationships/hyperlink" Target="https://cs.wikipedia.org/wiki/Teorie_n%C3%A1lepkov%C3%A1n%C3%AD" TargetMode="External"/><Relationship Id="rId3" Type="http://schemas.openxmlformats.org/officeDocument/2006/relationships/hyperlink" Target="https://cs.wikipedia.org/wiki/Psycholog" TargetMode="External"/><Relationship Id="rId7" Type="http://schemas.openxmlformats.org/officeDocument/2006/relationships/hyperlink" Target="https://cs.wikipedia.org/wiki/Bipol%C3%A1rn%C3%AD_afektivn%C3%AD_porucha" TargetMode="External"/><Relationship Id="rId2" Type="http://schemas.openxmlformats.org/officeDocument/2006/relationships/hyperlink" Target="https://cs.wikipedia.org/wiki/L%C3%A9ka%C5%99" TargetMode="External"/><Relationship Id="rId1" Type="http://schemas.openxmlformats.org/officeDocument/2006/relationships/slideLayout" Target="../slideLayouts/slideLayout2.xml"/><Relationship Id="rId6" Type="http://schemas.openxmlformats.org/officeDocument/2006/relationships/hyperlink" Target="https://cs.wikipedia.org/wiki/Schizofrenie" TargetMode="External"/><Relationship Id="rId5" Type="http://schemas.openxmlformats.org/officeDocument/2006/relationships/hyperlink" Target="https://cs.wikipedia.org/wiki/Spojen%C3%A9_st%C3%A1ty_americk%C3%A9" TargetMode="External"/><Relationship Id="rId4" Type="http://schemas.openxmlformats.org/officeDocument/2006/relationships/hyperlink" Target="https://cs.wikipedia.org/wiki/Psychiatr" TargetMode="Externa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youtube.com/watch?v=g8AFLI1jHkM" TargetMode="Externa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youtube.com/watch?v=xOYLCy5PVgM"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4.xml.rels><?xml version="1.0" encoding="UTF-8" standalone="yes"?>
<Relationships xmlns="http://schemas.openxmlformats.org/package/2006/relationships"><Relationship Id="rId2" Type="http://schemas.openxmlformats.org/officeDocument/2006/relationships/hyperlink" Target="http://www.ceskatelevize.cz/ct24/svet/138717-byl-ze-me-reditel-veznice-rika-zimbardo-o-experimentu-s-moci/"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0.xml.rels><?xml version="1.0" encoding="UTF-8" standalone="yes"?>
<Relationships xmlns="http://schemas.openxmlformats.org/package/2006/relationships"><Relationship Id="rId2" Type="http://schemas.openxmlformats.org/officeDocument/2006/relationships/hyperlink" Target="https://www.youtube.com/watch?v=BdpdUbW8vbw" TargetMode="Externa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0.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www.youtube.com/watch?v=PDAVRRj7Ge8"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z/url?sa=i&amp;rct=j&amp;q=&amp;esrc=s&amp;source=images&amp;cd=&amp;cad=rja&amp;uact=8&amp;ved=0ahUKEwiM0KK5zofQAhVTnRQKHZ9VDbMQjRwIBw&amp;url=http://slideplayer.cz/slide/3635127/&amp;psig=AFQjCNFcIxR3QfNzOzUt-uX1vT3X9wJU1g&amp;ust=1478090515383784" TargetMode="Externa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lideplayer.cz/slide/3165574/"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a:xfrm>
            <a:off x="609600" y="2700338"/>
            <a:ext cx="6348413" cy="1827212"/>
          </a:xfrm>
        </p:spPr>
        <p:txBody>
          <a:bodyPr/>
          <a:lstStyle/>
          <a:p>
            <a:r>
              <a:rPr lang="cs-CZ"/>
              <a:t>PŘEDMĚT STUDIA PSYCHOLOGIE</a:t>
            </a:r>
          </a:p>
        </p:txBody>
      </p:sp>
      <p:sp>
        <p:nvSpPr>
          <p:cNvPr id="20482" name="Podnadpis 2"/>
          <p:cNvSpPr>
            <a:spLocks noGrp="1"/>
          </p:cNvSpPr>
          <p:nvPr>
            <p:ph type="body" idx="1"/>
          </p:nvPr>
        </p:nvSpPr>
        <p:spPr>
          <a:xfrm>
            <a:off x="609600" y="4527550"/>
            <a:ext cx="6348413" cy="860425"/>
          </a:xfrm>
        </p:spPr>
        <p:txBody>
          <a:bodyPr/>
          <a:lstStyle/>
          <a:p>
            <a:r>
              <a:rPr lang="cs-CZ"/>
              <a:t>PhDr. Lenka Emrová</a:t>
            </a:r>
          </a:p>
          <a:p>
            <a:r>
              <a:rPr lang="cs-CZ"/>
              <a:t>1. přednáška PSYCH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Nadpis 1"/>
          <p:cNvSpPr>
            <a:spLocks noGrp="1"/>
          </p:cNvSpPr>
          <p:nvPr>
            <p:ph type="title"/>
          </p:nvPr>
        </p:nvSpPr>
        <p:spPr/>
        <p:txBody>
          <a:bodyPr/>
          <a:lstStyle/>
          <a:p>
            <a:r>
              <a:rPr lang="cs-CZ"/>
              <a:t>ZMĚNĚNÝ STAV VĚDOMÍ</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3" charset="2"/>
              <a:buNone/>
              <a:defRPr/>
            </a:pPr>
            <a:r>
              <a:rPr lang="cs-CZ" dirty="0">
                <a:solidFill>
                  <a:schemeClr val="tx1">
                    <a:lumMod val="75000"/>
                    <a:lumOff val="25000"/>
                  </a:schemeClr>
                </a:solidFill>
              </a:rPr>
              <a:t>= stav mezi vědomím a </a:t>
            </a:r>
            <a:r>
              <a:rPr lang="cs-CZ" dirty="0" err="1">
                <a:solidFill>
                  <a:schemeClr val="tx1">
                    <a:lumMod val="75000"/>
                    <a:lumOff val="25000"/>
                  </a:schemeClr>
                </a:solidFill>
              </a:rPr>
              <a:t>předvědomím</a:t>
            </a:r>
            <a:r>
              <a:rPr lang="cs-CZ" dirty="0">
                <a:solidFill>
                  <a:schemeClr val="tx1">
                    <a:lumMod val="75000"/>
                    <a:lumOff val="25000"/>
                  </a:schemeClr>
                </a:solidFill>
              </a:rPr>
              <a:t> (stav spánku těla a bdění mysli)</a:t>
            </a:r>
          </a:p>
          <a:p>
            <a:pPr fontAlgn="auto">
              <a:spcAft>
                <a:spcPts val="0"/>
              </a:spcAft>
              <a:buFont typeface="Wingdings 3" charset="2"/>
              <a:buChar char=""/>
              <a:defRPr/>
            </a:pPr>
            <a:r>
              <a:rPr lang="cs-CZ" dirty="0">
                <a:solidFill>
                  <a:schemeClr val="tx1">
                    <a:lumMod val="75000"/>
                    <a:lumOff val="25000"/>
                  </a:schemeClr>
                </a:solidFill>
              </a:rPr>
              <a:t>Trvá krátký čas před usnutím a po probuzení</a:t>
            </a:r>
          </a:p>
          <a:p>
            <a:pPr fontAlgn="auto">
              <a:spcAft>
                <a:spcPts val="0"/>
              </a:spcAft>
              <a:buFont typeface="Wingdings 3" charset="2"/>
              <a:buChar char=""/>
              <a:defRPr/>
            </a:pPr>
            <a:r>
              <a:rPr lang="cs-CZ" dirty="0">
                <a:solidFill>
                  <a:schemeClr val="tx1">
                    <a:lumMod val="75000"/>
                    <a:lumOff val="25000"/>
                  </a:schemeClr>
                </a:solidFill>
              </a:rPr>
              <a:t>Stav harmonické jednoty = sjednocení vědomého a podvědomého = synchronizace mozkových hemisfér</a:t>
            </a:r>
          </a:p>
          <a:p>
            <a:pPr fontAlgn="auto">
              <a:spcAft>
                <a:spcPts val="0"/>
              </a:spcAft>
              <a:buFont typeface="Wingdings 3" charset="2"/>
              <a:buChar char=""/>
              <a:defRPr/>
            </a:pPr>
            <a:r>
              <a:rPr lang="cs-CZ" dirty="0">
                <a:solidFill>
                  <a:schemeClr val="tx1">
                    <a:lumMod val="75000"/>
                    <a:lumOff val="25000"/>
                  </a:schemeClr>
                </a:solidFill>
              </a:rPr>
              <a:t>Frekvence tvořivého principu – hladina alfa (8-12Hz)</a:t>
            </a:r>
          </a:p>
          <a:p>
            <a:pPr fontAlgn="auto">
              <a:spcAft>
                <a:spcPts val="0"/>
              </a:spcAft>
              <a:buFont typeface="Wingdings 3" charset="2"/>
              <a:buChar char=""/>
              <a:defRPr/>
            </a:pPr>
            <a:r>
              <a:rPr lang="cs-CZ" dirty="0">
                <a:solidFill>
                  <a:schemeClr val="tx1">
                    <a:lumMod val="75000"/>
                    <a:lumOff val="25000"/>
                  </a:schemeClr>
                </a:solidFill>
              </a:rPr>
              <a:t>Úplná mozková integrace – hladina théta (4-8Hz) – stav hluboké meditace – vysoká kreativita a tvořivá představivost, inspirace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Nadpis 1"/>
          <p:cNvSpPr>
            <a:spLocks noGrp="1"/>
          </p:cNvSpPr>
          <p:nvPr>
            <p:ph type="title"/>
          </p:nvPr>
        </p:nvSpPr>
        <p:spPr/>
        <p:txBody>
          <a:bodyPr/>
          <a:lstStyle/>
          <a:p>
            <a:r>
              <a:rPr lang="cs-CZ" altLang="cs-CZ">
                <a:ea typeface="Trebuchet MS" pitchFamily="34" charset="0"/>
                <a:cs typeface="Trebuchet MS" pitchFamily="34" charset="0"/>
              </a:rPr>
              <a:t>Vášně</a:t>
            </a:r>
          </a:p>
        </p:txBody>
      </p:sp>
      <p:sp>
        <p:nvSpPr>
          <p:cNvPr id="168962" name="Zástupný symbol pro obsah 2"/>
          <p:cNvSpPr>
            <a:spLocks noGrp="1"/>
          </p:cNvSpPr>
          <p:nvPr>
            <p:ph idx="1"/>
          </p:nvPr>
        </p:nvSpPr>
        <p:spPr/>
        <p:txBody>
          <a:bodyPr/>
          <a:lstStyle/>
          <a:p>
            <a:r>
              <a:rPr lang="cs-CZ" altLang="cs-CZ"/>
              <a:t>Silné citové vztahy </a:t>
            </a:r>
          </a:p>
          <a:p>
            <a:r>
              <a:rPr lang="cs-CZ" altLang="cs-CZ"/>
              <a:t> „silný citový vztah ovládající člověka“. </a:t>
            </a:r>
          </a:p>
          <a:p>
            <a:r>
              <a:rPr lang="cs-CZ" altLang="cs-CZ"/>
              <a:t>Významně ovlivňují myšlení a činnost člověka, např. vášeň sběratelská, cestovatelská aj. </a:t>
            </a:r>
          </a:p>
          <a:p>
            <a:r>
              <a:rPr lang="cs-CZ" altLang="cs-CZ"/>
              <a:t>jsou spjaté s hodnotovým systémem jedince a projevují se velmi intenzivně a dlouhodobě)</a:t>
            </a:r>
          </a:p>
          <a:p>
            <a:endParaRPr lang="cs-CZ" altLang="cs-CZ"/>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Nadpis 1"/>
          <p:cNvSpPr>
            <a:spLocks noGrp="1"/>
          </p:cNvSpPr>
          <p:nvPr>
            <p:ph type="title"/>
          </p:nvPr>
        </p:nvSpPr>
        <p:spPr/>
        <p:txBody>
          <a:bodyPr/>
          <a:lstStyle/>
          <a:p>
            <a:r>
              <a:rPr lang="cs-CZ" altLang="cs-CZ">
                <a:ea typeface="Trebuchet MS" pitchFamily="34" charset="0"/>
                <a:cs typeface="Trebuchet MS" pitchFamily="34" charset="0"/>
              </a:rPr>
              <a:t>Afekty</a:t>
            </a:r>
            <a:br>
              <a:rPr lang="cs-CZ" altLang="cs-CZ">
                <a:ea typeface="Trebuchet MS" pitchFamily="34" charset="0"/>
                <a:cs typeface="Trebuchet MS" pitchFamily="34" charset="0"/>
              </a:rPr>
            </a:br>
            <a:r>
              <a:rPr lang="cs-CZ" altLang="cs-CZ">
                <a:solidFill>
                  <a:schemeClr val="tx2"/>
                </a:solidFill>
                <a:ea typeface="Trebuchet MS" pitchFamily="34" charset="0"/>
                <a:cs typeface="Trebuchet MS" pitchFamily="34" charset="0"/>
              </a:rPr>
              <a:t>afficere - ovlivnit</a:t>
            </a:r>
          </a:p>
        </p:txBody>
      </p:sp>
      <p:sp>
        <p:nvSpPr>
          <p:cNvPr id="3" name="Zástupný symbol pro obsah 2"/>
          <p:cNvSpPr>
            <a:spLocks noGrp="1"/>
          </p:cNvSpPr>
          <p:nvPr>
            <p:ph idx="1"/>
          </p:nvPr>
        </p:nvSpPr>
        <p:spPr/>
        <p:txBody>
          <a:bodyPr rtlCol="0">
            <a:normAutofit/>
          </a:bodyPr>
          <a:lstStyle/>
          <a:p>
            <a:pPr fontAlgn="auto">
              <a:spcAft>
                <a:spcPts val="0"/>
              </a:spcAft>
              <a:buFont typeface="Wingdings 2" charset="2"/>
              <a:buChar char=""/>
              <a:defRPr/>
            </a:pPr>
            <a:r>
              <a:rPr lang="cs-CZ" dirty="0">
                <a:solidFill>
                  <a:schemeClr val="tx1">
                    <a:lumMod val="75000"/>
                    <a:lumOff val="25000"/>
                  </a:schemeClr>
                </a:solidFill>
              </a:rPr>
              <a:t>náhlé krátkodobé citové reakce vysoké intenzity, jsou to emoce v užším slova smyslu mající negativní vliv na regulaci činnosti a chování jedince. </a:t>
            </a:r>
          </a:p>
          <a:p>
            <a:pPr fontAlgn="auto">
              <a:spcAft>
                <a:spcPts val="0"/>
              </a:spcAft>
              <a:buFont typeface="Wingdings 2" charset="2"/>
              <a:buChar char=""/>
              <a:defRPr/>
            </a:pPr>
            <a:r>
              <a:rPr lang="cs-CZ" dirty="0">
                <a:solidFill>
                  <a:schemeClr val="tx1">
                    <a:lumMod val="75000"/>
                    <a:lumOff val="25000"/>
                  </a:schemeClr>
                </a:solidFill>
              </a:rPr>
              <a:t>U afektů jsou silně nápadné  změny v motorice, verbálním projevu a vegetativních funkcí. </a:t>
            </a:r>
          </a:p>
          <a:p>
            <a:pPr fontAlgn="auto">
              <a:spcAft>
                <a:spcPts val="0"/>
              </a:spcAft>
              <a:buFont typeface="Wingdings 2" charset="2"/>
              <a:buChar char=""/>
              <a:defRPr/>
            </a:pPr>
            <a:endParaRPr lang="cs-CZ" dirty="0">
              <a:solidFill>
                <a:schemeClr val="tx1">
                  <a:lumMod val="75000"/>
                  <a:lumOff val="25000"/>
                </a:schemeClr>
              </a:solidFill>
            </a:endParaRPr>
          </a:p>
          <a:p>
            <a:pPr fontAlgn="auto">
              <a:spcAft>
                <a:spcPts val="0"/>
              </a:spcAft>
              <a:buFont typeface="Wingdings 2" charset="2"/>
              <a:buChar char=""/>
              <a:defRPr/>
            </a:pPr>
            <a:r>
              <a:rPr lang="cs-CZ" dirty="0">
                <a:solidFill>
                  <a:schemeClr val="tx2"/>
                </a:solidFill>
              </a:rPr>
              <a:t>afektivita</a:t>
            </a:r>
            <a:r>
              <a:rPr lang="cs-CZ" dirty="0">
                <a:solidFill>
                  <a:schemeClr val="tx1">
                    <a:lumMod val="75000"/>
                    <a:lumOff val="25000"/>
                  </a:schemeClr>
                </a:solidFill>
              </a:rPr>
              <a:t> = pohotovost k emočním reakcím</a:t>
            </a:r>
          </a:p>
          <a:p>
            <a:pPr marL="0" indent="0" fontAlgn="auto">
              <a:spcAft>
                <a:spcPts val="0"/>
              </a:spcAft>
              <a:buFont typeface="Wingdings 2" charset="2"/>
              <a:buNone/>
              <a:defRPr/>
            </a:pPr>
            <a:endParaRPr lang="cs-CZ" dirty="0">
              <a:solidFill>
                <a:schemeClr val="tx1">
                  <a:lumMod val="75000"/>
                  <a:lumOff val="25000"/>
                </a:schemeClr>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Nadpis 1"/>
          <p:cNvSpPr>
            <a:spLocks noGrp="1"/>
          </p:cNvSpPr>
          <p:nvPr>
            <p:ph type="title"/>
          </p:nvPr>
        </p:nvSpPr>
        <p:spPr/>
        <p:txBody>
          <a:bodyPr/>
          <a:lstStyle/>
          <a:p>
            <a:r>
              <a:rPr lang="cs-CZ" altLang="cs-CZ">
                <a:ea typeface="Trebuchet MS" pitchFamily="34" charset="0"/>
                <a:cs typeface="Trebuchet MS" pitchFamily="34" charset="0"/>
              </a:rPr>
              <a:t>Vyšší city</a:t>
            </a:r>
          </a:p>
        </p:txBody>
      </p:sp>
      <p:sp>
        <p:nvSpPr>
          <p:cNvPr id="3" name="Zástupný symbol pro obsah 2"/>
          <p:cNvSpPr>
            <a:spLocks noGrp="1"/>
          </p:cNvSpPr>
          <p:nvPr>
            <p:ph idx="1"/>
          </p:nvPr>
        </p:nvSpPr>
        <p:spPr/>
        <p:txBody>
          <a:bodyPr rtlCol="0">
            <a:normAutofit fontScale="92500" lnSpcReduction="20000"/>
          </a:bodyPr>
          <a:lstStyle/>
          <a:p>
            <a:pPr fontAlgn="auto">
              <a:spcAft>
                <a:spcPts val="0"/>
              </a:spcAft>
              <a:buFont typeface="Wingdings 2" charset="2"/>
              <a:buChar char=""/>
              <a:defRPr/>
            </a:pPr>
            <a:r>
              <a:rPr lang="cs-CZ" dirty="0">
                <a:solidFill>
                  <a:schemeClr val="tx1">
                    <a:lumMod val="75000"/>
                    <a:lumOff val="25000"/>
                  </a:schemeClr>
                </a:solidFill>
              </a:rPr>
              <a:t>citové stavy, které vyplývají z prožívání hodnot</a:t>
            </a:r>
          </a:p>
          <a:p>
            <a:pPr fontAlgn="auto">
              <a:spcAft>
                <a:spcPts val="0"/>
              </a:spcAft>
              <a:buFont typeface="Wingdings 2" charset="2"/>
              <a:buChar char=""/>
              <a:defRPr/>
            </a:pPr>
            <a:r>
              <a:rPr lang="cs-CZ" dirty="0">
                <a:solidFill>
                  <a:schemeClr val="tx1">
                    <a:lumMod val="75000"/>
                    <a:lumOff val="25000"/>
                  </a:schemeClr>
                </a:solidFill>
              </a:rPr>
              <a:t>Dělíme je na vyšší city </a:t>
            </a:r>
          </a:p>
          <a:p>
            <a:pPr lvl="1" fontAlgn="auto">
              <a:spcAft>
                <a:spcPts val="0"/>
              </a:spcAft>
              <a:buFont typeface="Wingdings 2" charset="2"/>
              <a:buChar char=""/>
              <a:defRPr/>
            </a:pPr>
            <a:r>
              <a:rPr lang="cs-CZ" dirty="0">
                <a:solidFill>
                  <a:schemeClr val="tx2"/>
                </a:solidFill>
              </a:rPr>
              <a:t>kognitivní (intelektuální), </a:t>
            </a:r>
          </a:p>
          <a:p>
            <a:pPr lvl="1" fontAlgn="auto">
              <a:spcAft>
                <a:spcPts val="0"/>
              </a:spcAft>
              <a:buFont typeface="Wingdings 2" charset="2"/>
              <a:buChar char=""/>
              <a:defRPr/>
            </a:pPr>
            <a:r>
              <a:rPr lang="cs-CZ" dirty="0">
                <a:solidFill>
                  <a:schemeClr val="tx2"/>
                </a:solidFill>
              </a:rPr>
              <a:t>mravní, </a:t>
            </a:r>
          </a:p>
          <a:p>
            <a:pPr lvl="1" fontAlgn="auto">
              <a:spcAft>
                <a:spcPts val="0"/>
              </a:spcAft>
              <a:buFont typeface="Wingdings 2" charset="2"/>
              <a:buChar char=""/>
              <a:defRPr/>
            </a:pPr>
            <a:r>
              <a:rPr lang="cs-CZ" dirty="0">
                <a:solidFill>
                  <a:schemeClr val="tx2"/>
                </a:solidFill>
              </a:rPr>
              <a:t>sociální  </a:t>
            </a:r>
          </a:p>
          <a:p>
            <a:pPr lvl="1" fontAlgn="auto">
              <a:spcAft>
                <a:spcPts val="0"/>
              </a:spcAft>
              <a:buFont typeface="Wingdings 2" charset="2"/>
              <a:buChar char=""/>
              <a:defRPr/>
            </a:pPr>
            <a:r>
              <a:rPr lang="cs-CZ" dirty="0">
                <a:solidFill>
                  <a:schemeClr val="tx2"/>
                </a:solidFill>
              </a:rPr>
              <a:t>estetické.</a:t>
            </a:r>
            <a:r>
              <a:rPr lang="cs-CZ" dirty="0">
                <a:solidFill>
                  <a:schemeClr val="tx1">
                    <a:lumMod val="75000"/>
                    <a:lumOff val="25000"/>
                  </a:schemeClr>
                </a:solidFill>
              </a:rPr>
              <a:t> </a:t>
            </a:r>
          </a:p>
          <a:p>
            <a:pPr marL="0" indent="0" fontAlgn="auto">
              <a:spcAft>
                <a:spcPts val="0"/>
              </a:spcAft>
              <a:buFont typeface="Wingdings 2" charset="2"/>
              <a:buNone/>
              <a:defRPr/>
            </a:pPr>
            <a:endParaRPr lang="cs-CZ" dirty="0">
              <a:solidFill>
                <a:schemeClr val="tx1">
                  <a:lumMod val="75000"/>
                  <a:lumOff val="25000"/>
                </a:schemeClr>
              </a:solidFill>
            </a:endParaRPr>
          </a:p>
          <a:p>
            <a:pPr fontAlgn="auto">
              <a:spcAft>
                <a:spcPts val="0"/>
              </a:spcAft>
              <a:buFont typeface="Wingdings 2" charset="2"/>
              <a:buChar char=""/>
              <a:defRPr/>
            </a:pPr>
            <a:r>
              <a:rPr lang="cs-CZ" dirty="0">
                <a:solidFill>
                  <a:schemeClr val="tx1">
                    <a:lumMod val="75000"/>
                    <a:lumOff val="25000"/>
                  </a:schemeClr>
                </a:solidFill>
              </a:rPr>
              <a:t>souvisí s charakterem, jehož profil je vyjádřením hierarchie </a:t>
            </a:r>
          </a:p>
          <a:p>
            <a:pPr marL="0" indent="0" fontAlgn="auto">
              <a:spcAft>
                <a:spcPts val="0"/>
              </a:spcAft>
              <a:buFont typeface="Wingdings 2" charset="2"/>
              <a:buNone/>
              <a:defRPr/>
            </a:pPr>
            <a:r>
              <a:rPr lang="cs-CZ" dirty="0">
                <a:solidFill>
                  <a:schemeClr val="tx1">
                    <a:lumMod val="75000"/>
                    <a:lumOff val="25000"/>
                  </a:schemeClr>
                </a:solidFill>
              </a:rPr>
              <a:t>hodnot, v němž jsou vyšší city úzce spjaty se světovým názorem. </a:t>
            </a:r>
          </a:p>
          <a:p>
            <a:pPr fontAlgn="auto">
              <a:spcAft>
                <a:spcPts val="0"/>
              </a:spcAft>
              <a:buFont typeface="Wingdings 2" charset="2"/>
              <a:buChar char=""/>
              <a:defRPr/>
            </a:pPr>
            <a:r>
              <a:rPr lang="cs-CZ" dirty="0">
                <a:solidFill>
                  <a:schemeClr val="tx1">
                    <a:lumMod val="75000"/>
                    <a:lumOff val="25000"/>
                  </a:schemeClr>
                </a:solidFill>
              </a:rPr>
              <a:t>V jejich formování se uplatňují individuální zážitky, ale i vlivy výchovy a vzdělávání. </a:t>
            </a:r>
          </a:p>
          <a:p>
            <a:pPr fontAlgn="auto">
              <a:spcAft>
                <a:spcPts val="0"/>
              </a:spcAft>
              <a:buFont typeface="Wingdings 2" charset="2"/>
              <a:buChar char=""/>
              <a:defRPr/>
            </a:pPr>
            <a:endParaRPr lang="cs-CZ" dirty="0">
              <a:solidFill>
                <a:schemeClr val="tx1">
                  <a:lumMod val="75000"/>
                  <a:lumOff val="25000"/>
                </a:schemeClr>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09600" y="2700338"/>
            <a:ext cx="7778750" cy="1827212"/>
          </a:xfrm>
        </p:spPr>
        <p:txBody>
          <a:bodyPr rtlCol="0">
            <a:normAutofit fontScale="90000"/>
          </a:bodyPr>
          <a:lstStyle/>
          <a:p>
            <a:pPr fontAlgn="auto">
              <a:spcAft>
                <a:spcPts val="0"/>
              </a:spcAft>
              <a:defRPr/>
            </a:pPr>
            <a:r>
              <a:rPr lang="cs-CZ" dirty="0"/>
              <a:t>Sociální psychologie</a:t>
            </a:r>
            <a:br>
              <a:rPr lang="cs-CZ" dirty="0"/>
            </a:br>
            <a:r>
              <a:rPr lang="cs-CZ" dirty="0"/>
              <a:t>PhDr. Lenka Emrová</a:t>
            </a:r>
            <a:br>
              <a:rPr lang="cs-CZ" dirty="0"/>
            </a:br>
            <a:r>
              <a:rPr lang="cs-CZ" dirty="0"/>
              <a:t>5. přednáška</a:t>
            </a:r>
          </a:p>
        </p:txBody>
      </p:sp>
      <p:sp>
        <p:nvSpPr>
          <p:cNvPr id="172034" name="TextovéPole 1"/>
          <p:cNvSpPr txBox="1">
            <a:spLocks noChangeArrowheads="1"/>
          </p:cNvSpPr>
          <p:nvPr/>
        </p:nvSpPr>
        <p:spPr bwMode="auto">
          <a:xfrm>
            <a:off x="3132138" y="908050"/>
            <a:ext cx="1770062" cy="769938"/>
          </a:xfrm>
          <a:prstGeom prst="rect">
            <a:avLst/>
          </a:prstGeom>
          <a:noFill/>
          <a:ln w="9525">
            <a:noFill/>
            <a:miter lim="800000"/>
            <a:headEnd/>
            <a:tailEnd/>
          </a:ln>
        </p:spPr>
        <p:txBody>
          <a:bodyPr wrap="none">
            <a:spAutoFit/>
          </a:bodyPr>
          <a:lstStyle/>
          <a:p>
            <a:r>
              <a:rPr lang="cs-CZ" sz="4400" b="1">
                <a:solidFill>
                  <a:srgbClr val="FFC000"/>
                </a:solidFill>
                <a:latin typeface="Trebuchet MS" pitchFamily="34" charset="0"/>
              </a:rPr>
              <a:t>SOCIO</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ovéPole 3"/>
          <p:cNvSpPr txBox="1">
            <a:spLocks noChangeArrowheads="1"/>
          </p:cNvSpPr>
          <p:nvPr/>
        </p:nvSpPr>
        <p:spPr bwMode="auto">
          <a:xfrm>
            <a:off x="1187450" y="2565400"/>
            <a:ext cx="6230938" cy="584200"/>
          </a:xfrm>
          <a:prstGeom prst="rect">
            <a:avLst/>
          </a:prstGeom>
          <a:noFill/>
          <a:ln w="9525">
            <a:noFill/>
            <a:miter lim="800000"/>
            <a:headEnd/>
            <a:tailEnd/>
          </a:ln>
        </p:spPr>
        <p:txBody>
          <a:bodyPr wrap="none">
            <a:spAutoFit/>
          </a:bodyPr>
          <a:lstStyle/>
          <a:p>
            <a:r>
              <a:rPr lang="cs-CZ" sz="3200" b="1">
                <a:solidFill>
                  <a:srgbClr val="FFC000"/>
                </a:solidFill>
                <a:latin typeface="Trebuchet MS" pitchFamily="34" charset="0"/>
              </a:rPr>
              <a:t>ČLOVĚK JE TVOR SPOLEČENSKÝ</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Nadpis 1"/>
          <p:cNvSpPr>
            <a:spLocks noGrp="1"/>
          </p:cNvSpPr>
          <p:nvPr>
            <p:ph type="title"/>
          </p:nvPr>
        </p:nvSpPr>
        <p:spPr/>
        <p:txBody>
          <a:bodyPr/>
          <a:lstStyle/>
          <a:p>
            <a:r>
              <a:rPr lang="cs-CZ"/>
              <a:t>Vymezení předmětu SP</a:t>
            </a:r>
          </a:p>
        </p:txBody>
      </p:sp>
      <p:sp>
        <p:nvSpPr>
          <p:cNvPr id="174082" name="Zástupný symbol pro obsah 2"/>
          <p:cNvSpPr>
            <a:spLocks noGrp="1"/>
          </p:cNvSpPr>
          <p:nvPr>
            <p:ph idx="1"/>
          </p:nvPr>
        </p:nvSpPr>
        <p:spPr/>
        <p:txBody>
          <a:bodyPr/>
          <a:lstStyle/>
          <a:p>
            <a:r>
              <a:rPr lang="cs-CZ"/>
              <a:t>Hraniční disciplína </a:t>
            </a:r>
          </a:p>
          <a:p>
            <a:r>
              <a:rPr lang="cs-CZ"/>
              <a:t>Kořeny ve starověku a středověku</a:t>
            </a:r>
          </a:p>
          <a:p>
            <a:r>
              <a:rPr lang="cs-CZ"/>
              <a:t>Bouřlivý vývoj ovlivněný vývojem ve světě</a:t>
            </a:r>
          </a:p>
          <a:p>
            <a:r>
              <a:rPr lang="cs-CZ"/>
              <a:t>Převezena z Evropy do USA</a:t>
            </a:r>
          </a:p>
          <a:p>
            <a:r>
              <a:rPr lang="cs-CZ"/>
              <a:t>Pojem sociální psychologie se objevuje poprvé u J.M. Baldwina v roce 1897</a:t>
            </a:r>
          </a:p>
          <a:p>
            <a:r>
              <a:rPr lang="cs-CZ"/>
              <a:t>1897 N. Triplett publikuje výsledky svého </a:t>
            </a:r>
            <a:r>
              <a:rPr lang="cs-CZ" b="1" u="sng"/>
              <a:t>1. sociálně psychologického laboratorního experimentu</a:t>
            </a:r>
            <a:r>
              <a:rPr lang="cs-CZ"/>
              <a:t>, který zkoumá vliv přítomnosti druhých na výkon jedince</a:t>
            </a:r>
          </a:p>
          <a:p>
            <a:r>
              <a:rPr lang="cs-CZ"/>
              <a:t>Vznik 1908 vydáním učebnic sociální psychologie (Mc Dougall a Ross)</a:t>
            </a:r>
          </a:p>
          <a:p>
            <a:endParaRPr lang="cs-CZ"/>
          </a:p>
        </p:txBody>
      </p:sp>
      <p:pic>
        <p:nvPicPr>
          <p:cNvPr id="174083" name="Picture 2" descr="http://comps.canstockphoto.com/can-stock-photo_csp6574383.jpg"/>
          <p:cNvPicPr>
            <a:picLocks noChangeAspect="1" noChangeArrowheads="1"/>
          </p:cNvPicPr>
          <p:nvPr/>
        </p:nvPicPr>
        <p:blipFill>
          <a:blip r:embed="rId2"/>
          <a:srcRect/>
          <a:stretch>
            <a:fillRect/>
          </a:stretch>
        </p:blipFill>
        <p:spPr bwMode="auto">
          <a:xfrm>
            <a:off x="5724525" y="333375"/>
            <a:ext cx="2932113" cy="2749550"/>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Nadpis 1"/>
          <p:cNvSpPr>
            <a:spLocks noGrp="1"/>
          </p:cNvSpPr>
          <p:nvPr>
            <p:ph type="title"/>
          </p:nvPr>
        </p:nvSpPr>
        <p:spPr/>
        <p:txBody>
          <a:bodyPr/>
          <a:lstStyle/>
          <a:p>
            <a:r>
              <a:rPr lang="cs-CZ"/>
              <a:t>Předmět SP</a:t>
            </a:r>
          </a:p>
        </p:txBody>
      </p:sp>
      <p:sp>
        <p:nvSpPr>
          <p:cNvPr id="3" name="Zástupný symbol pro obsah 2"/>
          <p:cNvSpPr>
            <a:spLocks noGrp="1"/>
          </p:cNvSpPr>
          <p:nvPr>
            <p:ph idx="1"/>
          </p:nvPr>
        </p:nvSpPr>
        <p:spPr>
          <a:xfrm>
            <a:off x="609600" y="1341438"/>
            <a:ext cx="6842125" cy="4700587"/>
          </a:xfrm>
        </p:spPr>
        <p:txBody>
          <a:bodyPr rtlCol="0">
            <a:normAutofit lnSpcReduction="10000"/>
          </a:bodyPr>
          <a:lstStyle/>
          <a:p>
            <a:pPr fontAlgn="auto">
              <a:spcAft>
                <a:spcPts val="0"/>
              </a:spcAft>
              <a:buFont typeface="Wingdings 3" charset="2"/>
              <a:buChar char=""/>
              <a:defRPr/>
            </a:pPr>
            <a:endParaRPr lang="cs-CZ" dirty="0">
              <a:solidFill>
                <a:schemeClr val="tx1">
                  <a:lumMod val="75000"/>
                  <a:lumOff val="25000"/>
                </a:schemeClr>
              </a:solidFill>
            </a:endParaRPr>
          </a:p>
          <a:p>
            <a:pPr marL="114300" indent="0" algn="ctr" fontAlgn="auto">
              <a:spcAft>
                <a:spcPts val="0"/>
              </a:spcAft>
              <a:buFont typeface="Wingdings 3" charset="2"/>
              <a:buNone/>
              <a:defRPr/>
            </a:pPr>
            <a:r>
              <a:rPr lang="cs-CZ" b="1" dirty="0">
                <a:solidFill>
                  <a:schemeClr val="tx1">
                    <a:lumMod val="75000"/>
                    <a:lumOff val="25000"/>
                  </a:schemeClr>
                </a:solidFill>
              </a:rPr>
              <a:t>Sociální psychologie je empirická věda, která se zabývá studiem psychologické stránky mezilidských (sociálních) interakcí. Předmětem sociální psychologie je studium zákonitostí, projevujících se v následujících formách sociálních interakcí:</a:t>
            </a:r>
            <a:r>
              <a:rPr lang="cs-CZ" dirty="0">
                <a:solidFill>
                  <a:schemeClr val="tx1">
                    <a:lumMod val="75000"/>
                    <a:lumOff val="25000"/>
                  </a:schemeClr>
                </a:solidFill>
              </a:rPr>
              <a:t> </a:t>
            </a:r>
          </a:p>
          <a:p>
            <a:pPr fontAlgn="auto">
              <a:spcAft>
                <a:spcPts val="0"/>
              </a:spcAft>
              <a:buFont typeface="Wingdings 3" charset="2"/>
              <a:buChar char=""/>
              <a:defRPr/>
            </a:pPr>
            <a:r>
              <a:rPr lang="cs-CZ" b="1" dirty="0">
                <a:solidFill>
                  <a:schemeClr val="tx1">
                    <a:lumMod val="75000"/>
                    <a:lumOff val="25000"/>
                  </a:schemeClr>
                </a:solidFill>
              </a:rPr>
              <a:t>jedinec–jedinec</a:t>
            </a:r>
            <a:r>
              <a:rPr lang="cs-CZ" dirty="0">
                <a:solidFill>
                  <a:schemeClr val="tx1">
                    <a:lumMod val="75000"/>
                    <a:lumOff val="25000"/>
                  </a:schemeClr>
                </a:solidFill>
              </a:rPr>
              <a:t> (dyadická interakce – například rodič dítě, nadřízený – podřízený, muž – žena),</a:t>
            </a:r>
          </a:p>
          <a:p>
            <a:pPr fontAlgn="auto">
              <a:spcAft>
                <a:spcPts val="0"/>
              </a:spcAft>
              <a:buFont typeface="Wingdings 3" charset="2"/>
              <a:buChar char=""/>
              <a:defRPr/>
            </a:pPr>
            <a:r>
              <a:rPr lang="cs-CZ" b="1" dirty="0">
                <a:solidFill>
                  <a:schemeClr val="tx1">
                    <a:lumMod val="75000"/>
                    <a:lumOff val="25000"/>
                  </a:schemeClr>
                </a:solidFill>
              </a:rPr>
              <a:t>jedinec–malá skupina</a:t>
            </a:r>
            <a:r>
              <a:rPr lang="cs-CZ" dirty="0">
                <a:solidFill>
                  <a:schemeClr val="tx1">
                    <a:lumMod val="75000"/>
                    <a:lumOff val="25000"/>
                  </a:schemeClr>
                </a:solidFill>
              </a:rPr>
              <a:t> (interakce v malých skupinách – např. rodina, třídní kolektiv, pracovní skupina, tým),</a:t>
            </a:r>
          </a:p>
          <a:p>
            <a:pPr fontAlgn="auto">
              <a:spcAft>
                <a:spcPts val="0"/>
              </a:spcAft>
              <a:buFont typeface="Wingdings 3" charset="2"/>
              <a:buChar char=""/>
              <a:defRPr/>
            </a:pPr>
            <a:r>
              <a:rPr lang="cs-CZ" b="1" dirty="0">
                <a:solidFill>
                  <a:schemeClr val="tx1">
                    <a:lumMod val="75000"/>
                    <a:lumOff val="25000"/>
                  </a:schemeClr>
                </a:solidFill>
              </a:rPr>
              <a:t>malá skupina–malá skupina</a:t>
            </a:r>
            <a:r>
              <a:rPr lang="cs-CZ" dirty="0">
                <a:solidFill>
                  <a:schemeClr val="tx1">
                    <a:lumMod val="75000"/>
                    <a:lumOff val="25000"/>
                  </a:schemeClr>
                </a:solidFill>
              </a:rPr>
              <a:t> (vztahy mezi jednotlivým týmy v organizaci).</a:t>
            </a:r>
          </a:p>
          <a:p>
            <a:pPr marL="114300" indent="0" fontAlgn="auto">
              <a:spcAft>
                <a:spcPts val="0"/>
              </a:spcAft>
              <a:buFont typeface="Wingdings 3" charset="2"/>
              <a:buNone/>
              <a:defRPr/>
            </a:pPr>
            <a:endParaRPr lang="cs-CZ" dirty="0">
              <a:solidFill>
                <a:schemeClr val="tx1">
                  <a:lumMod val="75000"/>
                  <a:lumOff val="25000"/>
                </a:schemeClr>
              </a:solidFill>
            </a:endParaRPr>
          </a:p>
          <a:p>
            <a:pPr marL="114300" indent="0" fontAlgn="auto">
              <a:spcAft>
                <a:spcPts val="0"/>
              </a:spcAft>
              <a:buFont typeface="Wingdings 3" charset="2"/>
              <a:buNone/>
              <a:defRPr/>
            </a:pPr>
            <a:r>
              <a:rPr lang="cs-CZ" dirty="0">
                <a:solidFill>
                  <a:schemeClr val="tx1">
                    <a:lumMod val="75000"/>
                    <a:lumOff val="25000"/>
                  </a:schemeClr>
                </a:solidFill>
              </a:rPr>
              <a:t>Sociální psychologie zkoumá, jak navzájem na sebe působí, jak se ovlivňují, podmiňují. </a:t>
            </a:r>
          </a:p>
          <a:p>
            <a:pPr marL="114300" indent="0" fontAlgn="auto">
              <a:spcAft>
                <a:spcPts val="0"/>
              </a:spcAft>
              <a:buFont typeface="Wingdings 3" charset="2"/>
              <a:buNone/>
              <a:defRPr/>
            </a:pPr>
            <a:endParaRPr lang="cs-CZ" dirty="0">
              <a:solidFill>
                <a:schemeClr val="tx1">
                  <a:lumMod val="75000"/>
                  <a:lumOff val="25000"/>
                </a:schemeClr>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p:cNvSpPr/>
          <p:nvPr/>
        </p:nvSpPr>
        <p:spPr>
          <a:xfrm>
            <a:off x="250825" y="2492375"/>
            <a:ext cx="2736850" cy="244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SOCIÁLNÍ PERCEPCE</a:t>
            </a:r>
          </a:p>
        </p:txBody>
      </p:sp>
      <p:sp>
        <p:nvSpPr>
          <p:cNvPr id="5" name="Ovál 4"/>
          <p:cNvSpPr/>
          <p:nvPr/>
        </p:nvSpPr>
        <p:spPr>
          <a:xfrm>
            <a:off x="2700338" y="4292600"/>
            <a:ext cx="2735262" cy="2449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SOCIÁLNÍ INTERAKCE</a:t>
            </a:r>
          </a:p>
        </p:txBody>
      </p:sp>
      <p:sp>
        <p:nvSpPr>
          <p:cNvPr id="6" name="Ovál 5"/>
          <p:cNvSpPr/>
          <p:nvPr/>
        </p:nvSpPr>
        <p:spPr>
          <a:xfrm>
            <a:off x="4787900" y="2276475"/>
            <a:ext cx="2736850"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SOCIÁLNÍ KOMUNIKACE</a:t>
            </a:r>
          </a:p>
        </p:txBody>
      </p:sp>
      <p:sp>
        <p:nvSpPr>
          <p:cNvPr id="7" name="Ovál 6"/>
          <p:cNvSpPr/>
          <p:nvPr/>
        </p:nvSpPr>
        <p:spPr>
          <a:xfrm>
            <a:off x="2411413" y="458788"/>
            <a:ext cx="2736850" cy="244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SOCIALIZACE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Zástupný symbol pro obsah 1"/>
          <p:cNvSpPr>
            <a:spLocks noGrp="1"/>
          </p:cNvSpPr>
          <p:nvPr>
            <p:ph idx="1"/>
          </p:nvPr>
        </p:nvSpPr>
        <p:spPr>
          <a:xfrm>
            <a:off x="609600" y="1628775"/>
            <a:ext cx="6348413" cy="4413250"/>
          </a:xfrm>
        </p:spPr>
        <p:txBody>
          <a:bodyPr/>
          <a:lstStyle/>
          <a:p>
            <a:r>
              <a:rPr lang="cs-CZ" b="1"/>
              <a:t>Základní</a:t>
            </a:r>
            <a:r>
              <a:rPr lang="cs-CZ"/>
              <a:t> kategorie sociální psychologie </a:t>
            </a:r>
          </a:p>
          <a:p>
            <a:r>
              <a:rPr lang="cs-CZ"/>
              <a:t>Je </a:t>
            </a:r>
            <a:r>
              <a:rPr lang="cs-CZ" b="1"/>
              <a:t>ontogenetický</a:t>
            </a:r>
            <a:r>
              <a:rPr lang="cs-CZ"/>
              <a:t> </a:t>
            </a:r>
            <a:r>
              <a:rPr lang="cs-CZ" b="1"/>
              <a:t>proces </a:t>
            </a:r>
            <a:r>
              <a:rPr lang="cs-CZ"/>
              <a:t>postupného </a:t>
            </a:r>
            <a:r>
              <a:rPr lang="cs-CZ" b="1"/>
              <a:t>vrůstání</a:t>
            </a:r>
            <a:r>
              <a:rPr lang="cs-CZ"/>
              <a:t>  jedince do života společnosti</a:t>
            </a:r>
          </a:p>
          <a:p>
            <a:r>
              <a:rPr lang="cs-CZ"/>
              <a:t>Jedinec se postupně z biologické bytosti stává bytostí sociální prostřednictvím sociálního učení (nápodoba, sociální zpevňování, identifikace)</a:t>
            </a:r>
          </a:p>
          <a:p>
            <a:r>
              <a:rPr lang="cs-CZ" b="1"/>
              <a:t>Celoživotní proces </a:t>
            </a:r>
            <a:r>
              <a:rPr lang="cs-CZ"/>
              <a:t>osvojování si </a:t>
            </a:r>
            <a:r>
              <a:rPr lang="cs-CZ" b="1"/>
              <a:t>poznatků, zvyků , postojů, norem, kultury atd…. (dle Junga převážně do 30 let)</a:t>
            </a:r>
          </a:p>
          <a:p>
            <a:r>
              <a:rPr lang="cs-CZ"/>
              <a:t>Není pasivní, ale </a:t>
            </a:r>
            <a:r>
              <a:rPr lang="cs-CZ" b="1"/>
              <a:t>aktivním  přebíráním</a:t>
            </a:r>
            <a:r>
              <a:rPr lang="cs-CZ"/>
              <a:t> zkušeností</a:t>
            </a:r>
          </a:p>
          <a:p>
            <a:endParaRPr lang="cs-CZ"/>
          </a:p>
        </p:txBody>
      </p:sp>
      <p:sp>
        <p:nvSpPr>
          <p:cNvPr id="177154" name="Nadpis 2"/>
          <p:cNvSpPr>
            <a:spLocks noGrp="1"/>
          </p:cNvSpPr>
          <p:nvPr>
            <p:ph type="title"/>
          </p:nvPr>
        </p:nvSpPr>
        <p:spPr/>
        <p:txBody>
          <a:bodyPr/>
          <a:lstStyle/>
          <a:p>
            <a:r>
              <a:rPr lang="cs-CZ"/>
              <a:t>Socializace jedince</a:t>
            </a:r>
          </a:p>
        </p:txBody>
      </p:sp>
      <p:sp>
        <p:nvSpPr>
          <p:cNvPr id="177155" name="Obdélník 3"/>
          <p:cNvSpPr>
            <a:spLocks noChangeArrowheads="1"/>
          </p:cNvSpPr>
          <p:nvPr/>
        </p:nvSpPr>
        <p:spPr bwMode="auto">
          <a:xfrm>
            <a:off x="1692275" y="4797425"/>
            <a:ext cx="4572000" cy="1384300"/>
          </a:xfrm>
          <a:prstGeom prst="rect">
            <a:avLst/>
          </a:prstGeom>
          <a:noFill/>
          <a:ln w="9525">
            <a:noFill/>
            <a:miter lim="800000"/>
            <a:headEnd/>
            <a:tailEnd/>
          </a:ln>
        </p:spPr>
        <p:txBody>
          <a:bodyPr>
            <a:spAutoFit/>
          </a:bodyPr>
          <a:lstStyle/>
          <a:p>
            <a:pPr algn="ctr"/>
            <a:r>
              <a:rPr lang="cs-CZ" sz="2800" b="1">
                <a:solidFill>
                  <a:srgbClr val="FFC000"/>
                </a:solidFill>
                <a:latin typeface="Trebuchet MS" pitchFamily="34" charset="0"/>
              </a:rPr>
              <a:t>Primární</a:t>
            </a:r>
            <a:r>
              <a:rPr lang="cs-CZ" sz="2800">
                <a:solidFill>
                  <a:srgbClr val="FFC000"/>
                </a:solidFill>
                <a:latin typeface="Trebuchet MS" pitchFamily="34" charset="0"/>
              </a:rPr>
              <a:t> </a:t>
            </a:r>
          </a:p>
          <a:p>
            <a:pPr algn="ctr"/>
            <a:r>
              <a:rPr lang="cs-CZ" sz="2800" b="1">
                <a:solidFill>
                  <a:srgbClr val="FFC000"/>
                </a:solidFill>
                <a:latin typeface="Trebuchet MS" pitchFamily="34" charset="0"/>
              </a:rPr>
              <a:t>Sekundární </a:t>
            </a:r>
          </a:p>
          <a:p>
            <a:pPr algn="ctr"/>
            <a:r>
              <a:rPr lang="cs-CZ" sz="2800" b="1">
                <a:solidFill>
                  <a:srgbClr val="FFC000"/>
                </a:solidFill>
                <a:latin typeface="Trebuchet MS" pitchFamily="34" charset="0"/>
              </a:rPr>
              <a:t>Terciární </a:t>
            </a:r>
            <a:r>
              <a:rPr lang="cs-CZ" sz="2800">
                <a:solidFill>
                  <a:srgbClr val="FFC000"/>
                </a:solidFill>
                <a:latin typeface="Trebuchet MS" pitchFamily="34" charset="0"/>
              </a:rPr>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9075" y="1412875"/>
            <a:ext cx="7408863" cy="3887788"/>
          </a:xfrm>
        </p:spPr>
        <p:txBody>
          <a:bodyPr rtlCol="0">
            <a:normAutofit fontScale="47500" lnSpcReduction="20000"/>
          </a:bodyPr>
          <a:lstStyle/>
          <a:p>
            <a:pPr marL="347663" lvl="1" indent="0" fontAlgn="auto">
              <a:spcAft>
                <a:spcPts val="0"/>
              </a:spcAft>
              <a:buFont typeface="Wingdings 3" charset="2"/>
              <a:buNone/>
              <a:defRPr/>
            </a:pPr>
            <a:r>
              <a:rPr lang="cs-CZ" sz="4000" dirty="0">
                <a:solidFill>
                  <a:schemeClr val="tx1">
                    <a:lumMod val="75000"/>
                    <a:lumOff val="25000"/>
                  </a:schemeClr>
                </a:solidFill>
              </a:rPr>
              <a:t>Výzkumy novorozenců ukazují, že dítě se aktivně vztahuje ke světu již od narození (nejsou nepopsanou tabulí)  </a:t>
            </a:r>
          </a:p>
          <a:p>
            <a:pPr marL="347663" lvl="1" indent="0" fontAlgn="auto">
              <a:spcAft>
                <a:spcPts val="0"/>
              </a:spcAft>
              <a:buFont typeface="Wingdings 3" charset="2"/>
              <a:buNone/>
              <a:defRPr/>
            </a:pPr>
            <a:r>
              <a:rPr lang="cs-CZ" sz="4000" dirty="0" err="1">
                <a:solidFill>
                  <a:schemeClr val="tx1">
                    <a:lumMod val="75000"/>
                    <a:lumOff val="25000"/>
                  </a:schemeClr>
                </a:solidFill>
              </a:rPr>
              <a:t>Bonding</a:t>
            </a:r>
            <a:r>
              <a:rPr lang="cs-CZ" sz="4000" dirty="0">
                <a:solidFill>
                  <a:schemeClr val="tx1">
                    <a:lumMod val="75000"/>
                    <a:lumOff val="25000"/>
                  </a:schemeClr>
                </a:solidFill>
              </a:rPr>
              <a:t> – vztah matka – dítě po porodu</a:t>
            </a:r>
          </a:p>
          <a:p>
            <a:pPr marL="347663" lvl="1" indent="0" fontAlgn="auto">
              <a:spcAft>
                <a:spcPts val="0"/>
              </a:spcAft>
              <a:buFont typeface="Wingdings 3" charset="2"/>
              <a:buNone/>
              <a:defRPr/>
            </a:pPr>
            <a:r>
              <a:rPr lang="cs-CZ" sz="3400" dirty="0">
                <a:solidFill>
                  <a:schemeClr val="tx1">
                    <a:lumMod val="75000"/>
                    <a:lumOff val="25000"/>
                  </a:schemeClr>
                </a:solidFill>
              </a:rPr>
              <a:t>Děti preferují sociální podněty – obličeje před věcmi, živé obličeje před maskou, hovořící a pohybující se rodiče před rodiči, kteří nehybně a tiše sedí.  </a:t>
            </a:r>
          </a:p>
          <a:p>
            <a:pPr marL="347663" lvl="1" indent="0" fontAlgn="auto">
              <a:spcAft>
                <a:spcPts val="0"/>
              </a:spcAft>
              <a:buFont typeface="Wingdings 3" charset="2"/>
              <a:buNone/>
              <a:defRPr/>
            </a:pPr>
            <a:r>
              <a:rPr lang="cs-CZ" sz="3400" dirty="0">
                <a:solidFill>
                  <a:schemeClr val="tx1">
                    <a:lumMod val="75000"/>
                    <a:lumOff val="25000"/>
                  </a:schemeClr>
                </a:solidFill>
                <a:hlinkClick r:id="rId2"/>
              </a:rPr>
              <a:t>http://www.youtube.com/watch?v=apzXGEbZht0&amp;feature=related</a:t>
            </a:r>
            <a:endParaRPr lang="cs-CZ" sz="3400" dirty="0">
              <a:solidFill>
                <a:schemeClr val="tx1">
                  <a:lumMod val="75000"/>
                  <a:lumOff val="25000"/>
                </a:schemeClr>
              </a:solidFill>
            </a:endParaRPr>
          </a:p>
          <a:p>
            <a:pPr marL="347663" lvl="1" indent="0" fontAlgn="auto">
              <a:spcAft>
                <a:spcPts val="0"/>
              </a:spcAft>
              <a:buFont typeface="Wingdings 3" charset="2"/>
              <a:buNone/>
              <a:defRPr/>
            </a:pPr>
            <a:endParaRPr lang="cs-CZ" sz="3400" dirty="0">
              <a:solidFill>
                <a:schemeClr val="tx1">
                  <a:lumMod val="75000"/>
                  <a:lumOff val="25000"/>
                </a:schemeClr>
              </a:solidFill>
            </a:endParaRPr>
          </a:p>
          <a:p>
            <a:pPr marL="347663" lvl="1" indent="0" fontAlgn="auto">
              <a:spcAft>
                <a:spcPts val="0"/>
              </a:spcAft>
              <a:buFont typeface="Wingdings 3" charset="2"/>
              <a:buNone/>
              <a:defRPr/>
            </a:pPr>
            <a:r>
              <a:rPr lang="cs-CZ" sz="3400" dirty="0">
                <a:solidFill>
                  <a:schemeClr val="tx1">
                    <a:lumMod val="75000"/>
                    <a:lumOff val="25000"/>
                  </a:schemeClr>
                </a:solidFill>
              </a:rPr>
              <a:t>Rodiče bývají většinou aktivní a angažovaní a tak vzniká prostor pro vzájemné interakce, sladění , spolupráci, synchronizaci. Miminko sleduje tvář svého pečovatele, když ho zajímá, pokud ho nezajímá odvrátí pozornost k jinému objektu. Doplňují se, neskáčou si do řeči, jako by se domluvili a jeden čeká na reakci druhého, vzájemně se ovlivňují.  </a:t>
            </a:r>
          </a:p>
        </p:txBody>
      </p:sp>
      <p:sp>
        <p:nvSpPr>
          <p:cNvPr id="178178" name="Nadpis 2"/>
          <p:cNvSpPr>
            <a:spLocks noGrp="1"/>
          </p:cNvSpPr>
          <p:nvPr>
            <p:ph type="title"/>
          </p:nvPr>
        </p:nvSpPr>
        <p:spPr/>
        <p:txBody>
          <a:bodyPr/>
          <a:lstStyle/>
          <a:p>
            <a:r>
              <a:rPr lang="cs-CZ"/>
              <a:t>Akce - interakce</a:t>
            </a:r>
          </a:p>
        </p:txBody>
      </p:sp>
      <p:pic>
        <p:nvPicPr>
          <p:cNvPr id="178179" name="Zástupný symbol pro obsah 5"/>
          <p:cNvPicPr>
            <a:picLocks noChangeAspect="1"/>
          </p:cNvPicPr>
          <p:nvPr/>
        </p:nvPicPr>
        <p:blipFill>
          <a:blip r:embed="rId3"/>
          <a:srcRect/>
          <a:stretch>
            <a:fillRect/>
          </a:stretch>
        </p:blipFill>
        <p:spPr bwMode="auto">
          <a:xfrm>
            <a:off x="222250" y="5327650"/>
            <a:ext cx="3900488" cy="811213"/>
          </a:xfrm>
          <a:prstGeom prst="rect">
            <a:avLst/>
          </a:prstGeom>
          <a:noFill/>
          <a:ln w="9525">
            <a:noFill/>
            <a:miter lim="800000"/>
            <a:headEnd/>
            <a:tailEnd/>
          </a:ln>
        </p:spPr>
      </p:pic>
      <p:pic>
        <p:nvPicPr>
          <p:cNvPr id="178180" name="Zástupný symbol pro obsah 3"/>
          <p:cNvPicPr>
            <a:picLocks noChangeAspect="1"/>
          </p:cNvPicPr>
          <p:nvPr/>
        </p:nvPicPr>
        <p:blipFill>
          <a:blip r:embed="rId4"/>
          <a:srcRect/>
          <a:stretch>
            <a:fillRect/>
          </a:stretch>
        </p:blipFill>
        <p:spPr bwMode="auto">
          <a:xfrm>
            <a:off x="4356100" y="5300663"/>
            <a:ext cx="4103688" cy="7778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p:txBody>
          <a:bodyPr/>
          <a:lstStyle/>
          <a:p>
            <a:r>
              <a:rPr lang="cs-CZ"/>
              <a:t>5 PÁSEM MOZKOVÝCH VLN</a:t>
            </a:r>
          </a:p>
        </p:txBody>
      </p:sp>
      <p:sp>
        <p:nvSpPr>
          <p:cNvPr id="32770" name="Zástupný symbol pro obsah 2"/>
          <p:cNvSpPr>
            <a:spLocks noGrp="1"/>
          </p:cNvSpPr>
          <p:nvPr>
            <p:ph idx="1"/>
          </p:nvPr>
        </p:nvSpPr>
        <p:spPr/>
        <p:txBody>
          <a:bodyPr/>
          <a:lstStyle/>
          <a:p>
            <a:r>
              <a:rPr lang="cs-CZ"/>
              <a:t>Pásma odpovídají stavům vědomí</a:t>
            </a:r>
          </a:p>
          <a:p>
            <a:pPr lvl="1"/>
            <a:r>
              <a:rPr lang="cs-CZ"/>
              <a:t>Gama vlny – nad 30Hz – bdění, uvědomování si, učení se</a:t>
            </a:r>
          </a:p>
          <a:p>
            <a:pPr lvl="1"/>
            <a:r>
              <a:rPr lang="cs-CZ"/>
              <a:t>Beta vlny – 13-30Hz – bdělé vědomí běžného života, využíváme levou hemisféru</a:t>
            </a:r>
          </a:p>
          <a:p>
            <a:pPr lvl="1"/>
            <a:r>
              <a:rPr lang="cs-CZ"/>
              <a:t>Alfa vlny – 8-12Hz – frekvence tvořivého principu</a:t>
            </a:r>
          </a:p>
          <a:p>
            <a:pPr lvl="1"/>
            <a:r>
              <a:rPr lang="cs-CZ"/>
              <a:t>Théta vlny – 4-8Hz – úplná mozková integrace v hluboké meditaci</a:t>
            </a:r>
          </a:p>
          <a:p>
            <a:pPr lvl="1"/>
            <a:r>
              <a:rPr lang="cs-CZ"/>
              <a:t>Delta vlny – 1-3Hz – hluboký bezesný spánek, regenerace organismu, posílení imunitního systému</a:t>
            </a:r>
          </a:p>
          <a:p>
            <a:pPr lvl="1"/>
            <a:endParaRPr lang="cs-CZ"/>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Zástupný symbol pro obsah 1"/>
          <p:cNvSpPr>
            <a:spLocks noGrp="1"/>
          </p:cNvSpPr>
          <p:nvPr>
            <p:ph idx="1"/>
          </p:nvPr>
        </p:nvSpPr>
        <p:spPr>
          <a:xfrm>
            <a:off x="344488" y="1773238"/>
            <a:ext cx="7408862" cy="3449637"/>
          </a:xfrm>
        </p:spPr>
        <p:txBody>
          <a:bodyPr/>
          <a:lstStyle/>
          <a:p>
            <a:pPr marL="347663" lvl="1" indent="0">
              <a:buFont typeface="Wingdings 3" pitchFamily="18" charset="2"/>
              <a:buNone/>
            </a:pPr>
            <a:r>
              <a:rPr lang="cs-CZ" sz="2400" dirty="0"/>
              <a:t>Experimenty H. </a:t>
            </a:r>
            <a:r>
              <a:rPr lang="cs-CZ" sz="2400" dirty="0" err="1"/>
              <a:t>Harlowa</a:t>
            </a:r>
            <a:r>
              <a:rPr lang="cs-CZ" sz="2400" dirty="0"/>
              <a:t> Klec zoufalství 1957 a 1963</a:t>
            </a:r>
          </a:p>
          <a:p>
            <a:pPr marL="347663" lvl="1" indent="0">
              <a:buFont typeface="Wingdings 3" pitchFamily="18" charset="2"/>
              <a:buNone/>
            </a:pPr>
            <a:r>
              <a:rPr lang="cs-CZ" sz="2400" dirty="0"/>
              <a:t>https://www.youtube.com/watch?v=OrNBEhzjg8I</a:t>
            </a:r>
          </a:p>
          <a:p>
            <a:r>
              <a:rPr lang="cs-CZ" dirty="0"/>
              <a:t>řada </a:t>
            </a:r>
            <a:r>
              <a:rPr lang="cs-CZ" b="1" dirty="0">
                <a:hlinkClick r:id="rId2" tooltip="Psychologie"/>
              </a:rPr>
              <a:t>psychologických</a:t>
            </a:r>
            <a:r>
              <a:rPr lang="cs-CZ" b="1" dirty="0"/>
              <a:t> </a:t>
            </a:r>
            <a:r>
              <a:rPr lang="cs-CZ" b="1" dirty="0">
                <a:hlinkClick r:id="rId3" tooltip="Experiment"/>
              </a:rPr>
              <a:t>experimentů</a:t>
            </a:r>
            <a:r>
              <a:rPr lang="cs-CZ" b="1" dirty="0"/>
              <a:t> s </a:t>
            </a:r>
            <a:r>
              <a:rPr lang="cs-CZ" b="1" dirty="0">
                <a:hlinkClick r:id="rId4" tooltip="Makak rhesus"/>
              </a:rPr>
              <a:t>makaky </a:t>
            </a:r>
            <a:r>
              <a:rPr lang="cs-CZ" b="1" dirty="0" err="1">
                <a:hlinkClick r:id="rId4" tooltip="Makak rhesus"/>
              </a:rPr>
              <a:t>rhesus</a:t>
            </a:r>
            <a:r>
              <a:rPr lang="cs-CZ" dirty="0"/>
              <a:t>, jež měly vysvětlovat podstatu </a:t>
            </a:r>
            <a:r>
              <a:rPr lang="cs-CZ" b="1" dirty="0">
                <a:hlinkClick r:id="rId5" tooltip="Mateřská láska (stránka neexistuje)"/>
              </a:rPr>
              <a:t>mateřské lásky</a:t>
            </a:r>
            <a:r>
              <a:rPr lang="cs-CZ" dirty="0"/>
              <a:t>. Prokázaly, že dítě k matce připoutává něco víc než jen potřeba výživy.</a:t>
            </a:r>
          </a:p>
          <a:p>
            <a:endParaRPr lang="cs-CZ" dirty="0"/>
          </a:p>
          <a:p>
            <a:endParaRPr lang="cs-CZ" b="1" dirty="0"/>
          </a:p>
          <a:p>
            <a:endParaRPr lang="cs-CZ" dirty="0"/>
          </a:p>
        </p:txBody>
      </p:sp>
      <p:sp>
        <p:nvSpPr>
          <p:cNvPr id="179202" name="Nadpis 2"/>
          <p:cNvSpPr>
            <a:spLocks noGrp="1"/>
          </p:cNvSpPr>
          <p:nvPr>
            <p:ph type="title"/>
          </p:nvPr>
        </p:nvSpPr>
        <p:spPr/>
        <p:txBody>
          <a:bodyPr/>
          <a:lstStyle/>
          <a:p>
            <a:r>
              <a:rPr lang="cs-CZ"/>
              <a:t>Experimenty s opicemi</a:t>
            </a:r>
          </a:p>
        </p:txBody>
      </p:sp>
      <p:pic>
        <p:nvPicPr>
          <p:cNvPr id="179203" name="Obrázek 3"/>
          <p:cNvPicPr>
            <a:picLocks noChangeAspect="1"/>
          </p:cNvPicPr>
          <p:nvPr/>
        </p:nvPicPr>
        <p:blipFill>
          <a:blip r:embed="rId6"/>
          <a:srcRect/>
          <a:stretch>
            <a:fillRect/>
          </a:stretch>
        </p:blipFill>
        <p:spPr bwMode="auto">
          <a:xfrm>
            <a:off x="2484438" y="4292600"/>
            <a:ext cx="3324225" cy="2214563"/>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8313" y="1930400"/>
            <a:ext cx="7407275" cy="3778250"/>
          </a:xfrm>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soubor chování, který se očekává od každého, kdo vstupuje do nějakého sociálního vztahu</a:t>
            </a:r>
          </a:p>
          <a:p>
            <a:pPr fontAlgn="auto">
              <a:spcAft>
                <a:spcPts val="0"/>
              </a:spcAft>
              <a:buFont typeface="Wingdings 3" charset="2"/>
              <a:buChar char=""/>
              <a:defRPr/>
            </a:pPr>
            <a:r>
              <a:rPr lang="cs-CZ" dirty="0">
                <a:solidFill>
                  <a:schemeClr val="tx1">
                    <a:lumMod val="75000"/>
                    <a:lumOff val="25000"/>
                  </a:schemeClr>
                </a:solidFill>
              </a:rPr>
              <a:t>„úlohy“, které nám předepisují, jak se máme chovat k druhým a v určitých sociálních situacích</a:t>
            </a:r>
          </a:p>
          <a:p>
            <a:pPr lvl="1" fontAlgn="auto">
              <a:spcAft>
                <a:spcPts val="0"/>
              </a:spcAft>
              <a:buFont typeface="Wingdings 3" charset="2"/>
              <a:buChar char=""/>
              <a:defRPr/>
            </a:pPr>
            <a:r>
              <a:rPr lang="cs-CZ" dirty="0">
                <a:solidFill>
                  <a:schemeClr val="tx1">
                    <a:lumMod val="75000"/>
                    <a:lumOff val="25000"/>
                  </a:schemeClr>
                </a:solidFill>
              </a:rPr>
              <a:t>vrozená (muž, žena, věk, národnost, zděděný majetek),</a:t>
            </a:r>
          </a:p>
          <a:p>
            <a:pPr lvl="1" fontAlgn="auto">
              <a:spcAft>
                <a:spcPts val="0"/>
              </a:spcAft>
              <a:buFont typeface="Wingdings 3" charset="2"/>
              <a:buChar char=""/>
              <a:defRPr/>
            </a:pPr>
            <a:r>
              <a:rPr lang="cs-CZ" dirty="0">
                <a:solidFill>
                  <a:schemeClr val="tx1">
                    <a:lumMod val="75000"/>
                    <a:lumOff val="25000"/>
                  </a:schemeClr>
                </a:solidFill>
              </a:rPr>
              <a:t>získaná (student, matka, porodní asistentka…),</a:t>
            </a:r>
          </a:p>
          <a:p>
            <a:pPr lvl="1" fontAlgn="auto">
              <a:spcAft>
                <a:spcPts val="0"/>
              </a:spcAft>
              <a:buFont typeface="Wingdings 3" charset="2"/>
              <a:buChar char=""/>
              <a:defRPr/>
            </a:pPr>
            <a:r>
              <a:rPr lang="cs-CZ" dirty="0">
                <a:solidFill>
                  <a:schemeClr val="tx1">
                    <a:lumMod val="75000"/>
                    <a:lumOff val="25000"/>
                  </a:schemeClr>
                </a:solidFill>
              </a:rPr>
              <a:t>Vnucené (nezaměstnanost, výkon trestu, pacient…)</a:t>
            </a:r>
          </a:p>
          <a:p>
            <a:pPr lvl="1" fontAlgn="auto">
              <a:spcAft>
                <a:spcPts val="0"/>
              </a:spcAft>
              <a:buFont typeface="Wingdings 3" charset="2"/>
              <a:buChar char=""/>
              <a:defRPr/>
            </a:pPr>
            <a:r>
              <a:rPr lang="cs-CZ" dirty="0">
                <a:solidFill>
                  <a:schemeClr val="tx1">
                    <a:lumMod val="75000"/>
                    <a:lumOff val="25000"/>
                  </a:schemeClr>
                </a:solidFill>
              </a:rPr>
              <a:t>dočasná (rodička, cestující v HMD, divák… )</a:t>
            </a:r>
          </a:p>
          <a:p>
            <a:pPr fontAlgn="auto">
              <a:spcAft>
                <a:spcPts val="0"/>
              </a:spcAft>
              <a:buFont typeface="Wingdings 3" charset="2"/>
              <a:buChar char=""/>
              <a:defRPr/>
            </a:pPr>
            <a:r>
              <a:rPr lang="cs-CZ" dirty="0">
                <a:solidFill>
                  <a:schemeClr val="tx1">
                    <a:lumMod val="75000"/>
                    <a:lumOff val="25000"/>
                  </a:schemeClr>
                </a:solidFill>
              </a:rPr>
              <a:t>Pro psychickou pohodu je významné, aby jedinec byl co nejvíce v souladu se systémem svých rolí</a:t>
            </a:r>
          </a:p>
          <a:p>
            <a:pPr marL="301943" lvl="1" indent="0" fontAlgn="auto">
              <a:spcAft>
                <a:spcPts val="0"/>
              </a:spcAft>
              <a:buFont typeface="Wingdings 3" charset="2"/>
              <a:buNone/>
              <a:defRPr/>
            </a:pPr>
            <a:r>
              <a:rPr lang="cs-CZ" dirty="0">
                <a:solidFill>
                  <a:schemeClr val="tx1">
                    <a:lumMod val="75000"/>
                    <a:lumOff val="25000"/>
                  </a:schemeClr>
                </a:solidFill>
              </a:rPr>
              <a:t> </a:t>
            </a:r>
          </a:p>
        </p:txBody>
      </p:sp>
      <p:sp>
        <p:nvSpPr>
          <p:cNvPr id="180226" name="Nadpis 2"/>
          <p:cNvSpPr>
            <a:spLocks noGrp="1"/>
          </p:cNvSpPr>
          <p:nvPr>
            <p:ph type="title"/>
          </p:nvPr>
        </p:nvSpPr>
        <p:spPr/>
        <p:txBody>
          <a:bodyPr/>
          <a:lstStyle/>
          <a:p>
            <a:r>
              <a:rPr lang="cs-CZ"/>
              <a:t>Sociální role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Nadpis 2"/>
          <p:cNvSpPr>
            <a:spLocks noGrp="1"/>
          </p:cNvSpPr>
          <p:nvPr>
            <p:ph type="title"/>
          </p:nvPr>
        </p:nvSpPr>
        <p:spPr>
          <a:xfrm>
            <a:off x="609600" y="609600"/>
            <a:ext cx="6348413" cy="1320800"/>
          </a:xfrm>
        </p:spPr>
        <p:txBody>
          <a:bodyPr/>
          <a:lstStyle/>
          <a:p>
            <a:r>
              <a:rPr lang="cs-CZ"/>
              <a:t>Kongruence - soulad</a:t>
            </a:r>
          </a:p>
        </p:txBody>
      </p:sp>
      <p:sp>
        <p:nvSpPr>
          <p:cNvPr id="181250" name="Zástupný symbol pro obsah 3"/>
          <p:cNvSpPr>
            <a:spLocks noGrp="1"/>
          </p:cNvSpPr>
          <p:nvPr>
            <p:ph sz="quarter" idx="4294967295"/>
          </p:nvPr>
        </p:nvSpPr>
        <p:spPr>
          <a:xfrm>
            <a:off x="200025" y="1700213"/>
            <a:ext cx="4102100" cy="3448050"/>
          </a:xfrm>
        </p:spPr>
        <p:txBody>
          <a:bodyPr/>
          <a:lstStyle/>
          <a:p>
            <a:r>
              <a:rPr lang="cs-CZ"/>
              <a:t>Výchova ovlivňuje náš rozum – být hodný, rozumný, dělat dobrá promyšlená rozhodnutí</a:t>
            </a:r>
          </a:p>
          <a:p>
            <a:r>
              <a:rPr lang="cs-CZ"/>
              <a:t>Úsudky, nálepky, kategorie</a:t>
            </a:r>
          </a:p>
          <a:p>
            <a:r>
              <a:rPr lang="cs-CZ"/>
              <a:t>Předsudky, soudy, přesvědčení, automatismy</a:t>
            </a:r>
          </a:p>
          <a:p>
            <a:r>
              <a:rPr lang="cs-CZ"/>
              <a:t>Černobílé vidění</a:t>
            </a:r>
          </a:p>
          <a:p>
            <a:r>
              <a:rPr lang="cs-CZ"/>
              <a:t>Zbavujeme se odpovědnosti</a:t>
            </a:r>
          </a:p>
        </p:txBody>
      </p:sp>
      <p:sp>
        <p:nvSpPr>
          <p:cNvPr id="181251" name="Zástupný symbol pro obsah 4"/>
          <p:cNvSpPr>
            <a:spLocks noGrp="1"/>
          </p:cNvSpPr>
          <p:nvPr>
            <p:ph sz="quarter" idx="4294967295"/>
          </p:nvPr>
        </p:nvSpPr>
        <p:spPr>
          <a:xfrm>
            <a:off x="4500563" y="1709738"/>
            <a:ext cx="4102100" cy="3448050"/>
          </a:xfrm>
        </p:spPr>
        <p:txBody>
          <a:bodyPr/>
          <a:lstStyle/>
          <a:p>
            <a:r>
              <a:rPr lang="cs-CZ"/>
              <a:t>Odpojení od svých pocitů a potřeb</a:t>
            </a:r>
          </a:p>
          <a:p>
            <a:r>
              <a:rPr lang="cs-CZ"/>
              <a:t>Dělat to, co chtějí druzí</a:t>
            </a:r>
          </a:p>
          <a:p>
            <a:pPr lvl="1"/>
            <a:r>
              <a:rPr lang="cs-CZ"/>
              <a:t>Raději máme představu syna, než syna samotného</a:t>
            </a:r>
          </a:p>
          <a:p>
            <a:r>
              <a:rPr lang="cs-CZ"/>
              <a:t>Konat nikoli být</a:t>
            </a:r>
          </a:p>
          <a:p>
            <a:r>
              <a:rPr lang="cs-CZ"/>
              <a:t>Mít strach z konfliktů – být poslušný, se snahou zalíbit se</a:t>
            </a:r>
          </a:p>
          <a:p>
            <a:r>
              <a:rPr lang="cs-CZ"/>
              <a:t>Mít masky – maškarní bál</a:t>
            </a:r>
          </a:p>
        </p:txBody>
      </p:sp>
      <p:pic>
        <p:nvPicPr>
          <p:cNvPr id="181252" name="Picture 2" descr="http://t3.gstatic.com/images?q=tbn:ANd9GcRqUliYhngB6EzpAOu81j9VhEaZBAxYw-TQWJkki2h09ZECqPsM"/>
          <p:cNvPicPr>
            <a:picLocks noChangeAspect="1" noChangeArrowheads="1"/>
          </p:cNvPicPr>
          <p:nvPr/>
        </p:nvPicPr>
        <p:blipFill>
          <a:blip r:embed="rId2"/>
          <a:srcRect/>
          <a:stretch>
            <a:fillRect/>
          </a:stretch>
        </p:blipFill>
        <p:spPr bwMode="auto">
          <a:xfrm>
            <a:off x="3348038" y="4797425"/>
            <a:ext cx="1338262" cy="172720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8313" y="1773238"/>
            <a:ext cx="7407275" cy="4319587"/>
          </a:xfrm>
        </p:spPr>
        <p:txBody>
          <a:bodyPr rtlCol="0">
            <a:normAutofit lnSpcReduction="10000"/>
          </a:bodyPr>
          <a:lstStyle/>
          <a:p>
            <a:pPr fontAlgn="auto">
              <a:spcAft>
                <a:spcPts val="0"/>
              </a:spcAft>
              <a:buFont typeface="Wingdings 3" charset="2"/>
              <a:buChar char=""/>
              <a:defRPr/>
            </a:pPr>
            <a:r>
              <a:rPr lang="cs-CZ" b="1" dirty="0">
                <a:solidFill>
                  <a:schemeClr val="tx1">
                    <a:lumMod val="75000"/>
                    <a:lumOff val="25000"/>
                  </a:schemeClr>
                </a:solidFill>
              </a:rPr>
              <a:t>Vnitřní konflikt subjektu role</a:t>
            </a:r>
            <a:r>
              <a:rPr lang="cs-CZ" dirty="0">
                <a:solidFill>
                  <a:schemeClr val="tx1">
                    <a:lumMod val="75000"/>
                    <a:lumOff val="25000"/>
                  </a:schemeClr>
                </a:solidFill>
              </a:rPr>
              <a:t> – když je na člověka kladeno více nároků od různých lidí (co se ode mne očekává??? Komu vyhovět???)</a:t>
            </a:r>
          </a:p>
          <a:p>
            <a:pPr marL="0" indent="0" fontAlgn="auto">
              <a:spcAft>
                <a:spcPts val="0"/>
              </a:spcAft>
              <a:buFont typeface="Wingdings 3" charset="2"/>
              <a:buNone/>
              <a:defRPr/>
            </a:pPr>
            <a:endParaRPr lang="cs-CZ" dirty="0">
              <a:solidFill>
                <a:schemeClr val="tx1">
                  <a:lumMod val="75000"/>
                  <a:lumOff val="25000"/>
                </a:schemeClr>
              </a:solidFill>
            </a:endParaRPr>
          </a:p>
          <a:p>
            <a:pPr fontAlgn="auto">
              <a:spcAft>
                <a:spcPts val="0"/>
              </a:spcAft>
              <a:buFont typeface="Wingdings 3" charset="2"/>
              <a:buChar char=""/>
              <a:defRPr/>
            </a:pPr>
            <a:r>
              <a:rPr lang="cs-CZ" b="1" dirty="0">
                <a:solidFill>
                  <a:schemeClr val="tx1">
                    <a:lumMod val="75000"/>
                    <a:lumOff val="25000"/>
                  </a:schemeClr>
                </a:solidFill>
              </a:rPr>
              <a:t>Konflikt mezi nositeli téže role</a:t>
            </a:r>
            <a:r>
              <a:rPr lang="cs-CZ" dirty="0">
                <a:solidFill>
                  <a:schemeClr val="tx1">
                    <a:lumMod val="75000"/>
                    <a:lumOff val="25000"/>
                  </a:schemeClr>
                </a:solidFill>
              </a:rPr>
              <a:t> – pokud  si člověk není jistý obsahem své role. Od každého se očekává něco jiného. Nejsou jasné informace.</a:t>
            </a:r>
          </a:p>
          <a:p>
            <a:pPr marL="0" indent="0" fontAlgn="auto">
              <a:spcAft>
                <a:spcPts val="0"/>
              </a:spcAft>
              <a:buFont typeface="Wingdings 3" charset="2"/>
              <a:buNone/>
              <a:defRPr/>
            </a:pPr>
            <a:endParaRPr lang="cs-CZ" dirty="0">
              <a:solidFill>
                <a:schemeClr val="tx1">
                  <a:lumMod val="75000"/>
                  <a:lumOff val="25000"/>
                </a:schemeClr>
              </a:solidFill>
            </a:endParaRPr>
          </a:p>
          <a:p>
            <a:pPr fontAlgn="auto">
              <a:spcAft>
                <a:spcPts val="0"/>
              </a:spcAft>
              <a:buFont typeface="Wingdings 3" charset="2"/>
              <a:buChar char=""/>
              <a:defRPr/>
            </a:pPr>
            <a:r>
              <a:rPr lang="cs-CZ" b="1" dirty="0">
                <a:solidFill>
                  <a:schemeClr val="tx1">
                    <a:lumMod val="75000"/>
                    <a:lumOff val="25000"/>
                  </a:schemeClr>
                </a:solidFill>
              </a:rPr>
              <a:t>Konflikt mezi rolemi </a:t>
            </a:r>
            <a:r>
              <a:rPr lang="cs-CZ" dirty="0">
                <a:solidFill>
                  <a:schemeClr val="tx1">
                    <a:lumMod val="75000"/>
                    <a:lumOff val="25000"/>
                  </a:schemeClr>
                </a:solidFill>
              </a:rPr>
              <a:t>– když plníme více rolí a jejich očekávání jsou v rozporu. </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b="1" dirty="0">
                <a:solidFill>
                  <a:schemeClr val="tx1">
                    <a:lumMod val="75000"/>
                    <a:lumOff val="25000"/>
                  </a:schemeClr>
                </a:solidFill>
              </a:rPr>
              <a:t>Konflikt role–osobnost </a:t>
            </a:r>
            <a:r>
              <a:rPr lang="cs-CZ" dirty="0">
                <a:solidFill>
                  <a:schemeClr val="tx1">
                    <a:lumMod val="75000"/>
                    <a:lumOff val="25000"/>
                  </a:schemeClr>
                </a:solidFill>
              </a:rPr>
              <a:t>– „hraní role“ je v rozporu s osobnostními dispozicemi či postoji nebo hodnotami jedince. </a:t>
            </a:r>
          </a:p>
        </p:txBody>
      </p:sp>
      <p:sp>
        <p:nvSpPr>
          <p:cNvPr id="182274" name="Nadpis 2"/>
          <p:cNvSpPr>
            <a:spLocks noGrp="1"/>
          </p:cNvSpPr>
          <p:nvPr>
            <p:ph type="title"/>
          </p:nvPr>
        </p:nvSpPr>
        <p:spPr/>
        <p:txBody>
          <a:bodyPr/>
          <a:lstStyle/>
          <a:p>
            <a:r>
              <a:rPr lang="cs-CZ"/>
              <a:t>Konflikt rolí</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Nadpis 6"/>
          <p:cNvSpPr>
            <a:spLocks noGrp="1"/>
          </p:cNvSpPr>
          <p:nvPr>
            <p:ph type="title"/>
          </p:nvPr>
        </p:nvSpPr>
        <p:spPr>
          <a:xfrm>
            <a:off x="609600" y="609600"/>
            <a:ext cx="6348413" cy="874713"/>
          </a:xfrm>
        </p:spPr>
        <p:txBody>
          <a:bodyPr/>
          <a:lstStyle/>
          <a:p>
            <a:r>
              <a:rPr lang="cs-CZ"/>
              <a:t>Sociální role</a:t>
            </a:r>
          </a:p>
        </p:txBody>
      </p:sp>
      <p:sp>
        <p:nvSpPr>
          <p:cNvPr id="183298" name="Zástupný symbol pro text 7"/>
          <p:cNvSpPr>
            <a:spLocks noGrp="1"/>
          </p:cNvSpPr>
          <p:nvPr>
            <p:ph type="body" idx="1"/>
          </p:nvPr>
        </p:nvSpPr>
        <p:spPr>
          <a:xfrm>
            <a:off x="468313" y="1484313"/>
            <a:ext cx="3089275" cy="576262"/>
          </a:xfrm>
        </p:spPr>
        <p:txBody>
          <a:bodyPr/>
          <a:lstStyle/>
          <a:p>
            <a:r>
              <a:rPr lang="cs-CZ" dirty="0"/>
              <a:t>Role zdravotníka</a:t>
            </a:r>
          </a:p>
        </p:txBody>
      </p:sp>
      <p:sp>
        <p:nvSpPr>
          <p:cNvPr id="9" name="Zástupný symbol pro obsah 8"/>
          <p:cNvSpPr>
            <a:spLocks noGrp="1"/>
          </p:cNvSpPr>
          <p:nvPr>
            <p:ph sz="half" idx="2"/>
          </p:nvPr>
        </p:nvSpPr>
        <p:spPr>
          <a:xfrm>
            <a:off x="609600" y="2736850"/>
            <a:ext cx="3090863" cy="3305175"/>
          </a:xfrm>
        </p:spPr>
        <p:txBody>
          <a:bodyPr rtlCol="0">
            <a:normAutofit fontScale="92500" lnSpcReduction="20000"/>
          </a:bodyPr>
          <a:lstStyle/>
          <a:p>
            <a:pPr fontAlgn="auto">
              <a:spcAft>
                <a:spcPts val="0"/>
              </a:spcAft>
              <a:buFont typeface="Wingdings 3" charset="2"/>
              <a:buChar char=""/>
              <a:defRPr/>
            </a:pPr>
            <a:r>
              <a:rPr lang="cs-CZ" dirty="0">
                <a:solidFill>
                  <a:schemeClr val="tx1">
                    <a:lumMod val="75000"/>
                    <a:lumOff val="25000"/>
                  </a:schemeClr>
                </a:solidFill>
              </a:rPr>
              <a:t>Profesionál – odborník</a:t>
            </a:r>
          </a:p>
          <a:p>
            <a:pPr fontAlgn="auto">
              <a:spcAft>
                <a:spcPts val="0"/>
              </a:spcAft>
              <a:buFont typeface="Wingdings 3" charset="2"/>
              <a:buChar char=""/>
              <a:defRPr/>
            </a:pPr>
            <a:r>
              <a:rPr lang="cs-CZ" dirty="0">
                <a:solidFill>
                  <a:schemeClr val="tx1">
                    <a:lumMod val="75000"/>
                    <a:lumOff val="25000"/>
                  </a:schemeClr>
                </a:solidFill>
              </a:rPr>
              <a:t>Na domácí půdě</a:t>
            </a:r>
          </a:p>
          <a:p>
            <a:pPr fontAlgn="auto">
              <a:spcAft>
                <a:spcPts val="0"/>
              </a:spcAft>
              <a:buFont typeface="Wingdings 3" charset="2"/>
              <a:buChar char=""/>
              <a:defRPr/>
            </a:pPr>
            <a:r>
              <a:rPr lang="cs-CZ" dirty="0">
                <a:solidFill>
                  <a:schemeClr val="tx1">
                    <a:lumMod val="75000"/>
                    <a:lumOff val="25000"/>
                  </a:schemeClr>
                </a:solidFill>
              </a:rPr>
              <a:t>Každodenní záležitost</a:t>
            </a:r>
          </a:p>
          <a:p>
            <a:pPr fontAlgn="auto">
              <a:spcAft>
                <a:spcPts val="0"/>
              </a:spcAft>
              <a:buFont typeface="Wingdings 3" charset="2"/>
              <a:buChar char=""/>
              <a:defRPr/>
            </a:pPr>
            <a:r>
              <a:rPr lang="cs-CZ" dirty="0">
                <a:solidFill>
                  <a:schemeClr val="tx1">
                    <a:lumMod val="75000"/>
                    <a:lumOff val="25000"/>
                  </a:schemeClr>
                </a:solidFill>
              </a:rPr>
              <a:t>Nebývá emočně zaangažovaný/á</a:t>
            </a:r>
          </a:p>
          <a:p>
            <a:pPr fontAlgn="auto">
              <a:spcAft>
                <a:spcPts val="0"/>
              </a:spcAft>
              <a:buFont typeface="Wingdings 3" charset="2"/>
              <a:buChar char=""/>
              <a:defRPr/>
            </a:pPr>
            <a:r>
              <a:rPr lang="cs-CZ" dirty="0">
                <a:solidFill>
                  <a:schemeClr val="tx1">
                    <a:lumMod val="75000"/>
                    <a:lumOff val="25000"/>
                  </a:schemeClr>
                </a:solidFill>
              </a:rPr>
              <a:t>Vyšší sociální statut</a:t>
            </a:r>
          </a:p>
          <a:p>
            <a:pPr fontAlgn="auto">
              <a:spcAft>
                <a:spcPts val="0"/>
              </a:spcAft>
              <a:buFont typeface="Wingdings 3" charset="2"/>
              <a:buChar char=""/>
              <a:defRPr/>
            </a:pPr>
            <a:r>
              <a:rPr lang="cs-CZ" dirty="0">
                <a:solidFill>
                  <a:schemeClr val="tx1">
                    <a:lumMod val="75000"/>
                    <a:lumOff val="25000"/>
                  </a:schemeClr>
                </a:solidFill>
              </a:rPr>
              <a:t>Poskytuje pomoc</a:t>
            </a:r>
          </a:p>
          <a:p>
            <a:pPr fontAlgn="auto">
              <a:spcAft>
                <a:spcPts val="0"/>
              </a:spcAft>
              <a:buFont typeface="Wingdings 3" charset="2"/>
              <a:buChar char=""/>
              <a:defRPr/>
            </a:pPr>
            <a:r>
              <a:rPr lang="cs-CZ" dirty="0">
                <a:solidFill>
                  <a:schemeClr val="tx1">
                    <a:lumMod val="75000"/>
                    <a:lumOff val="25000"/>
                  </a:schemeClr>
                </a:solidFill>
              </a:rPr>
              <a:t>Nese odpovědnost</a:t>
            </a:r>
          </a:p>
          <a:p>
            <a:pPr fontAlgn="auto">
              <a:spcAft>
                <a:spcPts val="0"/>
              </a:spcAft>
              <a:buFont typeface="Wingdings 3" charset="2"/>
              <a:buChar char=""/>
              <a:defRPr/>
            </a:pPr>
            <a:r>
              <a:rPr lang="cs-CZ" dirty="0">
                <a:solidFill>
                  <a:schemeClr val="tx1">
                    <a:lumMod val="75000"/>
                    <a:lumOff val="25000"/>
                  </a:schemeClr>
                </a:solidFill>
              </a:rPr>
              <a:t>Vstupuje do intimního prostoru rodičky/pacienta</a:t>
            </a:r>
          </a:p>
          <a:p>
            <a:pPr fontAlgn="auto">
              <a:spcAft>
                <a:spcPts val="0"/>
              </a:spcAft>
              <a:buFont typeface="Wingdings 3" charset="2"/>
              <a:buChar char=""/>
              <a:defRPr/>
            </a:pPr>
            <a:endParaRPr lang="cs-CZ" dirty="0">
              <a:solidFill>
                <a:schemeClr val="tx1">
                  <a:lumMod val="75000"/>
                  <a:lumOff val="25000"/>
                </a:schemeClr>
              </a:solidFill>
            </a:endParaRPr>
          </a:p>
        </p:txBody>
      </p:sp>
      <p:sp>
        <p:nvSpPr>
          <p:cNvPr id="183300" name="Zástupný symbol pro text 9"/>
          <p:cNvSpPr>
            <a:spLocks noGrp="1"/>
          </p:cNvSpPr>
          <p:nvPr>
            <p:ph type="body" sz="quarter" idx="3"/>
          </p:nvPr>
        </p:nvSpPr>
        <p:spPr>
          <a:xfrm>
            <a:off x="3711575" y="1450975"/>
            <a:ext cx="3441700" cy="576263"/>
          </a:xfrm>
        </p:spPr>
        <p:txBody>
          <a:bodyPr/>
          <a:lstStyle/>
          <a:p>
            <a:r>
              <a:rPr lang="cs-CZ"/>
              <a:t>Role rodičky/pacienta</a:t>
            </a:r>
          </a:p>
        </p:txBody>
      </p:sp>
      <p:sp>
        <p:nvSpPr>
          <p:cNvPr id="183301" name="Zástupný symbol pro obsah 10"/>
          <p:cNvSpPr>
            <a:spLocks noGrp="1"/>
          </p:cNvSpPr>
          <p:nvPr>
            <p:ph sz="quarter" idx="4"/>
          </p:nvPr>
        </p:nvSpPr>
        <p:spPr>
          <a:xfrm>
            <a:off x="3867150" y="2736850"/>
            <a:ext cx="3090863" cy="3305175"/>
          </a:xfrm>
        </p:spPr>
        <p:txBody>
          <a:bodyPr/>
          <a:lstStyle/>
          <a:p>
            <a:r>
              <a:rPr lang="cs-CZ" dirty="0"/>
              <a:t>Laik</a:t>
            </a:r>
          </a:p>
          <a:p>
            <a:r>
              <a:rPr lang="cs-CZ" dirty="0"/>
              <a:t>Vstupuje na „cizí“ půdu</a:t>
            </a:r>
          </a:p>
          <a:p>
            <a:r>
              <a:rPr lang="cs-CZ" dirty="0"/>
              <a:t>Výjimečná událost, nová a neznámá</a:t>
            </a:r>
          </a:p>
          <a:p>
            <a:r>
              <a:rPr lang="cs-CZ" dirty="0"/>
              <a:t>Emočně zaangažovaná/ý</a:t>
            </a:r>
          </a:p>
          <a:p>
            <a:r>
              <a:rPr lang="cs-CZ" dirty="0"/>
              <a:t>Závislá/ý, odkázaná/ý</a:t>
            </a:r>
          </a:p>
        </p:txBody>
      </p:sp>
      <p:sp>
        <p:nvSpPr>
          <p:cNvPr id="183302" name="TextovéPole 11"/>
          <p:cNvSpPr txBox="1">
            <a:spLocks noChangeArrowheads="1"/>
          </p:cNvSpPr>
          <p:nvPr/>
        </p:nvSpPr>
        <p:spPr bwMode="auto">
          <a:xfrm>
            <a:off x="2400300" y="2124075"/>
            <a:ext cx="2428875" cy="368300"/>
          </a:xfrm>
          <a:prstGeom prst="rect">
            <a:avLst/>
          </a:prstGeom>
          <a:noFill/>
          <a:ln w="9525">
            <a:noFill/>
            <a:miter lim="800000"/>
            <a:headEnd/>
            <a:tailEnd/>
          </a:ln>
        </p:spPr>
        <p:txBody>
          <a:bodyPr wrap="none">
            <a:spAutoFit/>
          </a:bodyPr>
          <a:lstStyle/>
          <a:p>
            <a:r>
              <a:rPr lang="cs-CZ" b="1">
                <a:solidFill>
                  <a:srgbClr val="FFC000"/>
                </a:solidFill>
                <a:latin typeface="Trebuchet MS" pitchFamily="34" charset="0"/>
              </a:rPr>
              <a:t>ASYMETRICKÝ VZTAH</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Nadpis 1"/>
          <p:cNvSpPr>
            <a:spLocks noGrp="1"/>
          </p:cNvSpPr>
          <p:nvPr>
            <p:ph type="title"/>
          </p:nvPr>
        </p:nvSpPr>
        <p:spPr>
          <a:xfrm>
            <a:off x="609600" y="609600"/>
            <a:ext cx="6348413" cy="1320800"/>
          </a:xfrm>
        </p:spPr>
        <p:txBody>
          <a:bodyPr/>
          <a:lstStyle/>
          <a:p>
            <a:r>
              <a:rPr lang="cs-CZ"/>
              <a:t>Typologie rodičky</a:t>
            </a:r>
          </a:p>
        </p:txBody>
      </p:sp>
      <p:sp>
        <p:nvSpPr>
          <p:cNvPr id="4" name="Zástupný symbol pro obsah 3"/>
          <p:cNvSpPr>
            <a:spLocks noGrp="1"/>
          </p:cNvSpPr>
          <p:nvPr>
            <p:ph sz="half" idx="1"/>
          </p:nvPr>
        </p:nvSpPr>
        <p:spPr>
          <a:xfrm>
            <a:off x="467544" y="1628800"/>
            <a:ext cx="3657600" cy="4929336"/>
          </a:xfrm>
          <a:solidFill>
            <a:srgbClr val="FFC000"/>
          </a:solidFill>
          <a:ln/>
          <a:effectLst>
            <a:glow rad="228600">
              <a:schemeClr val="accent2">
                <a:satMod val="175000"/>
                <a:alpha val="40000"/>
              </a:schemeClr>
            </a:glow>
          </a:effectLst>
        </p:spPr>
        <p:txBody>
          <a:bodyPr rtlCol="0">
            <a:noAutofit/>
          </a:bodyPr>
          <a:lstStyle/>
          <a:p>
            <a:pPr marL="82296" indent="0" algn="ctr" fontAlgn="auto">
              <a:spcAft>
                <a:spcPts val="0"/>
              </a:spcAft>
              <a:buFont typeface="Wingdings 3" charset="2"/>
              <a:buNone/>
              <a:defRPr/>
            </a:pPr>
            <a:r>
              <a:rPr lang="cs-CZ" sz="2800" dirty="0">
                <a:solidFill>
                  <a:srgbClr val="FF6600"/>
                </a:solidFill>
              </a:rPr>
              <a:t>Typologie současné rodičky</a:t>
            </a:r>
          </a:p>
          <a:p>
            <a:pPr fontAlgn="auto">
              <a:spcAft>
                <a:spcPts val="0"/>
              </a:spcAft>
              <a:buFont typeface="Wingdings 3" charset="2"/>
              <a:buChar char=""/>
              <a:defRPr/>
            </a:pPr>
            <a:r>
              <a:rPr lang="cs-CZ" sz="2800" dirty="0">
                <a:solidFill>
                  <a:schemeClr val="tx1">
                    <a:lumMod val="75000"/>
                    <a:lumOff val="25000"/>
                  </a:schemeClr>
                </a:solidFill>
              </a:rPr>
              <a:t>Žena 30 – 34 let</a:t>
            </a:r>
          </a:p>
          <a:p>
            <a:pPr fontAlgn="auto">
              <a:spcAft>
                <a:spcPts val="0"/>
              </a:spcAft>
              <a:buFont typeface="Wingdings 3" charset="2"/>
              <a:buChar char=""/>
              <a:defRPr/>
            </a:pPr>
            <a:r>
              <a:rPr lang="cs-CZ" sz="2800" dirty="0">
                <a:solidFill>
                  <a:schemeClr val="tx1">
                    <a:lumMod val="75000"/>
                    <a:lumOff val="25000"/>
                  </a:schemeClr>
                </a:solidFill>
              </a:rPr>
              <a:t>Minimálně SŠ vzdělaná</a:t>
            </a:r>
          </a:p>
          <a:p>
            <a:pPr fontAlgn="auto">
              <a:spcAft>
                <a:spcPts val="0"/>
              </a:spcAft>
              <a:buFont typeface="Wingdings 3" charset="2"/>
              <a:buChar char=""/>
              <a:defRPr/>
            </a:pPr>
            <a:r>
              <a:rPr lang="cs-CZ" sz="2800" dirty="0">
                <a:solidFill>
                  <a:schemeClr val="tx1">
                    <a:lumMod val="75000"/>
                    <a:lumOff val="25000"/>
                  </a:schemeClr>
                </a:solidFill>
              </a:rPr>
              <a:t>Větší město</a:t>
            </a:r>
          </a:p>
          <a:p>
            <a:pPr fontAlgn="auto">
              <a:spcAft>
                <a:spcPts val="0"/>
              </a:spcAft>
              <a:buFont typeface="Wingdings 3" charset="2"/>
              <a:buChar char=""/>
              <a:defRPr/>
            </a:pPr>
            <a:r>
              <a:rPr lang="cs-CZ" sz="2800" dirty="0">
                <a:solidFill>
                  <a:schemeClr val="tx1">
                    <a:lumMod val="75000"/>
                    <a:lumOff val="25000"/>
                  </a:schemeClr>
                </a:solidFill>
              </a:rPr>
              <a:t>Často svobodná</a:t>
            </a:r>
          </a:p>
          <a:p>
            <a:pPr fontAlgn="auto">
              <a:spcAft>
                <a:spcPts val="0"/>
              </a:spcAft>
              <a:buFont typeface="Wingdings 3" charset="2"/>
              <a:buChar char=""/>
              <a:defRPr/>
            </a:pPr>
            <a:r>
              <a:rPr lang="cs-CZ" sz="2800" dirty="0">
                <a:solidFill>
                  <a:schemeClr val="tx1">
                    <a:lumMod val="75000"/>
                    <a:lumOff val="25000"/>
                  </a:schemeClr>
                </a:solidFill>
              </a:rPr>
              <a:t>Těhotenství je plánované a chtěné</a:t>
            </a:r>
          </a:p>
        </p:txBody>
      </p:sp>
      <p:sp>
        <p:nvSpPr>
          <p:cNvPr id="5" name="Zástupný symbol pro obsah 4"/>
          <p:cNvSpPr>
            <a:spLocks noGrp="1"/>
          </p:cNvSpPr>
          <p:nvPr>
            <p:ph sz="half" idx="2"/>
          </p:nvPr>
        </p:nvSpPr>
        <p:spPr>
          <a:xfrm>
            <a:off x="4283968" y="2221260"/>
            <a:ext cx="3606552" cy="3744416"/>
          </a:xfrm>
          <a:solidFill>
            <a:schemeClr val="tx1">
              <a:lumMod val="75000"/>
            </a:schemeClr>
          </a:solidFill>
        </p:spPr>
        <p:txBody>
          <a:bodyPr rtlCol="0"/>
          <a:lstStyle/>
          <a:p>
            <a:pPr marL="82296" indent="0" algn="ctr" fontAlgn="auto">
              <a:spcAft>
                <a:spcPts val="0"/>
              </a:spcAft>
              <a:buFont typeface="Wingdings 3" charset="2"/>
              <a:buNone/>
              <a:defRPr/>
            </a:pPr>
            <a:r>
              <a:rPr lang="cs-CZ" sz="2400" dirty="0">
                <a:ln w="18415" cmpd="sng">
                  <a:solidFill>
                    <a:srgbClr val="FFFFFF"/>
                  </a:solidFill>
                  <a:prstDash val="solid"/>
                </a:ln>
                <a:effectLst>
                  <a:outerShdw blurRad="63500" dir="3600000" algn="tl" rotWithShape="0">
                    <a:srgbClr val="000000">
                      <a:alpha val="70000"/>
                    </a:srgbClr>
                  </a:outerShdw>
                </a:effectLst>
              </a:rPr>
              <a:t>Typologie rodičky </a:t>
            </a:r>
          </a:p>
          <a:p>
            <a:pPr marL="82296" indent="0" algn="ctr" fontAlgn="auto">
              <a:spcAft>
                <a:spcPts val="0"/>
              </a:spcAft>
              <a:buFont typeface="Wingdings 3" charset="2"/>
              <a:buNone/>
              <a:defRPr/>
            </a:pPr>
            <a:r>
              <a:rPr lang="cs-CZ" sz="2400" dirty="0">
                <a:ln w="18415" cmpd="sng">
                  <a:solidFill>
                    <a:srgbClr val="FFFFFF"/>
                  </a:solidFill>
                  <a:prstDash val="solid"/>
                </a:ln>
                <a:effectLst>
                  <a:outerShdw blurRad="63500" dir="3600000" algn="tl" rotWithShape="0">
                    <a:srgbClr val="000000">
                      <a:alpha val="70000"/>
                    </a:srgbClr>
                  </a:outerShdw>
                </a:effectLst>
              </a:rPr>
              <a:t>60. - 90. léta</a:t>
            </a:r>
          </a:p>
          <a:p>
            <a:pPr fontAlgn="auto">
              <a:spcAft>
                <a:spcPts val="0"/>
              </a:spcAft>
              <a:buFont typeface="Wingdings 3" charset="2"/>
              <a:buChar char=""/>
              <a:defRPr/>
            </a:pPr>
            <a:r>
              <a:rPr lang="cs-CZ" sz="2400" dirty="0">
                <a:ln w="18415" cmpd="sng">
                  <a:solidFill>
                    <a:srgbClr val="FFFFFF"/>
                  </a:solidFill>
                  <a:prstDash val="solid"/>
                </a:ln>
                <a:effectLst>
                  <a:outerShdw blurRad="63500" dir="3600000" algn="tl" rotWithShape="0">
                    <a:srgbClr val="000000">
                      <a:alpha val="70000"/>
                    </a:srgbClr>
                  </a:outerShdw>
                </a:effectLst>
              </a:rPr>
              <a:t>Žena 20 – 24 let</a:t>
            </a:r>
          </a:p>
          <a:p>
            <a:pPr fontAlgn="auto">
              <a:spcAft>
                <a:spcPts val="0"/>
              </a:spcAft>
              <a:buFont typeface="Wingdings 3" charset="2"/>
              <a:buChar char=""/>
              <a:defRPr/>
            </a:pPr>
            <a:r>
              <a:rPr lang="cs-CZ" sz="2400" dirty="0">
                <a:ln w="18415" cmpd="sng">
                  <a:solidFill>
                    <a:srgbClr val="FFFFFF"/>
                  </a:solidFill>
                  <a:prstDash val="solid"/>
                </a:ln>
                <a:effectLst>
                  <a:outerShdw blurRad="63500" dir="3600000" algn="tl" rotWithShape="0">
                    <a:srgbClr val="000000">
                      <a:alpha val="70000"/>
                    </a:srgbClr>
                  </a:outerShdw>
                </a:effectLst>
              </a:rPr>
              <a:t>Vyučená</a:t>
            </a:r>
          </a:p>
          <a:p>
            <a:pPr fontAlgn="auto">
              <a:spcAft>
                <a:spcPts val="0"/>
              </a:spcAft>
              <a:buFont typeface="Wingdings 3" charset="2"/>
              <a:buChar char=""/>
              <a:defRPr/>
            </a:pPr>
            <a:r>
              <a:rPr lang="cs-CZ" sz="2400" dirty="0">
                <a:ln w="18415" cmpd="sng">
                  <a:solidFill>
                    <a:srgbClr val="FFFFFF"/>
                  </a:solidFill>
                  <a:prstDash val="solid"/>
                </a:ln>
                <a:effectLst>
                  <a:outerShdw blurRad="63500" dir="3600000" algn="tl" rotWithShape="0">
                    <a:srgbClr val="000000">
                      <a:alpha val="70000"/>
                    </a:srgbClr>
                  </a:outerShdw>
                </a:effectLst>
              </a:rPr>
              <a:t>Vdaná</a:t>
            </a:r>
          </a:p>
          <a:p>
            <a:pPr fontAlgn="auto">
              <a:spcAft>
                <a:spcPts val="0"/>
              </a:spcAft>
              <a:buFont typeface="Wingdings 3" charset="2"/>
              <a:buChar char=""/>
              <a:defRPr/>
            </a:pPr>
            <a:r>
              <a:rPr lang="cs-CZ" sz="2400" dirty="0">
                <a:ln w="18415" cmpd="sng">
                  <a:solidFill>
                    <a:srgbClr val="FFFFFF"/>
                  </a:solidFill>
                  <a:prstDash val="solid"/>
                </a:ln>
                <a:effectLst>
                  <a:outerShdw blurRad="63500" dir="3600000" algn="tl" rotWithShape="0">
                    <a:srgbClr val="000000">
                      <a:alpha val="70000"/>
                    </a:srgbClr>
                  </a:outerShdw>
                </a:effectLst>
              </a:rPr>
              <a:t>Těhotenství je neplánované, často nechtěné</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Nadpis 4"/>
          <p:cNvSpPr>
            <a:spLocks noGrp="1"/>
          </p:cNvSpPr>
          <p:nvPr>
            <p:ph type="title"/>
          </p:nvPr>
        </p:nvSpPr>
        <p:spPr/>
        <p:txBody>
          <a:bodyPr/>
          <a:lstStyle/>
          <a:p>
            <a:r>
              <a:rPr lang="cs-CZ"/>
              <a:t>Osobnost současné rodičky</a:t>
            </a:r>
          </a:p>
        </p:txBody>
      </p:sp>
      <p:sp>
        <p:nvSpPr>
          <p:cNvPr id="6" name="Zástupný symbol pro obsah 5"/>
          <p:cNvSpPr>
            <a:spLocks noGrp="1"/>
          </p:cNvSpPr>
          <p:nvPr>
            <p:ph idx="1"/>
          </p:nvPr>
        </p:nvSpPr>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Zralá žena</a:t>
            </a:r>
          </a:p>
          <a:p>
            <a:pPr fontAlgn="auto">
              <a:spcAft>
                <a:spcPts val="0"/>
              </a:spcAft>
              <a:buFont typeface="Wingdings 3" charset="2"/>
              <a:buChar char=""/>
              <a:defRPr/>
            </a:pPr>
            <a:r>
              <a:rPr lang="cs-CZ" dirty="0">
                <a:solidFill>
                  <a:schemeClr val="tx1">
                    <a:lumMod val="75000"/>
                    <a:lumOff val="25000"/>
                  </a:schemeClr>
                </a:solidFill>
              </a:rPr>
              <a:t>Samostatná </a:t>
            </a:r>
          </a:p>
          <a:p>
            <a:pPr fontAlgn="auto">
              <a:spcAft>
                <a:spcPts val="0"/>
              </a:spcAft>
              <a:buFont typeface="Wingdings 3" charset="2"/>
              <a:buChar char=""/>
              <a:defRPr/>
            </a:pPr>
            <a:r>
              <a:rPr lang="cs-CZ" dirty="0">
                <a:solidFill>
                  <a:schemeClr val="tx1">
                    <a:lumMod val="75000"/>
                    <a:lumOff val="25000"/>
                  </a:schemeClr>
                </a:solidFill>
              </a:rPr>
              <a:t>Nezávislá</a:t>
            </a:r>
          </a:p>
          <a:p>
            <a:pPr fontAlgn="auto">
              <a:spcAft>
                <a:spcPts val="0"/>
              </a:spcAft>
              <a:buFont typeface="Wingdings 3" charset="2"/>
              <a:buChar char=""/>
              <a:defRPr/>
            </a:pPr>
            <a:r>
              <a:rPr lang="cs-CZ" dirty="0">
                <a:solidFill>
                  <a:schemeClr val="tx1">
                    <a:lumMod val="75000"/>
                    <a:lumOff val="25000"/>
                  </a:schemeClr>
                </a:solidFill>
              </a:rPr>
              <a:t>Informovaná</a:t>
            </a:r>
          </a:p>
          <a:p>
            <a:pPr fontAlgn="auto">
              <a:spcAft>
                <a:spcPts val="0"/>
              </a:spcAft>
              <a:buFont typeface="Wingdings 3" charset="2"/>
              <a:buChar char=""/>
              <a:defRPr/>
            </a:pPr>
            <a:r>
              <a:rPr lang="cs-CZ" dirty="0">
                <a:solidFill>
                  <a:schemeClr val="tx1">
                    <a:lumMod val="75000"/>
                    <a:lumOff val="25000"/>
                  </a:schemeClr>
                </a:solidFill>
              </a:rPr>
              <a:t>Má životní zkušenosti</a:t>
            </a:r>
          </a:p>
          <a:p>
            <a:pPr fontAlgn="auto">
              <a:spcAft>
                <a:spcPts val="0"/>
              </a:spcAft>
              <a:buFont typeface="Wingdings 3" charset="2"/>
              <a:buChar char=""/>
              <a:defRPr/>
            </a:pPr>
            <a:r>
              <a:rPr lang="cs-CZ" dirty="0">
                <a:solidFill>
                  <a:schemeClr val="tx1">
                    <a:lumMod val="75000"/>
                    <a:lumOff val="25000"/>
                  </a:schemeClr>
                </a:solidFill>
              </a:rPr>
              <a:t>Asertivní </a:t>
            </a:r>
          </a:p>
          <a:p>
            <a:pPr fontAlgn="auto">
              <a:spcAft>
                <a:spcPts val="0"/>
              </a:spcAft>
              <a:buFont typeface="Wingdings 3" charset="2"/>
              <a:buChar char=""/>
              <a:defRPr/>
            </a:pPr>
            <a:r>
              <a:rPr lang="cs-CZ" dirty="0">
                <a:solidFill>
                  <a:schemeClr val="tx1">
                    <a:lumMod val="75000"/>
                    <a:lumOff val="25000"/>
                  </a:schemeClr>
                </a:solidFill>
              </a:rPr>
              <a:t>Zvyklá o sobě rozhodovat</a:t>
            </a:r>
          </a:p>
          <a:p>
            <a:pPr fontAlgn="auto">
              <a:spcAft>
                <a:spcPts val="0"/>
              </a:spcAft>
              <a:buFont typeface="Wingdings 3" charset="2"/>
              <a:buChar char=""/>
              <a:defRPr/>
            </a:pPr>
            <a:r>
              <a:rPr lang="cs-CZ" dirty="0">
                <a:solidFill>
                  <a:schemeClr val="tx1">
                    <a:lumMod val="75000"/>
                    <a:lumOff val="25000"/>
                  </a:schemeClr>
                </a:solidFill>
              </a:rPr>
              <a:t>Mít vše pod kontrolou</a:t>
            </a:r>
          </a:p>
          <a:p>
            <a:pPr fontAlgn="auto">
              <a:spcAft>
                <a:spcPts val="0"/>
              </a:spcAft>
              <a:buFont typeface="Wingdings 3" charset="2"/>
              <a:buChar char=""/>
              <a:defRPr/>
            </a:pPr>
            <a:r>
              <a:rPr lang="cs-CZ" dirty="0">
                <a:solidFill>
                  <a:schemeClr val="tx1">
                    <a:lumMod val="75000"/>
                    <a:lumOff val="25000"/>
                  </a:schemeClr>
                </a:solidFill>
              </a:rPr>
              <a:t>Ví, co chce a jde si za tím</a:t>
            </a:r>
          </a:p>
          <a:p>
            <a:pPr fontAlgn="auto">
              <a:spcAft>
                <a:spcPts val="0"/>
              </a:spcAft>
              <a:buFont typeface="Wingdings 3" charset="2"/>
              <a:buChar char=""/>
              <a:defRPr/>
            </a:pPr>
            <a:r>
              <a:rPr lang="cs-CZ" dirty="0">
                <a:solidFill>
                  <a:schemeClr val="tx1">
                    <a:lumMod val="75000"/>
                    <a:lumOff val="25000"/>
                  </a:schemeClr>
                </a:solidFill>
              </a:rPr>
              <a:t>Na frustraci spíše reaguje útokem, než útěkem</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Nadpis 1"/>
          <p:cNvSpPr>
            <a:spLocks noGrp="1"/>
          </p:cNvSpPr>
          <p:nvPr>
            <p:ph type="title"/>
          </p:nvPr>
        </p:nvSpPr>
        <p:spPr>
          <a:xfrm>
            <a:off x="609600" y="609600"/>
            <a:ext cx="6348413" cy="1320800"/>
          </a:xfrm>
        </p:spPr>
        <p:txBody>
          <a:bodyPr/>
          <a:lstStyle/>
          <a:p>
            <a:r>
              <a:rPr lang="cs-CZ"/>
              <a:t>2 typy žen – dvojí přístup k těhotenství a mateřství</a:t>
            </a:r>
          </a:p>
        </p:txBody>
      </p:sp>
      <p:sp>
        <p:nvSpPr>
          <p:cNvPr id="186370" name="Zástupný symbol pro obsah 3"/>
          <p:cNvSpPr>
            <a:spLocks noGrp="1"/>
          </p:cNvSpPr>
          <p:nvPr>
            <p:ph sz="half" idx="1"/>
          </p:nvPr>
        </p:nvSpPr>
        <p:spPr>
          <a:xfrm>
            <a:off x="609600" y="2160588"/>
            <a:ext cx="3087688" cy="3881437"/>
          </a:xfrm>
        </p:spPr>
        <p:txBody>
          <a:bodyPr/>
          <a:lstStyle/>
          <a:p>
            <a:r>
              <a:rPr lang="cs-CZ"/>
              <a:t>Výkonově orientovaná</a:t>
            </a:r>
          </a:p>
          <a:p>
            <a:pPr lvl="1"/>
            <a:r>
              <a:rPr lang="cs-CZ"/>
              <a:t>Logická</a:t>
            </a:r>
          </a:p>
          <a:p>
            <a:pPr lvl="1"/>
            <a:r>
              <a:rPr lang="cs-CZ"/>
              <a:t>Potřeba podat výkon</a:t>
            </a:r>
          </a:p>
          <a:p>
            <a:pPr lvl="1"/>
            <a:r>
              <a:rPr lang="cs-CZ"/>
              <a:t>Neselhat</a:t>
            </a:r>
          </a:p>
          <a:p>
            <a:pPr lvl="1"/>
            <a:r>
              <a:rPr lang="cs-CZ"/>
              <a:t>Strach z bolesti a emocionálních projevů</a:t>
            </a:r>
          </a:p>
          <a:p>
            <a:pPr lvl="1"/>
            <a:r>
              <a:rPr lang="cs-CZ"/>
              <a:t>Strategie zvládání stresu zaměřená na racionální řešení</a:t>
            </a:r>
          </a:p>
        </p:txBody>
      </p:sp>
      <p:sp>
        <p:nvSpPr>
          <p:cNvPr id="186371" name="Zástupný symbol pro obsah 4"/>
          <p:cNvSpPr>
            <a:spLocks noGrp="1"/>
          </p:cNvSpPr>
          <p:nvPr>
            <p:ph sz="half" idx="2"/>
          </p:nvPr>
        </p:nvSpPr>
        <p:spPr>
          <a:xfrm>
            <a:off x="3783013" y="2160588"/>
            <a:ext cx="4316412" cy="4708525"/>
          </a:xfrm>
        </p:spPr>
        <p:txBody>
          <a:bodyPr/>
          <a:lstStyle/>
          <a:p>
            <a:r>
              <a:rPr lang="cs-CZ"/>
              <a:t>Emocionálně orientovaná</a:t>
            </a:r>
          </a:p>
          <a:p>
            <a:pPr lvl="1"/>
            <a:r>
              <a:rPr lang="cs-CZ"/>
              <a:t>Citlivá, zranitelná, empatická</a:t>
            </a:r>
          </a:p>
          <a:p>
            <a:pPr lvl="1"/>
            <a:r>
              <a:rPr lang="cs-CZ"/>
              <a:t>Důvěra ve vlastní instinkt a intuici</a:t>
            </a:r>
          </a:p>
          <a:p>
            <a:pPr lvl="1"/>
            <a:r>
              <a:rPr lang="cs-CZ"/>
              <a:t>Intenzivně prožívá těhotenství i mateřství</a:t>
            </a:r>
          </a:p>
          <a:p>
            <a:pPr lvl="1"/>
            <a:r>
              <a:rPr lang="cs-CZ"/>
              <a:t>Pocit výlučnosti a jedinečnosti</a:t>
            </a:r>
          </a:p>
          <a:p>
            <a:pPr lvl="1"/>
            <a:r>
              <a:rPr lang="cs-CZ"/>
              <a:t>Emotivní strategie zvládání stresu</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a:t>Emocionálně orientovaná matka</a:t>
            </a:r>
            <a:br>
              <a:rPr lang="cs-CZ" dirty="0"/>
            </a:br>
            <a:r>
              <a:rPr lang="cs-CZ" dirty="0"/>
              <a:t>a těhotenství </a:t>
            </a:r>
          </a:p>
        </p:txBody>
      </p:sp>
      <p:sp>
        <p:nvSpPr>
          <p:cNvPr id="4" name="Zástupný symbol pro obsah 3"/>
          <p:cNvSpPr>
            <a:spLocks noGrp="1"/>
          </p:cNvSpPr>
          <p:nvPr>
            <p:ph idx="1"/>
          </p:nvPr>
        </p:nvSpPr>
        <p:spPr>
          <a:xfrm>
            <a:off x="323850" y="1628775"/>
            <a:ext cx="7488238" cy="5040313"/>
          </a:xfrm>
        </p:spPr>
        <p:txBody>
          <a:bodyPr rtlCol="0">
            <a:normAutofit fontScale="62500" lnSpcReduction="20000"/>
          </a:bodyPr>
          <a:lstStyle/>
          <a:p>
            <a:pPr marL="0" indent="0" fontAlgn="auto">
              <a:spcAft>
                <a:spcPts val="0"/>
              </a:spcAft>
              <a:buFont typeface="Wingdings 3" charset="2"/>
              <a:buNone/>
              <a:defRPr/>
            </a:pPr>
            <a:endParaRPr lang="cs-CZ" dirty="0">
              <a:solidFill>
                <a:schemeClr val="tx1">
                  <a:lumMod val="75000"/>
                  <a:lumOff val="25000"/>
                </a:schemeClr>
              </a:solidFill>
            </a:endParaRPr>
          </a:p>
          <a:p>
            <a:pPr fontAlgn="auto">
              <a:spcAft>
                <a:spcPts val="0"/>
              </a:spcAft>
              <a:buFont typeface="Wingdings 3" charset="2"/>
              <a:buChar char=""/>
              <a:defRPr/>
            </a:pPr>
            <a:r>
              <a:rPr lang="cs-CZ" sz="3800" dirty="0">
                <a:solidFill>
                  <a:schemeClr val="tx1">
                    <a:lumMod val="75000"/>
                    <a:lumOff val="25000"/>
                  </a:schemeClr>
                </a:solidFill>
              </a:rPr>
              <a:t>Intenzivně prožívání těhotenství</a:t>
            </a:r>
          </a:p>
          <a:p>
            <a:pPr fontAlgn="auto">
              <a:spcAft>
                <a:spcPts val="0"/>
              </a:spcAft>
              <a:buFont typeface="Wingdings 3" charset="2"/>
              <a:buChar char=""/>
              <a:defRPr/>
            </a:pPr>
            <a:r>
              <a:rPr lang="cs-CZ" sz="3800" dirty="0">
                <a:solidFill>
                  <a:schemeClr val="tx1">
                    <a:lumMod val="75000"/>
                    <a:lumOff val="25000"/>
                  </a:schemeClr>
                </a:solidFill>
              </a:rPr>
              <a:t>Těhotenství vnímá jako tvůrčí </a:t>
            </a:r>
          </a:p>
          <a:p>
            <a:pPr fontAlgn="auto">
              <a:spcAft>
                <a:spcPts val="0"/>
              </a:spcAft>
              <a:buFont typeface="Wingdings 3" charset="2"/>
              <a:buChar char=""/>
              <a:defRPr/>
            </a:pPr>
            <a:r>
              <a:rPr lang="cs-CZ" sz="3800" dirty="0">
                <a:solidFill>
                  <a:schemeClr val="tx1">
                    <a:lumMod val="75000"/>
                    <a:lumOff val="25000"/>
                  </a:schemeClr>
                </a:solidFill>
              </a:rPr>
              <a:t>Všechny strasti těhotenství přijímá jako potvrzení své mateřské role. </a:t>
            </a:r>
          </a:p>
          <a:p>
            <a:pPr fontAlgn="auto">
              <a:spcAft>
                <a:spcPts val="0"/>
              </a:spcAft>
              <a:buFont typeface="Wingdings 3" charset="2"/>
              <a:buChar char=""/>
              <a:defRPr/>
            </a:pPr>
            <a:r>
              <a:rPr lang="cs-CZ" sz="3800" dirty="0">
                <a:solidFill>
                  <a:schemeClr val="tx1">
                    <a:lumMod val="75000"/>
                    <a:lumOff val="25000"/>
                  </a:schemeClr>
                </a:solidFill>
              </a:rPr>
              <a:t>Naslouchá řeči svého dítěte, snaží se jí porozumět,</a:t>
            </a:r>
          </a:p>
          <a:p>
            <a:pPr fontAlgn="auto">
              <a:spcAft>
                <a:spcPts val="0"/>
              </a:spcAft>
              <a:buFont typeface="Wingdings 3" charset="2"/>
              <a:buChar char=""/>
              <a:defRPr/>
            </a:pPr>
            <a:r>
              <a:rPr lang="cs-CZ" sz="3800" dirty="0">
                <a:solidFill>
                  <a:schemeClr val="tx1">
                    <a:lumMod val="75000"/>
                    <a:lumOff val="25000"/>
                  </a:schemeClr>
                </a:solidFill>
              </a:rPr>
              <a:t>Nerada se loučí z těhotenstvím</a:t>
            </a:r>
          </a:p>
          <a:p>
            <a:pPr fontAlgn="auto">
              <a:spcAft>
                <a:spcPts val="0"/>
              </a:spcAft>
              <a:buFont typeface="Wingdings 3" charset="2"/>
              <a:buChar char=""/>
              <a:defRPr/>
            </a:pPr>
            <a:r>
              <a:rPr lang="cs-CZ" sz="3800" dirty="0">
                <a:solidFill>
                  <a:schemeClr val="tx1">
                    <a:lumMod val="75000"/>
                    <a:lumOff val="25000"/>
                  </a:schemeClr>
                </a:solidFill>
              </a:rPr>
              <a:t>Porod očekává jako jedinečnou a silnou událost, </a:t>
            </a:r>
          </a:p>
          <a:p>
            <a:pPr fontAlgn="auto">
              <a:spcAft>
                <a:spcPts val="0"/>
              </a:spcAft>
              <a:buFont typeface="Wingdings 3" charset="2"/>
              <a:buChar char=""/>
              <a:defRPr/>
            </a:pPr>
            <a:r>
              <a:rPr lang="cs-CZ" sz="3800" dirty="0">
                <a:solidFill>
                  <a:schemeClr val="tx1">
                    <a:lumMod val="75000"/>
                    <a:lumOff val="25000"/>
                  </a:schemeClr>
                </a:solidFill>
              </a:rPr>
              <a:t>Věří ve své tělo a v aktivní spolupráci při přirozeném porodu </a:t>
            </a:r>
          </a:p>
          <a:p>
            <a:pPr fontAlgn="auto">
              <a:spcAft>
                <a:spcPts val="0"/>
              </a:spcAft>
              <a:buFont typeface="Wingdings 3" charset="2"/>
              <a:buChar char=""/>
              <a:defRPr/>
            </a:pPr>
            <a:r>
              <a:rPr lang="cs-CZ" sz="3800" dirty="0">
                <a:solidFill>
                  <a:schemeClr val="tx1">
                    <a:lumMod val="75000"/>
                    <a:lumOff val="25000"/>
                  </a:schemeClr>
                </a:solidFill>
              </a:rPr>
              <a:t>Usiluje o to, aby mohla své dítě kojit co nejdříve, pokud možno již na porodním sále.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a:t>Emocionálně orientovaná matka</a:t>
            </a:r>
            <a:br>
              <a:rPr lang="cs-CZ" dirty="0"/>
            </a:br>
            <a:r>
              <a:rPr lang="cs-CZ" dirty="0"/>
              <a:t>a mateřství</a:t>
            </a:r>
          </a:p>
        </p:txBody>
      </p:sp>
      <p:sp>
        <p:nvSpPr>
          <p:cNvPr id="188418" name="Zástupný symbol pro obsah 2"/>
          <p:cNvSpPr>
            <a:spLocks noGrp="1"/>
          </p:cNvSpPr>
          <p:nvPr>
            <p:ph idx="1"/>
          </p:nvPr>
        </p:nvSpPr>
        <p:spPr>
          <a:xfrm>
            <a:off x="468313" y="1905000"/>
            <a:ext cx="7497762" cy="4608513"/>
          </a:xfrm>
        </p:spPr>
        <p:txBody>
          <a:bodyPr/>
          <a:lstStyle/>
          <a:p>
            <a:r>
              <a:rPr lang="cs-CZ" sz="2100"/>
              <a:t>Dítě je středobodem jejího světa, jejím pokračováním,</a:t>
            </a:r>
          </a:p>
          <a:p>
            <a:r>
              <a:rPr lang="cs-CZ" sz="2100"/>
              <a:t>Jedině ona má zvláštní schopnost být s dítětem v opravdovém kontaktu</a:t>
            </a:r>
          </a:p>
          <a:p>
            <a:r>
              <a:rPr lang="cs-CZ" sz="2100"/>
              <a:t>Je přesvědčena o nutnosti výlučné a stálé mateřské péče </a:t>
            </a:r>
          </a:p>
          <a:p>
            <a:r>
              <a:rPr lang="cs-CZ" sz="2100"/>
              <a:t>Musí zabezpečovat přání dítěte skrze spontánní porozumění a vhled do jeho potřeb.</a:t>
            </a:r>
          </a:p>
          <a:p>
            <a:r>
              <a:rPr lang="cs-CZ" sz="2100"/>
              <a:t>Ona sama je prostředníkem mezi dítětem a ostatními lidmi a také ona sama jej chrání před přívalem nežádoucích podnětů. </a:t>
            </a:r>
          </a:p>
          <a:p>
            <a:r>
              <a:rPr lang="cs-CZ" sz="2100"/>
              <a:t>Dítě ví vše nejlépe</a:t>
            </a:r>
          </a:p>
          <a:p>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adpis 1"/>
          <p:cNvSpPr>
            <a:spLocks noGrp="1"/>
          </p:cNvSpPr>
          <p:nvPr>
            <p:ph type="title"/>
          </p:nvPr>
        </p:nvSpPr>
        <p:spPr/>
        <p:txBody>
          <a:bodyPr/>
          <a:lstStyle/>
          <a:p>
            <a:r>
              <a:rPr lang="cs-CZ"/>
              <a:t>5 pásem frekvencí mozkových vln</a:t>
            </a:r>
          </a:p>
        </p:txBody>
      </p:sp>
      <p:sp>
        <p:nvSpPr>
          <p:cNvPr id="33794" name="Zástupný symbol pro obsah 2"/>
          <p:cNvSpPr>
            <a:spLocks noGrp="1"/>
          </p:cNvSpPr>
          <p:nvPr>
            <p:ph idx="1"/>
          </p:nvPr>
        </p:nvSpPr>
        <p:spPr/>
        <p:txBody>
          <a:bodyPr/>
          <a:lstStyle/>
          <a:p>
            <a:endParaRPr lang="cs-CZ"/>
          </a:p>
        </p:txBody>
      </p:sp>
      <p:pic>
        <p:nvPicPr>
          <p:cNvPr id="33795" name="Picture 2"/>
          <p:cNvPicPr>
            <a:picLocks noChangeAspect="1" noChangeArrowheads="1"/>
          </p:cNvPicPr>
          <p:nvPr/>
        </p:nvPicPr>
        <p:blipFill>
          <a:blip r:embed="rId2"/>
          <a:srcRect/>
          <a:stretch>
            <a:fillRect/>
          </a:stretch>
        </p:blipFill>
        <p:spPr bwMode="auto">
          <a:xfrm>
            <a:off x="442913" y="1773238"/>
            <a:ext cx="6991350" cy="467995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Nadpis 1"/>
          <p:cNvSpPr>
            <a:spLocks noGrp="1"/>
          </p:cNvSpPr>
          <p:nvPr>
            <p:ph type="title"/>
          </p:nvPr>
        </p:nvSpPr>
        <p:spPr/>
        <p:txBody>
          <a:bodyPr/>
          <a:lstStyle/>
          <a:p>
            <a:r>
              <a:rPr lang="cs-CZ"/>
              <a:t>Výkonově orientovaná matka a těhotenství</a:t>
            </a:r>
          </a:p>
        </p:txBody>
      </p:sp>
      <p:sp>
        <p:nvSpPr>
          <p:cNvPr id="189442" name="Zástupný symbol pro obsah 2"/>
          <p:cNvSpPr>
            <a:spLocks noGrp="1"/>
          </p:cNvSpPr>
          <p:nvPr>
            <p:ph idx="1"/>
          </p:nvPr>
        </p:nvSpPr>
        <p:spPr>
          <a:xfrm>
            <a:off x="250825" y="2133600"/>
            <a:ext cx="7777163" cy="5256213"/>
          </a:xfrm>
        </p:spPr>
        <p:txBody>
          <a:bodyPr/>
          <a:lstStyle/>
          <a:p>
            <a:r>
              <a:rPr lang="cs-CZ"/>
              <a:t>Těhotenství je pro ni prostředkem k opatření si dítěte. </a:t>
            </a:r>
          </a:p>
          <a:p>
            <a:r>
              <a:rPr lang="cs-CZ"/>
              <a:t>Je resistentní vůči emoční dysbalanci, nebo </a:t>
            </a:r>
          </a:p>
          <a:p>
            <a:r>
              <a:rPr lang="cs-CZ"/>
              <a:t>Pokračuje ve své profesní činnosti tak dlouho, jak je to jen možné. </a:t>
            </a:r>
          </a:p>
          <a:p>
            <a:r>
              <a:rPr lang="cs-CZ"/>
              <a:t>Snaží se zachovat si svůj styl oblékání tak dlouho, jak je to jen možné</a:t>
            </a:r>
          </a:p>
          <a:p>
            <a:r>
              <a:rPr lang="cs-CZ"/>
              <a:t>Počátek pohybů vnímá jako cizí sílu, kterou nemá pod svojí kontrolou</a:t>
            </a:r>
          </a:p>
          <a:p>
            <a:r>
              <a:rPr lang="cs-CZ"/>
              <a:t>Nesnaží se navázat se svým dítětem kontakt </a:t>
            </a:r>
          </a:p>
          <a:p>
            <a:r>
              <a:rPr lang="cs-CZ"/>
              <a:t>Během těhotenství se vyzbrojí potřebnými vědomostmi o dítěti i péči o něj, a o porodu</a:t>
            </a:r>
          </a:p>
          <a:p>
            <a:r>
              <a:rPr lang="cs-CZ"/>
              <a:t>Těhotenství je pro ni únavnou cestou, jejímž cílem je vyprodukovat dítě.</a:t>
            </a:r>
          </a:p>
          <a:p>
            <a:r>
              <a:rPr lang="cs-CZ"/>
              <a:t>Porod vnímá jako bolestivý a pokořující zážitek.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Nadpis 1"/>
          <p:cNvSpPr>
            <a:spLocks noGrp="1"/>
          </p:cNvSpPr>
          <p:nvPr>
            <p:ph type="title"/>
          </p:nvPr>
        </p:nvSpPr>
        <p:spPr>
          <a:xfrm>
            <a:off x="609600" y="668338"/>
            <a:ext cx="6348413" cy="1320800"/>
          </a:xfrm>
        </p:spPr>
        <p:txBody>
          <a:bodyPr/>
          <a:lstStyle/>
          <a:p>
            <a:r>
              <a:rPr lang="cs-CZ"/>
              <a:t>Výkonově orientovaná matka a mateřství</a:t>
            </a:r>
          </a:p>
        </p:txBody>
      </p:sp>
      <p:sp>
        <p:nvSpPr>
          <p:cNvPr id="190466" name="Zástupný symbol pro obsah 2"/>
          <p:cNvSpPr>
            <a:spLocks noGrp="1"/>
          </p:cNvSpPr>
          <p:nvPr>
            <p:ph idx="1"/>
          </p:nvPr>
        </p:nvSpPr>
        <p:spPr>
          <a:xfrm>
            <a:off x="250825" y="2492375"/>
            <a:ext cx="7499350" cy="4032250"/>
          </a:xfrm>
        </p:spPr>
        <p:txBody>
          <a:bodyPr/>
          <a:lstStyle/>
          <a:p>
            <a:r>
              <a:rPr lang="cs-CZ"/>
              <a:t>Po příchodu z porodnice si vytváří řád, aby mohla co nejlépe pečovat o dítě </a:t>
            </a:r>
          </a:p>
          <a:p>
            <a:r>
              <a:rPr lang="cs-CZ"/>
              <a:t>Péči vnímá jako úkol, kterého se musí zhostit co nejlépe</a:t>
            </a:r>
          </a:p>
          <a:p>
            <a:r>
              <a:rPr lang="cs-CZ"/>
              <a:t>Dodržuje přesná pravidla</a:t>
            </a:r>
          </a:p>
          <a:p>
            <a:r>
              <a:rPr lang="cs-CZ"/>
              <a:t>Stálý tlak mateřských povinností ohrožuje její osobní identitu </a:t>
            </a:r>
          </a:p>
          <a:p>
            <a:r>
              <a:rPr lang="cs-CZ"/>
              <a:t>Nevnímá mateřství jako něco úžasného a snaží se brzy vrátit zpět do práce</a:t>
            </a:r>
          </a:p>
          <a:p>
            <a:r>
              <a:rPr lang="cs-CZ"/>
              <a:t>Matka ví vše nejlépe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Nadpis 1"/>
          <p:cNvSpPr>
            <a:spLocks noGrp="1"/>
          </p:cNvSpPr>
          <p:nvPr>
            <p:ph type="title"/>
          </p:nvPr>
        </p:nvSpPr>
        <p:spPr/>
        <p:txBody>
          <a:bodyPr/>
          <a:lstStyle/>
          <a:p>
            <a:r>
              <a:rPr lang="cs-CZ"/>
              <a:t>Sociální status</a:t>
            </a:r>
          </a:p>
        </p:txBody>
      </p:sp>
      <p:sp>
        <p:nvSpPr>
          <p:cNvPr id="7" name="Zástupný symbol pro obsah 6"/>
          <p:cNvSpPr>
            <a:spLocks noGrp="1"/>
          </p:cNvSpPr>
          <p:nvPr>
            <p:ph idx="1"/>
          </p:nvPr>
        </p:nvSpPr>
        <p:spPr>
          <a:xfrm>
            <a:off x="361950" y="1773238"/>
            <a:ext cx="6842125" cy="4751387"/>
          </a:xfrm>
        </p:spPr>
        <p:txBody>
          <a:bodyPr rtlCol="0">
            <a:normAutofit lnSpcReduction="10000"/>
          </a:bodyPr>
          <a:lstStyle/>
          <a:p>
            <a:pPr fontAlgn="auto">
              <a:spcAft>
                <a:spcPts val="0"/>
              </a:spcAft>
              <a:buFont typeface="Wingdings 3" charset="2"/>
              <a:buChar char=""/>
              <a:defRPr/>
            </a:pPr>
            <a:r>
              <a:rPr lang="cs-CZ" b="1" dirty="0">
                <a:solidFill>
                  <a:schemeClr val="tx1">
                    <a:lumMod val="75000"/>
                    <a:lumOff val="25000"/>
                  </a:schemeClr>
                </a:solidFill>
              </a:rPr>
              <a:t>Status</a:t>
            </a:r>
            <a:r>
              <a:rPr lang="cs-CZ" dirty="0">
                <a:solidFill>
                  <a:schemeClr val="tx1">
                    <a:lumMod val="75000"/>
                    <a:lumOff val="25000"/>
                  </a:schemeClr>
                </a:solidFill>
              </a:rPr>
              <a:t> je dán pozicí jedince v sociálně stratifikované struktuře, </a:t>
            </a:r>
            <a:r>
              <a:rPr lang="cs-CZ" b="1" dirty="0">
                <a:solidFill>
                  <a:schemeClr val="tx1">
                    <a:lumMod val="75000"/>
                    <a:lumOff val="25000"/>
                  </a:schemeClr>
                </a:solidFill>
              </a:rPr>
              <a:t>spojené s mírou ocenění ze strany druhých</a:t>
            </a:r>
            <a:r>
              <a:rPr lang="cs-CZ" dirty="0">
                <a:solidFill>
                  <a:schemeClr val="tx1">
                    <a:lumMod val="75000"/>
                    <a:lumOff val="25000"/>
                  </a:schemeClr>
                </a:solidFill>
              </a:rPr>
              <a:t>.</a:t>
            </a:r>
          </a:p>
          <a:p>
            <a:pPr marL="0" indent="0" algn="ctr" fontAlgn="auto">
              <a:spcAft>
                <a:spcPts val="0"/>
              </a:spcAft>
              <a:buFont typeface="Wingdings 3" charset="2"/>
              <a:buNone/>
              <a:defRPr/>
            </a:pPr>
            <a:r>
              <a:rPr lang="cs-CZ" sz="2400" b="1" dirty="0">
                <a:solidFill>
                  <a:srgbClr val="FFC000"/>
                </a:solidFill>
              </a:rPr>
              <a:t>status lékaře / status zdravotníka</a:t>
            </a:r>
          </a:p>
          <a:p>
            <a:pPr fontAlgn="auto">
              <a:spcAft>
                <a:spcPts val="0"/>
              </a:spcAft>
              <a:buFont typeface="Wingdings 3" charset="2"/>
              <a:buChar char=""/>
              <a:defRPr/>
            </a:pPr>
            <a:r>
              <a:rPr lang="cs-CZ" sz="2000" b="1" dirty="0">
                <a:solidFill>
                  <a:srgbClr val="FFC000"/>
                </a:solidFill>
              </a:rPr>
              <a:t>Expertní pozice lékaře</a:t>
            </a:r>
            <a:endParaRPr lang="cs-CZ" b="1" dirty="0">
              <a:solidFill>
                <a:srgbClr val="FFC000"/>
              </a:solidFill>
            </a:endParaRPr>
          </a:p>
          <a:p>
            <a:pPr lvl="1" fontAlgn="auto">
              <a:spcAft>
                <a:spcPts val="0"/>
              </a:spcAft>
              <a:buFont typeface="Wingdings 3" charset="2"/>
              <a:buChar char=""/>
              <a:defRPr/>
            </a:pPr>
            <a:r>
              <a:rPr lang="cs-CZ" dirty="0">
                <a:solidFill>
                  <a:schemeClr val="tx1">
                    <a:lumMod val="75000"/>
                    <a:lumOff val="25000"/>
                  </a:schemeClr>
                </a:solidFill>
              </a:rPr>
              <a:t>Zdá se, že plnou zodpovědnost za zdraví pacienta nese lékař sám</a:t>
            </a:r>
          </a:p>
          <a:p>
            <a:pPr lvl="1" fontAlgn="auto">
              <a:spcAft>
                <a:spcPts val="0"/>
              </a:spcAft>
              <a:buFont typeface="Wingdings 3" charset="2"/>
              <a:buChar char=""/>
              <a:defRPr/>
            </a:pPr>
            <a:r>
              <a:rPr lang="cs-CZ" dirty="0">
                <a:solidFill>
                  <a:schemeClr val="tx1">
                    <a:lumMod val="75000"/>
                    <a:lumOff val="25000"/>
                  </a:schemeClr>
                </a:solidFill>
              </a:rPr>
              <a:t>Umocněno systémem zdravotní legislativy, která umožňuje, aby lékař byl trestán za to, že se pacient neuzdravuje nebo dokonce zhoršuje</a:t>
            </a:r>
          </a:p>
          <a:p>
            <a:pPr lvl="1" fontAlgn="auto">
              <a:spcAft>
                <a:spcPts val="0"/>
              </a:spcAft>
              <a:buFont typeface="Wingdings 3" charset="2"/>
              <a:buChar char=""/>
              <a:defRPr/>
            </a:pPr>
            <a:r>
              <a:rPr lang="cs-CZ" dirty="0">
                <a:solidFill>
                  <a:schemeClr val="tx1">
                    <a:lumMod val="75000"/>
                    <a:lumOff val="25000"/>
                  </a:schemeClr>
                </a:solidFill>
              </a:rPr>
              <a:t>Lékař může pouze doporučit, ale nemůže být zodpovědný za případné nezodpovědné chování pacienta</a:t>
            </a:r>
          </a:p>
          <a:p>
            <a:pPr lvl="1" fontAlgn="auto">
              <a:spcAft>
                <a:spcPts val="0"/>
              </a:spcAft>
              <a:buFont typeface="Wingdings 3" charset="2"/>
              <a:buChar char=""/>
              <a:defRPr/>
            </a:pPr>
            <a:r>
              <a:rPr lang="cs-CZ" dirty="0">
                <a:solidFill>
                  <a:schemeClr val="tx1">
                    <a:lumMod val="75000"/>
                    <a:lumOff val="25000"/>
                  </a:schemeClr>
                </a:solidFill>
              </a:rPr>
              <a:t>Diagnóza je hypotéza a je potřeba s ní takto zacházet – je třeba lékaře vnímat jako člověka, který zvažuje, ne jako boha, který ví</a:t>
            </a:r>
          </a:p>
          <a:p>
            <a:pPr lvl="1" fontAlgn="auto">
              <a:spcAft>
                <a:spcPts val="0"/>
              </a:spcAft>
              <a:buFont typeface="Wingdings 3" charset="2"/>
              <a:buChar char=""/>
              <a:defRPr/>
            </a:pPr>
            <a:r>
              <a:rPr lang="cs-CZ" b="1" dirty="0">
                <a:solidFill>
                  <a:srgbClr val="FFC000"/>
                </a:solidFill>
              </a:rPr>
              <a:t>Pokora a moudrost lékaře</a:t>
            </a:r>
            <a:r>
              <a:rPr lang="cs-CZ" dirty="0">
                <a:solidFill>
                  <a:schemeClr val="tx1">
                    <a:lumMod val="75000"/>
                    <a:lumOff val="25000"/>
                  </a:schemeClr>
                </a:solidFill>
              </a:rPr>
              <a:t> – pozor na prognózování negativních vývojů</a:t>
            </a:r>
          </a:p>
          <a:p>
            <a:pPr lvl="1"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Nadpis 1"/>
          <p:cNvSpPr>
            <a:spLocks noGrp="1"/>
          </p:cNvSpPr>
          <p:nvPr>
            <p:ph type="title"/>
          </p:nvPr>
        </p:nvSpPr>
        <p:spPr>
          <a:xfrm>
            <a:off x="609600" y="609600"/>
            <a:ext cx="6348413" cy="1320800"/>
          </a:xfrm>
        </p:spPr>
        <p:txBody>
          <a:bodyPr/>
          <a:lstStyle/>
          <a:p>
            <a:r>
              <a:rPr lang="cs-CZ"/>
              <a:t>Přechod od paternalistického k partnerskému přístupu</a:t>
            </a:r>
          </a:p>
        </p:txBody>
      </p:sp>
      <p:sp>
        <p:nvSpPr>
          <p:cNvPr id="192514" name="Zástupný symbol pro text 8"/>
          <p:cNvSpPr>
            <a:spLocks noGrp="1"/>
          </p:cNvSpPr>
          <p:nvPr>
            <p:ph type="body" idx="1"/>
          </p:nvPr>
        </p:nvSpPr>
        <p:spPr>
          <a:xfrm>
            <a:off x="576263" y="1801813"/>
            <a:ext cx="3090862" cy="576262"/>
          </a:xfrm>
        </p:spPr>
        <p:txBody>
          <a:bodyPr/>
          <a:lstStyle/>
          <a:p>
            <a:r>
              <a:rPr lang="cs-CZ"/>
              <a:t>Co očekává lékař</a:t>
            </a:r>
          </a:p>
        </p:txBody>
      </p:sp>
      <p:sp>
        <p:nvSpPr>
          <p:cNvPr id="192515" name="Zástupný symbol pro obsah 9"/>
          <p:cNvSpPr>
            <a:spLocks noGrp="1"/>
          </p:cNvSpPr>
          <p:nvPr>
            <p:ph sz="half" idx="2"/>
          </p:nvPr>
        </p:nvSpPr>
        <p:spPr>
          <a:xfrm>
            <a:off x="311150" y="2401888"/>
            <a:ext cx="3090863" cy="1339850"/>
          </a:xfrm>
        </p:spPr>
        <p:txBody>
          <a:bodyPr/>
          <a:lstStyle/>
          <a:p>
            <a:r>
              <a:rPr lang="cs-CZ"/>
              <a:t>Poslušnost</a:t>
            </a:r>
          </a:p>
          <a:p>
            <a:r>
              <a:rPr lang="cs-CZ"/>
              <a:t>Submisivitu</a:t>
            </a:r>
          </a:p>
          <a:p>
            <a:r>
              <a:rPr lang="cs-CZ"/>
              <a:t>Vděčnost</a:t>
            </a:r>
          </a:p>
          <a:p>
            <a:endParaRPr lang="cs-CZ"/>
          </a:p>
        </p:txBody>
      </p:sp>
      <p:sp>
        <p:nvSpPr>
          <p:cNvPr id="192516" name="Zástupný symbol pro text 10"/>
          <p:cNvSpPr>
            <a:spLocks noGrp="1"/>
          </p:cNvSpPr>
          <p:nvPr>
            <p:ph type="body" sz="quarter" idx="3"/>
          </p:nvPr>
        </p:nvSpPr>
        <p:spPr>
          <a:xfrm>
            <a:off x="625475" y="3486150"/>
            <a:ext cx="3090863" cy="576263"/>
          </a:xfrm>
        </p:spPr>
        <p:txBody>
          <a:bodyPr/>
          <a:lstStyle/>
          <a:p>
            <a:r>
              <a:rPr lang="cs-CZ"/>
              <a:t>Jak vystupuje</a:t>
            </a:r>
          </a:p>
        </p:txBody>
      </p:sp>
      <p:sp>
        <p:nvSpPr>
          <p:cNvPr id="192517" name="Zástupný symbol pro obsah 11"/>
          <p:cNvSpPr>
            <a:spLocks noGrp="1"/>
          </p:cNvSpPr>
          <p:nvPr>
            <p:ph sz="quarter" idx="4"/>
          </p:nvPr>
        </p:nvSpPr>
        <p:spPr>
          <a:xfrm>
            <a:off x="414338" y="4037013"/>
            <a:ext cx="3090862" cy="3303587"/>
          </a:xfrm>
        </p:spPr>
        <p:txBody>
          <a:bodyPr/>
          <a:lstStyle/>
          <a:p>
            <a:r>
              <a:rPr lang="cs-CZ"/>
              <a:t>Dominantně</a:t>
            </a:r>
          </a:p>
          <a:p>
            <a:r>
              <a:rPr lang="cs-CZ"/>
              <a:t>Radí, dává příkazy, zakazuje, vyhrožuje, zastrašuje</a:t>
            </a:r>
          </a:p>
          <a:p>
            <a:r>
              <a:rPr lang="cs-CZ"/>
              <a:t>Zodpovědně</a:t>
            </a:r>
          </a:p>
          <a:p>
            <a:r>
              <a:rPr lang="cs-CZ"/>
              <a:t>Jako odborník</a:t>
            </a:r>
          </a:p>
          <a:p>
            <a:r>
              <a:rPr lang="cs-CZ"/>
              <a:t>Všechno ví „vím, co je pro tebe nejlepší“</a:t>
            </a:r>
          </a:p>
        </p:txBody>
      </p:sp>
      <p:sp>
        <p:nvSpPr>
          <p:cNvPr id="192518" name="TextovéPole 12"/>
          <p:cNvSpPr txBox="1">
            <a:spLocks noChangeArrowheads="1"/>
          </p:cNvSpPr>
          <p:nvPr/>
        </p:nvSpPr>
        <p:spPr bwMode="auto">
          <a:xfrm>
            <a:off x="5076825" y="2420938"/>
            <a:ext cx="1268413" cy="461962"/>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partner</a:t>
            </a:r>
          </a:p>
        </p:txBody>
      </p:sp>
      <p:sp>
        <p:nvSpPr>
          <p:cNvPr id="192519" name="TextovéPole 13"/>
          <p:cNvSpPr txBox="1">
            <a:spLocks noChangeArrowheads="1"/>
          </p:cNvSpPr>
          <p:nvPr/>
        </p:nvSpPr>
        <p:spPr bwMode="auto">
          <a:xfrm>
            <a:off x="6043613" y="2736850"/>
            <a:ext cx="1525587" cy="461963"/>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průvodce</a:t>
            </a:r>
            <a:endParaRPr lang="cs-CZ" b="1">
              <a:solidFill>
                <a:srgbClr val="FFC000"/>
              </a:solidFill>
              <a:latin typeface="Trebuchet MS" pitchFamily="34" charset="0"/>
            </a:endParaRPr>
          </a:p>
        </p:txBody>
      </p:sp>
      <p:sp>
        <p:nvSpPr>
          <p:cNvPr id="192520" name="TextovéPole 14"/>
          <p:cNvSpPr txBox="1">
            <a:spLocks noChangeArrowheads="1"/>
          </p:cNvSpPr>
          <p:nvPr/>
        </p:nvSpPr>
        <p:spPr bwMode="auto">
          <a:xfrm>
            <a:off x="4391025" y="3281363"/>
            <a:ext cx="1822450" cy="460375"/>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vede dialog</a:t>
            </a:r>
          </a:p>
        </p:txBody>
      </p:sp>
      <p:sp>
        <p:nvSpPr>
          <p:cNvPr id="192521" name="TextovéPole 15"/>
          <p:cNvSpPr txBox="1">
            <a:spLocks noChangeArrowheads="1"/>
          </p:cNvSpPr>
          <p:nvPr/>
        </p:nvSpPr>
        <p:spPr bwMode="auto">
          <a:xfrm>
            <a:off x="5908675" y="3640138"/>
            <a:ext cx="2838450" cy="461962"/>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ptá se a poslouchá</a:t>
            </a:r>
          </a:p>
        </p:txBody>
      </p:sp>
      <p:sp>
        <p:nvSpPr>
          <p:cNvPr id="192522" name="TextovéPole 16"/>
          <p:cNvSpPr txBox="1">
            <a:spLocks noChangeArrowheads="1"/>
          </p:cNvSpPr>
          <p:nvPr/>
        </p:nvSpPr>
        <p:spPr bwMode="auto">
          <a:xfrm>
            <a:off x="4264025" y="4414838"/>
            <a:ext cx="4511675" cy="460375"/>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ukazuje cesty, benefity, rizika</a:t>
            </a:r>
          </a:p>
        </p:txBody>
      </p:sp>
      <p:sp>
        <p:nvSpPr>
          <p:cNvPr id="192523" name="TextovéPole 17"/>
          <p:cNvSpPr txBox="1">
            <a:spLocks noChangeArrowheads="1"/>
          </p:cNvSpPr>
          <p:nvPr/>
        </p:nvSpPr>
        <p:spPr bwMode="auto">
          <a:xfrm>
            <a:off x="6140450" y="5003800"/>
            <a:ext cx="2220913" cy="461963"/>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zplnomocňuje</a:t>
            </a:r>
          </a:p>
        </p:txBody>
      </p:sp>
      <p:sp>
        <p:nvSpPr>
          <p:cNvPr id="192524" name="TextovéPole 18"/>
          <p:cNvSpPr txBox="1">
            <a:spLocks noChangeArrowheads="1"/>
          </p:cNvSpPr>
          <p:nvPr/>
        </p:nvSpPr>
        <p:spPr bwMode="auto">
          <a:xfrm>
            <a:off x="4132263" y="5835650"/>
            <a:ext cx="4773612" cy="461963"/>
          </a:xfrm>
          <a:prstGeom prst="rect">
            <a:avLst/>
          </a:prstGeom>
          <a:noFill/>
          <a:ln w="9525">
            <a:noFill/>
            <a:miter lim="800000"/>
            <a:headEnd/>
            <a:tailEnd/>
          </a:ln>
        </p:spPr>
        <p:txBody>
          <a:bodyPr wrap="none">
            <a:spAutoFit/>
          </a:bodyPr>
          <a:lstStyle/>
          <a:p>
            <a:r>
              <a:rPr lang="cs-CZ" sz="2400" b="1">
                <a:solidFill>
                  <a:srgbClr val="FFC000"/>
                </a:solidFill>
                <a:latin typeface="Trebuchet MS" pitchFamily="34" charset="0"/>
              </a:rPr>
              <a:t>„ty víš, co je pro tebe nejlepší“</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ovéPole 6"/>
          <p:cNvSpPr txBox="1">
            <a:spLocks noChangeArrowheads="1"/>
          </p:cNvSpPr>
          <p:nvPr/>
        </p:nvSpPr>
        <p:spPr bwMode="auto">
          <a:xfrm>
            <a:off x="1908175" y="765175"/>
            <a:ext cx="4268788" cy="646113"/>
          </a:xfrm>
          <a:prstGeom prst="rect">
            <a:avLst/>
          </a:prstGeom>
          <a:noFill/>
          <a:ln w="9525">
            <a:noFill/>
            <a:miter lim="800000"/>
            <a:headEnd/>
            <a:tailEnd/>
          </a:ln>
        </p:spPr>
        <p:txBody>
          <a:bodyPr wrap="none">
            <a:spAutoFit/>
          </a:bodyPr>
          <a:lstStyle/>
          <a:p>
            <a:r>
              <a:rPr lang="cs-CZ" sz="3600">
                <a:solidFill>
                  <a:schemeClr val="accent2"/>
                </a:solidFill>
                <a:latin typeface="Trebuchet MS" pitchFamily="34" charset="0"/>
              </a:rPr>
              <a:t>SOCIÁLNÍ PERCEPCE</a:t>
            </a:r>
          </a:p>
        </p:txBody>
      </p:sp>
      <p:sp>
        <p:nvSpPr>
          <p:cNvPr id="8" name="Šipka dolů 7"/>
          <p:cNvSpPr/>
          <p:nvPr/>
        </p:nvSpPr>
        <p:spPr>
          <a:xfrm>
            <a:off x="3563938" y="1484313"/>
            <a:ext cx="647700" cy="1152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TextovéPole 8"/>
          <p:cNvSpPr txBox="1"/>
          <p:nvPr/>
        </p:nvSpPr>
        <p:spPr>
          <a:xfrm>
            <a:off x="1760538" y="3284538"/>
            <a:ext cx="4564062" cy="5238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fontAlgn="auto">
              <a:spcBef>
                <a:spcPts val="0"/>
              </a:spcBef>
              <a:spcAft>
                <a:spcPts val="0"/>
              </a:spcAft>
              <a:defRPr/>
            </a:pPr>
            <a:r>
              <a:rPr lang="cs-CZ" sz="2800" dirty="0"/>
              <a:t>JAK SE NAVZÁJEM VNÍMÁME</a:t>
            </a:r>
          </a:p>
        </p:txBody>
      </p:sp>
      <p:sp>
        <p:nvSpPr>
          <p:cNvPr id="10" name="TextovéPole 9"/>
          <p:cNvSpPr txBox="1"/>
          <p:nvPr/>
        </p:nvSpPr>
        <p:spPr>
          <a:xfrm>
            <a:off x="755650" y="4868863"/>
            <a:ext cx="2030413" cy="4619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cs-CZ" sz="2400" dirty="0"/>
              <a:t>JAK VNÍMÁME</a:t>
            </a:r>
          </a:p>
        </p:txBody>
      </p:sp>
      <p:sp>
        <p:nvSpPr>
          <p:cNvPr id="12" name="TextovéPole 11"/>
          <p:cNvSpPr txBox="1"/>
          <p:nvPr/>
        </p:nvSpPr>
        <p:spPr>
          <a:xfrm>
            <a:off x="4859338" y="4868863"/>
            <a:ext cx="2317750" cy="46196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cs-CZ" sz="2400" dirty="0"/>
              <a:t>KOHO VNÍMÁME</a:t>
            </a:r>
          </a:p>
        </p:txBody>
      </p:sp>
      <p:sp>
        <p:nvSpPr>
          <p:cNvPr id="13" name="TextovéPole 12"/>
          <p:cNvSpPr txBox="1"/>
          <p:nvPr/>
        </p:nvSpPr>
        <p:spPr>
          <a:xfrm>
            <a:off x="2403475" y="6021388"/>
            <a:ext cx="3276600" cy="46196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fontAlgn="auto">
              <a:spcBef>
                <a:spcPts val="0"/>
              </a:spcBef>
              <a:spcAft>
                <a:spcPts val="0"/>
              </a:spcAft>
              <a:defRPr/>
            </a:pPr>
            <a:r>
              <a:rPr lang="cs-CZ" sz="2400" dirty="0"/>
              <a:t>SUBJEKTIVITA VNÍMÁNÍ</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Nadpis 3"/>
          <p:cNvSpPr>
            <a:spLocks noGrp="1"/>
          </p:cNvSpPr>
          <p:nvPr>
            <p:ph type="title"/>
          </p:nvPr>
        </p:nvSpPr>
        <p:spPr/>
        <p:txBody>
          <a:bodyPr/>
          <a:lstStyle/>
          <a:p>
            <a:r>
              <a:rPr lang="cs-CZ"/>
              <a:t>Sociální schémata</a:t>
            </a:r>
          </a:p>
        </p:txBody>
      </p:sp>
      <p:sp>
        <p:nvSpPr>
          <p:cNvPr id="5" name="Zástupný symbol pro obsah 4"/>
          <p:cNvSpPr>
            <a:spLocks noGrp="1"/>
          </p:cNvSpPr>
          <p:nvPr>
            <p:ph idx="1"/>
          </p:nvPr>
        </p:nvSpPr>
        <p:spPr/>
        <p:txBody>
          <a:bodyPr rtlCol="0">
            <a:normAutofit/>
          </a:bodyPr>
          <a:lstStyle/>
          <a:p>
            <a:pPr fontAlgn="auto">
              <a:spcAft>
                <a:spcPts val="0"/>
              </a:spcAft>
              <a:buFont typeface="Wingdings 3" charset="2"/>
              <a:buChar char=""/>
              <a:defRPr/>
            </a:pPr>
            <a:r>
              <a:rPr lang="cs-CZ" dirty="0">
                <a:solidFill>
                  <a:schemeClr val="tx1">
                    <a:lumMod val="75000"/>
                    <a:lumOff val="25000"/>
                  </a:schemeClr>
                </a:solidFill>
              </a:rPr>
              <a:t>Sociální percepce vychází z kategorizace osob, což je proces, kdy na základě nějakých podstatných znaků přiřazujeme neznámý objekt do kategorie objektů již známých. </a:t>
            </a:r>
          </a:p>
          <a:p>
            <a:pPr fontAlgn="auto">
              <a:spcAft>
                <a:spcPts val="0"/>
              </a:spcAft>
              <a:buFont typeface="Wingdings 3" charset="2"/>
              <a:buChar char=""/>
              <a:defRPr/>
            </a:pPr>
            <a:r>
              <a:rPr lang="cs-CZ" dirty="0">
                <a:solidFill>
                  <a:schemeClr val="tx1">
                    <a:lumMod val="75000"/>
                    <a:lumOff val="25000"/>
                  </a:schemeClr>
                </a:solidFill>
              </a:rPr>
              <a:t>Schémata plní v našem fungování důležité funkce</a:t>
            </a:r>
            <a:r>
              <a:rPr lang="cs-CZ" b="1" dirty="0">
                <a:solidFill>
                  <a:schemeClr val="tx1">
                    <a:lumMod val="75000"/>
                    <a:lumOff val="25000"/>
                  </a:schemeClr>
                </a:solidFill>
              </a:rPr>
              <a:t>: </a:t>
            </a:r>
          </a:p>
          <a:p>
            <a:pPr marL="0" indent="0" fontAlgn="auto">
              <a:spcAft>
                <a:spcPts val="0"/>
              </a:spcAft>
              <a:buFont typeface="Wingdings 3" charset="2"/>
              <a:buNone/>
              <a:defRPr/>
            </a:pPr>
            <a:endParaRPr lang="cs-CZ" b="1" dirty="0">
              <a:solidFill>
                <a:schemeClr val="tx1">
                  <a:lumMod val="75000"/>
                  <a:lumOff val="25000"/>
                </a:schemeClr>
              </a:solidFill>
            </a:endParaRPr>
          </a:p>
          <a:p>
            <a:pPr algn="ctr" fontAlgn="auto">
              <a:spcAft>
                <a:spcPts val="0"/>
              </a:spcAft>
              <a:buFont typeface="Wingdings 3" charset="2"/>
              <a:buChar char=""/>
              <a:defRPr/>
            </a:pPr>
            <a:r>
              <a:rPr lang="cs-CZ" b="1" dirty="0">
                <a:solidFill>
                  <a:srgbClr val="FFFF00"/>
                </a:solidFill>
              </a:rPr>
              <a:t>usnadňují orientaci v našem světě, </a:t>
            </a:r>
          </a:p>
          <a:p>
            <a:pPr algn="ctr" fontAlgn="auto">
              <a:spcAft>
                <a:spcPts val="0"/>
              </a:spcAft>
              <a:buFont typeface="Wingdings 3" charset="2"/>
              <a:buChar char=""/>
              <a:defRPr/>
            </a:pPr>
            <a:r>
              <a:rPr lang="cs-CZ" b="1" dirty="0">
                <a:solidFill>
                  <a:srgbClr val="FFFF00"/>
                </a:solidFill>
              </a:rPr>
              <a:t>šetří naši energii a čas, </a:t>
            </a:r>
          </a:p>
          <a:p>
            <a:pPr algn="ctr" fontAlgn="auto">
              <a:spcAft>
                <a:spcPts val="0"/>
              </a:spcAft>
              <a:buFont typeface="Wingdings 3" charset="2"/>
              <a:buChar char=""/>
              <a:defRPr/>
            </a:pPr>
            <a:r>
              <a:rPr lang="cs-CZ" b="1" dirty="0">
                <a:solidFill>
                  <a:srgbClr val="FFFF00"/>
                </a:solidFill>
              </a:rPr>
              <a:t>pomáhají organizovat fakta a interpretovat nové informace</a:t>
            </a:r>
            <a:endParaRPr lang="cs-CZ" dirty="0">
              <a:solidFill>
                <a:srgbClr val="FFFF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Nadpis 1"/>
          <p:cNvSpPr>
            <a:spLocks noGrp="1"/>
          </p:cNvSpPr>
          <p:nvPr>
            <p:ph type="title"/>
          </p:nvPr>
        </p:nvSpPr>
        <p:spPr/>
        <p:txBody>
          <a:bodyPr/>
          <a:lstStyle/>
          <a:p>
            <a:r>
              <a:rPr lang="cs-CZ"/>
              <a:t>Druhy schémat</a:t>
            </a:r>
          </a:p>
        </p:txBody>
      </p:sp>
      <p:sp>
        <p:nvSpPr>
          <p:cNvPr id="3" name="Zástupný symbol pro obsah 2"/>
          <p:cNvSpPr>
            <a:spLocks noGrp="1"/>
          </p:cNvSpPr>
          <p:nvPr>
            <p:ph idx="1"/>
          </p:nvPr>
        </p:nvSpPr>
        <p:spPr>
          <a:xfrm>
            <a:off x="179388" y="1557338"/>
            <a:ext cx="8229600" cy="4852987"/>
          </a:xfrm>
        </p:spPr>
        <p:txBody>
          <a:bodyPr rtlCol="0">
            <a:normAutofit/>
          </a:bodyPr>
          <a:lstStyle/>
          <a:p>
            <a:pPr eaLnBrk="0" hangingPunct="0">
              <a:spcAft>
                <a:spcPts val="0"/>
              </a:spcAft>
              <a:buFont typeface="Wingdings 3" charset="2"/>
              <a:buChar char=""/>
              <a:defRPr/>
            </a:pPr>
            <a:r>
              <a:rPr lang="cs-CZ" b="1" dirty="0">
                <a:solidFill>
                  <a:srgbClr val="FFFF00"/>
                </a:solidFill>
              </a:rPr>
              <a:t>Schéma osoby</a:t>
            </a:r>
            <a:r>
              <a:rPr lang="cs-CZ" dirty="0">
                <a:solidFill>
                  <a:schemeClr val="tx1">
                    <a:lumMod val="75000"/>
                    <a:lumOff val="25000"/>
                  </a:schemeClr>
                </a:solidFill>
              </a:rPr>
              <a:t>: obsahuje poznatky o typickém nebo specifickém jedinci, někdy se používá pojem </a:t>
            </a:r>
            <a:r>
              <a:rPr lang="cs-CZ" b="1" i="1" dirty="0">
                <a:solidFill>
                  <a:schemeClr val="tx1">
                    <a:lumMod val="75000"/>
                    <a:lumOff val="25000"/>
                  </a:schemeClr>
                </a:solidFill>
              </a:rPr>
              <a:t>prototypy</a:t>
            </a:r>
            <a:r>
              <a:rPr lang="cs-CZ" dirty="0">
                <a:solidFill>
                  <a:schemeClr val="tx1">
                    <a:lumMod val="75000"/>
                    <a:lumOff val="25000"/>
                  </a:schemeClr>
                </a:solidFill>
              </a:rPr>
              <a:t> ( jsou to mentální obrazy typického příkladu určité kategorie např. prototyp starého člověka)</a:t>
            </a:r>
          </a:p>
          <a:p>
            <a:pPr eaLnBrk="0" hangingPunct="0">
              <a:spcAft>
                <a:spcPts val="0"/>
              </a:spcAft>
              <a:buFont typeface="Wingdings 3" charset="2"/>
              <a:buChar char=""/>
              <a:defRPr/>
            </a:pPr>
            <a:r>
              <a:rPr lang="cs-CZ" b="1" dirty="0">
                <a:solidFill>
                  <a:srgbClr val="FFFF00"/>
                </a:solidFill>
              </a:rPr>
              <a:t>Scénáře</a:t>
            </a:r>
            <a:r>
              <a:rPr lang="cs-CZ" dirty="0">
                <a:solidFill>
                  <a:schemeClr val="tx1">
                    <a:lumMod val="75000"/>
                    <a:lumOff val="25000"/>
                  </a:schemeClr>
                </a:solidFill>
              </a:rPr>
              <a:t>: schémata vázající se na určitou událost, situaci – jak se kde chovat</a:t>
            </a:r>
          </a:p>
          <a:p>
            <a:pPr eaLnBrk="0" hangingPunct="0">
              <a:spcAft>
                <a:spcPts val="0"/>
              </a:spcAft>
              <a:buFont typeface="Wingdings 3" charset="2"/>
              <a:buChar char=""/>
              <a:defRPr/>
            </a:pPr>
            <a:r>
              <a:rPr lang="cs-CZ" b="1" dirty="0">
                <a:solidFill>
                  <a:srgbClr val="FFFF00"/>
                </a:solidFill>
              </a:rPr>
              <a:t>Schémata sociálních rolí</a:t>
            </a:r>
            <a:r>
              <a:rPr lang="cs-CZ" dirty="0">
                <a:solidFill>
                  <a:schemeClr val="tx1">
                    <a:lumMod val="75000"/>
                    <a:lumOff val="25000"/>
                  </a:schemeClr>
                </a:solidFill>
              </a:rPr>
              <a:t>: vytváříme si schéma role lékaře, učitele, studenta</a:t>
            </a:r>
          </a:p>
          <a:p>
            <a:pPr eaLnBrk="0" hangingPunct="0">
              <a:spcAft>
                <a:spcPts val="0"/>
              </a:spcAft>
              <a:buFont typeface="Wingdings 3" charset="2"/>
              <a:buChar char=""/>
              <a:defRPr/>
            </a:pPr>
            <a:r>
              <a:rPr lang="cs-CZ" b="1" dirty="0">
                <a:solidFill>
                  <a:srgbClr val="FFFF00"/>
                </a:solidFill>
              </a:rPr>
              <a:t>Schémata pro sociální skupiny</a:t>
            </a:r>
            <a:r>
              <a:rPr lang="cs-CZ" dirty="0">
                <a:solidFill>
                  <a:schemeClr val="tx1">
                    <a:lumMod val="75000"/>
                    <a:lumOff val="25000"/>
                  </a:schemeClr>
                </a:solidFill>
              </a:rPr>
              <a:t>: používá se pojem </a:t>
            </a:r>
            <a:r>
              <a:rPr lang="cs-CZ" b="1" dirty="0">
                <a:solidFill>
                  <a:schemeClr val="tx1">
                    <a:lumMod val="75000"/>
                    <a:lumOff val="25000"/>
                  </a:schemeClr>
                </a:solidFill>
              </a:rPr>
              <a:t>stereotypy</a:t>
            </a:r>
            <a:r>
              <a:rPr lang="cs-CZ" dirty="0">
                <a:solidFill>
                  <a:schemeClr val="tx1">
                    <a:lumMod val="75000"/>
                    <a:lumOff val="25000"/>
                  </a:schemeClr>
                </a:solidFill>
              </a:rPr>
              <a:t>, soubory charakteristik, o kterých se předpokládá, že vystihují určitou vymezenou skupinu či kategorii lidí. </a:t>
            </a:r>
          </a:p>
          <a:p>
            <a:pPr lvl="1" eaLnBrk="0" hangingPunct="0">
              <a:spcAft>
                <a:spcPts val="0"/>
              </a:spcAft>
              <a:buFont typeface="Wingdings 3" charset="2"/>
              <a:buChar char=""/>
              <a:defRPr/>
            </a:pPr>
            <a:r>
              <a:rPr lang="cs-CZ" b="1" dirty="0" err="1">
                <a:solidFill>
                  <a:srgbClr val="FFFF00"/>
                </a:solidFill>
              </a:rPr>
              <a:t>Autostereotypy</a:t>
            </a:r>
            <a:r>
              <a:rPr lang="cs-CZ" b="1" dirty="0">
                <a:solidFill>
                  <a:srgbClr val="FFFF00"/>
                </a:solidFill>
              </a:rPr>
              <a:t> </a:t>
            </a:r>
            <a:r>
              <a:rPr lang="cs-CZ" dirty="0">
                <a:solidFill>
                  <a:schemeClr val="tx1">
                    <a:lumMod val="75000"/>
                    <a:lumOff val="25000"/>
                  </a:schemeClr>
                </a:solidFill>
              </a:rPr>
              <a:t>– vztahují se k příslušníkům naší skupiny, </a:t>
            </a:r>
          </a:p>
          <a:p>
            <a:pPr lvl="1" eaLnBrk="0" hangingPunct="0">
              <a:spcAft>
                <a:spcPts val="0"/>
              </a:spcAft>
              <a:buFont typeface="Wingdings 3" charset="2"/>
              <a:buChar char=""/>
              <a:defRPr/>
            </a:pPr>
            <a:r>
              <a:rPr lang="cs-CZ" b="1" dirty="0" err="1">
                <a:solidFill>
                  <a:srgbClr val="FFFF00"/>
                </a:solidFill>
              </a:rPr>
              <a:t>heterostereotypy</a:t>
            </a:r>
            <a:r>
              <a:rPr lang="cs-CZ" dirty="0">
                <a:solidFill>
                  <a:srgbClr val="FFFF00"/>
                </a:solidFill>
              </a:rPr>
              <a:t> </a:t>
            </a:r>
            <a:r>
              <a:rPr lang="cs-CZ" dirty="0">
                <a:solidFill>
                  <a:schemeClr val="tx1">
                    <a:lumMod val="75000"/>
                    <a:lumOff val="25000"/>
                  </a:schemeClr>
                </a:solidFill>
              </a:rPr>
              <a:t>– vztahují se k příslušníkům jiných sociálních skupin</a:t>
            </a:r>
          </a:p>
          <a:p>
            <a:pPr marL="0" indent="0" fontAlgn="auto">
              <a:spcAft>
                <a:spcPts val="0"/>
              </a:spcAft>
              <a:buFont typeface="Wingdings 3" charset="2"/>
              <a:buNone/>
              <a:defRPr/>
            </a:pPr>
            <a:endParaRPr lang="cs-CZ" dirty="0">
              <a:solidFill>
                <a:schemeClr val="tx1">
                  <a:lumMod val="75000"/>
                  <a:lumOff val="25000"/>
                </a:schemeClr>
              </a:solidFill>
            </a:endParaRPr>
          </a:p>
          <a:p>
            <a:pPr marL="0" indent="0" fontAlgn="auto">
              <a:spcAft>
                <a:spcPts val="0"/>
              </a:spcAft>
              <a:buFont typeface="Wingdings 3" charset="2"/>
              <a:buNone/>
              <a:defRPr/>
            </a:pPr>
            <a:r>
              <a:rPr lang="cs-CZ" dirty="0">
                <a:solidFill>
                  <a:schemeClr val="tx1">
                    <a:lumMod val="75000"/>
                    <a:lumOff val="25000"/>
                  </a:schemeClr>
                </a:solidFill>
              </a:rPr>
              <a:t>	schémata spojená s očekávaným přístupem ze strany zdravotníků.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457200"/>
            <a:ext cx="7772400" cy="1143000"/>
          </a:xfrm>
        </p:spPr>
        <p:txBody>
          <a:bodyPr rtlCol="0">
            <a:normAutofit fontScale="90000"/>
          </a:bodyPr>
          <a:lstStyle/>
          <a:p>
            <a:pPr fontAlgn="auto">
              <a:spcAft>
                <a:spcPts val="0"/>
              </a:spcAft>
              <a:defRPr/>
            </a:pPr>
            <a:r>
              <a:rPr lang="cs-CZ" altLang="cs-CZ" sz="4000" b="1" dirty="0"/>
              <a:t>Stereotypy a osobnostní generalizace</a:t>
            </a:r>
            <a:endParaRPr lang="en-US" altLang="cs-CZ" sz="4000" b="1" dirty="0"/>
          </a:p>
        </p:txBody>
      </p:sp>
      <p:sp>
        <p:nvSpPr>
          <p:cNvPr id="46083" name="Rectangle 3"/>
          <p:cNvSpPr>
            <a:spLocks noGrp="1" noChangeArrowheads="1"/>
          </p:cNvSpPr>
          <p:nvPr>
            <p:ph idx="1"/>
          </p:nvPr>
        </p:nvSpPr>
        <p:spPr>
          <a:xfrm>
            <a:off x="533400" y="1628775"/>
            <a:ext cx="8001000" cy="4752975"/>
          </a:xfrm>
        </p:spPr>
        <p:txBody>
          <a:bodyPr rtlCol="0">
            <a:normAutofit/>
          </a:bodyPr>
          <a:lstStyle/>
          <a:p>
            <a:pPr marL="0" indent="0" fontAlgn="auto">
              <a:lnSpc>
                <a:spcPct val="90000"/>
              </a:lnSpc>
              <a:spcAft>
                <a:spcPts val="0"/>
              </a:spcAft>
              <a:buFont typeface="Wingdings 3" charset="2"/>
              <a:buNone/>
              <a:defRPr/>
            </a:pPr>
            <a:endParaRPr lang="cs-CZ" altLang="cs-CZ" sz="2400" dirty="0">
              <a:solidFill>
                <a:srgbClr val="FFFF00"/>
              </a:solidFill>
            </a:endParaRPr>
          </a:p>
          <a:p>
            <a:pPr marL="0" indent="0" fontAlgn="auto">
              <a:lnSpc>
                <a:spcPct val="90000"/>
              </a:lnSpc>
              <a:spcAft>
                <a:spcPts val="0"/>
              </a:spcAft>
              <a:buFont typeface="Wingdings 3" charset="2"/>
              <a:buNone/>
              <a:defRPr/>
            </a:pPr>
            <a:r>
              <a:rPr lang="cs-CZ" altLang="cs-CZ" sz="2400" dirty="0">
                <a:solidFill>
                  <a:srgbClr val="FFFF00"/>
                </a:solidFill>
              </a:rPr>
              <a:t>Stereotyp je zobecnění vlastností určité třídy lidí.</a:t>
            </a:r>
          </a:p>
          <a:p>
            <a:pPr fontAlgn="auto">
              <a:lnSpc>
                <a:spcPct val="90000"/>
              </a:lnSpc>
              <a:spcAft>
                <a:spcPts val="0"/>
              </a:spcAft>
              <a:buFont typeface="Wingdings 3" charset="2"/>
              <a:buChar char=""/>
              <a:defRPr/>
            </a:pPr>
            <a:r>
              <a:rPr lang="cs-CZ" altLang="cs-CZ" sz="2400" dirty="0">
                <a:solidFill>
                  <a:schemeClr val="tx2"/>
                </a:solidFill>
              </a:rPr>
              <a:t> Zkratka ve vnímání.</a:t>
            </a:r>
          </a:p>
          <a:p>
            <a:pPr marL="0" indent="0" fontAlgn="auto">
              <a:lnSpc>
                <a:spcPct val="90000"/>
              </a:lnSpc>
              <a:spcAft>
                <a:spcPts val="0"/>
              </a:spcAft>
              <a:buFont typeface="Wingdings 3" charset="2"/>
              <a:buNone/>
              <a:defRPr/>
            </a:pPr>
            <a:endParaRPr lang="cs-CZ" altLang="cs-CZ" sz="2400" dirty="0">
              <a:solidFill>
                <a:schemeClr val="tx2"/>
              </a:solidFill>
            </a:endParaRPr>
          </a:p>
          <a:p>
            <a:pPr marL="0" indent="0" fontAlgn="auto">
              <a:lnSpc>
                <a:spcPct val="90000"/>
              </a:lnSpc>
              <a:spcAft>
                <a:spcPts val="0"/>
              </a:spcAft>
              <a:buFont typeface="Wingdings 3" charset="2"/>
              <a:buNone/>
              <a:defRPr/>
            </a:pPr>
            <a:r>
              <a:rPr lang="cs-CZ" altLang="cs-CZ" sz="2400" dirty="0">
                <a:solidFill>
                  <a:schemeClr val="tx2"/>
                </a:solidFill>
              </a:rPr>
              <a:t>Stereotypy o ženách, blondýnách, šestinedělkách</a:t>
            </a:r>
          </a:p>
          <a:p>
            <a:pPr marL="0" indent="0" fontAlgn="auto">
              <a:lnSpc>
                <a:spcPct val="90000"/>
              </a:lnSpc>
              <a:spcAft>
                <a:spcPts val="0"/>
              </a:spcAft>
              <a:buFont typeface="Wingdings 3" charset="2"/>
              <a:buNone/>
              <a:defRPr/>
            </a:pPr>
            <a:r>
              <a:rPr lang="cs-CZ" sz="2400" dirty="0">
                <a:solidFill>
                  <a:schemeClr val="tx1">
                    <a:lumMod val="75000"/>
                    <a:lumOff val="25000"/>
                  </a:schemeClr>
                </a:solidFill>
              </a:rPr>
              <a:t>Stereotypy spojené např. s přijímáním opory v době nemoci u rodiček</a:t>
            </a:r>
            <a:endParaRPr lang="cs-CZ" altLang="cs-CZ" sz="2400" dirty="0">
              <a:solidFill>
                <a:schemeClr val="tx2"/>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Nadpis 4"/>
          <p:cNvSpPr>
            <a:spLocks noGrp="1"/>
          </p:cNvSpPr>
          <p:nvPr>
            <p:ph type="title"/>
          </p:nvPr>
        </p:nvSpPr>
        <p:spPr/>
        <p:txBody>
          <a:bodyPr/>
          <a:lstStyle/>
          <a:p>
            <a:r>
              <a:rPr lang="cs-CZ"/>
              <a:t>Výzkumy: Psychosom 2/2014</a:t>
            </a:r>
          </a:p>
        </p:txBody>
      </p:sp>
      <p:sp>
        <p:nvSpPr>
          <p:cNvPr id="6" name="Zástupný symbol pro obsah 5"/>
          <p:cNvSpPr>
            <a:spLocks noGrp="1"/>
          </p:cNvSpPr>
          <p:nvPr>
            <p:ph idx="1"/>
          </p:nvPr>
        </p:nvSpPr>
        <p:spPr>
          <a:xfrm>
            <a:off x="609600" y="1268760"/>
            <a:ext cx="7850832" cy="5256584"/>
          </a:xfrm>
        </p:spPr>
        <p:txBody>
          <a:bodyPr rtlCol="0">
            <a:normAutofit fontScale="85000" lnSpcReduction="20000"/>
          </a:bodyPr>
          <a:lstStyle/>
          <a:p>
            <a:pPr>
              <a:spcAft>
                <a:spcPts val="0"/>
              </a:spcAft>
              <a:buFont typeface="Wingdings 3" charset="2"/>
              <a:buChar char=""/>
              <a:defRPr/>
            </a:pPr>
            <a:r>
              <a:rPr lang="cs-CZ" dirty="0">
                <a:solidFill>
                  <a:schemeClr val="tx1">
                    <a:lumMod val="75000"/>
                    <a:lumOff val="25000"/>
                  </a:schemeClr>
                </a:solidFill>
              </a:rPr>
              <a:t>Obecně řečeno, oxytocin reguluje behaviorální a endokrinní stresové reakce [18]. Pravděpodobný hlavní mechanismus jeho působení zahrnuje snížení stresu omezením </a:t>
            </a:r>
            <a:r>
              <a:rPr lang="cs-CZ" dirty="0" err="1">
                <a:solidFill>
                  <a:schemeClr val="tx1">
                    <a:lumMod val="75000"/>
                    <a:lumOff val="25000"/>
                  </a:schemeClr>
                </a:solidFill>
              </a:rPr>
              <a:t>hypothalamicko</a:t>
            </a:r>
            <a:r>
              <a:rPr lang="cs-CZ" dirty="0">
                <a:solidFill>
                  <a:schemeClr val="tx1">
                    <a:lumMod val="75000"/>
                    <a:lumOff val="25000"/>
                  </a:schemeClr>
                </a:solidFill>
              </a:rPr>
              <a:t>-hypofyzárně-adrenální aktivity [41]. Někteří odborníci však uvádějí, že k potlačení stresové reakce dojde pouze v případě interakce s příslušníky vlastní skupiny; po podání oxytocinu se ochota spolupracovat s cizí skupinou snižuje, a naopak se zvyšuje </a:t>
            </a:r>
            <a:r>
              <a:rPr lang="cs-CZ" dirty="0" err="1">
                <a:solidFill>
                  <a:schemeClr val="tx1">
                    <a:lumMod val="75000"/>
                    <a:lumOff val="25000"/>
                  </a:schemeClr>
                </a:solidFill>
              </a:rPr>
              <a:t>hostilita</a:t>
            </a:r>
            <a:r>
              <a:rPr lang="cs-CZ" dirty="0">
                <a:solidFill>
                  <a:schemeClr val="tx1">
                    <a:lumMod val="75000"/>
                    <a:lumOff val="25000"/>
                  </a:schemeClr>
                </a:solidFill>
              </a:rPr>
              <a:t> a agresivita. Nejsilnější efekt v tomto směru mělo podání oxytocinu účastníkům, kteří měli z cizí skupiny větší strach [8].</a:t>
            </a:r>
          </a:p>
          <a:p>
            <a:pPr>
              <a:spcAft>
                <a:spcPts val="0"/>
              </a:spcAft>
              <a:buFont typeface="Wingdings 3" charset="2"/>
              <a:buChar char=""/>
              <a:defRPr/>
            </a:pPr>
            <a:r>
              <a:rPr lang="cs-CZ" dirty="0">
                <a:solidFill>
                  <a:schemeClr val="tx1">
                    <a:lumMod val="75000"/>
                    <a:lumOff val="25000"/>
                  </a:schemeClr>
                </a:solidFill>
              </a:rPr>
              <a:t>Prosociální efekt oxytocinu by také měl dle očekávání zvýšit důvěru v partnera, a tím zlepšit benefity sociální interakce. Je skutečně prokázáno, že podání </a:t>
            </a:r>
            <a:r>
              <a:rPr lang="cs-CZ" dirty="0" err="1">
                <a:solidFill>
                  <a:schemeClr val="tx1">
                    <a:lumMod val="75000"/>
                    <a:lumOff val="25000"/>
                  </a:schemeClr>
                </a:solidFill>
              </a:rPr>
              <a:t>intranasálního</a:t>
            </a:r>
            <a:r>
              <a:rPr lang="cs-CZ" dirty="0">
                <a:solidFill>
                  <a:schemeClr val="tx1">
                    <a:lumMod val="75000"/>
                    <a:lumOff val="25000"/>
                  </a:schemeClr>
                </a:solidFill>
              </a:rPr>
              <a:t> oxytocinu obecně zvyšuje důvěru v sociálních interakcích [22]. Měření úrovně plazmatického oxytocinu však naznačuje, že hladina oxytocinu stoupá pouze v případě, že partner prokáže záměr chovat se prosociálně [44]. Při setkání s partnerem, který očividně působil nedůvěryhodně, po aplikaci oxytocinu však důvěra klesá víc, než po aplikaci placeba [28].</a:t>
            </a:r>
          </a:p>
          <a:p>
            <a:pPr>
              <a:spcAft>
                <a:spcPts val="0"/>
              </a:spcAft>
              <a:buFont typeface="Wingdings 3" charset="2"/>
              <a:buChar char=""/>
              <a:defRPr/>
            </a:pPr>
            <a:r>
              <a:rPr lang="cs-CZ" dirty="0">
                <a:solidFill>
                  <a:schemeClr val="tx1">
                    <a:lumMod val="75000"/>
                    <a:lumOff val="25000"/>
                  </a:schemeClr>
                </a:solidFill>
              </a:rPr>
              <a:t>Je také známo, že pozitivní sociální interakce, jako sociální opora či sociální blízkost, vedou k uvolňování oxytocinu, který reprezentuje možný mediátor ochranných účinků sociální opory [18]. Podání oxytocinu zároveň s poskytnutím sociální opory je přitom ve snižování stresové reaktivity nejúčinnější [17].</a:t>
            </a:r>
          </a:p>
          <a:p>
            <a:pPr>
              <a:spcAft>
                <a:spcPts val="0"/>
              </a:spcAft>
              <a:buFont typeface="Wingdings 3" charset="2"/>
              <a:buChar char=""/>
              <a:defRPr/>
            </a:pPr>
            <a:r>
              <a:rPr lang="cs-CZ" dirty="0">
                <a:solidFill>
                  <a:schemeClr val="tx1">
                    <a:lumMod val="75000"/>
                    <a:lumOff val="25000"/>
                  </a:schemeClr>
                </a:solidFill>
              </a:rPr>
              <a:t>Oxytocin také přímo ovlivňuje právě sociální percepci a interpretaci sociálních signálů [18]. Hlavním mechanismem tohoto účinku je přitom zlepšení schopnosti rozpoznat mentální stav druhých osob ze sociálních signálů v oblasti očí [9]. Podání oxytocinu vede u osob s </a:t>
            </a:r>
            <a:r>
              <a:rPr lang="cs-CZ" dirty="0" err="1">
                <a:solidFill>
                  <a:schemeClr val="tx1">
                    <a:lumMod val="75000"/>
                    <a:lumOff val="25000"/>
                  </a:schemeClr>
                </a:solidFill>
              </a:rPr>
              <a:t>alexithymií</a:t>
            </a:r>
            <a:r>
              <a:rPr lang="cs-CZ" dirty="0">
                <a:solidFill>
                  <a:schemeClr val="tx1">
                    <a:lumMod val="75000"/>
                    <a:lumOff val="25000"/>
                  </a:schemeClr>
                </a:solidFill>
              </a:rPr>
              <a:t> (snížená schopnost emoční kognice, tedy rozpoznávání emocí ostatních) k vyššímu zaměření na oblast očí, a tak zlepšuje jejich schopnost „číst“ emoce ostatních [41]. Oxytocin vede i k preferenci tváří vyjadřujících konkrétní emoci. U mužských probandů přitom prodloužil dobu pozornosti věnované tvářím vyjadřujícím štěstí [10].</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Nadpis 3"/>
          <p:cNvSpPr>
            <a:spLocks noGrp="1"/>
          </p:cNvSpPr>
          <p:nvPr>
            <p:ph type="title"/>
          </p:nvPr>
        </p:nvSpPr>
        <p:spPr>
          <a:xfrm>
            <a:off x="609600" y="2700338"/>
            <a:ext cx="6348413" cy="1827212"/>
          </a:xfrm>
        </p:spPr>
        <p:txBody>
          <a:bodyPr/>
          <a:lstStyle/>
          <a:p>
            <a:r>
              <a:rPr lang="cs-CZ"/>
              <a:t>Koho vnímáme</a:t>
            </a:r>
          </a:p>
        </p:txBody>
      </p:sp>
      <p:sp>
        <p:nvSpPr>
          <p:cNvPr id="198658" name="Zástupný symbol pro text 4"/>
          <p:cNvSpPr>
            <a:spLocks noGrp="1"/>
          </p:cNvSpPr>
          <p:nvPr>
            <p:ph type="body" idx="1"/>
          </p:nvPr>
        </p:nvSpPr>
        <p:spPr>
          <a:xfrm>
            <a:off x="609600" y="4527550"/>
            <a:ext cx="6348413" cy="860425"/>
          </a:xfrm>
        </p:spPr>
        <p:txBody>
          <a:bodyPr/>
          <a:lstStyle/>
          <a:p>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p:txBody>
          <a:bodyPr/>
          <a:lstStyle/>
          <a:p>
            <a:r>
              <a:rPr lang="cs-CZ"/>
              <a:t>Poslání a cíle PSYCHOLOGIE</a:t>
            </a:r>
          </a:p>
        </p:txBody>
      </p:sp>
      <p:sp>
        <p:nvSpPr>
          <p:cNvPr id="3" name="Zástupný symbol pro obsah 2"/>
          <p:cNvSpPr>
            <a:spLocks noGrp="1"/>
          </p:cNvSpPr>
          <p:nvPr>
            <p:ph idx="1"/>
          </p:nvPr>
        </p:nvSpPr>
        <p:spPr>
          <a:xfrm>
            <a:off x="457200" y="1600200"/>
            <a:ext cx="8229600" cy="5068888"/>
          </a:xfrm>
        </p:spPr>
        <p:txBody>
          <a:bodyPr rtlCol="0">
            <a:normAutofit/>
          </a:bodyPr>
          <a:lstStyle/>
          <a:p>
            <a:pPr marL="0" indent="0" fontAlgn="auto">
              <a:spcAft>
                <a:spcPts val="0"/>
              </a:spcAft>
              <a:buFont typeface="Wingdings 3" charset="2"/>
              <a:buNone/>
              <a:defRPr/>
            </a:pPr>
            <a:endParaRPr lang="cs-CZ" dirty="0">
              <a:solidFill>
                <a:schemeClr val="tx1">
                  <a:lumMod val="75000"/>
                  <a:lumOff val="25000"/>
                </a:schemeClr>
              </a:solidFill>
            </a:endParaRPr>
          </a:p>
          <a:p>
            <a:pPr marL="0" indent="0" fontAlgn="auto">
              <a:spcAft>
                <a:spcPts val="0"/>
              </a:spcAft>
              <a:buFont typeface="Wingdings 3" charset="2"/>
              <a:buNone/>
              <a:defRPr/>
            </a:pPr>
            <a:r>
              <a:rPr lang="cs-CZ" dirty="0">
                <a:solidFill>
                  <a:schemeClr val="tx1">
                    <a:lumMod val="75000"/>
                    <a:lumOff val="25000"/>
                  </a:schemeClr>
                </a:solidFill>
              </a:rPr>
              <a:t>. </a:t>
            </a:r>
          </a:p>
          <a:p>
            <a:pPr fontAlgn="auto">
              <a:spcAft>
                <a:spcPts val="0"/>
              </a:spcAft>
              <a:buFont typeface="Wingdings 3" charset="2"/>
              <a:buChar char=""/>
              <a:defRPr/>
            </a:pPr>
            <a:endParaRPr lang="cs-CZ" dirty="0">
              <a:solidFill>
                <a:schemeClr val="tx1">
                  <a:lumMod val="75000"/>
                  <a:lumOff val="25000"/>
                </a:schemeClr>
              </a:solidFill>
            </a:endParaRPr>
          </a:p>
        </p:txBody>
      </p:sp>
      <p:graphicFrame>
        <p:nvGraphicFramePr>
          <p:cNvPr id="4" name="Diagram 3"/>
          <p:cNvGraphicFramePr/>
          <p:nvPr/>
        </p:nvGraphicFramePr>
        <p:xfrm>
          <a:off x="395536" y="1340768"/>
          <a:ext cx="741682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468313" y="188913"/>
            <a:ext cx="8226425" cy="1143000"/>
          </a:xfrm>
        </p:spPr>
        <p:txBody>
          <a:bodyPr/>
          <a:lstStyle/>
          <a:p>
            <a:r>
              <a:rPr lang="cs-CZ" altLang="cs-CZ" sz="4000" b="1"/>
              <a:t>První dojem</a:t>
            </a:r>
          </a:p>
        </p:txBody>
      </p:sp>
      <p:sp>
        <p:nvSpPr>
          <p:cNvPr id="199682" name="Text Box 4"/>
          <p:cNvSpPr txBox="1">
            <a:spLocks noChangeArrowheads="1"/>
          </p:cNvSpPr>
          <p:nvPr/>
        </p:nvSpPr>
        <p:spPr bwMode="auto">
          <a:xfrm>
            <a:off x="250825" y="1628775"/>
            <a:ext cx="7058025" cy="2246313"/>
          </a:xfrm>
          <a:prstGeom prst="rect">
            <a:avLst/>
          </a:prstGeom>
          <a:noFill/>
          <a:ln w="22225">
            <a:solidFill>
              <a:schemeClr val="folHlink"/>
            </a:solidFill>
            <a:miter lim="800000"/>
            <a:headEnd/>
            <a:tailEnd/>
          </a:ln>
        </p:spPr>
        <p:txBody>
          <a:bodyPr>
            <a:spAutoFit/>
          </a:bodyPr>
          <a:lstStyle/>
          <a:p>
            <a:r>
              <a:rPr lang="cs-CZ" altLang="cs-CZ" sz="2800" b="1"/>
              <a:t>První dojem</a:t>
            </a:r>
            <a:r>
              <a:rPr lang="cs-CZ" altLang="cs-CZ" sz="2800"/>
              <a:t> – hodnocení osoby a předvídání jejího chování na základě velmi rychlého zpracování informací, které jsou nám v prvních okamžicích kontaktu s danou osobou dostupné.</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Nadpis 1"/>
          <p:cNvSpPr>
            <a:spLocks noGrp="1"/>
          </p:cNvSpPr>
          <p:nvPr>
            <p:ph type="title"/>
          </p:nvPr>
        </p:nvSpPr>
        <p:spPr/>
        <p:txBody>
          <a:bodyPr/>
          <a:lstStyle/>
          <a:p>
            <a:r>
              <a:rPr lang="cs-CZ" altLang="cs-CZ" b="1"/>
              <a:t>Efekt primárnosti</a:t>
            </a:r>
            <a:endParaRPr lang="cs-CZ" b="1"/>
          </a:p>
        </p:txBody>
      </p:sp>
      <p:sp>
        <p:nvSpPr>
          <p:cNvPr id="3" name="Zástupný symbol pro obsah 2"/>
          <p:cNvSpPr>
            <a:spLocks noGrp="1"/>
          </p:cNvSpPr>
          <p:nvPr>
            <p:ph idx="1"/>
          </p:nvPr>
        </p:nvSpPr>
        <p:spPr/>
        <p:txBody>
          <a:bodyPr rtlCol="0">
            <a:normAutofit lnSpcReduction="10000"/>
          </a:bodyPr>
          <a:lstStyle/>
          <a:p>
            <a:pPr fontAlgn="auto">
              <a:spcAft>
                <a:spcPts val="0"/>
              </a:spcAft>
              <a:buFont typeface="Wingdings 3" charset="2"/>
              <a:buChar char=""/>
              <a:defRPr/>
            </a:pPr>
            <a:r>
              <a:rPr lang="cs-CZ" altLang="cs-CZ" dirty="0">
                <a:solidFill>
                  <a:schemeClr val="tx1">
                    <a:lumMod val="75000"/>
                    <a:lumOff val="25000"/>
                  </a:schemeClr>
                </a:solidFill>
              </a:rPr>
              <a:t>Experimentální psychologie popsala tzv. </a:t>
            </a:r>
            <a:r>
              <a:rPr lang="cs-CZ" altLang="cs-CZ" b="1" i="1" dirty="0">
                <a:solidFill>
                  <a:schemeClr val="tx1">
                    <a:lumMod val="75000"/>
                    <a:lumOff val="25000"/>
                  </a:schemeClr>
                </a:solidFill>
              </a:rPr>
              <a:t>efekt primárnosti</a:t>
            </a:r>
            <a:r>
              <a:rPr lang="cs-CZ" altLang="cs-CZ" dirty="0">
                <a:solidFill>
                  <a:schemeClr val="tx1">
                    <a:lumMod val="75000"/>
                    <a:lumOff val="25000"/>
                  </a:schemeClr>
                </a:solidFill>
              </a:rPr>
              <a:t>:</a:t>
            </a:r>
          </a:p>
          <a:p>
            <a:pPr lvl="1" fontAlgn="auto">
              <a:spcAft>
                <a:spcPts val="0"/>
              </a:spcAft>
              <a:buFont typeface="Wingdings 3" charset="2"/>
              <a:buChar char=""/>
              <a:defRPr/>
            </a:pPr>
            <a:r>
              <a:rPr lang="cs-CZ" altLang="cs-CZ" dirty="0">
                <a:solidFill>
                  <a:schemeClr val="tx2"/>
                </a:solidFill>
              </a:rPr>
              <a:t>podněty, které jsou prezentovány pokusné osobě na počátku experimentu, ovlivňují vnímání i interpretaci následujících podnětů.  </a:t>
            </a:r>
          </a:p>
          <a:p>
            <a:pPr fontAlgn="auto">
              <a:lnSpc>
                <a:spcPct val="90000"/>
              </a:lnSpc>
              <a:spcAft>
                <a:spcPts val="0"/>
              </a:spcAft>
              <a:buFont typeface="Wingdings 3" charset="2"/>
              <a:buChar char=""/>
              <a:defRPr/>
            </a:pPr>
            <a:r>
              <a:rPr lang="cs-CZ" altLang="cs-CZ" sz="2200" dirty="0" err="1">
                <a:solidFill>
                  <a:schemeClr val="tx1">
                    <a:lumMod val="75000"/>
                    <a:lumOff val="25000"/>
                  </a:schemeClr>
                </a:solidFill>
              </a:rPr>
              <a:t>Pennigton</a:t>
            </a:r>
            <a:r>
              <a:rPr lang="cs-CZ" altLang="cs-CZ" sz="2200" dirty="0">
                <a:solidFill>
                  <a:schemeClr val="tx1">
                    <a:lumMod val="75000"/>
                    <a:lumOff val="25000"/>
                  </a:schemeClr>
                </a:solidFill>
              </a:rPr>
              <a:t> (1982) experiment s fingovaným soudem.</a:t>
            </a:r>
            <a:endParaRPr lang="cs-CZ" altLang="cs-CZ" sz="2800" dirty="0">
              <a:solidFill>
                <a:schemeClr val="tx1">
                  <a:lumMod val="75000"/>
                  <a:lumOff val="25000"/>
                </a:schemeClr>
              </a:solidFill>
            </a:endParaRPr>
          </a:p>
          <a:p>
            <a:pPr lvl="1" fontAlgn="auto">
              <a:lnSpc>
                <a:spcPct val="90000"/>
              </a:lnSpc>
              <a:spcAft>
                <a:spcPts val="0"/>
              </a:spcAft>
              <a:buFont typeface="Wingdings 3" charset="2"/>
              <a:buChar char=""/>
              <a:defRPr/>
            </a:pPr>
            <a:r>
              <a:rPr lang="cs-CZ" altLang="cs-CZ" dirty="0">
                <a:solidFill>
                  <a:schemeClr val="tx2"/>
                </a:solidFill>
              </a:rPr>
              <a:t>Participující měli za úkol si přečíst shrnutí případu znásilnění a pak vynést rozsudek.</a:t>
            </a:r>
          </a:p>
          <a:p>
            <a:pPr lvl="1" fontAlgn="auto">
              <a:lnSpc>
                <a:spcPct val="90000"/>
              </a:lnSpc>
              <a:spcAft>
                <a:spcPts val="0"/>
              </a:spcAft>
              <a:buFont typeface="Wingdings 3" charset="2"/>
              <a:buChar char=""/>
              <a:defRPr/>
            </a:pPr>
            <a:r>
              <a:rPr lang="cs-CZ" altLang="cs-CZ" dirty="0">
                <a:solidFill>
                  <a:schemeClr val="tx2"/>
                </a:solidFill>
              </a:rPr>
              <a:t>Když byly důkazy </a:t>
            </a:r>
            <a:r>
              <a:rPr lang="cs-CZ" altLang="cs-CZ" b="1" dirty="0">
                <a:solidFill>
                  <a:schemeClr val="tx2"/>
                </a:solidFill>
              </a:rPr>
              <a:t>žaloby</a:t>
            </a:r>
            <a:r>
              <a:rPr lang="cs-CZ" altLang="cs-CZ" dirty="0">
                <a:solidFill>
                  <a:schemeClr val="tx2"/>
                </a:solidFill>
              </a:rPr>
              <a:t> předloženy jako první, respondenti většinou rozhodli „</a:t>
            </a:r>
            <a:r>
              <a:rPr lang="cs-CZ" altLang="cs-CZ" b="1" dirty="0">
                <a:solidFill>
                  <a:schemeClr val="tx2"/>
                </a:solidFill>
              </a:rPr>
              <a:t>vinen</a:t>
            </a:r>
            <a:r>
              <a:rPr lang="cs-CZ" altLang="cs-CZ" dirty="0">
                <a:solidFill>
                  <a:schemeClr val="tx2"/>
                </a:solidFill>
              </a:rPr>
              <a:t>“.</a:t>
            </a:r>
          </a:p>
          <a:p>
            <a:pPr lvl="1" fontAlgn="auto">
              <a:lnSpc>
                <a:spcPct val="90000"/>
              </a:lnSpc>
              <a:spcAft>
                <a:spcPts val="0"/>
              </a:spcAft>
              <a:buFont typeface="Wingdings 3" charset="2"/>
              <a:buChar char=""/>
              <a:defRPr/>
            </a:pPr>
            <a:r>
              <a:rPr lang="cs-CZ" altLang="cs-CZ" dirty="0">
                <a:solidFill>
                  <a:schemeClr val="tx2"/>
                </a:solidFill>
              </a:rPr>
              <a:t>Když byly důkazy </a:t>
            </a:r>
            <a:r>
              <a:rPr lang="cs-CZ" altLang="cs-CZ" b="1" dirty="0">
                <a:solidFill>
                  <a:schemeClr val="tx2"/>
                </a:solidFill>
              </a:rPr>
              <a:t>obhajoby</a:t>
            </a:r>
            <a:r>
              <a:rPr lang="cs-CZ" altLang="cs-CZ" dirty="0">
                <a:solidFill>
                  <a:schemeClr val="tx2"/>
                </a:solidFill>
              </a:rPr>
              <a:t> předloženy jako první, respondenti většinou rozhodli „</a:t>
            </a:r>
            <a:r>
              <a:rPr lang="cs-CZ" altLang="cs-CZ" b="1" dirty="0">
                <a:solidFill>
                  <a:schemeClr val="tx2"/>
                </a:solidFill>
              </a:rPr>
              <a:t>nevinen</a:t>
            </a:r>
            <a:r>
              <a:rPr lang="cs-CZ" altLang="cs-CZ" dirty="0">
                <a:solidFill>
                  <a:schemeClr val="tx2"/>
                </a:solidFill>
              </a:rPr>
              <a:t>“.</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Nadpis 1"/>
          <p:cNvSpPr>
            <a:spLocks noGrp="1"/>
          </p:cNvSpPr>
          <p:nvPr>
            <p:ph type="title"/>
          </p:nvPr>
        </p:nvSpPr>
        <p:spPr/>
        <p:txBody>
          <a:bodyPr/>
          <a:lstStyle/>
          <a:p>
            <a:r>
              <a:rPr lang="cs-CZ"/>
              <a:t>Hallo efekt</a:t>
            </a:r>
          </a:p>
        </p:txBody>
      </p:sp>
      <p:sp>
        <p:nvSpPr>
          <p:cNvPr id="201730" name="Zástupný symbol pro obsah 2"/>
          <p:cNvSpPr>
            <a:spLocks noGrp="1"/>
          </p:cNvSpPr>
          <p:nvPr>
            <p:ph idx="1"/>
          </p:nvPr>
        </p:nvSpPr>
        <p:spPr>
          <a:xfrm>
            <a:off x="609600" y="2160588"/>
            <a:ext cx="6626225" cy="3881437"/>
          </a:xfrm>
        </p:spPr>
        <p:txBody>
          <a:bodyPr/>
          <a:lstStyle/>
          <a:p>
            <a:pPr>
              <a:lnSpc>
                <a:spcPct val="90000"/>
              </a:lnSpc>
            </a:pPr>
            <a:r>
              <a:rPr lang="cs-CZ" altLang="cs-CZ" sz="2800" b="1"/>
              <a:t>Haló efekt</a:t>
            </a:r>
            <a:r>
              <a:rPr lang="cs-CZ" altLang="cs-CZ" sz="2800"/>
              <a:t>  - tendence přenášet pozitivní nebo negativní dojmy vniklé pozorováním jednoho osobnostního rysu na všechny další osobnostní rysy.</a:t>
            </a:r>
          </a:p>
          <a:p>
            <a:pPr lvl="1">
              <a:lnSpc>
                <a:spcPct val="90000"/>
              </a:lnSpc>
            </a:pPr>
            <a:r>
              <a:rPr lang="cs-CZ" altLang="cs-CZ" sz="2400">
                <a:solidFill>
                  <a:schemeClr val="tx2"/>
                </a:solidFill>
              </a:rPr>
              <a:t>Například: leklá ryba</a:t>
            </a:r>
            <a:endParaRPr lang="cs-CZ"/>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Nadpis 3"/>
          <p:cNvSpPr>
            <a:spLocks noGrp="1"/>
          </p:cNvSpPr>
          <p:nvPr>
            <p:ph type="title"/>
          </p:nvPr>
        </p:nvSpPr>
        <p:spPr>
          <a:xfrm>
            <a:off x="609600" y="2700338"/>
            <a:ext cx="6348413" cy="1827212"/>
          </a:xfrm>
        </p:spPr>
        <p:txBody>
          <a:bodyPr/>
          <a:lstStyle/>
          <a:p>
            <a:r>
              <a:rPr lang="cs-CZ"/>
              <a:t>Atribuční procesy</a:t>
            </a:r>
          </a:p>
        </p:txBody>
      </p:sp>
      <p:sp>
        <p:nvSpPr>
          <p:cNvPr id="202754" name="Zástupný symbol pro text 4"/>
          <p:cNvSpPr>
            <a:spLocks noGrp="1"/>
          </p:cNvSpPr>
          <p:nvPr>
            <p:ph type="body" idx="1"/>
          </p:nvPr>
        </p:nvSpPr>
        <p:spPr>
          <a:xfrm>
            <a:off x="609600" y="4527550"/>
            <a:ext cx="6348413" cy="860425"/>
          </a:xfrm>
        </p:spPr>
        <p:txBody>
          <a:bodyPr/>
          <a:lstStyle/>
          <a:p>
            <a:endParaRPr lang="cs-CZ"/>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Nadpis 3"/>
          <p:cNvSpPr>
            <a:spLocks noGrp="1"/>
          </p:cNvSpPr>
          <p:nvPr>
            <p:ph type="title"/>
          </p:nvPr>
        </p:nvSpPr>
        <p:spPr/>
        <p:txBody>
          <a:bodyPr/>
          <a:lstStyle/>
          <a:p>
            <a:r>
              <a:rPr lang="cs-CZ"/>
              <a:t>Atribuční procesy</a:t>
            </a:r>
          </a:p>
        </p:txBody>
      </p:sp>
      <p:sp>
        <p:nvSpPr>
          <p:cNvPr id="5" name="Zástupný symbol pro obsah 4"/>
          <p:cNvSpPr>
            <a:spLocks noGrp="1"/>
          </p:cNvSpPr>
          <p:nvPr>
            <p:ph idx="1"/>
          </p:nvPr>
        </p:nvSpPr>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Snaha člověka po poznání a porozumění  chování druhých osob se projevuje kromě jiného hledáním příčin tohoto chování.</a:t>
            </a:r>
            <a:r>
              <a:rPr lang="cs-CZ" b="1" dirty="0">
                <a:solidFill>
                  <a:schemeClr val="tx1">
                    <a:lumMod val="75000"/>
                    <a:lumOff val="25000"/>
                  </a:schemeClr>
                </a:solidFill>
              </a:rPr>
              <a:t> </a:t>
            </a:r>
          </a:p>
          <a:p>
            <a:pPr fontAlgn="auto">
              <a:spcAft>
                <a:spcPts val="0"/>
              </a:spcAft>
              <a:buFont typeface="Wingdings 3" charset="2"/>
              <a:buChar char=""/>
              <a:defRPr/>
            </a:pPr>
            <a:r>
              <a:rPr lang="cs-CZ" dirty="0" err="1">
                <a:solidFill>
                  <a:schemeClr val="tx1">
                    <a:lumMod val="75000"/>
                    <a:lumOff val="25000"/>
                  </a:schemeClr>
                </a:solidFill>
              </a:rPr>
              <a:t>Atribuční</a:t>
            </a:r>
            <a:r>
              <a:rPr lang="cs-CZ" dirty="0">
                <a:solidFill>
                  <a:schemeClr val="tx1">
                    <a:lumMod val="75000"/>
                    <a:lumOff val="25000"/>
                  </a:schemeClr>
                </a:solidFill>
              </a:rPr>
              <a:t> teorie zkoumá, jak si lidé vysvětlují jednání vlastní i jednání druhých lidí, zabývá se otázkou, jak lidé v běžném životě připisují příčinnost vlastnímu chování, chování jiných lidí nebo nepersonálním jevům. </a:t>
            </a:r>
          </a:p>
          <a:p>
            <a:pPr fontAlgn="auto">
              <a:spcAft>
                <a:spcPts val="0"/>
              </a:spcAft>
              <a:buFont typeface="Wingdings 3" charset="2"/>
              <a:buChar char=""/>
              <a:defRPr/>
            </a:pPr>
            <a:r>
              <a:rPr lang="cs-CZ" dirty="0">
                <a:solidFill>
                  <a:schemeClr val="tx1">
                    <a:lumMod val="75000"/>
                    <a:lumOff val="25000"/>
                  </a:schemeClr>
                </a:solidFill>
              </a:rPr>
              <a:t>Lidské myšlení je příčinné, u každého jevu máme tendenci hledat příčinu, která jev způsobila. </a:t>
            </a:r>
          </a:p>
          <a:p>
            <a:pPr fontAlgn="auto">
              <a:spcAft>
                <a:spcPts val="0"/>
              </a:spcAft>
              <a:buFont typeface="Wingdings 3" charset="2"/>
              <a:buChar char=""/>
              <a:defRPr/>
            </a:pPr>
            <a:r>
              <a:rPr lang="cs-CZ" dirty="0">
                <a:solidFill>
                  <a:schemeClr val="tx1">
                    <a:lumMod val="75000"/>
                    <a:lumOff val="25000"/>
                  </a:schemeClr>
                </a:solidFill>
              </a:rPr>
              <a:t>Jedním z předních </a:t>
            </a:r>
            <a:r>
              <a:rPr lang="cs-CZ" dirty="0" err="1">
                <a:solidFill>
                  <a:schemeClr val="tx1">
                    <a:lumMod val="75000"/>
                    <a:lumOff val="25000"/>
                  </a:schemeClr>
                </a:solidFill>
              </a:rPr>
              <a:t>atribučních</a:t>
            </a:r>
            <a:r>
              <a:rPr lang="cs-CZ" dirty="0">
                <a:solidFill>
                  <a:schemeClr val="tx1">
                    <a:lumMod val="75000"/>
                    <a:lumOff val="25000"/>
                  </a:schemeClr>
                </a:solidFill>
              </a:rPr>
              <a:t> úkolů je rozhodnout, čemu lidé v běžném životě připisují příčinu, zda se jedná o jejich vlastní chování, jednání jiných lidí nebo o nepersonální jevy ve svém sociálním prostředí</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Nadpis 1"/>
          <p:cNvSpPr>
            <a:spLocks noGrp="1"/>
          </p:cNvSpPr>
          <p:nvPr>
            <p:ph type="title"/>
          </p:nvPr>
        </p:nvSpPr>
        <p:spPr/>
        <p:txBody>
          <a:bodyPr/>
          <a:lstStyle/>
          <a:p>
            <a:r>
              <a:rPr lang="cs-CZ"/>
              <a:t>F. Heider – teorie atribuce 1958</a:t>
            </a:r>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endParaRPr lang="cs-CZ" b="1" dirty="0">
              <a:solidFill>
                <a:schemeClr val="tx1">
                  <a:lumMod val="75000"/>
                  <a:lumOff val="25000"/>
                </a:schemeClr>
              </a:solidFill>
            </a:endParaRPr>
          </a:p>
          <a:p>
            <a:pPr marL="0" indent="0">
              <a:spcAft>
                <a:spcPts val="0"/>
              </a:spcAft>
              <a:buFont typeface="Wingdings 3" charset="2"/>
              <a:buNone/>
              <a:defRPr/>
            </a:pPr>
            <a:endParaRPr lang="cs-CZ" dirty="0">
              <a:solidFill>
                <a:schemeClr val="tx1">
                  <a:lumMod val="75000"/>
                  <a:lumOff val="25000"/>
                </a:schemeClr>
              </a:solidFill>
            </a:endParaRPr>
          </a:p>
          <a:p>
            <a:pPr>
              <a:spcAft>
                <a:spcPts val="0"/>
              </a:spcAft>
              <a:buFont typeface="Wingdings 3" charset="2"/>
              <a:buChar char=""/>
              <a:defRPr/>
            </a:pPr>
            <a:r>
              <a:rPr lang="cs-CZ" u="sng" dirty="0">
                <a:solidFill>
                  <a:schemeClr val="tx1">
                    <a:lumMod val="75000"/>
                    <a:lumOff val="25000"/>
                  </a:schemeClr>
                </a:solidFill>
              </a:rPr>
              <a:t>Vnější </a:t>
            </a:r>
            <a:r>
              <a:rPr lang="cs-CZ" u="sng" dirty="0" err="1">
                <a:solidFill>
                  <a:schemeClr val="tx1">
                    <a:lumMod val="75000"/>
                    <a:lumOff val="25000"/>
                  </a:schemeClr>
                </a:solidFill>
              </a:rPr>
              <a:t>atribuce</a:t>
            </a:r>
            <a:r>
              <a:rPr lang="cs-CZ" dirty="0">
                <a:solidFill>
                  <a:schemeClr val="tx1">
                    <a:lumMod val="75000"/>
                    <a:lumOff val="25000"/>
                  </a:schemeClr>
                </a:solidFill>
              </a:rPr>
              <a:t> – situační - závěrem je, že chování osoby způsobuje situace, v níž se nachází, PŘÍKLAD: žák dostane pětku, protože ve třídě, kde je zkoušen je horko a rušno, nemůže se soustředit</a:t>
            </a:r>
          </a:p>
          <a:p>
            <a:pPr>
              <a:spcAft>
                <a:spcPts val="0"/>
              </a:spcAft>
              <a:buFont typeface="Wingdings 3" charset="2"/>
              <a:buChar char=""/>
              <a:defRPr/>
            </a:pPr>
            <a:r>
              <a:rPr lang="cs-CZ" u="sng" dirty="0">
                <a:solidFill>
                  <a:schemeClr val="tx1">
                    <a:lumMod val="75000"/>
                    <a:lumOff val="25000"/>
                  </a:schemeClr>
                </a:solidFill>
              </a:rPr>
              <a:t>Vnitřní </a:t>
            </a:r>
            <a:r>
              <a:rPr lang="cs-CZ" u="sng" dirty="0" err="1">
                <a:solidFill>
                  <a:schemeClr val="tx1">
                    <a:lumMod val="75000"/>
                    <a:lumOff val="25000"/>
                  </a:schemeClr>
                </a:solidFill>
              </a:rPr>
              <a:t>atribuce</a:t>
            </a:r>
            <a:r>
              <a:rPr lang="cs-CZ" dirty="0">
                <a:solidFill>
                  <a:schemeClr val="tx1">
                    <a:lumMod val="75000"/>
                    <a:lumOff val="25000"/>
                  </a:schemeClr>
                </a:solidFill>
              </a:rPr>
              <a:t> – dispoziční – závěrem je, že za chováním osoby stojí její vnitřní pohnutky (postoj, charakter, osobnost) PŘÍKLAD: žák dostane pětku, protože chce z nějakého důvodu např. propadnout do nižší třídy</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Nadpis 1"/>
          <p:cNvSpPr>
            <a:spLocks noGrp="1"/>
          </p:cNvSpPr>
          <p:nvPr>
            <p:ph type="title"/>
          </p:nvPr>
        </p:nvSpPr>
        <p:spPr/>
        <p:txBody>
          <a:bodyPr/>
          <a:lstStyle/>
          <a:p>
            <a:endParaRPr lang="cs-CZ"/>
          </a:p>
        </p:txBody>
      </p:sp>
      <p:pic>
        <p:nvPicPr>
          <p:cNvPr id="205826" name="Zástupný symbol pro obsah 3"/>
          <p:cNvPicPr>
            <a:picLocks noGrp="1" noChangeAspect="1"/>
          </p:cNvPicPr>
          <p:nvPr>
            <p:ph idx="1"/>
          </p:nvPr>
        </p:nvPicPr>
        <p:blipFill>
          <a:blip r:embed="rId2"/>
          <a:srcRect/>
          <a:stretch>
            <a:fillRect/>
          </a:stretch>
        </p:blipFill>
        <p:spPr>
          <a:xfrm>
            <a:off x="323850" y="476250"/>
            <a:ext cx="7011988" cy="4537075"/>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Nadpis 3"/>
          <p:cNvSpPr>
            <a:spLocks noGrp="1"/>
          </p:cNvSpPr>
          <p:nvPr>
            <p:ph type="title"/>
          </p:nvPr>
        </p:nvSpPr>
        <p:spPr>
          <a:xfrm>
            <a:off x="609600" y="2700338"/>
            <a:ext cx="6348413" cy="1827212"/>
          </a:xfrm>
        </p:spPr>
        <p:txBody>
          <a:bodyPr/>
          <a:lstStyle/>
          <a:p>
            <a:r>
              <a:rPr lang="cs-CZ"/>
              <a:t>Postoje</a:t>
            </a:r>
          </a:p>
        </p:txBody>
      </p:sp>
      <p:sp>
        <p:nvSpPr>
          <p:cNvPr id="206850" name="Zástupný symbol pro text 4"/>
          <p:cNvSpPr>
            <a:spLocks noGrp="1"/>
          </p:cNvSpPr>
          <p:nvPr>
            <p:ph type="body" idx="1"/>
          </p:nvPr>
        </p:nvSpPr>
        <p:spPr>
          <a:xfrm>
            <a:off x="609600" y="4527550"/>
            <a:ext cx="6348413" cy="860425"/>
          </a:xfrm>
        </p:spPr>
        <p:txBody>
          <a:bodyPr/>
          <a:lstStyle/>
          <a:p>
            <a:endParaRPr lang="cs-CZ"/>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Nadpis 1"/>
          <p:cNvSpPr>
            <a:spLocks noGrp="1"/>
          </p:cNvSpPr>
          <p:nvPr>
            <p:ph type="title"/>
          </p:nvPr>
        </p:nvSpPr>
        <p:spPr/>
        <p:txBody>
          <a:bodyPr/>
          <a:lstStyle/>
          <a:p>
            <a:r>
              <a:rPr lang="cs-CZ"/>
              <a:t>Definice postoje</a:t>
            </a:r>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r>
              <a:rPr lang="cs-CZ" dirty="0">
                <a:solidFill>
                  <a:schemeClr val="tx1">
                    <a:lumMod val="75000"/>
                    <a:lumOff val="25000"/>
                  </a:schemeClr>
                </a:solidFill>
              </a:rPr>
              <a:t>ústřední pojem sociální psychologie</a:t>
            </a:r>
          </a:p>
          <a:p>
            <a:pPr fontAlgn="auto">
              <a:spcAft>
                <a:spcPts val="0"/>
              </a:spcAft>
              <a:buFont typeface="Wingdings 3" charset="2"/>
              <a:buChar char=""/>
              <a:defRPr/>
            </a:pPr>
            <a:r>
              <a:rPr lang="cs-CZ" dirty="0">
                <a:solidFill>
                  <a:schemeClr val="tx1">
                    <a:lumMod val="75000"/>
                    <a:lumOff val="25000"/>
                  </a:schemeClr>
                </a:solidFill>
              </a:rPr>
              <a:t>přetrvávající </a:t>
            </a:r>
            <a:r>
              <a:rPr lang="cs-CZ" b="1" dirty="0">
                <a:solidFill>
                  <a:schemeClr val="accent2">
                    <a:lumMod val="60000"/>
                    <a:lumOff val="40000"/>
                  </a:schemeClr>
                </a:solidFill>
              </a:rPr>
              <a:t>získané dispozice </a:t>
            </a:r>
            <a:r>
              <a:rPr lang="cs-CZ" dirty="0">
                <a:solidFill>
                  <a:schemeClr val="tx1">
                    <a:lumMod val="75000"/>
                    <a:lumOff val="25000"/>
                  </a:schemeClr>
                </a:solidFill>
              </a:rPr>
              <a:t>k určitému hodnocení a z toho vyplývajícímu specifickému způsobu chování v různých situacích, resp. ve vztahu k nějakým objektům.</a:t>
            </a:r>
          </a:p>
          <a:p>
            <a:pPr fontAlgn="auto">
              <a:spcAft>
                <a:spcPts val="0"/>
              </a:spcAft>
              <a:buFont typeface="Wingdings 3" charset="2"/>
              <a:buChar char=""/>
              <a:defRPr/>
            </a:pPr>
            <a:r>
              <a:rPr lang="cs-CZ" dirty="0">
                <a:solidFill>
                  <a:schemeClr val="tx1">
                    <a:lumMod val="75000"/>
                    <a:lumOff val="25000"/>
                  </a:schemeClr>
                </a:solidFill>
              </a:rPr>
              <a:t>Postojem rozumíme především </a:t>
            </a:r>
            <a:r>
              <a:rPr lang="cs-CZ" b="1" dirty="0">
                <a:solidFill>
                  <a:schemeClr val="accent2">
                    <a:lumMod val="60000"/>
                    <a:lumOff val="40000"/>
                  </a:schemeClr>
                </a:solidFill>
              </a:rPr>
              <a:t>připravenost reagovat </a:t>
            </a:r>
            <a:r>
              <a:rPr lang="cs-CZ" dirty="0">
                <a:solidFill>
                  <a:schemeClr val="tx1">
                    <a:lumMod val="75000"/>
                    <a:lumOff val="25000"/>
                  </a:schemeClr>
                </a:solidFill>
              </a:rPr>
              <a:t>určitými pocity, představami a způsoby chování na určité osoby, skupiny, objekty, situace, způsoby chování, předměty a názory. </a:t>
            </a:r>
          </a:p>
          <a:p>
            <a:pPr fontAlgn="auto">
              <a:spcAft>
                <a:spcPts val="0"/>
              </a:spcAft>
              <a:buFont typeface="Wingdings 3" charset="2"/>
              <a:buChar char=""/>
              <a:defRPr/>
            </a:pPr>
            <a:r>
              <a:rPr lang="cs-CZ" b="1" dirty="0">
                <a:solidFill>
                  <a:schemeClr val="accent2">
                    <a:lumMod val="60000"/>
                    <a:lumOff val="40000"/>
                  </a:schemeClr>
                </a:solidFill>
              </a:rPr>
              <a:t>Tendence k  jednání „pro“ nebo „proti</a:t>
            </a:r>
            <a:r>
              <a:rPr lang="cs-CZ" dirty="0">
                <a:solidFill>
                  <a:schemeClr val="tx1">
                    <a:lumMod val="75000"/>
                    <a:lumOff val="25000"/>
                  </a:schemeClr>
                </a:solidFill>
              </a:rPr>
              <a:t>“, a to vzhledem k předmětu postoje.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Nadpis 1"/>
          <p:cNvSpPr>
            <a:spLocks noGrp="1"/>
          </p:cNvSpPr>
          <p:nvPr>
            <p:ph type="title"/>
          </p:nvPr>
        </p:nvSpPr>
        <p:spPr/>
        <p:txBody>
          <a:bodyPr/>
          <a:lstStyle/>
          <a:p>
            <a:r>
              <a:rPr lang="cs-CZ"/>
              <a:t>Vznik postojů</a:t>
            </a:r>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r>
              <a:rPr lang="cs-CZ" b="1" u="sng" dirty="0">
                <a:solidFill>
                  <a:schemeClr val="accent2">
                    <a:lumMod val="60000"/>
                    <a:lumOff val="40000"/>
                  </a:schemeClr>
                </a:solidFill>
              </a:rPr>
              <a:t>Vytvářejí se na základě sociálních zkušeností</a:t>
            </a:r>
            <a:r>
              <a:rPr lang="cs-CZ" b="1" dirty="0">
                <a:solidFill>
                  <a:schemeClr val="accent2">
                    <a:lumMod val="60000"/>
                    <a:lumOff val="40000"/>
                  </a:schemeClr>
                </a:solidFill>
              </a:rPr>
              <a:t> </a:t>
            </a:r>
            <a:r>
              <a:rPr lang="cs-CZ" dirty="0">
                <a:solidFill>
                  <a:schemeClr val="tx1">
                    <a:lumMod val="75000"/>
                    <a:lumOff val="25000"/>
                  </a:schemeClr>
                </a:solidFill>
              </a:rPr>
              <a:t>a projevují se jakousi pohotovostí zachovat se určitým způsobem, a to např.: k rasám, k národům, k partnerovi, k hodnotám. </a:t>
            </a:r>
          </a:p>
          <a:p>
            <a:pPr fontAlgn="auto">
              <a:spcAft>
                <a:spcPts val="0"/>
              </a:spcAft>
              <a:buFont typeface="Wingdings 3" charset="2"/>
              <a:buChar char=""/>
              <a:defRPr/>
            </a:pPr>
            <a:r>
              <a:rPr lang="cs-CZ" dirty="0">
                <a:solidFill>
                  <a:schemeClr val="tx1">
                    <a:lumMod val="75000"/>
                    <a:lumOff val="25000"/>
                  </a:schemeClr>
                </a:solidFill>
              </a:rPr>
              <a:t>Postoje se pak projevují ve formě sympatií a antipatií, lásky a nenávisti, „fandění“ něčemu či někomu. </a:t>
            </a:r>
          </a:p>
          <a:p>
            <a:pPr>
              <a:spcAft>
                <a:spcPts val="0"/>
              </a:spcAft>
              <a:buFont typeface="Wingdings 3" charset="2"/>
              <a:buChar char=""/>
              <a:defRPr/>
            </a:pPr>
            <a:r>
              <a:rPr lang="cs-CZ" dirty="0">
                <a:solidFill>
                  <a:schemeClr val="tx1">
                    <a:lumMod val="75000"/>
                    <a:lumOff val="25000"/>
                  </a:schemeClr>
                </a:solidFill>
              </a:rPr>
              <a:t>Postojem rozumíme sympatii nebo nesympatii – náklonnost nebo odpor k objektům, osobám, skupinám a situacím, nebo k dalším stránkám prostředí. Svoje postoje často vyjadřujeme slovy: „mám rád pomeranče“….</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adpis 3"/>
          <p:cNvSpPr>
            <a:spLocks noGrp="1"/>
          </p:cNvSpPr>
          <p:nvPr>
            <p:ph type="title"/>
          </p:nvPr>
        </p:nvSpPr>
        <p:spPr>
          <a:xfrm>
            <a:off x="609600" y="609600"/>
            <a:ext cx="6348413" cy="1320800"/>
          </a:xfrm>
        </p:spPr>
        <p:txBody>
          <a:bodyPr/>
          <a:lstStyle/>
          <a:p>
            <a:r>
              <a:rPr lang="cs-CZ"/>
              <a:t>PSYCHOLOGICKÉ DISCIPLÍNY</a:t>
            </a:r>
          </a:p>
        </p:txBody>
      </p:sp>
      <p:sp>
        <p:nvSpPr>
          <p:cNvPr id="5" name="Zástupný symbol pro obsah 4"/>
          <p:cNvSpPr>
            <a:spLocks noGrp="1"/>
          </p:cNvSpPr>
          <p:nvPr>
            <p:ph sz="half" idx="1"/>
          </p:nvPr>
        </p:nvSpPr>
        <p:spPr>
          <a:xfrm>
            <a:off x="457200" y="1600200"/>
            <a:ext cx="4038600" cy="5141913"/>
          </a:xfrm>
        </p:spPr>
        <p:txBody>
          <a:bodyPr rtlCol="0">
            <a:normAutofit fontScale="25000" lnSpcReduction="20000"/>
          </a:bodyPr>
          <a:lstStyle/>
          <a:p>
            <a:pPr marL="0" indent="0" fontAlgn="auto">
              <a:spcAft>
                <a:spcPts val="0"/>
              </a:spcAft>
              <a:buFont typeface="Wingdings 3" charset="2"/>
              <a:buNone/>
              <a:defRPr/>
            </a:pPr>
            <a:r>
              <a:rPr lang="cs-CZ" sz="7000" dirty="0">
                <a:solidFill>
                  <a:schemeClr val="tx1">
                    <a:lumMod val="75000"/>
                    <a:lumOff val="25000"/>
                  </a:schemeClr>
                </a:solidFill>
              </a:rPr>
              <a:t>TEORETICKÉ DISCIPLÍNY</a:t>
            </a:r>
          </a:p>
          <a:p>
            <a:pPr fontAlgn="auto">
              <a:spcAft>
                <a:spcPts val="0"/>
              </a:spcAft>
              <a:buFont typeface="Wingdings 3" charset="2"/>
              <a:buChar char=""/>
              <a:defRPr/>
            </a:pPr>
            <a:r>
              <a:rPr lang="cs-CZ" sz="7000" dirty="0">
                <a:solidFill>
                  <a:schemeClr val="tx1">
                    <a:lumMod val="75000"/>
                    <a:lumOff val="25000"/>
                  </a:schemeClr>
                </a:solidFill>
              </a:rPr>
              <a:t>Obecná psychologie </a:t>
            </a:r>
          </a:p>
          <a:p>
            <a:pPr fontAlgn="auto">
              <a:spcAft>
                <a:spcPts val="0"/>
              </a:spcAft>
              <a:buFont typeface="Wingdings 3" charset="2"/>
              <a:buChar char=""/>
              <a:defRPr/>
            </a:pPr>
            <a:r>
              <a:rPr lang="cs-CZ" sz="7000" dirty="0">
                <a:solidFill>
                  <a:schemeClr val="tx1">
                    <a:lumMod val="75000"/>
                    <a:lumOff val="25000"/>
                  </a:schemeClr>
                </a:solidFill>
              </a:rPr>
              <a:t>Sociální psychologie </a:t>
            </a:r>
          </a:p>
          <a:p>
            <a:pPr fontAlgn="auto">
              <a:spcAft>
                <a:spcPts val="0"/>
              </a:spcAft>
              <a:buFont typeface="Wingdings 3" charset="2"/>
              <a:buChar char=""/>
              <a:defRPr/>
            </a:pPr>
            <a:r>
              <a:rPr lang="cs-CZ" sz="7000" dirty="0">
                <a:solidFill>
                  <a:schemeClr val="tx1">
                    <a:lumMod val="75000"/>
                    <a:lumOff val="25000"/>
                  </a:schemeClr>
                </a:solidFill>
              </a:rPr>
              <a:t>Vývojová (ontogenetická) psychologie</a:t>
            </a:r>
          </a:p>
          <a:p>
            <a:pPr fontAlgn="auto">
              <a:spcAft>
                <a:spcPts val="0"/>
              </a:spcAft>
              <a:buFont typeface="Wingdings 3" charset="2"/>
              <a:buChar char=""/>
              <a:defRPr/>
            </a:pPr>
            <a:r>
              <a:rPr lang="cs-CZ" sz="7000" dirty="0">
                <a:solidFill>
                  <a:schemeClr val="tx1">
                    <a:lumMod val="75000"/>
                    <a:lumOff val="25000"/>
                  </a:schemeClr>
                </a:solidFill>
              </a:rPr>
              <a:t>Psychologie osobnosti </a:t>
            </a:r>
          </a:p>
          <a:p>
            <a:pPr fontAlgn="auto">
              <a:spcAft>
                <a:spcPts val="0"/>
              </a:spcAft>
              <a:buFont typeface="Wingdings 3" charset="2"/>
              <a:buChar char=""/>
              <a:defRPr/>
            </a:pPr>
            <a:r>
              <a:rPr lang="cs-CZ" sz="7000" dirty="0">
                <a:solidFill>
                  <a:schemeClr val="tx1">
                    <a:lumMod val="75000"/>
                    <a:lumOff val="25000"/>
                  </a:schemeClr>
                </a:solidFill>
              </a:rPr>
              <a:t>Psychologická metodologie </a:t>
            </a:r>
          </a:p>
          <a:p>
            <a:pPr fontAlgn="auto">
              <a:spcAft>
                <a:spcPts val="0"/>
              </a:spcAft>
              <a:buFont typeface="Wingdings 3" charset="2"/>
              <a:buChar char=""/>
              <a:defRPr/>
            </a:pPr>
            <a:r>
              <a:rPr lang="cs-CZ" sz="7000" dirty="0">
                <a:solidFill>
                  <a:schemeClr val="tx1">
                    <a:lumMod val="75000"/>
                    <a:lumOff val="25000"/>
                  </a:schemeClr>
                </a:solidFill>
              </a:rPr>
              <a:t>Psychopatologie </a:t>
            </a:r>
          </a:p>
          <a:p>
            <a:pPr fontAlgn="auto">
              <a:spcAft>
                <a:spcPts val="0"/>
              </a:spcAft>
              <a:buFont typeface="Wingdings 3" charset="2"/>
              <a:buChar char=""/>
              <a:defRPr/>
            </a:pPr>
            <a:r>
              <a:rPr lang="cs-CZ" sz="7000" dirty="0">
                <a:solidFill>
                  <a:schemeClr val="tx1">
                    <a:lumMod val="75000"/>
                    <a:lumOff val="25000"/>
                  </a:schemeClr>
                </a:solidFill>
              </a:rPr>
              <a:t>Dějiny psychologie </a:t>
            </a:r>
          </a:p>
          <a:p>
            <a:pPr fontAlgn="auto">
              <a:spcAft>
                <a:spcPts val="0"/>
              </a:spcAft>
              <a:buFont typeface="Wingdings 3" charset="2"/>
              <a:buChar char=""/>
              <a:defRPr/>
            </a:pPr>
            <a:r>
              <a:rPr lang="cs-CZ" sz="7000" dirty="0">
                <a:solidFill>
                  <a:schemeClr val="tx1">
                    <a:lumMod val="75000"/>
                    <a:lumOff val="25000"/>
                  </a:schemeClr>
                </a:solidFill>
              </a:rPr>
              <a:t>Srovnávací psychologie</a:t>
            </a:r>
          </a:p>
          <a:p>
            <a:pPr fontAlgn="auto">
              <a:spcAft>
                <a:spcPts val="0"/>
              </a:spcAft>
              <a:buFont typeface="Wingdings 3" charset="2"/>
              <a:buChar char=""/>
              <a:defRPr/>
            </a:pPr>
            <a:r>
              <a:rPr lang="cs-CZ" sz="7000" dirty="0">
                <a:solidFill>
                  <a:schemeClr val="tx1">
                    <a:lumMod val="75000"/>
                    <a:lumOff val="25000"/>
                  </a:schemeClr>
                </a:solidFill>
              </a:rPr>
              <a:t>Biologická psychologie</a:t>
            </a:r>
          </a:p>
          <a:p>
            <a:pPr fontAlgn="auto">
              <a:spcAft>
                <a:spcPts val="0"/>
              </a:spcAft>
              <a:buFont typeface="Wingdings 3" charset="2"/>
              <a:buChar char=""/>
              <a:defRPr/>
            </a:pPr>
            <a:endParaRPr lang="cs-CZ" sz="7000" dirty="0">
              <a:solidFill>
                <a:schemeClr val="tx1">
                  <a:lumMod val="75000"/>
                  <a:lumOff val="25000"/>
                </a:schemeClr>
              </a:solidFill>
            </a:endParaRPr>
          </a:p>
        </p:txBody>
      </p:sp>
      <p:sp>
        <p:nvSpPr>
          <p:cNvPr id="6" name="Zástupný symbol pro obsah 5"/>
          <p:cNvSpPr>
            <a:spLocks noGrp="1"/>
          </p:cNvSpPr>
          <p:nvPr>
            <p:ph sz="half" idx="2"/>
          </p:nvPr>
        </p:nvSpPr>
        <p:spPr>
          <a:xfrm>
            <a:off x="4648200" y="1600200"/>
            <a:ext cx="4038600" cy="5257800"/>
          </a:xfrm>
        </p:spPr>
        <p:txBody>
          <a:bodyPr rtlCol="0">
            <a:normAutofit fontScale="25000" lnSpcReduction="20000"/>
          </a:bodyPr>
          <a:lstStyle/>
          <a:p>
            <a:pPr marL="0" indent="0" fontAlgn="auto">
              <a:spcAft>
                <a:spcPts val="0"/>
              </a:spcAft>
              <a:buFont typeface="Wingdings 3" charset="2"/>
              <a:buNone/>
              <a:defRPr/>
            </a:pPr>
            <a:r>
              <a:rPr lang="cs-CZ" sz="7000" dirty="0">
                <a:solidFill>
                  <a:schemeClr val="tx1">
                    <a:lumMod val="75000"/>
                    <a:lumOff val="25000"/>
                  </a:schemeClr>
                </a:solidFill>
              </a:rPr>
              <a:t>APLIKOVANÉ DISCIPLÍNY</a:t>
            </a:r>
          </a:p>
          <a:p>
            <a:pPr fontAlgn="auto">
              <a:spcAft>
                <a:spcPts val="0"/>
              </a:spcAft>
              <a:buFont typeface="Wingdings 3" charset="2"/>
              <a:buChar char=""/>
              <a:defRPr/>
            </a:pPr>
            <a:r>
              <a:rPr lang="cs-CZ" sz="7000" i="1" dirty="0">
                <a:solidFill>
                  <a:schemeClr val="tx1">
                    <a:lumMod val="75000"/>
                    <a:lumOff val="25000"/>
                  </a:schemeClr>
                </a:solidFill>
              </a:rPr>
              <a:t>Zdravotnická psychologie</a:t>
            </a:r>
          </a:p>
          <a:p>
            <a:pPr fontAlgn="auto">
              <a:spcAft>
                <a:spcPts val="0"/>
              </a:spcAft>
              <a:buFont typeface="Wingdings 3" charset="2"/>
              <a:buChar char=""/>
              <a:defRPr/>
            </a:pPr>
            <a:r>
              <a:rPr lang="cs-CZ" sz="7000" i="1" dirty="0">
                <a:solidFill>
                  <a:schemeClr val="tx1">
                    <a:lumMod val="75000"/>
                    <a:lumOff val="25000"/>
                  </a:schemeClr>
                </a:solidFill>
              </a:rPr>
              <a:t>Psychologie zdraví</a:t>
            </a:r>
          </a:p>
          <a:p>
            <a:pPr fontAlgn="auto">
              <a:spcAft>
                <a:spcPts val="0"/>
              </a:spcAft>
              <a:buFont typeface="Wingdings 3" charset="2"/>
              <a:buChar char=""/>
              <a:defRPr/>
            </a:pPr>
            <a:r>
              <a:rPr lang="cs-CZ" sz="7000" i="1" dirty="0">
                <a:solidFill>
                  <a:schemeClr val="tx1">
                    <a:lumMod val="75000"/>
                    <a:lumOff val="25000"/>
                  </a:schemeClr>
                </a:solidFill>
              </a:rPr>
              <a:t>Pedagogická psychologie</a:t>
            </a:r>
          </a:p>
          <a:p>
            <a:pPr fontAlgn="auto">
              <a:spcAft>
                <a:spcPts val="0"/>
              </a:spcAft>
              <a:buFont typeface="Wingdings 3" charset="2"/>
              <a:buChar char=""/>
              <a:defRPr/>
            </a:pPr>
            <a:r>
              <a:rPr lang="cs-CZ" sz="7000" i="1" dirty="0">
                <a:solidFill>
                  <a:schemeClr val="tx1">
                    <a:lumMod val="75000"/>
                    <a:lumOff val="25000"/>
                  </a:schemeClr>
                </a:solidFill>
              </a:rPr>
              <a:t>Školní psychologie </a:t>
            </a:r>
          </a:p>
          <a:p>
            <a:pPr fontAlgn="auto">
              <a:spcAft>
                <a:spcPts val="0"/>
              </a:spcAft>
              <a:buFont typeface="Wingdings 3" charset="2"/>
              <a:buChar char=""/>
              <a:defRPr/>
            </a:pPr>
            <a:r>
              <a:rPr lang="cs-CZ" sz="7000" i="1" dirty="0">
                <a:solidFill>
                  <a:schemeClr val="tx1">
                    <a:lumMod val="75000"/>
                    <a:lumOff val="25000"/>
                  </a:schemeClr>
                </a:solidFill>
              </a:rPr>
              <a:t>Psychologie práce </a:t>
            </a:r>
          </a:p>
          <a:p>
            <a:pPr fontAlgn="auto">
              <a:spcAft>
                <a:spcPts val="0"/>
              </a:spcAft>
              <a:buFont typeface="Wingdings 3" charset="2"/>
              <a:buChar char=""/>
              <a:defRPr/>
            </a:pPr>
            <a:r>
              <a:rPr lang="cs-CZ" sz="7000" i="1" dirty="0">
                <a:solidFill>
                  <a:schemeClr val="tx1">
                    <a:lumMod val="75000"/>
                    <a:lumOff val="25000"/>
                  </a:schemeClr>
                </a:solidFill>
              </a:rPr>
              <a:t>Klinická psychologie </a:t>
            </a:r>
          </a:p>
          <a:p>
            <a:pPr fontAlgn="auto">
              <a:spcAft>
                <a:spcPts val="0"/>
              </a:spcAft>
              <a:buFont typeface="Wingdings 3" charset="2"/>
              <a:buChar char=""/>
              <a:defRPr/>
            </a:pPr>
            <a:r>
              <a:rPr lang="cs-CZ" sz="7000" i="1" dirty="0">
                <a:solidFill>
                  <a:schemeClr val="tx1">
                    <a:lumMod val="75000"/>
                    <a:lumOff val="25000"/>
                  </a:schemeClr>
                </a:solidFill>
              </a:rPr>
              <a:t>Soudní (forenzní) psychologie </a:t>
            </a:r>
          </a:p>
          <a:p>
            <a:pPr fontAlgn="auto">
              <a:spcAft>
                <a:spcPts val="0"/>
              </a:spcAft>
              <a:buFont typeface="Wingdings 3" charset="2"/>
              <a:buChar char=""/>
              <a:defRPr/>
            </a:pPr>
            <a:r>
              <a:rPr lang="cs-CZ" sz="7000" i="1" dirty="0">
                <a:solidFill>
                  <a:schemeClr val="tx1">
                    <a:lumMod val="75000"/>
                    <a:lumOff val="25000"/>
                  </a:schemeClr>
                </a:solidFill>
              </a:rPr>
              <a:t>Psychologie dopravy </a:t>
            </a:r>
          </a:p>
          <a:p>
            <a:pPr fontAlgn="auto">
              <a:spcAft>
                <a:spcPts val="0"/>
              </a:spcAft>
              <a:buFont typeface="Wingdings 3" charset="2"/>
              <a:buChar char=""/>
              <a:defRPr/>
            </a:pPr>
            <a:r>
              <a:rPr lang="cs-CZ" sz="7000" i="1" dirty="0">
                <a:solidFill>
                  <a:schemeClr val="tx1">
                    <a:lumMod val="75000"/>
                    <a:lumOff val="25000"/>
                  </a:schemeClr>
                </a:solidFill>
              </a:rPr>
              <a:t>Psychologie sportu </a:t>
            </a:r>
          </a:p>
          <a:p>
            <a:pPr fontAlgn="auto">
              <a:spcAft>
                <a:spcPts val="0"/>
              </a:spcAft>
              <a:buFont typeface="Wingdings 3" charset="2"/>
              <a:buChar char=""/>
              <a:defRPr/>
            </a:pPr>
            <a:r>
              <a:rPr lang="cs-CZ" sz="7000" i="1" dirty="0">
                <a:solidFill>
                  <a:schemeClr val="tx1">
                    <a:lumMod val="75000"/>
                    <a:lumOff val="25000"/>
                  </a:schemeClr>
                </a:solidFill>
              </a:rPr>
              <a:t>Manažerská psychologie</a:t>
            </a:r>
          </a:p>
          <a:p>
            <a:pPr fontAlgn="auto">
              <a:spcAft>
                <a:spcPts val="0"/>
              </a:spcAft>
              <a:buFont typeface="Wingdings 3" charset="2"/>
              <a:buChar char=""/>
              <a:defRPr/>
            </a:pPr>
            <a:r>
              <a:rPr lang="cs-CZ" sz="7000" i="1" dirty="0">
                <a:solidFill>
                  <a:schemeClr val="tx1">
                    <a:lumMod val="75000"/>
                    <a:lumOff val="25000"/>
                  </a:schemeClr>
                </a:solidFill>
              </a:rPr>
              <a:t>Psychologie trhu a reklamy</a:t>
            </a:r>
          </a:p>
          <a:p>
            <a:pPr fontAlgn="auto">
              <a:spcAft>
                <a:spcPts val="0"/>
              </a:spcAft>
              <a:buFont typeface="Wingdings 3" charset="2"/>
              <a:buChar char=""/>
              <a:defRPr/>
            </a:pPr>
            <a:r>
              <a:rPr lang="cs-CZ" sz="7000" i="1" dirty="0">
                <a:solidFill>
                  <a:schemeClr val="tx1">
                    <a:lumMod val="75000"/>
                    <a:lumOff val="25000"/>
                  </a:schemeClr>
                </a:solidFill>
              </a:rPr>
              <a:t>Psychologie umění</a:t>
            </a:r>
          </a:p>
          <a:p>
            <a:pPr fontAlgn="auto">
              <a:spcAft>
                <a:spcPts val="0"/>
              </a:spcAft>
              <a:buFont typeface="Wingdings 3" charset="2"/>
              <a:buChar char=""/>
              <a:defRPr/>
            </a:pPr>
            <a:r>
              <a:rPr lang="cs-CZ" sz="7000" i="1" dirty="0">
                <a:solidFill>
                  <a:schemeClr val="tx1">
                    <a:lumMod val="75000"/>
                    <a:lumOff val="25000"/>
                  </a:schemeClr>
                </a:solidFill>
              </a:rPr>
              <a:t>Inženýrská psychologie</a:t>
            </a:r>
          </a:p>
          <a:p>
            <a:pPr marL="0" indent="0" fontAlgn="auto">
              <a:spcAft>
                <a:spcPts val="0"/>
              </a:spcAft>
              <a:buFont typeface="Wingdings 3" charset="2"/>
              <a:buNone/>
              <a:defRPr/>
            </a:pPr>
            <a:endParaRPr lang="cs-CZ" sz="7000" b="1" u="sng" dirty="0">
              <a:solidFill>
                <a:schemeClr val="tx1">
                  <a:lumMod val="75000"/>
                  <a:lumOff val="25000"/>
                </a:schemeClr>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Nadpis 1"/>
          <p:cNvSpPr>
            <a:spLocks noGrp="1"/>
          </p:cNvSpPr>
          <p:nvPr>
            <p:ph type="title"/>
          </p:nvPr>
        </p:nvSpPr>
        <p:spPr/>
        <p:txBody>
          <a:bodyPr/>
          <a:lstStyle/>
          <a:p>
            <a:r>
              <a:rPr lang="cs-CZ" b="1"/>
              <a:t>Funkce postojů</a:t>
            </a:r>
            <a:r>
              <a:rPr lang="cs-CZ"/>
              <a:t/>
            </a:r>
            <a:br>
              <a:rPr lang="cs-CZ"/>
            </a:br>
            <a:endParaRPr lang="cs-CZ"/>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r>
              <a:rPr lang="cs-CZ" dirty="0">
                <a:solidFill>
                  <a:schemeClr val="tx1">
                    <a:lumMod val="75000"/>
                    <a:lumOff val="25000"/>
                  </a:schemeClr>
                </a:solidFill>
              </a:rPr>
              <a:t>Postoje slouží ke </a:t>
            </a:r>
            <a:r>
              <a:rPr lang="cs-CZ" b="1" dirty="0">
                <a:solidFill>
                  <a:schemeClr val="accent2">
                    <a:lumMod val="60000"/>
                    <a:lumOff val="40000"/>
                  </a:schemeClr>
                </a:solidFill>
              </a:rPr>
              <a:t>snadnější orientaci ve světě </a:t>
            </a:r>
            <a:r>
              <a:rPr lang="cs-CZ" b="1" dirty="0">
                <a:solidFill>
                  <a:schemeClr val="tx1">
                    <a:lumMod val="75000"/>
                    <a:lumOff val="25000"/>
                  </a:schemeClr>
                </a:solidFill>
              </a:rPr>
              <a:t>– </a:t>
            </a:r>
            <a:r>
              <a:rPr lang="cs-CZ" dirty="0">
                <a:solidFill>
                  <a:schemeClr val="tx1">
                    <a:lumMod val="75000"/>
                    <a:lumOff val="25000"/>
                  </a:schemeClr>
                </a:solidFill>
              </a:rPr>
              <a:t>Umožňují snáze kategorizovat informace, které člověk získává a dát jim určitý význam.</a:t>
            </a:r>
          </a:p>
          <a:p>
            <a:pPr fontAlgn="auto">
              <a:spcAft>
                <a:spcPts val="0"/>
              </a:spcAft>
              <a:buFont typeface="Wingdings 3" charset="2"/>
              <a:buChar char=""/>
              <a:defRPr/>
            </a:pPr>
            <a:r>
              <a:rPr lang="cs-CZ" dirty="0">
                <a:solidFill>
                  <a:schemeClr val="tx1">
                    <a:lumMod val="75000"/>
                    <a:lumOff val="25000"/>
                  </a:schemeClr>
                </a:solidFill>
              </a:rPr>
              <a:t>Postoje</a:t>
            </a:r>
            <a:r>
              <a:rPr lang="cs-CZ" b="1" dirty="0">
                <a:solidFill>
                  <a:schemeClr val="tx1">
                    <a:lumMod val="75000"/>
                    <a:lumOff val="25000"/>
                  </a:schemeClr>
                </a:solidFill>
              </a:rPr>
              <a:t> </a:t>
            </a:r>
            <a:r>
              <a:rPr lang="cs-CZ" b="1" dirty="0">
                <a:solidFill>
                  <a:schemeClr val="accent2">
                    <a:lumMod val="60000"/>
                    <a:lumOff val="40000"/>
                  </a:schemeClr>
                </a:solidFill>
              </a:rPr>
              <a:t>dodávají jistoty </a:t>
            </a:r>
            <a:r>
              <a:rPr lang="cs-CZ" dirty="0">
                <a:solidFill>
                  <a:schemeClr val="tx1">
                    <a:lumMod val="75000"/>
                    <a:lumOff val="25000"/>
                  </a:schemeClr>
                </a:solidFill>
              </a:rPr>
              <a:t>v řešení různých problémů </a:t>
            </a:r>
          </a:p>
          <a:p>
            <a:pPr fontAlgn="auto">
              <a:spcAft>
                <a:spcPts val="0"/>
              </a:spcAft>
              <a:buFont typeface="Wingdings 3" charset="2"/>
              <a:buChar char=""/>
              <a:defRPr/>
            </a:pPr>
            <a:r>
              <a:rPr lang="cs-CZ" dirty="0">
                <a:solidFill>
                  <a:schemeClr val="tx1">
                    <a:lumMod val="75000"/>
                    <a:lumOff val="25000"/>
                  </a:schemeClr>
                </a:solidFill>
              </a:rPr>
              <a:t>Mnohé postoje </a:t>
            </a:r>
            <a:r>
              <a:rPr lang="cs-CZ" b="1" dirty="0">
                <a:solidFill>
                  <a:schemeClr val="accent2">
                    <a:lumMod val="60000"/>
                    <a:lumOff val="40000"/>
                  </a:schemeClr>
                </a:solidFill>
              </a:rPr>
              <a:t>slouží k regulaci chování</a:t>
            </a:r>
            <a:r>
              <a:rPr lang="cs-CZ" dirty="0">
                <a:solidFill>
                  <a:schemeClr val="tx1">
                    <a:lumMod val="75000"/>
                    <a:lumOff val="25000"/>
                  </a:schemeClr>
                </a:solidFill>
              </a:rPr>
              <a:t>, </a:t>
            </a:r>
          </a:p>
          <a:p>
            <a:pPr fontAlgn="auto">
              <a:spcAft>
                <a:spcPts val="0"/>
              </a:spcAft>
              <a:buFont typeface="Wingdings 3" charset="2"/>
              <a:buChar char=""/>
              <a:defRPr/>
            </a:pPr>
            <a:r>
              <a:rPr lang="cs-CZ" dirty="0">
                <a:solidFill>
                  <a:schemeClr val="tx1">
                    <a:lumMod val="75000"/>
                    <a:lumOff val="25000"/>
                  </a:schemeClr>
                </a:solidFill>
              </a:rPr>
              <a:t>Postoje mohou mít </a:t>
            </a:r>
            <a:r>
              <a:rPr lang="cs-CZ" b="1" dirty="0">
                <a:solidFill>
                  <a:schemeClr val="accent2">
                    <a:lumMod val="60000"/>
                    <a:lumOff val="40000"/>
                  </a:schemeClr>
                </a:solidFill>
              </a:rPr>
              <a:t>ochrannou funkci </a:t>
            </a: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Postoje mohou sloužit jako </a:t>
            </a:r>
            <a:r>
              <a:rPr lang="cs-CZ" b="1" dirty="0">
                <a:solidFill>
                  <a:schemeClr val="accent2">
                    <a:lumMod val="60000"/>
                    <a:lumOff val="40000"/>
                  </a:schemeClr>
                </a:solidFill>
              </a:rPr>
              <a:t>obrana před nepříjemnými pocity</a:t>
            </a:r>
            <a:r>
              <a:rPr lang="cs-CZ" dirty="0">
                <a:solidFill>
                  <a:schemeClr val="tx1">
                    <a:lumMod val="75000"/>
                    <a:lumOff val="25000"/>
                  </a:schemeClr>
                </a:solidFill>
              </a:rPr>
              <a:t>, před nejistotou i ztrátou sebeúcty.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Nadpis 1"/>
          <p:cNvSpPr>
            <a:spLocks noGrp="1"/>
          </p:cNvSpPr>
          <p:nvPr>
            <p:ph type="title"/>
          </p:nvPr>
        </p:nvSpPr>
        <p:spPr/>
        <p:txBody>
          <a:bodyPr/>
          <a:lstStyle/>
          <a:p>
            <a:r>
              <a:rPr lang="cs-CZ" b="1"/>
              <a:t>Charakteristika postojů</a:t>
            </a:r>
            <a:r>
              <a:rPr lang="cs-CZ"/>
              <a:t/>
            </a:r>
            <a:br>
              <a:rPr lang="cs-CZ"/>
            </a:br>
            <a:endParaRPr lang="cs-CZ"/>
          </a:p>
        </p:txBody>
      </p:sp>
      <p:sp>
        <p:nvSpPr>
          <p:cNvPr id="3" name="Zástupný symbol pro obsah 2"/>
          <p:cNvSpPr>
            <a:spLocks noGrp="1"/>
          </p:cNvSpPr>
          <p:nvPr>
            <p:ph idx="1"/>
          </p:nvPr>
        </p:nvSpPr>
        <p:spPr>
          <a:xfrm>
            <a:off x="250825" y="2060575"/>
            <a:ext cx="7707313" cy="3881438"/>
          </a:xfrm>
        </p:spPr>
        <p:txBody>
          <a:bodyPr rtlCol="0">
            <a:normAutofit fontScale="77500" lnSpcReduction="20000"/>
          </a:bodyPr>
          <a:lstStyle/>
          <a:p>
            <a:pPr lvl="1" algn="just" fontAlgn="auto">
              <a:spcAft>
                <a:spcPts val="0"/>
              </a:spcAft>
              <a:buFont typeface="Wingdings" pitchFamily="2" charset="2"/>
              <a:buChar char="§"/>
              <a:defRPr/>
            </a:pPr>
            <a:r>
              <a:rPr lang="cs-CZ" sz="3400" dirty="0">
                <a:solidFill>
                  <a:schemeClr val="tx1">
                    <a:lumMod val="75000"/>
                    <a:lumOff val="25000"/>
                  </a:schemeClr>
                </a:solidFill>
              </a:rPr>
              <a:t>Vysoká odolnost vůči změně - rigidita</a:t>
            </a:r>
          </a:p>
          <a:p>
            <a:pPr lvl="1" algn="just" fontAlgn="auto">
              <a:spcAft>
                <a:spcPts val="0"/>
              </a:spcAft>
              <a:buFont typeface="Wingdings" pitchFamily="2" charset="2"/>
              <a:buChar char="§"/>
              <a:defRPr/>
            </a:pPr>
            <a:r>
              <a:rPr lang="cs-CZ" sz="3400" dirty="0">
                <a:solidFill>
                  <a:schemeClr val="tx1">
                    <a:lumMod val="75000"/>
                    <a:lumOff val="25000"/>
                  </a:schemeClr>
                </a:solidFill>
              </a:rPr>
              <a:t>Komplexita</a:t>
            </a:r>
          </a:p>
          <a:p>
            <a:pPr lvl="1" algn="just" fontAlgn="auto">
              <a:spcAft>
                <a:spcPts val="0"/>
              </a:spcAft>
              <a:buFont typeface="Wingdings" pitchFamily="2" charset="2"/>
              <a:buChar char="§"/>
              <a:defRPr/>
            </a:pPr>
            <a:r>
              <a:rPr lang="cs-CZ" sz="3400" dirty="0">
                <a:solidFill>
                  <a:schemeClr val="tx1">
                    <a:lumMod val="75000"/>
                    <a:lumOff val="25000"/>
                  </a:schemeClr>
                </a:solidFill>
              </a:rPr>
              <a:t>Konzistentnost a konsonance  (jinak KD a snaha o sjednocení)</a:t>
            </a:r>
          </a:p>
          <a:p>
            <a:pPr lvl="1" algn="just" fontAlgn="auto">
              <a:spcAft>
                <a:spcPts val="0"/>
              </a:spcAft>
              <a:buFont typeface="Wingdings" pitchFamily="2" charset="2"/>
              <a:buChar char="§"/>
              <a:defRPr/>
            </a:pPr>
            <a:r>
              <a:rPr lang="cs-CZ" sz="3400" dirty="0">
                <a:solidFill>
                  <a:schemeClr val="tx1">
                    <a:lumMod val="75000"/>
                    <a:lumOff val="25000"/>
                  </a:schemeClr>
                </a:solidFill>
              </a:rPr>
              <a:t> </a:t>
            </a:r>
            <a:r>
              <a:rPr lang="cs-CZ" sz="3400" dirty="0" err="1">
                <a:solidFill>
                  <a:schemeClr val="tx1">
                    <a:lumMod val="75000"/>
                    <a:lumOff val="25000"/>
                  </a:schemeClr>
                </a:solidFill>
              </a:rPr>
              <a:t>Interkonexe</a:t>
            </a:r>
            <a:r>
              <a:rPr lang="cs-CZ" sz="3400" dirty="0">
                <a:solidFill>
                  <a:schemeClr val="tx1">
                    <a:lumMod val="75000"/>
                    <a:lumOff val="25000"/>
                  </a:schemeClr>
                </a:solidFill>
              </a:rPr>
              <a:t> (vzájemná spojitost, asociace mezi postoji)</a:t>
            </a:r>
          </a:p>
          <a:p>
            <a:pPr lvl="1" algn="just" fontAlgn="auto">
              <a:spcAft>
                <a:spcPts val="0"/>
              </a:spcAft>
              <a:buFont typeface="Wingdings" pitchFamily="2" charset="2"/>
              <a:buChar char="§"/>
              <a:defRPr/>
            </a:pPr>
            <a:r>
              <a:rPr lang="cs-CZ" sz="3400" dirty="0">
                <a:solidFill>
                  <a:schemeClr val="tx1">
                    <a:lumMod val="75000"/>
                    <a:lumOff val="25000"/>
                  </a:schemeClr>
                </a:solidFill>
              </a:rPr>
              <a:t> Afektivní složka</a:t>
            </a:r>
          </a:p>
          <a:p>
            <a:pPr marL="457200" lvl="1" indent="0" algn="just" fontAlgn="auto">
              <a:spcAft>
                <a:spcPts val="0"/>
              </a:spcAft>
              <a:buFont typeface="Wingdings 3" charset="2"/>
              <a:buNone/>
              <a:defRPr/>
            </a:pPr>
            <a:endParaRPr lang="cs-CZ" sz="3400" b="1" dirty="0">
              <a:solidFill>
                <a:schemeClr val="tx1">
                  <a:lumMod val="75000"/>
                  <a:lumOff val="25000"/>
                </a:schemeClr>
              </a:solidFill>
            </a:endParaRPr>
          </a:p>
          <a:p>
            <a:pPr marL="109728" indent="0" algn="ctr" fontAlgn="auto">
              <a:spcAft>
                <a:spcPts val="0"/>
              </a:spcAft>
              <a:buFont typeface="Wingdings 3" charset="2"/>
              <a:buNone/>
              <a:defRPr/>
            </a:pPr>
            <a:r>
              <a:rPr lang="cs-CZ" sz="2400" dirty="0">
                <a:solidFill>
                  <a:schemeClr val="tx1">
                    <a:lumMod val="75000"/>
                    <a:lumOff val="25000"/>
                  </a:schemeClr>
                </a:solidFill>
              </a:rPr>
              <a:t>Postoje úzce souvisejí s </a:t>
            </a:r>
            <a:r>
              <a:rPr lang="cs-CZ" sz="2400" u="sng" dirty="0">
                <a:solidFill>
                  <a:schemeClr val="tx1">
                    <a:lumMod val="75000"/>
                    <a:lumOff val="25000"/>
                  </a:schemeClr>
                </a:solidFill>
              </a:rPr>
              <a:t>hodnotovou orientací </a:t>
            </a:r>
            <a:r>
              <a:rPr lang="cs-CZ" sz="2400" dirty="0">
                <a:solidFill>
                  <a:schemeClr val="tx1">
                    <a:lumMod val="75000"/>
                    <a:lumOff val="25000"/>
                  </a:schemeClr>
                </a:solidFill>
              </a:rPr>
              <a:t>jedince a ta je součástí </a:t>
            </a:r>
            <a:r>
              <a:rPr lang="cs-CZ" sz="2400" u="sng" dirty="0">
                <a:solidFill>
                  <a:schemeClr val="tx1">
                    <a:lumMod val="75000"/>
                    <a:lumOff val="25000"/>
                  </a:schemeClr>
                </a:solidFill>
              </a:rPr>
              <a:t>hodnotové orientace kultury</a:t>
            </a:r>
            <a:r>
              <a:rPr lang="cs-CZ" sz="2400" dirty="0">
                <a:solidFill>
                  <a:schemeClr val="tx1">
                    <a:lumMod val="75000"/>
                    <a:lumOff val="25000"/>
                  </a:schemeClr>
                </a:solidFill>
              </a:rPr>
              <a:t>….</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Nadpis 1"/>
          <p:cNvSpPr>
            <a:spLocks noGrp="1"/>
          </p:cNvSpPr>
          <p:nvPr>
            <p:ph type="title"/>
          </p:nvPr>
        </p:nvSpPr>
        <p:spPr/>
        <p:txBody>
          <a:bodyPr/>
          <a:lstStyle/>
          <a:p>
            <a:r>
              <a:rPr lang="cs-CZ"/>
              <a:t>Postojové změny</a:t>
            </a:r>
          </a:p>
        </p:txBody>
      </p:sp>
      <p:sp>
        <p:nvSpPr>
          <p:cNvPr id="3" name="Zástupný symbol pro obsah 2"/>
          <p:cNvSpPr>
            <a:spLocks noGrp="1"/>
          </p:cNvSpPr>
          <p:nvPr>
            <p:ph idx="1"/>
          </p:nvPr>
        </p:nvSpPr>
        <p:spPr>
          <a:xfrm>
            <a:off x="0" y="2205038"/>
            <a:ext cx="7634288" cy="3879850"/>
          </a:xfrm>
        </p:spPr>
        <p:txBody>
          <a:bodyPr rtlCol="0">
            <a:normAutofit fontScale="77500" lnSpcReduction="20000"/>
          </a:bodyPr>
          <a:lstStyle/>
          <a:p>
            <a:pPr fontAlgn="auto">
              <a:spcAft>
                <a:spcPts val="0"/>
              </a:spcAft>
              <a:buFont typeface="Wingdings 3" charset="2"/>
              <a:buNone/>
              <a:defRPr/>
            </a:pPr>
            <a:r>
              <a:rPr lang="cs-CZ" sz="3600" b="1" dirty="0">
                <a:solidFill>
                  <a:schemeClr val="accent2">
                    <a:lumMod val="60000"/>
                    <a:lumOff val="40000"/>
                  </a:schemeClr>
                </a:solidFill>
              </a:rPr>
              <a:t>Činitelé změn postojů:</a:t>
            </a:r>
          </a:p>
          <a:p>
            <a:pPr lvl="3" fontAlgn="auto">
              <a:spcAft>
                <a:spcPts val="0"/>
              </a:spcAft>
              <a:buClr>
                <a:schemeClr val="accent2">
                  <a:lumMod val="50000"/>
                </a:schemeClr>
              </a:buClr>
              <a:buFont typeface="Wingdings" pitchFamily="2" charset="2"/>
              <a:buChar char="§"/>
              <a:defRPr/>
            </a:pPr>
            <a:r>
              <a:rPr lang="cs-CZ" sz="2800" dirty="0">
                <a:solidFill>
                  <a:schemeClr val="accent2">
                    <a:lumMod val="60000"/>
                    <a:lumOff val="40000"/>
                  </a:schemeClr>
                </a:solidFill>
              </a:rPr>
              <a:t>Prostředí: například změna kultury  - změna postoje.</a:t>
            </a:r>
          </a:p>
          <a:p>
            <a:pPr lvl="3" fontAlgn="auto">
              <a:spcAft>
                <a:spcPts val="0"/>
              </a:spcAft>
              <a:buClr>
                <a:schemeClr val="accent2">
                  <a:lumMod val="50000"/>
                </a:schemeClr>
              </a:buClr>
              <a:buFont typeface="Wingdings" pitchFamily="2" charset="2"/>
              <a:buChar char="§"/>
              <a:defRPr/>
            </a:pPr>
            <a:r>
              <a:rPr lang="cs-CZ" sz="2800" dirty="0">
                <a:solidFill>
                  <a:schemeClr val="accent2">
                    <a:lumMod val="60000"/>
                    <a:lumOff val="40000"/>
                  </a:schemeClr>
                </a:solidFill>
              </a:rPr>
              <a:t>Traumatické zkušenosti: zneužitá žena může změnit svůj postoj k mužům.</a:t>
            </a:r>
          </a:p>
          <a:p>
            <a:pPr lvl="3" fontAlgn="auto">
              <a:spcAft>
                <a:spcPts val="0"/>
              </a:spcAft>
              <a:buClr>
                <a:schemeClr val="accent2">
                  <a:lumMod val="50000"/>
                </a:schemeClr>
              </a:buClr>
              <a:buFont typeface="Wingdings" pitchFamily="2" charset="2"/>
              <a:buChar char="§"/>
              <a:defRPr/>
            </a:pPr>
            <a:r>
              <a:rPr lang="cs-CZ" sz="2800" dirty="0">
                <a:solidFill>
                  <a:schemeClr val="accent2">
                    <a:lumMod val="60000"/>
                    <a:lumOff val="40000"/>
                  </a:schemeClr>
                </a:solidFill>
              </a:rPr>
              <a:t>Protikladné osobní zkušenosti – pozitivní zkušenosti s učiteli, politiky, menšinami apod. </a:t>
            </a:r>
          </a:p>
          <a:p>
            <a:pPr lvl="3" fontAlgn="auto">
              <a:spcAft>
                <a:spcPts val="0"/>
              </a:spcAft>
              <a:buClr>
                <a:schemeClr val="accent2">
                  <a:lumMod val="50000"/>
                </a:schemeClr>
              </a:buClr>
              <a:buFont typeface="Wingdings" pitchFamily="2" charset="2"/>
              <a:buChar char="§"/>
              <a:defRPr/>
            </a:pPr>
            <a:r>
              <a:rPr lang="cs-CZ" sz="2800" dirty="0">
                <a:solidFill>
                  <a:schemeClr val="accent2">
                    <a:lumMod val="60000"/>
                    <a:lumOff val="40000"/>
                  </a:schemeClr>
                </a:solidFill>
              </a:rPr>
              <a:t>Zrání osobnosti a zkušenosti – krystalizace postojů</a:t>
            </a:r>
          </a:p>
          <a:p>
            <a:pPr lvl="3" fontAlgn="auto">
              <a:spcAft>
                <a:spcPts val="0"/>
              </a:spcAft>
              <a:buClr>
                <a:schemeClr val="accent2">
                  <a:lumMod val="50000"/>
                </a:schemeClr>
              </a:buClr>
              <a:buFont typeface="Wingdings" pitchFamily="2" charset="2"/>
              <a:buChar char="§"/>
              <a:defRPr/>
            </a:pPr>
            <a:r>
              <a:rPr lang="cs-CZ" sz="2800" dirty="0">
                <a:solidFill>
                  <a:schemeClr val="accent2">
                    <a:lumMod val="60000"/>
                    <a:lumOff val="40000"/>
                  </a:schemeClr>
                </a:solidFill>
              </a:rPr>
              <a:t>Korektivní zážitek</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b="1" dirty="0"/>
              <a:t>Teorie kognitivní disonance</a:t>
            </a:r>
            <a:br>
              <a:rPr lang="cs-CZ" b="1" dirty="0"/>
            </a:br>
            <a:r>
              <a:rPr lang="cs-CZ" dirty="0"/>
              <a:t>L. </a:t>
            </a:r>
            <a:r>
              <a:rPr lang="cs-CZ" dirty="0" err="1"/>
              <a:t>Festinger</a:t>
            </a:r>
            <a:r>
              <a:rPr lang="cs-CZ" dirty="0"/>
              <a:t/>
            </a:r>
            <a:br>
              <a:rPr lang="cs-CZ" dirty="0"/>
            </a:br>
            <a:endParaRPr lang="cs-CZ" dirty="0"/>
          </a:p>
        </p:txBody>
      </p:sp>
      <p:sp>
        <p:nvSpPr>
          <p:cNvPr id="3" name="Zástupný symbol pro obsah 2"/>
          <p:cNvSpPr>
            <a:spLocks noGrp="1"/>
          </p:cNvSpPr>
          <p:nvPr>
            <p:ph idx="1"/>
          </p:nvPr>
        </p:nvSpPr>
        <p:spPr/>
        <p:txBody>
          <a:bodyPr rtlCol="0">
            <a:normAutofit fontScale="70000" lnSpcReduction="20000"/>
          </a:bodyPr>
          <a:lstStyle/>
          <a:p>
            <a:pPr fontAlgn="auto">
              <a:spcAft>
                <a:spcPts val="0"/>
              </a:spcAft>
              <a:buFont typeface="Wingdings 3" charset="2"/>
              <a:buChar char=""/>
              <a:defRPr/>
            </a:pPr>
            <a:r>
              <a:rPr lang="cs-CZ" dirty="0">
                <a:solidFill>
                  <a:schemeClr val="tx1">
                    <a:lumMod val="75000"/>
                    <a:lumOff val="25000"/>
                  </a:schemeClr>
                </a:solidFill>
              </a:rPr>
              <a:t>Jednáme-li v rozporu se svými postoji, pociťujeme napětí, které redukujeme vnitřním ospravedlňováním našeho chování.</a:t>
            </a:r>
          </a:p>
          <a:p>
            <a:pPr fontAlgn="auto">
              <a:spcAft>
                <a:spcPts val="0"/>
              </a:spcAft>
              <a:buFont typeface="Wingdings 3" charset="2"/>
              <a:buChar char=""/>
              <a:defRPr/>
            </a:pPr>
            <a:r>
              <a:rPr lang="cs-CZ" dirty="0">
                <a:solidFill>
                  <a:schemeClr val="tx1">
                    <a:lumMod val="75000"/>
                    <a:lumOff val="25000"/>
                  </a:schemeClr>
                </a:solidFill>
              </a:rPr>
              <a:t>Získáváme-li rozporuplné informace o objektu postoje, zažíváme kognitivní disonanci; jiný typ disonance je nesoulad mezi obsahem postoje a vlastním chováním</a:t>
            </a:r>
          </a:p>
          <a:p>
            <a:pPr fontAlgn="auto">
              <a:spcAft>
                <a:spcPts val="0"/>
              </a:spcAft>
              <a:buFont typeface="Wingdings 3" charset="2"/>
              <a:buChar char=""/>
              <a:defRPr/>
            </a:pPr>
            <a:r>
              <a:rPr lang="cs-CZ" dirty="0">
                <a:solidFill>
                  <a:schemeClr val="tx1">
                    <a:lumMod val="75000"/>
                    <a:lumOff val="25000"/>
                  </a:schemeClr>
                </a:solidFill>
              </a:rPr>
              <a:t>disonance je nepříjemná a je snaha ji redukovat; </a:t>
            </a:r>
          </a:p>
          <a:p>
            <a:pPr fontAlgn="auto">
              <a:spcAft>
                <a:spcPts val="0"/>
              </a:spcAft>
              <a:buFont typeface="Wingdings 3" charset="2"/>
              <a:buChar char=""/>
              <a:defRPr/>
            </a:pPr>
            <a:r>
              <a:rPr lang="cs-CZ" dirty="0">
                <a:solidFill>
                  <a:schemeClr val="tx1">
                    <a:lumMod val="75000"/>
                    <a:lumOff val="25000"/>
                  </a:schemeClr>
                </a:solidFill>
              </a:rPr>
              <a:t>redukce nastává změnou chování (změnou postoje) či změnou (posunem) kognice, např. dieta  zákusek:</a:t>
            </a:r>
          </a:p>
          <a:p>
            <a:pPr marL="109728" indent="0" fontAlgn="auto">
              <a:spcAft>
                <a:spcPts val="0"/>
              </a:spcAft>
              <a:buFont typeface="Wingdings 3" charset="2"/>
              <a:buNone/>
              <a:defRPr/>
            </a:pPr>
            <a:endParaRPr lang="cs-CZ" dirty="0">
              <a:solidFill>
                <a:schemeClr val="tx1">
                  <a:lumMod val="75000"/>
                  <a:lumOff val="25000"/>
                </a:schemeClr>
              </a:solidFill>
            </a:endParaRPr>
          </a:p>
          <a:p>
            <a:pPr marL="109728" indent="0" fontAlgn="auto">
              <a:spcAft>
                <a:spcPts val="0"/>
              </a:spcAft>
              <a:buFont typeface="Wingdings 3" charset="2"/>
              <a:buNone/>
              <a:defRPr/>
            </a:pPr>
            <a:r>
              <a:rPr lang="cs-CZ" dirty="0">
                <a:solidFill>
                  <a:schemeClr val="accent2">
                    <a:lumMod val="60000"/>
                    <a:lumOff val="40000"/>
                  </a:schemeClr>
                </a:solidFill>
              </a:rPr>
              <a:t>„Nemusím držet dietu.“ (změna postoje)</a:t>
            </a:r>
          </a:p>
          <a:p>
            <a:pPr marL="109728" indent="0" fontAlgn="auto">
              <a:spcAft>
                <a:spcPts val="0"/>
              </a:spcAft>
              <a:buFont typeface="Wingdings 3" charset="2"/>
              <a:buNone/>
              <a:defRPr/>
            </a:pPr>
            <a:r>
              <a:rPr lang="cs-CZ" dirty="0">
                <a:solidFill>
                  <a:schemeClr val="accent2">
                    <a:lumMod val="60000"/>
                    <a:lumOff val="40000"/>
                  </a:schemeClr>
                </a:solidFill>
              </a:rPr>
              <a:t>„Je to velká výjimka, tento jeden zákusek.“ (přehodnocení vlastního postoje)</a:t>
            </a:r>
          </a:p>
          <a:p>
            <a:pPr marL="109728" indent="0" fontAlgn="auto">
              <a:spcAft>
                <a:spcPts val="0"/>
              </a:spcAft>
              <a:buFont typeface="Wingdings 3" charset="2"/>
              <a:buNone/>
              <a:defRPr/>
            </a:pPr>
            <a:r>
              <a:rPr lang="cs-CZ" dirty="0">
                <a:solidFill>
                  <a:schemeClr val="accent2">
                    <a:lumMod val="60000"/>
                    <a:lumOff val="40000"/>
                  </a:schemeClr>
                </a:solidFill>
              </a:rPr>
              <a:t>„Čokoláda je velmi zdravá.“ (dodatečná, vyrovnávající informace)</a:t>
            </a:r>
          </a:p>
          <a:p>
            <a:pPr marL="109728" indent="0" fontAlgn="auto">
              <a:spcAft>
                <a:spcPts val="0"/>
              </a:spcAft>
              <a:buFont typeface="Wingdings 3" charset="2"/>
              <a:buNone/>
              <a:defRPr/>
            </a:pPr>
            <a:r>
              <a:rPr lang="cs-CZ" dirty="0">
                <a:solidFill>
                  <a:schemeClr val="accent2">
                    <a:lumMod val="60000"/>
                    <a:lumOff val="40000"/>
                  </a:schemeClr>
                </a:solidFill>
              </a:rPr>
              <a:t>„Život je tak krátký.“ (minimalizace konfliktu - znevážení)</a:t>
            </a:r>
          </a:p>
          <a:p>
            <a:pPr marL="109728" indent="0" fontAlgn="auto">
              <a:spcAft>
                <a:spcPts val="0"/>
              </a:spcAft>
              <a:buFont typeface="Wingdings 3" charset="2"/>
              <a:buNone/>
              <a:defRPr/>
            </a:pPr>
            <a:r>
              <a:rPr lang="cs-CZ" dirty="0">
                <a:solidFill>
                  <a:schemeClr val="accent2">
                    <a:lumMod val="60000"/>
                    <a:lumOff val="40000"/>
                  </a:schemeClr>
                </a:solidFill>
              </a:rPr>
              <a:t>„Nemohu ho urazit.“ (redukce, přesun zodpovědnosti za vlastní chování)</a:t>
            </a:r>
          </a:p>
          <a:p>
            <a:pPr marL="109728" indent="0" fontAlgn="auto">
              <a:spcAft>
                <a:spcPts val="0"/>
              </a:spcAft>
              <a:buFont typeface="Wingdings 3" charset="2"/>
              <a:buNone/>
              <a:defRPr/>
            </a:pPr>
            <a:r>
              <a:rPr lang="cs-CZ" dirty="0">
                <a:solidFill>
                  <a:schemeClr val="tx1">
                    <a:lumMod val="75000"/>
                    <a:lumOff val="25000"/>
                  </a:schemeClr>
                </a:solidFill>
              </a:rPr>
              <a:t>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1130300" y="4051300"/>
            <a:ext cx="5827713" cy="1096963"/>
          </a:xfrm>
        </p:spPr>
        <p:txBody>
          <a:bodyPr rtlCol="0">
            <a:noAutofit/>
          </a:bodyPr>
          <a:lstStyle/>
          <a:p>
            <a:pPr fontAlgn="auto">
              <a:spcAft>
                <a:spcPts val="0"/>
              </a:spcAft>
              <a:buFont typeface="Wingdings 3" charset="2"/>
              <a:buNone/>
              <a:defRPr/>
            </a:pPr>
            <a:r>
              <a:rPr lang="cs-CZ" sz="3200" dirty="0"/>
              <a:t>PhDr. Lenka </a:t>
            </a:r>
            <a:r>
              <a:rPr lang="cs-CZ" sz="3200" dirty="0" err="1"/>
              <a:t>Emrová</a:t>
            </a:r>
            <a:endParaRPr lang="cs-CZ" sz="3200" dirty="0"/>
          </a:p>
        </p:txBody>
      </p:sp>
      <p:sp>
        <p:nvSpPr>
          <p:cNvPr id="214018" name="Nadpis 1"/>
          <p:cNvSpPr>
            <a:spLocks noGrp="1"/>
          </p:cNvSpPr>
          <p:nvPr>
            <p:ph type="ctrTitle"/>
          </p:nvPr>
        </p:nvSpPr>
        <p:spPr>
          <a:xfrm>
            <a:off x="250825" y="2405063"/>
            <a:ext cx="7689850" cy="1646237"/>
          </a:xfrm>
        </p:spPr>
        <p:txBody>
          <a:bodyPr/>
          <a:lstStyle/>
          <a:p>
            <a:r>
              <a:rPr lang="cs-CZ"/>
              <a:t>Slavné i méně slavné sociálně psychologické experimenty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err="1"/>
              <a:t>Rick</a:t>
            </a:r>
            <a:r>
              <a:rPr lang="cs-CZ" dirty="0"/>
              <a:t> </a:t>
            </a:r>
            <a:r>
              <a:rPr lang="cs-CZ" dirty="0" err="1"/>
              <a:t>Gracely</a:t>
            </a:r>
            <a:r>
              <a:rPr lang="cs-CZ" dirty="0"/>
              <a:t> </a:t>
            </a:r>
            <a:br>
              <a:rPr lang="cs-CZ" dirty="0"/>
            </a:br>
            <a:r>
              <a:rPr lang="cs-CZ" dirty="0"/>
              <a:t>lékař učitel, rádce nebo šaman</a:t>
            </a:r>
          </a:p>
        </p:txBody>
      </p:sp>
      <p:sp>
        <p:nvSpPr>
          <p:cNvPr id="3" name="Zástupný symbol pro obsah 2"/>
          <p:cNvSpPr>
            <a:spLocks noGrp="1"/>
          </p:cNvSpPr>
          <p:nvPr>
            <p:ph idx="1"/>
          </p:nvPr>
        </p:nvSpPr>
        <p:spPr/>
        <p:txBody>
          <a:bodyPr rtlCol="0">
            <a:normAutofit fontScale="85000" lnSpcReduction="10000"/>
          </a:bodyPr>
          <a:lstStyle/>
          <a:p>
            <a:pPr fontAlgn="auto">
              <a:spcAft>
                <a:spcPts val="0"/>
              </a:spcAft>
              <a:buFont typeface="Wingdings 3" charset="2"/>
              <a:buChar char=""/>
              <a:defRPr/>
            </a:pPr>
            <a:r>
              <a:rPr lang="cs-CZ" dirty="0">
                <a:solidFill>
                  <a:schemeClr val="tx1">
                    <a:lumMod val="75000"/>
                    <a:lumOff val="25000"/>
                  </a:schemeClr>
                </a:solidFill>
              </a:rPr>
              <a:t>Lékaři řekli stomatologickým pacientům, že při extrakci zubu moudrosti dostanou </a:t>
            </a:r>
            <a:r>
              <a:rPr lang="cs-CZ" dirty="0" err="1">
                <a:solidFill>
                  <a:schemeClr val="tx1">
                    <a:lumMod val="75000"/>
                    <a:lumOff val="25000"/>
                  </a:schemeClr>
                </a:solidFill>
              </a:rPr>
              <a:t>naloxon</a:t>
            </a:r>
            <a:r>
              <a:rPr lang="cs-CZ" dirty="0">
                <a:solidFill>
                  <a:schemeClr val="tx1">
                    <a:lumMod val="75000"/>
                    <a:lumOff val="25000"/>
                  </a:schemeClr>
                </a:solidFill>
              </a:rPr>
              <a:t>, což je antagonista morfinu (který může zhoršit jejich bolest nebo také ne) nebo syntetický opiát </a:t>
            </a:r>
            <a:r>
              <a:rPr lang="cs-CZ" dirty="0" err="1">
                <a:solidFill>
                  <a:schemeClr val="tx1">
                    <a:lumMod val="75000"/>
                    <a:lumOff val="25000"/>
                  </a:schemeClr>
                </a:solidFill>
              </a:rPr>
              <a:t>fentanyl</a:t>
            </a:r>
            <a:r>
              <a:rPr lang="cs-CZ" dirty="0">
                <a:solidFill>
                  <a:schemeClr val="tx1">
                    <a:lumMod val="75000"/>
                    <a:lumOff val="25000"/>
                  </a:schemeClr>
                </a:solidFill>
              </a:rPr>
              <a:t> (který může výrazně snížit jejich bolest nebo nemusí zabrat, je to nejsilnější analgetikum)</a:t>
            </a:r>
          </a:p>
          <a:p>
            <a:pPr fontAlgn="auto">
              <a:spcAft>
                <a:spcPts val="0"/>
              </a:spcAft>
              <a:buFont typeface="Wingdings 3" charset="2"/>
              <a:buChar char=""/>
              <a:defRPr/>
            </a:pPr>
            <a:r>
              <a:rPr lang="cs-CZ" dirty="0">
                <a:solidFill>
                  <a:schemeClr val="tx1">
                    <a:lumMod val="75000"/>
                    <a:lumOff val="25000"/>
                  </a:schemeClr>
                </a:solidFill>
              </a:rPr>
              <a:t>Před zahájením pokusu se lékaři dozvěděli, že nebude k dispozici </a:t>
            </a:r>
            <a:r>
              <a:rPr lang="cs-CZ" dirty="0" err="1">
                <a:solidFill>
                  <a:schemeClr val="tx1">
                    <a:lumMod val="75000"/>
                    <a:lumOff val="25000"/>
                  </a:schemeClr>
                </a:solidFill>
              </a:rPr>
              <a:t>fentanyl</a:t>
            </a:r>
            <a:r>
              <a:rPr lang="cs-CZ" dirty="0">
                <a:solidFill>
                  <a:schemeClr val="tx1">
                    <a:lumMod val="75000"/>
                    <a:lumOff val="25000"/>
                  </a:schemeClr>
                </a:solidFill>
              </a:rPr>
              <a:t>, skupina tedy bude dostávat </a:t>
            </a:r>
            <a:r>
              <a:rPr lang="cs-CZ" dirty="0" err="1">
                <a:solidFill>
                  <a:schemeClr val="tx1">
                    <a:lumMod val="75000"/>
                    <a:lumOff val="25000"/>
                  </a:schemeClr>
                </a:solidFill>
              </a:rPr>
              <a:t>naloxonové</a:t>
            </a:r>
            <a:r>
              <a:rPr lang="cs-CZ" dirty="0">
                <a:solidFill>
                  <a:schemeClr val="tx1">
                    <a:lumMod val="75000"/>
                    <a:lumOff val="25000"/>
                  </a:schemeClr>
                </a:solidFill>
              </a:rPr>
              <a:t> placebo, ale pacientům se nic neřekne</a:t>
            </a:r>
          </a:p>
          <a:p>
            <a:pPr fontAlgn="auto">
              <a:spcAft>
                <a:spcPts val="0"/>
              </a:spcAft>
              <a:buFont typeface="Wingdings 3" charset="2"/>
              <a:buChar char=""/>
              <a:defRPr/>
            </a:pPr>
            <a:r>
              <a:rPr lang="cs-CZ" dirty="0">
                <a:solidFill>
                  <a:schemeClr val="tx1">
                    <a:lumMod val="75000"/>
                    <a:lumOff val="25000"/>
                  </a:schemeClr>
                </a:solidFill>
              </a:rPr>
              <a:t>Ve druhé fázi jej už dostávali</a:t>
            </a:r>
          </a:p>
          <a:p>
            <a:pPr fontAlgn="auto">
              <a:spcAft>
                <a:spcPts val="0"/>
              </a:spcAft>
              <a:buFont typeface="Wingdings 3" charset="2"/>
              <a:buChar char=""/>
              <a:defRPr/>
            </a:pPr>
            <a:r>
              <a:rPr lang="cs-CZ" dirty="0">
                <a:solidFill>
                  <a:srgbClr val="FFFF00"/>
                </a:solidFill>
              </a:rPr>
              <a:t>Experiment na lékařích: pacienti dostávali v první i druhé fázi jen placebo a jediný rozdíl byl v tom, že si lékaři v první fázi mysleli, že pacienti dostávali placebo a ve druhé fázi si mysleli, že dostávají </a:t>
            </a:r>
            <a:r>
              <a:rPr lang="cs-CZ" dirty="0" err="1">
                <a:solidFill>
                  <a:srgbClr val="FFFF00"/>
                </a:solidFill>
              </a:rPr>
              <a:t>fentanyl</a:t>
            </a:r>
            <a:r>
              <a:rPr lang="cs-CZ" dirty="0">
                <a:solidFill>
                  <a:srgbClr val="FFFF00"/>
                </a:solidFill>
              </a:rPr>
              <a:t>, kterému velice věřili</a:t>
            </a:r>
          </a:p>
          <a:p>
            <a:pPr fontAlgn="auto">
              <a:spcAft>
                <a:spcPts val="0"/>
              </a:spcAft>
              <a:buFont typeface="Wingdings 3" charset="2"/>
              <a:buChar char=""/>
              <a:defRPr/>
            </a:pPr>
            <a:r>
              <a:rPr lang="cs-CZ" dirty="0">
                <a:solidFill>
                  <a:schemeClr val="tx1">
                    <a:lumMod val="75000"/>
                    <a:lumOff val="25000"/>
                  </a:schemeClr>
                </a:solidFill>
              </a:rPr>
              <a:t>V první fázi pacienti trpěli bolestí a museli se jim přidávat analgetika, v druhé fázi cítili výraznou úlevu</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609600"/>
            <a:ext cx="6986588" cy="1320800"/>
          </a:xfrm>
        </p:spPr>
        <p:txBody>
          <a:bodyPr rtlCol="0">
            <a:normAutofit fontScale="90000"/>
          </a:bodyPr>
          <a:lstStyle/>
          <a:p>
            <a:pPr fontAlgn="auto">
              <a:spcAft>
                <a:spcPts val="0"/>
              </a:spcAft>
              <a:defRPr/>
            </a:pPr>
            <a:r>
              <a:rPr lang="cs-CZ" b="1" dirty="0" err="1"/>
              <a:t>Rosenthalův</a:t>
            </a:r>
            <a:r>
              <a:rPr lang="cs-CZ" b="1" dirty="0"/>
              <a:t> a </a:t>
            </a:r>
            <a:r>
              <a:rPr lang="cs-CZ" b="1" dirty="0" err="1"/>
              <a:t>Fodeův</a:t>
            </a:r>
            <a:r>
              <a:rPr lang="cs-CZ" b="1" dirty="0"/>
              <a:t> experiment sebenaplňující předpovědi1963</a:t>
            </a:r>
            <a:endParaRPr lang="cs-CZ" dirty="0"/>
          </a:p>
        </p:txBody>
      </p:sp>
      <p:sp>
        <p:nvSpPr>
          <p:cNvPr id="3" name="Zástupný symbol pro obsah 2"/>
          <p:cNvSpPr>
            <a:spLocks noGrp="1"/>
          </p:cNvSpPr>
          <p:nvPr>
            <p:ph idx="1"/>
          </p:nvPr>
        </p:nvSpPr>
        <p:spPr>
          <a:xfrm>
            <a:off x="609600" y="2160588"/>
            <a:ext cx="7923213" cy="4581525"/>
          </a:xfrm>
        </p:spPr>
        <p:txBody>
          <a:bodyPr rtlCol="0">
            <a:normAutofit fontScale="47500" lnSpcReduction="20000"/>
          </a:bodyPr>
          <a:lstStyle/>
          <a:p>
            <a:pPr fontAlgn="auto">
              <a:spcAft>
                <a:spcPts val="0"/>
              </a:spcAft>
              <a:buFont typeface="Wingdings 3" charset="2"/>
              <a:buChar char=""/>
              <a:defRPr/>
            </a:pPr>
            <a:r>
              <a:rPr lang="cs-CZ" sz="2900" dirty="0" err="1">
                <a:solidFill>
                  <a:schemeClr val="tx1">
                    <a:lumMod val="75000"/>
                    <a:lumOff val="25000"/>
                  </a:schemeClr>
                </a:solidFill>
                <a:hlinkClick r:id="rId2" tooltip="Robert Rosenthal (stránka neexistuje)"/>
              </a:rPr>
              <a:t>Rosenthalova</a:t>
            </a:r>
            <a:r>
              <a:rPr lang="cs-CZ" sz="2900" dirty="0">
                <a:solidFill>
                  <a:schemeClr val="tx1">
                    <a:lumMod val="75000"/>
                    <a:lumOff val="25000"/>
                  </a:schemeClr>
                </a:solidFill>
              </a:rPr>
              <a:t> a </a:t>
            </a:r>
            <a:r>
              <a:rPr lang="cs-CZ" sz="2900" dirty="0" err="1">
                <a:solidFill>
                  <a:schemeClr val="tx1">
                    <a:lumMod val="75000"/>
                    <a:lumOff val="25000"/>
                  </a:schemeClr>
                </a:solidFill>
              </a:rPr>
              <a:t>Fodeova</a:t>
            </a:r>
            <a:r>
              <a:rPr lang="cs-CZ" sz="2900" dirty="0">
                <a:solidFill>
                  <a:schemeClr val="tx1">
                    <a:lumMod val="75000"/>
                    <a:lumOff val="25000"/>
                  </a:schemeClr>
                </a:solidFill>
              </a:rPr>
              <a:t> studie se stala jednou z prvních, která se tímto jevem zabývala. Zjišťovali, jakým způsobem mohou představy a očekávání experimentátora ovlivnit chování respondentů a to nejen lidí, ale i zvířat.</a:t>
            </a:r>
          </a:p>
          <a:p>
            <a:pPr fontAlgn="auto">
              <a:spcAft>
                <a:spcPts val="0"/>
              </a:spcAft>
              <a:buFont typeface="Wingdings 3" charset="2"/>
              <a:buChar char=""/>
              <a:defRPr/>
            </a:pPr>
            <a:r>
              <a:rPr lang="cs-CZ" sz="2900" dirty="0">
                <a:solidFill>
                  <a:schemeClr val="tx1">
                    <a:lumMod val="75000"/>
                    <a:lumOff val="25000"/>
                  </a:schemeClr>
                </a:solidFill>
              </a:rPr>
              <a:t>Experimentátory tohoto pokusu se stali studenti </a:t>
            </a:r>
            <a:r>
              <a:rPr lang="cs-CZ" sz="2900" dirty="0">
                <a:solidFill>
                  <a:schemeClr val="tx1">
                    <a:lumMod val="75000"/>
                    <a:lumOff val="25000"/>
                  </a:schemeClr>
                </a:solidFill>
                <a:hlinkClick r:id="rId3" tooltip="Psychologie"/>
              </a:rPr>
              <a:t>psychologie</a:t>
            </a:r>
            <a:r>
              <a:rPr lang="cs-CZ" sz="2900" dirty="0">
                <a:solidFill>
                  <a:schemeClr val="tx1">
                    <a:lumMod val="75000"/>
                    <a:lumOff val="25000"/>
                  </a:schemeClr>
                </a:solidFill>
              </a:rPr>
              <a:t>, kterým bylo řečeno, že budou zkoumat učení </a:t>
            </a:r>
            <a:r>
              <a:rPr lang="cs-CZ" sz="2900" dirty="0">
                <a:solidFill>
                  <a:schemeClr val="tx1">
                    <a:lumMod val="75000"/>
                    <a:lumOff val="25000"/>
                  </a:schemeClr>
                </a:solidFill>
                <a:hlinkClick r:id="rId4" tooltip="Krysa"/>
              </a:rPr>
              <a:t>krys</a:t>
            </a:r>
            <a:r>
              <a:rPr lang="cs-CZ" sz="2900" dirty="0">
                <a:solidFill>
                  <a:schemeClr val="tx1">
                    <a:lumMod val="75000"/>
                    <a:lumOff val="25000"/>
                  </a:schemeClr>
                </a:solidFill>
              </a:rPr>
              <a:t> rychle procházet bludištěm. Krysy, které úspěšně prošly bludištěm, byly patřičně odměňovány. Experimentátorovi byl zadán úkol naučit krysu bludištěm projít.</a:t>
            </a:r>
          </a:p>
          <a:p>
            <a:pPr fontAlgn="auto">
              <a:spcAft>
                <a:spcPts val="0"/>
              </a:spcAft>
              <a:buFont typeface="Wingdings 3" charset="2"/>
              <a:buChar char=""/>
              <a:defRPr/>
            </a:pPr>
            <a:r>
              <a:rPr lang="cs-CZ" sz="2900" b="1" dirty="0">
                <a:solidFill>
                  <a:srgbClr val="FFC000"/>
                </a:solidFill>
              </a:rPr>
              <a:t>Rozhodujícím momentem bylo smyšlené sdělení, že krysy, které jim byly přiděleny, pochází ze dvou mentálně odlišných chovů. Jedna skupina experimentátorů tedy pracovala s vědomím, že jejich krysa má vyšší hodnotu intelektu než krysy druhé skupiny. Ve skutečnosti krysy pocházely ze stejného chovu.</a:t>
            </a:r>
          </a:p>
          <a:p>
            <a:pPr fontAlgn="auto">
              <a:spcAft>
                <a:spcPts val="0"/>
              </a:spcAft>
              <a:buFont typeface="Wingdings 3" charset="2"/>
              <a:buChar char=""/>
              <a:defRPr/>
            </a:pPr>
            <a:r>
              <a:rPr lang="cs-CZ" sz="2900" dirty="0">
                <a:solidFill>
                  <a:schemeClr val="tx1">
                    <a:lumMod val="75000"/>
                    <a:lumOff val="25000"/>
                  </a:schemeClr>
                </a:solidFill>
              </a:rPr>
              <a:t>Výsledkem nezávislého měření výkonu krys o několik dní později se ukázalo, že </a:t>
            </a:r>
          </a:p>
          <a:p>
            <a:pPr fontAlgn="auto">
              <a:spcAft>
                <a:spcPts val="0"/>
              </a:spcAft>
              <a:buFont typeface="Wingdings 3" charset="2"/>
              <a:buChar char=""/>
              <a:defRPr/>
            </a:pPr>
            <a:r>
              <a:rPr lang="cs-CZ" sz="2900" b="1" dirty="0">
                <a:solidFill>
                  <a:srgbClr val="FFC000"/>
                </a:solidFill>
              </a:rPr>
              <a:t>krysy, které studenti pokládali za chytré, se naučily procházet bludištěm rychleji </a:t>
            </a:r>
            <a:r>
              <a:rPr lang="cs-CZ" sz="2900" dirty="0">
                <a:solidFill>
                  <a:schemeClr val="tx1">
                    <a:lumMod val="75000"/>
                    <a:lumOff val="25000"/>
                  </a:schemeClr>
                </a:solidFill>
              </a:rPr>
              <a:t>než ty krysy, o kterých si jejich trenéři mysleli, že jsou krysami běžnými. Toto ovlivnění způsobil právě takzvaný </a:t>
            </a:r>
            <a:r>
              <a:rPr lang="cs-CZ" sz="2900" b="1" dirty="0">
                <a:solidFill>
                  <a:srgbClr val="FFC000"/>
                </a:solidFill>
              </a:rPr>
              <a:t>efekt experimentátora</a:t>
            </a:r>
            <a:r>
              <a:rPr lang="cs-CZ" sz="2900" dirty="0">
                <a:solidFill>
                  <a:schemeClr val="tx1">
                    <a:lumMod val="75000"/>
                    <a:lumOff val="25000"/>
                  </a:schemeClr>
                </a:solidFill>
              </a:rPr>
              <a:t>. Studenti, kteří věřili, že se jejich krysy budou učit rychleji, změnili dle tohoto očekávání svůj přístup i trpělivost ke krysám. Prokázalo se, že tito studenti své krysy povzbuzovali, více je krmili, dávali jim více příležitostí k nácviku bludiště. Někteří své svěřence i pojmenovali. Naopak skupina studentů s údajně hloupými krysami jim věnovala mnohem méně pozornosti. </a:t>
            </a:r>
          </a:p>
          <a:p>
            <a:pPr fontAlgn="auto">
              <a:spcAft>
                <a:spcPts val="0"/>
              </a:spcAft>
              <a:buFont typeface="Wingdings 3" charset="2"/>
              <a:buChar char=""/>
              <a:defRPr/>
            </a:pPr>
            <a:r>
              <a:rPr lang="cs-CZ" sz="2900" b="1" dirty="0">
                <a:solidFill>
                  <a:srgbClr val="FFC000"/>
                </a:solidFill>
              </a:rPr>
              <a:t>Prostým </a:t>
            </a:r>
            <a:r>
              <a:rPr lang="cs-CZ" sz="2900" b="1" dirty="0" err="1">
                <a:solidFill>
                  <a:srgbClr val="FFC000"/>
                </a:solidFill>
              </a:rPr>
              <a:t>předpovězením</a:t>
            </a:r>
            <a:r>
              <a:rPr lang="cs-CZ" sz="2900" b="1" dirty="0">
                <a:solidFill>
                  <a:srgbClr val="FFC000"/>
                </a:solidFill>
              </a:rPr>
              <a:t> toho, co se stane, experimentátoři nevědomky způsobili, že výsledky odpovídaly jejich očekávání.</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err="1"/>
              <a:t>Rosenthalův</a:t>
            </a:r>
            <a:r>
              <a:rPr lang="cs-CZ" dirty="0"/>
              <a:t> efekt sebenaplňující předpovědi 1966</a:t>
            </a:r>
          </a:p>
        </p:txBody>
      </p:sp>
      <p:sp>
        <p:nvSpPr>
          <p:cNvPr id="3" name="Zástupný symbol pro obsah 2"/>
          <p:cNvSpPr>
            <a:spLocks noGrp="1"/>
          </p:cNvSpPr>
          <p:nvPr>
            <p:ph idx="1"/>
          </p:nvPr>
        </p:nvSpPr>
        <p:spPr>
          <a:xfrm>
            <a:off x="395288" y="2060575"/>
            <a:ext cx="6986587" cy="4292600"/>
          </a:xfrm>
        </p:spPr>
        <p:txBody>
          <a:bodyPr rtlCol="0">
            <a:normAutofit fontScale="70000" lnSpcReduction="20000"/>
          </a:bodyPr>
          <a:lstStyle/>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rgbClr val="FFC000"/>
                </a:solidFill>
              </a:rPr>
              <a:t>Učitelé ve škole dostali (náhodou zaslechli) tipy na obzvlášť šikovné děti, které ale byly úplně průměrnými a normálními žáky. Za rok se těmto dětem výrazně zlepšil prospěch. Ze skrytých záznamů experimentátoři zjistili, že se učitelé chovali k vybraným dětem jinak – častěji je vyvolávali, více je chválili </a:t>
            </a:r>
            <a:r>
              <a:rPr lang="cs-CZ" dirty="0" err="1">
                <a:solidFill>
                  <a:srgbClr val="FFC000"/>
                </a:solidFill>
              </a:rPr>
              <a:t>apod</a:t>
            </a:r>
            <a:endParaRPr lang="cs-CZ" dirty="0">
              <a:solidFill>
                <a:srgbClr val="FFC000"/>
              </a:solidFill>
            </a:endParaRPr>
          </a:p>
          <a:p>
            <a:pPr fontAlgn="auto">
              <a:spcAft>
                <a:spcPts val="0"/>
              </a:spcAft>
              <a:buFont typeface="Wingdings 3" charset="2"/>
              <a:buChar char=""/>
              <a:defRPr/>
            </a:pPr>
            <a:r>
              <a:rPr lang="cs-CZ" dirty="0" err="1">
                <a:solidFill>
                  <a:schemeClr val="tx1">
                    <a:lumMod val="75000"/>
                    <a:lumOff val="25000"/>
                  </a:schemeClr>
                </a:solidFill>
              </a:rPr>
              <a:t>Pygmalion</a:t>
            </a:r>
            <a:r>
              <a:rPr lang="cs-CZ" dirty="0">
                <a:solidFill>
                  <a:schemeClr val="tx1">
                    <a:lumMod val="75000"/>
                    <a:lumOff val="25000"/>
                  </a:schemeClr>
                </a:solidFill>
              </a:rPr>
              <a:t> efekt (pozitivní)</a:t>
            </a:r>
          </a:p>
          <a:p>
            <a:pPr fontAlgn="auto">
              <a:spcAft>
                <a:spcPts val="0"/>
              </a:spcAft>
              <a:buFont typeface="Wingdings 3" charset="2"/>
              <a:buChar char=""/>
              <a:defRPr/>
            </a:pPr>
            <a:r>
              <a:rPr lang="cs-CZ" dirty="0" err="1">
                <a:solidFill>
                  <a:schemeClr val="tx1">
                    <a:lumMod val="75000"/>
                    <a:lumOff val="25000"/>
                  </a:schemeClr>
                </a:solidFill>
              </a:rPr>
              <a:t>Golémův</a:t>
            </a:r>
            <a:r>
              <a:rPr lang="cs-CZ" dirty="0">
                <a:solidFill>
                  <a:schemeClr val="tx1">
                    <a:lumMod val="75000"/>
                    <a:lumOff val="25000"/>
                  </a:schemeClr>
                </a:solidFill>
              </a:rPr>
              <a:t> efekt (negativní)</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Experiment, který provedli psychologové izraelské armády. V rámci výcviku měli vojáci překonat usilovným pochodem velkou vzdálenost. </a:t>
            </a:r>
          </a:p>
          <a:p>
            <a:pPr fontAlgn="auto">
              <a:spcAft>
                <a:spcPts val="0"/>
              </a:spcAft>
              <a:buFont typeface="Wingdings 3" charset="2"/>
              <a:buChar char=""/>
              <a:defRPr/>
            </a:pPr>
            <a:r>
              <a:rPr lang="cs-CZ" dirty="0">
                <a:solidFill>
                  <a:schemeClr val="tx1">
                    <a:lumMod val="75000"/>
                    <a:lumOff val="25000"/>
                  </a:schemeClr>
                </a:solidFill>
              </a:rPr>
              <a:t>Jedné skupině vojáků uvedli skutečnou délku trasy: 30 kilometrů. </a:t>
            </a:r>
          </a:p>
          <a:p>
            <a:pPr fontAlgn="auto">
              <a:spcAft>
                <a:spcPts val="0"/>
              </a:spcAft>
              <a:buFont typeface="Wingdings 3" charset="2"/>
              <a:buChar char=""/>
              <a:defRPr/>
            </a:pPr>
            <a:r>
              <a:rPr lang="cs-CZ" dirty="0">
                <a:solidFill>
                  <a:schemeClr val="tx1">
                    <a:lumMod val="75000"/>
                    <a:lumOff val="25000"/>
                  </a:schemeClr>
                </a:solidFill>
              </a:rPr>
              <a:t>Druhé skupině uvedli cifru o 10 kilometrů delší a třetí dokonce dvojnásobnou – 60 kilometrů. </a:t>
            </a:r>
          </a:p>
          <a:p>
            <a:pPr fontAlgn="auto">
              <a:spcAft>
                <a:spcPts val="0"/>
              </a:spcAft>
              <a:buFont typeface="Wingdings 3" charset="2"/>
              <a:buChar char=""/>
              <a:defRPr/>
            </a:pPr>
            <a:r>
              <a:rPr lang="cs-CZ" dirty="0">
                <a:solidFill>
                  <a:schemeClr val="tx1">
                    <a:lumMod val="75000"/>
                    <a:lumOff val="25000"/>
                  </a:schemeClr>
                </a:solidFill>
              </a:rPr>
              <a:t>Skupina, která byla přesvědčena o tom, že musí překonat 60 kilometrů, přišla do cíle poslední. </a:t>
            </a:r>
          </a:p>
          <a:p>
            <a:pPr fontAlgn="auto">
              <a:spcAft>
                <a:spcPts val="0"/>
              </a:spcAft>
              <a:buFont typeface="Wingdings 3" charset="2"/>
              <a:buChar char=""/>
              <a:defRPr/>
            </a:pPr>
            <a:r>
              <a:rPr lang="cs-CZ" dirty="0">
                <a:solidFill>
                  <a:schemeClr val="tx1">
                    <a:lumMod val="75000"/>
                    <a:lumOff val="25000"/>
                  </a:schemeClr>
                </a:solidFill>
              </a:rPr>
              <a:t>O čem to vypovídá? Čím těžší se nám překážka zdá, tím pravděpodobnější je, že ji nezdoláme. Potíže, které si pouze představujeme ve své mysli, se stávají realitou.</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Nadpis 1"/>
          <p:cNvSpPr>
            <a:spLocks noGrp="1"/>
          </p:cNvSpPr>
          <p:nvPr>
            <p:ph type="title"/>
          </p:nvPr>
        </p:nvSpPr>
        <p:spPr/>
        <p:txBody>
          <a:bodyPr/>
          <a:lstStyle/>
          <a:p>
            <a:r>
              <a:rPr lang="cs-CZ"/>
              <a:t>Rosenhanův experiment 1972</a:t>
            </a:r>
          </a:p>
        </p:txBody>
      </p:sp>
      <p:sp>
        <p:nvSpPr>
          <p:cNvPr id="3" name="Zástupný symbol pro obsah 2"/>
          <p:cNvSpPr>
            <a:spLocks noGrp="1"/>
          </p:cNvSpPr>
          <p:nvPr>
            <p:ph idx="1"/>
          </p:nvPr>
        </p:nvSpPr>
        <p:spPr>
          <a:xfrm>
            <a:off x="609600" y="1557338"/>
            <a:ext cx="6626225" cy="4751387"/>
          </a:xfrm>
        </p:spPr>
        <p:txBody>
          <a:bodyPr rtlCol="0">
            <a:normAutofit fontScale="70000" lnSpcReduction="20000"/>
          </a:bodyPr>
          <a:lstStyle/>
          <a:p>
            <a:pPr fontAlgn="auto">
              <a:spcAft>
                <a:spcPts val="0"/>
              </a:spcAft>
              <a:buFont typeface="Wingdings 3" charset="2"/>
              <a:buChar char=""/>
              <a:defRPr/>
            </a:pPr>
            <a:r>
              <a:rPr lang="cs-CZ" dirty="0" err="1">
                <a:solidFill>
                  <a:schemeClr val="tx1">
                    <a:lumMod val="75000"/>
                    <a:lumOff val="25000"/>
                  </a:schemeClr>
                </a:solidFill>
              </a:rPr>
              <a:t>Rosenhan</a:t>
            </a:r>
            <a:r>
              <a:rPr lang="cs-CZ" dirty="0">
                <a:solidFill>
                  <a:schemeClr val="tx1">
                    <a:lumMod val="75000"/>
                    <a:lumOff val="25000"/>
                  </a:schemeClr>
                </a:solidFill>
              </a:rPr>
              <a:t> přemluvil 8 svých známých a kolegů, aby se nechali vyšetřit, každý v jiné psychiatrické klinice. Jediné, co měli ošetřujícímu </a:t>
            </a:r>
            <a:r>
              <a:rPr lang="cs-CZ" dirty="0">
                <a:solidFill>
                  <a:schemeClr val="tx1">
                    <a:lumMod val="75000"/>
                    <a:lumOff val="25000"/>
                  </a:schemeClr>
                </a:solidFill>
                <a:hlinkClick r:id="rId2" tooltip="Lékař"/>
              </a:rPr>
              <a:t>lékaři</a:t>
            </a:r>
            <a:r>
              <a:rPr lang="cs-CZ" dirty="0">
                <a:solidFill>
                  <a:schemeClr val="tx1">
                    <a:lumMod val="75000"/>
                    <a:lumOff val="25000"/>
                  </a:schemeClr>
                </a:solidFill>
              </a:rPr>
              <a:t> při příjmu říci, bylo to, že slyší vnitřní hlas, který říká "prázdný" "dutý" a "úder". Dále bylo povoleno lhát pouze o svém jménu a zaměstnání, protože někteří z </a:t>
            </a:r>
            <a:r>
              <a:rPr lang="cs-CZ" dirty="0" err="1">
                <a:solidFill>
                  <a:schemeClr val="tx1">
                    <a:lumMod val="75000"/>
                    <a:lumOff val="25000"/>
                  </a:schemeClr>
                </a:solidFill>
              </a:rPr>
              <a:t>pseudopacientů</a:t>
            </a:r>
            <a:r>
              <a:rPr lang="cs-CZ" dirty="0">
                <a:solidFill>
                  <a:schemeClr val="tx1">
                    <a:lumMod val="75000"/>
                    <a:lumOff val="25000"/>
                  </a:schemeClr>
                </a:solidFill>
              </a:rPr>
              <a:t> byli </a:t>
            </a:r>
            <a:r>
              <a:rPr lang="cs-CZ" dirty="0">
                <a:solidFill>
                  <a:schemeClr val="tx1">
                    <a:lumMod val="75000"/>
                    <a:lumOff val="25000"/>
                  </a:schemeClr>
                </a:solidFill>
                <a:hlinkClick r:id="rId3" tooltip="Psycholog"/>
              </a:rPr>
              <a:t>psychologové</a:t>
            </a:r>
            <a:r>
              <a:rPr lang="cs-CZ" dirty="0">
                <a:solidFill>
                  <a:schemeClr val="tx1">
                    <a:lumMod val="75000"/>
                    <a:lumOff val="25000"/>
                  </a:schemeClr>
                </a:solidFill>
              </a:rPr>
              <a:t> a </a:t>
            </a:r>
            <a:r>
              <a:rPr lang="cs-CZ" dirty="0">
                <a:solidFill>
                  <a:schemeClr val="tx1">
                    <a:lumMod val="75000"/>
                    <a:lumOff val="25000"/>
                  </a:schemeClr>
                </a:solidFill>
                <a:hlinkClick r:id="rId4" tooltip="Psychiatr"/>
              </a:rPr>
              <a:t>psychiatři</a:t>
            </a:r>
            <a:r>
              <a:rPr lang="cs-CZ" dirty="0">
                <a:solidFill>
                  <a:schemeClr val="tx1">
                    <a:lumMod val="75000"/>
                    <a:lumOff val="25000"/>
                  </a:schemeClr>
                </a:solidFill>
              </a:rPr>
              <a:t>, jinak měla být jejich výpověď pravdivá a nezavádějící. Pokud byli </a:t>
            </a:r>
            <a:r>
              <a:rPr lang="cs-CZ" dirty="0" err="1">
                <a:solidFill>
                  <a:schemeClr val="tx1">
                    <a:lumMod val="75000"/>
                    <a:lumOff val="25000"/>
                  </a:schemeClr>
                </a:solidFill>
              </a:rPr>
              <a:t>pseudopacienti</a:t>
            </a:r>
            <a:r>
              <a:rPr lang="cs-CZ" dirty="0">
                <a:solidFill>
                  <a:schemeClr val="tx1">
                    <a:lumMod val="75000"/>
                    <a:lumOff val="25000"/>
                  </a:schemeClr>
                </a:solidFill>
              </a:rPr>
              <a:t> hospitalizováni, měli okamžitě personálu oznámit, že jsou v pořádku, že jim nic není.</a:t>
            </a:r>
          </a:p>
          <a:p>
            <a:pPr fontAlgn="auto">
              <a:spcAft>
                <a:spcPts val="0"/>
              </a:spcAft>
              <a:buFont typeface="Wingdings 3" charset="2"/>
              <a:buChar char=""/>
              <a:defRPr/>
            </a:pPr>
            <a:r>
              <a:rPr lang="cs-CZ" dirty="0">
                <a:solidFill>
                  <a:schemeClr val="tx1">
                    <a:lumMod val="75000"/>
                    <a:lumOff val="25000"/>
                  </a:schemeClr>
                </a:solidFill>
              </a:rPr>
              <a:t>Po krátké přípravě, kdy se pokusné osoby nemyly a nepečovaly o sebe, vydaly se včetně </a:t>
            </a:r>
            <a:r>
              <a:rPr lang="cs-CZ" dirty="0" err="1">
                <a:solidFill>
                  <a:schemeClr val="tx1">
                    <a:lumMod val="75000"/>
                    <a:lumOff val="25000"/>
                  </a:schemeClr>
                </a:solidFill>
              </a:rPr>
              <a:t>Rosenhana</a:t>
            </a:r>
            <a:r>
              <a:rPr lang="cs-CZ" dirty="0">
                <a:solidFill>
                  <a:schemeClr val="tx1">
                    <a:lumMod val="75000"/>
                    <a:lumOff val="25000"/>
                  </a:schemeClr>
                </a:solidFill>
              </a:rPr>
              <a:t> do různých v některých případech věhlasných psychiatrických léčeben v </a:t>
            </a:r>
            <a:r>
              <a:rPr lang="cs-CZ" dirty="0">
                <a:solidFill>
                  <a:schemeClr val="tx1">
                    <a:lumMod val="75000"/>
                    <a:lumOff val="25000"/>
                  </a:schemeClr>
                </a:solidFill>
                <a:hlinkClick r:id="rId5" tooltip="Spojené státy americké"/>
              </a:rPr>
              <a:t>USA</a:t>
            </a:r>
            <a:r>
              <a:rPr lang="cs-CZ" dirty="0">
                <a:solidFill>
                  <a:schemeClr val="tx1">
                    <a:lumMod val="75000"/>
                    <a:lumOff val="25000"/>
                  </a:schemeClr>
                </a:solidFill>
              </a:rPr>
              <a:t>. Všichni byli přijati, a sice sedm z nich s diagnózou </a:t>
            </a:r>
            <a:r>
              <a:rPr lang="cs-CZ" dirty="0">
                <a:solidFill>
                  <a:schemeClr val="tx1">
                    <a:lumMod val="75000"/>
                    <a:lumOff val="25000"/>
                  </a:schemeClr>
                </a:solidFill>
                <a:hlinkClick r:id="rId6" tooltip="Schizofrenie"/>
              </a:rPr>
              <a:t>schizofrenie</a:t>
            </a:r>
            <a:r>
              <a:rPr lang="cs-CZ" dirty="0">
                <a:solidFill>
                  <a:schemeClr val="tx1">
                    <a:lumMod val="75000"/>
                    <a:lumOff val="25000"/>
                  </a:schemeClr>
                </a:solidFill>
              </a:rPr>
              <a:t> a jeden s diagnózou </a:t>
            </a:r>
            <a:r>
              <a:rPr lang="cs-CZ" dirty="0">
                <a:solidFill>
                  <a:schemeClr val="tx1">
                    <a:lumMod val="75000"/>
                    <a:lumOff val="25000"/>
                  </a:schemeClr>
                </a:solidFill>
                <a:hlinkClick r:id="rId7" tooltip="Bipolární afektivní porucha"/>
              </a:rPr>
              <a:t>bipolární afektivní poruchy</a:t>
            </a:r>
            <a:r>
              <a:rPr lang="cs-CZ" dirty="0">
                <a:solidFill>
                  <a:schemeClr val="tx1">
                    <a:lumMod val="75000"/>
                    <a:lumOff val="25000"/>
                  </a:schemeClr>
                </a:solidFill>
              </a:rPr>
              <a:t>. </a:t>
            </a:r>
          </a:p>
          <a:p>
            <a:pPr fontAlgn="auto">
              <a:spcAft>
                <a:spcPts val="0"/>
              </a:spcAft>
              <a:buFont typeface="Wingdings 3" charset="2"/>
              <a:buChar char=""/>
              <a:defRPr/>
            </a:pPr>
            <a:r>
              <a:rPr lang="cs-CZ" dirty="0">
                <a:solidFill>
                  <a:srgbClr val="FFC000"/>
                </a:solidFill>
              </a:rPr>
              <a:t>Při terapeutických sezeních, která </a:t>
            </a:r>
            <a:r>
              <a:rPr lang="cs-CZ" dirty="0" err="1">
                <a:solidFill>
                  <a:srgbClr val="FFC000"/>
                </a:solidFill>
              </a:rPr>
              <a:t>pseudopacienti</a:t>
            </a:r>
            <a:r>
              <a:rPr lang="cs-CZ" dirty="0">
                <a:solidFill>
                  <a:srgbClr val="FFC000"/>
                </a:solidFill>
              </a:rPr>
              <a:t> podstoupili, se projevovalo takzvané </a:t>
            </a:r>
            <a:r>
              <a:rPr lang="cs-CZ" dirty="0">
                <a:solidFill>
                  <a:srgbClr val="FFC000"/>
                </a:solidFill>
                <a:hlinkClick r:id="rId8" tooltip="Teorie nálepkování"/>
              </a:rPr>
              <a:t>nálepkování</a:t>
            </a:r>
            <a:r>
              <a:rPr lang="cs-CZ" dirty="0">
                <a:solidFill>
                  <a:srgbClr val="FFC000"/>
                </a:solidFill>
              </a:rPr>
              <a:t>. Vše, co bylo řečeno, bylo vykládáno tak, aby to potvrzovalo předešlou diagnózu. Zajímavé také bylo, že ačkoliv lékařský personál byl o dané diagnóze přesvědčen, ostatní pacienti poznali, že jde o duševně zdravé jedince, a také se k nim podle toho chovali.</a:t>
            </a:r>
            <a:r>
              <a:rPr lang="cs-CZ" dirty="0">
                <a:solidFill>
                  <a:schemeClr val="tx1">
                    <a:lumMod val="75000"/>
                    <a:lumOff val="25000"/>
                  </a:schemeClr>
                </a:solidFill>
              </a:rPr>
              <a:t> </a:t>
            </a:r>
          </a:p>
          <a:p>
            <a:pPr fontAlgn="auto">
              <a:spcAft>
                <a:spcPts val="0"/>
              </a:spcAft>
              <a:buFont typeface="Wingdings 3" charset="2"/>
              <a:buChar char=""/>
              <a:defRPr/>
            </a:pPr>
            <a:r>
              <a:rPr lang="cs-CZ" dirty="0">
                <a:solidFill>
                  <a:schemeClr val="tx1">
                    <a:lumMod val="75000"/>
                    <a:lumOff val="25000"/>
                  </a:schemeClr>
                </a:solidFill>
              </a:rPr>
              <a:t>Všechny pokusné osoby také popisovaly nepříjemné a neosobní zacházení, sám </a:t>
            </a:r>
            <a:r>
              <a:rPr lang="cs-CZ" dirty="0" err="1">
                <a:solidFill>
                  <a:schemeClr val="tx1">
                    <a:lumMod val="75000"/>
                    <a:lumOff val="25000"/>
                  </a:schemeClr>
                </a:solidFill>
              </a:rPr>
              <a:t>Rosenhan</a:t>
            </a:r>
            <a:r>
              <a:rPr lang="cs-CZ" dirty="0">
                <a:solidFill>
                  <a:schemeClr val="tx1">
                    <a:lumMod val="75000"/>
                    <a:lumOff val="25000"/>
                  </a:schemeClr>
                </a:solidFill>
              </a:rPr>
              <a:t> byl dokonce svědkem násilnického chování personálu léčebny vůči pacientům. Průměrná doba hospitalizace byla 19 dnů, maximální pak 52 a nejkratší doba, kterou </a:t>
            </a:r>
            <a:r>
              <a:rPr lang="cs-CZ" dirty="0" err="1">
                <a:solidFill>
                  <a:schemeClr val="tx1">
                    <a:lumMod val="75000"/>
                    <a:lumOff val="25000"/>
                  </a:schemeClr>
                </a:solidFill>
              </a:rPr>
              <a:t>pseudopacient</a:t>
            </a:r>
            <a:r>
              <a:rPr lang="cs-CZ" dirty="0">
                <a:solidFill>
                  <a:schemeClr val="tx1">
                    <a:lumMod val="75000"/>
                    <a:lumOff val="25000"/>
                  </a:schemeClr>
                </a:solidFill>
              </a:rPr>
              <a:t> strávil v léčebně, byla 7 dní. Až poté byli propuštěni z důvodu dočasného pominutí příznaků nemoci.</a:t>
            </a:r>
          </a:p>
          <a:p>
            <a:pPr fontAlgn="auto">
              <a:spcAft>
                <a:spcPts val="0"/>
              </a:spcAft>
              <a:buFont typeface="Wingdings 3" charset="2"/>
              <a:buChar char=""/>
              <a:defRPr/>
            </a:pPr>
            <a:r>
              <a:rPr lang="cs-CZ" dirty="0" err="1">
                <a:solidFill>
                  <a:schemeClr val="tx1">
                    <a:lumMod val="75000"/>
                    <a:lumOff val="25000"/>
                  </a:schemeClr>
                </a:solidFill>
              </a:rPr>
              <a:t>Rosenhan</a:t>
            </a:r>
            <a:r>
              <a:rPr lang="cs-CZ" dirty="0">
                <a:solidFill>
                  <a:schemeClr val="tx1">
                    <a:lumMod val="75000"/>
                    <a:lumOff val="25000"/>
                  </a:schemeClr>
                </a:solidFill>
              </a:rPr>
              <a:t> se dočkal ostré kritiky a jedna z klinik dokonce </a:t>
            </a:r>
            <a:r>
              <a:rPr lang="cs-CZ" dirty="0" err="1">
                <a:solidFill>
                  <a:schemeClr val="tx1">
                    <a:lumMod val="75000"/>
                    <a:lumOff val="25000"/>
                  </a:schemeClr>
                </a:solidFill>
              </a:rPr>
              <a:t>Rosenhana</a:t>
            </a:r>
            <a:r>
              <a:rPr lang="cs-CZ" dirty="0">
                <a:solidFill>
                  <a:schemeClr val="tx1">
                    <a:lumMod val="75000"/>
                    <a:lumOff val="25000"/>
                  </a:schemeClr>
                </a:solidFill>
              </a:rPr>
              <a:t> vyzvala, aby jí po dobu tří měsíců náhodně posílal pacienty, kteří budou svou duševní nemoc pouze předstírat. Poté, co </a:t>
            </a:r>
            <a:r>
              <a:rPr lang="cs-CZ" dirty="0" err="1">
                <a:solidFill>
                  <a:schemeClr val="tx1">
                    <a:lumMod val="75000"/>
                    <a:lumOff val="25000"/>
                  </a:schemeClr>
                </a:solidFill>
              </a:rPr>
              <a:t>Rosenhan</a:t>
            </a:r>
            <a:r>
              <a:rPr lang="cs-CZ" dirty="0">
                <a:solidFill>
                  <a:schemeClr val="tx1">
                    <a:lumMod val="75000"/>
                    <a:lumOff val="25000"/>
                  </a:schemeClr>
                </a:solidFill>
              </a:rPr>
              <a:t> výzvu přijal a uplynula dohodnutá doba, klinika oznámila, že odhalila 41 podvodníků. </a:t>
            </a:r>
            <a:r>
              <a:rPr lang="cs-CZ" dirty="0" err="1">
                <a:solidFill>
                  <a:schemeClr val="tx1">
                    <a:lumMod val="75000"/>
                    <a:lumOff val="25000"/>
                  </a:schemeClr>
                </a:solidFill>
              </a:rPr>
              <a:t>Rosenhan</a:t>
            </a:r>
            <a:r>
              <a:rPr lang="cs-CZ" dirty="0">
                <a:solidFill>
                  <a:schemeClr val="tx1">
                    <a:lumMod val="75000"/>
                    <a:lumOff val="25000"/>
                  </a:schemeClr>
                </a:solidFill>
              </a:rPr>
              <a:t> však </a:t>
            </a:r>
            <a:r>
              <a:rPr lang="cs-CZ" b="1" dirty="0">
                <a:solidFill>
                  <a:srgbClr val="FFC000"/>
                </a:solidFill>
              </a:rPr>
              <a:t>neposlal nikoho.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Nadpis 1"/>
          <p:cNvSpPr>
            <a:spLocks noGrp="1"/>
          </p:cNvSpPr>
          <p:nvPr>
            <p:ph type="title"/>
          </p:nvPr>
        </p:nvSpPr>
        <p:spPr/>
        <p:txBody>
          <a:bodyPr/>
          <a:lstStyle/>
          <a:p>
            <a:r>
              <a:rPr lang="cs-CZ"/>
              <a:t>Poslušnost</a:t>
            </a:r>
          </a:p>
        </p:txBody>
      </p:sp>
      <p:sp>
        <p:nvSpPr>
          <p:cNvPr id="219138" name="Zástupný symbol pro obsah 2"/>
          <p:cNvSpPr>
            <a:spLocks noGrp="1"/>
          </p:cNvSpPr>
          <p:nvPr>
            <p:ph idx="1"/>
          </p:nvPr>
        </p:nvSpPr>
        <p:spPr/>
        <p:txBody>
          <a:bodyPr/>
          <a:lstStyle/>
          <a:p>
            <a:r>
              <a:rPr lang="cs-CZ" altLang="cs-CZ">
                <a:solidFill>
                  <a:schemeClr val="tx2"/>
                </a:solidFill>
              </a:rPr>
              <a:t>Hofling (1966) - experiment</a:t>
            </a:r>
          </a:p>
          <a:p>
            <a:pPr lvl="1"/>
            <a:r>
              <a:rPr lang="cs-CZ" altLang="cs-CZ">
                <a:solidFill>
                  <a:schemeClr val="tx2"/>
                </a:solidFill>
              </a:rPr>
              <a:t>Experiment konán v reálném prostředí: nemocnici. Osoba, která předstírala, že je lékař, zavolala sestře, aby podala pacientovi 2x vyšší dávku léku, než bylo maximálně povolené množství. </a:t>
            </a:r>
          </a:p>
          <a:p>
            <a:pPr lvl="1"/>
            <a:r>
              <a:rPr lang="cs-CZ" altLang="cs-CZ">
                <a:solidFill>
                  <a:schemeClr val="tx2"/>
                </a:solidFill>
              </a:rPr>
              <a:t>95% sester uposlechlo.</a:t>
            </a:r>
          </a:p>
          <a:p>
            <a:r>
              <a:rPr lang="cs-CZ" altLang="cs-CZ">
                <a:solidFill>
                  <a:schemeClr val="tx2"/>
                </a:solidFill>
              </a:rPr>
              <a:t>Sociální tlak vyvolaný nerovností může způsobit, že sestra raději ohrozí pacienta, než by neuposlechla příkazu</a:t>
            </a:r>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Nadpis 1"/>
          <p:cNvSpPr>
            <a:spLocks noGrp="1"/>
          </p:cNvSpPr>
          <p:nvPr>
            <p:ph type="title"/>
          </p:nvPr>
        </p:nvSpPr>
        <p:spPr/>
        <p:txBody>
          <a:bodyPr/>
          <a:lstStyle/>
          <a:p>
            <a:r>
              <a:rPr lang="cs-CZ"/>
              <a:t>PSYCHOLOGIE V PRAXI</a:t>
            </a:r>
          </a:p>
        </p:txBody>
      </p:sp>
      <p:sp>
        <p:nvSpPr>
          <p:cNvPr id="37890" name="Zástupný symbol pro obsah 2"/>
          <p:cNvSpPr>
            <a:spLocks noGrp="1"/>
          </p:cNvSpPr>
          <p:nvPr>
            <p:ph idx="1"/>
          </p:nvPr>
        </p:nvSpPr>
        <p:spPr/>
        <p:txBody>
          <a:bodyPr/>
          <a:lstStyle/>
          <a:p>
            <a:r>
              <a:rPr lang="cs-CZ"/>
              <a:t>Psycholog vs. psychiatr</a:t>
            </a:r>
          </a:p>
          <a:p>
            <a:endParaRPr lang="cs-CZ"/>
          </a:p>
          <a:p>
            <a:r>
              <a:rPr lang="cs-CZ"/>
              <a:t>Psycholog vs. psychoterapeut</a:t>
            </a:r>
          </a:p>
          <a:p>
            <a:endParaRPr lang="cs-CZ"/>
          </a:p>
          <a:p>
            <a:endParaRPr lang="cs-CZ"/>
          </a:p>
        </p:txBody>
      </p:sp>
      <p:pic>
        <p:nvPicPr>
          <p:cNvPr id="37891" name="Obrázek 3"/>
          <p:cNvPicPr>
            <a:picLocks noChangeAspect="1"/>
          </p:cNvPicPr>
          <p:nvPr/>
        </p:nvPicPr>
        <p:blipFill>
          <a:blip r:embed="rId2"/>
          <a:srcRect/>
          <a:stretch>
            <a:fillRect/>
          </a:stretch>
        </p:blipFill>
        <p:spPr bwMode="auto">
          <a:xfrm>
            <a:off x="5651500" y="1844675"/>
            <a:ext cx="3276600" cy="4071938"/>
          </a:xfrm>
          <a:prstGeom prst="rect">
            <a:avLst/>
          </a:prstGeom>
          <a:noFill/>
          <a:ln w="9525">
            <a:noFill/>
            <a:miter lim="800000"/>
            <a:headEnd/>
            <a:tailEnd/>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7950" y="188913"/>
            <a:ext cx="6119813" cy="950912"/>
          </a:xfrm>
        </p:spPr>
        <p:style>
          <a:lnRef idx="2">
            <a:schemeClr val="accent3"/>
          </a:lnRef>
          <a:fillRef idx="1">
            <a:schemeClr val="lt1"/>
          </a:fillRef>
          <a:effectRef idx="0">
            <a:schemeClr val="accent3"/>
          </a:effectRef>
          <a:fontRef idx="minor">
            <a:schemeClr val="dk1"/>
          </a:fontRef>
        </p:style>
        <p:txBody>
          <a:bodyPr rtlCol="0">
            <a:noAutofit/>
          </a:bodyPr>
          <a:lstStyle/>
          <a:p>
            <a:pPr fontAlgn="auto">
              <a:spcAft>
                <a:spcPts val="0"/>
              </a:spcAft>
              <a:defRPr/>
            </a:pPr>
            <a:r>
              <a:rPr lang="cs-CZ" sz="3200" dirty="0"/>
              <a:t>Studie konformity</a:t>
            </a:r>
          </a:p>
        </p:txBody>
      </p:sp>
      <p:sp>
        <p:nvSpPr>
          <p:cNvPr id="5" name="Zástupný symbol pro obsah 4"/>
          <p:cNvSpPr>
            <a:spLocks noGrp="1"/>
          </p:cNvSpPr>
          <p:nvPr>
            <p:ph idx="1"/>
          </p:nvPr>
        </p:nvSpPr>
        <p:spPr>
          <a:xfrm>
            <a:off x="107950" y="2708275"/>
            <a:ext cx="6119813" cy="649288"/>
          </a:xfrm>
        </p:spPr>
        <p:style>
          <a:lnRef idx="1">
            <a:schemeClr val="accent3"/>
          </a:lnRef>
          <a:fillRef idx="2">
            <a:schemeClr val="accent3"/>
          </a:fillRef>
          <a:effectRef idx="1">
            <a:schemeClr val="accent3"/>
          </a:effectRef>
          <a:fontRef idx="minor">
            <a:schemeClr val="dk1"/>
          </a:fontRef>
        </p:style>
        <p:txBody>
          <a:bodyPr rtlCol="0">
            <a:noAutofit/>
          </a:bodyPr>
          <a:lstStyle/>
          <a:p>
            <a:pPr marL="0" indent="0" fontAlgn="auto">
              <a:spcAft>
                <a:spcPts val="0"/>
              </a:spcAft>
              <a:buFont typeface="Wingdings 3" charset="2"/>
              <a:buNone/>
              <a:defRPr/>
            </a:pPr>
            <a:r>
              <a:rPr lang="cs-CZ" sz="2000" dirty="0">
                <a:hlinkClick r:id="rId2"/>
              </a:rPr>
              <a:t>http://www.youtube.com/watch?v=g8AFLI1jHkM</a:t>
            </a:r>
            <a:r>
              <a:rPr lang="cs-CZ" sz="2000" dirty="0"/>
              <a:t> </a:t>
            </a:r>
          </a:p>
        </p:txBody>
      </p:sp>
      <p:sp>
        <p:nvSpPr>
          <p:cNvPr id="6" name="Zástupný symbol pro text 5"/>
          <p:cNvSpPr>
            <a:spLocks noGrp="1"/>
          </p:cNvSpPr>
          <p:nvPr>
            <p:ph type="body" sz="half" idx="2"/>
          </p:nvPr>
        </p:nvSpPr>
        <p:spPr>
          <a:xfrm>
            <a:off x="107950" y="1268413"/>
            <a:ext cx="6119813" cy="1081087"/>
          </a:xfrm>
        </p:spPr>
        <p:style>
          <a:lnRef idx="2">
            <a:schemeClr val="accent3">
              <a:shade val="50000"/>
            </a:schemeClr>
          </a:lnRef>
          <a:fillRef idx="1">
            <a:schemeClr val="accent3"/>
          </a:fillRef>
          <a:effectRef idx="0">
            <a:schemeClr val="accent3"/>
          </a:effectRef>
          <a:fontRef idx="minor">
            <a:schemeClr val="lt1"/>
          </a:fontRef>
        </p:style>
        <p:txBody>
          <a:bodyPr rtlCol="0"/>
          <a:lstStyle/>
          <a:p>
            <a:pPr fontAlgn="auto">
              <a:spcAft>
                <a:spcPts val="0"/>
              </a:spcAft>
              <a:buFont typeface="Wingdings 3" charset="2"/>
              <a:buNone/>
              <a:defRPr/>
            </a:pPr>
            <a:r>
              <a:rPr lang="cs-CZ" sz="2400" dirty="0" err="1"/>
              <a:t>Solomon</a:t>
            </a:r>
            <a:r>
              <a:rPr lang="cs-CZ" sz="2400" dirty="0"/>
              <a:t> </a:t>
            </a:r>
            <a:r>
              <a:rPr lang="cs-CZ" sz="2400" dirty="0" err="1"/>
              <a:t>Asch</a:t>
            </a:r>
            <a:r>
              <a:rPr lang="cs-CZ" sz="2400" dirty="0"/>
              <a:t> 1951</a:t>
            </a:r>
          </a:p>
          <a:p>
            <a:pPr fontAlgn="auto">
              <a:spcAft>
                <a:spcPts val="0"/>
              </a:spcAft>
              <a:buFont typeface="Wingdings 3" charset="2"/>
              <a:buNone/>
              <a:defRPr/>
            </a:pPr>
            <a:r>
              <a:rPr lang="cs-CZ" sz="2400" dirty="0"/>
              <a:t>Laboratorní experimenty s konformitou</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6850" y="188913"/>
            <a:ext cx="3870325" cy="1152525"/>
          </a:xfrm>
        </p:spPr>
        <p:style>
          <a:lnRef idx="2">
            <a:schemeClr val="accent3"/>
          </a:lnRef>
          <a:fillRef idx="1">
            <a:schemeClr val="lt1"/>
          </a:fillRef>
          <a:effectRef idx="0">
            <a:schemeClr val="accent3"/>
          </a:effectRef>
          <a:fontRef idx="minor">
            <a:schemeClr val="dk1"/>
          </a:fontRef>
        </p:style>
        <p:txBody>
          <a:bodyPr rtlCol="0">
            <a:noAutofit/>
          </a:bodyPr>
          <a:lstStyle/>
          <a:p>
            <a:pPr fontAlgn="auto">
              <a:spcAft>
                <a:spcPts val="0"/>
              </a:spcAft>
              <a:defRPr/>
            </a:pPr>
            <a:r>
              <a:rPr lang="cs-CZ" sz="3200" dirty="0"/>
              <a:t>Studie konformity</a:t>
            </a:r>
          </a:p>
        </p:txBody>
      </p:sp>
      <p:sp>
        <p:nvSpPr>
          <p:cNvPr id="5" name="Zástupný symbol pro obsah 4"/>
          <p:cNvSpPr>
            <a:spLocks noGrp="1"/>
          </p:cNvSpPr>
          <p:nvPr>
            <p:ph idx="1"/>
          </p:nvPr>
        </p:nvSpPr>
        <p:spPr>
          <a:xfrm>
            <a:off x="4440238" y="188913"/>
            <a:ext cx="4224337" cy="1152525"/>
          </a:xfrm>
        </p:spPr>
        <p:style>
          <a:lnRef idx="1">
            <a:schemeClr val="accent3"/>
          </a:lnRef>
          <a:fillRef idx="2">
            <a:schemeClr val="accent3"/>
          </a:fillRef>
          <a:effectRef idx="1">
            <a:schemeClr val="accent3"/>
          </a:effectRef>
          <a:fontRef idx="minor">
            <a:schemeClr val="dk1"/>
          </a:fontRef>
        </p:style>
        <p:txBody>
          <a:bodyPr rtlCol="0">
            <a:noAutofit/>
          </a:bodyPr>
          <a:lstStyle/>
          <a:p>
            <a:pPr marL="0" indent="0" fontAlgn="auto">
              <a:spcAft>
                <a:spcPts val="0"/>
              </a:spcAft>
              <a:buFont typeface="Wingdings 3" charset="2"/>
              <a:buNone/>
              <a:defRPr/>
            </a:pPr>
            <a:r>
              <a:rPr lang="cs-CZ" sz="2000" dirty="0">
                <a:hlinkClick r:id="rId2"/>
              </a:rPr>
              <a:t>https://www.youtube.com/watch?v=xOYLCy5PVgM</a:t>
            </a:r>
            <a:r>
              <a:rPr lang="cs-CZ" sz="2000" dirty="0"/>
              <a:t> </a:t>
            </a:r>
          </a:p>
        </p:txBody>
      </p:sp>
      <p:sp>
        <p:nvSpPr>
          <p:cNvPr id="6" name="Zástupný symbol pro text 5"/>
          <p:cNvSpPr>
            <a:spLocks noGrp="1"/>
          </p:cNvSpPr>
          <p:nvPr>
            <p:ph type="body" sz="half" idx="4294967295"/>
          </p:nvPr>
        </p:nvSpPr>
        <p:spPr>
          <a:xfrm>
            <a:off x="171450" y="1628775"/>
            <a:ext cx="3629025" cy="1812925"/>
          </a:xfrm>
        </p:spPr>
        <p:style>
          <a:lnRef idx="2">
            <a:schemeClr val="accent3">
              <a:shade val="50000"/>
            </a:schemeClr>
          </a:lnRef>
          <a:fillRef idx="1">
            <a:schemeClr val="accent3"/>
          </a:fillRef>
          <a:effectRef idx="0">
            <a:schemeClr val="accent3"/>
          </a:effectRef>
          <a:fontRef idx="minor">
            <a:schemeClr val="lt1"/>
          </a:fontRef>
        </p:style>
        <p:txBody>
          <a:bodyPr rtlCol="0">
            <a:normAutofit fontScale="92500"/>
          </a:bodyPr>
          <a:lstStyle/>
          <a:p>
            <a:pPr fontAlgn="auto">
              <a:spcAft>
                <a:spcPts val="0"/>
              </a:spcAft>
              <a:buFont typeface="Wingdings 3" charset="2"/>
              <a:buChar char=""/>
              <a:defRPr/>
            </a:pPr>
            <a:r>
              <a:rPr lang="cs-CZ" sz="2400" dirty="0" err="1"/>
              <a:t>Stanley</a:t>
            </a:r>
            <a:r>
              <a:rPr lang="cs-CZ" sz="2400" dirty="0"/>
              <a:t> </a:t>
            </a:r>
            <a:r>
              <a:rPr lang="cs-CZ" sz="2400" dirty="0" err="1"/>
              <a:t>Milgram</a:t>
            </a:r>
            <a:r>
              <a:rPr lang="cs-CZ" sz="2400" dirty="0"/>
              <a:t> (1961)</a:t>
            </a:r>
          </a:p>
          <a:p>
            <a:pPr fontAlgn="auto">
              <a:spcAft>
                <a:spcPts val="0"/>
              </a:spcAft>
              <a:buFont typeface="Wingdings 3" charset="2"/>
              <a:buChar char=""/>
              <a:defRPr/>
            </a:pPr>
            <a:r>
              <a:rPr lang="cs-CZ" sz="2400" dirty="0"/>
              <a:t>Laboratorní experimenty </a:t>
            </a:r>
          </a:p>
          <a:p>
            <a:pPr marL="0" indent="0" fontAlgn="auto">
              <a:spcAft>
                <a:spcPts val="0"/>
              </a:spcAft>
              <a:buFont typeface="Wingdings 3" charset="2"/>
              <a:buNone/>
              <a:defRPr/>
            </a:pPr>
            <a:r>
              <a:rPr lang="cs-CZ" sz="2400" dirty="0"/>
              <a:t>s poslušností </a:t>
            </a:r>
          </a:p>
        </p:txBody>
      </p:sp>
      <p:sp>
        <p:nvSpPr>
          <p:cNvPr id="2" name="Obdélník 1"/>
          <p:cNvSpPr/>
          <p:nvPr/>
        </p:nvSpPr>
        <p:spPr>
          <a:xfrm>
            <a:off x="171450" y="3644900"/>
            <a:ext cx="3679825" cy="20320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cs-CZ" dirty="0"/>
              <a:t>Překvapením bylo zjištění, že mnoho učitelů prohlásilo, že jejich žák si za své utrpení může sám: jednak se sám přihlásil do pokusu a souhlasil s ním a za druhé, neuměl svůj úkol a na zadání odpovídal nesprávně.“</a:t>
            </a:r>
          </a:p>
        </p:txBody>
      </p:sp>
      <p:pic>
        <p:nvPicPr>
          <p:cNvPr id="221189" name="Obrázek 2"/>
          <p:cNvPicPr>
            <a:picLocks noChangeAspect="1"/>
          </p:cNvPicPr>
          <p:nvPr/>
        </p:nvPicPr>
        <p:blipFill>
          <a:blip r:embed="rId3"/>
          <a:srcRect/>
          <a:stretch>
            <a:fillRect/>
          </a:stretch>
        </p:blipFill>
        <p:spPr bwMode="auto">
          <a:xfrm>
            <a:off x="4048125" y="1449388"/>
            <a:ext cx="4968875" cy="4392612"/>
          </a:xfrm>
          <a:prstGeom prst="rect">
            <a:avLst/>
          </a:prstGeom>
          <a:noFill/>
          <a:ln w="9525">
            <a:noFill/>
            <a:miter lim="800000"/>
            <a:headEnd/>
            <a:tailEnd/>
          </a:ln>
        </p:spPr>
      </p:pic>
      <p:sp>
        <p:nvSpPr>
          <p:cNvPr id="7" name="Obdélník 6"/>
          <p:cNvSpPr/>
          <p:nvPr/>
        </p:nvSpPr>
        <p:spPr>
          <a:xfrm>
            <a:off x="1042988" y="5842000"/>
            <a:ext cx="7058025" cy="9223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cs-CZ" dirty="0" err="1"/>
              <a:t>Milgram</a:t>
            </a:r>
            <a:r>
              <a:rPr lang="cs-CZ" dirty="0"/>
              <a:t> prokázal, že nelidské a kruté zacházení s druhou osobou nemusí být podmíněno sadismem, ale pouhou poslušností. V Německu se při opakování pokusu našlo dokonce 85 % poslušných.</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825" y="161925"/>
            <a:ext cx="8678863" cy="509588"/>
          </a:xfrm>
        </p:spPr>
        <p:style>
          <a:lnRef idx="1">
            <a:schemeClr val="accent2"/>
          </a:lnRef>
          <a:fillRef idx="2">
            <a:schemeClr val="accent2"/>
          </a:fillRef>
          <a:effectRef idx="1">
            <a:schemeClr val="accent2"/>
          </a:effectRef>
          <a:fontRef idx="minor">
            <a:schemeClr val="dk1"/>
          </a:fontRef>
        </p:style>
        <p:txBody>
          <a:bodyPr rtlCol="0">
            <a:noAutofit/>
          </a:bodyPr>
          <a:lstStyle/>
          <a:p>
            <a:pPr fontAlgn="auto">
              <a:spcAft>
                <a:spcPts val="0"/>
              </a:spcAft>
              <a:defRPr/>
            </a:pPr>
            <a:r>
              <a:rPr lang="cs-CZ" sz="3200" dirty="0" err="1"/>
              <a:t>Milgramovy</a:t>
            </a:r>
            <a:r>
              <a:rPr lang="cs-CZ" sz="3200" dirty="0"/>
              <a:t> experimenty</a:t>
            </a:r>
            <a:endParaRPr lang="fr-FR" sz="3200" dirty="0"/>
          </a:p>
        </p:txBody>
      </p:sp>
      <p:graphicFrame>
        <p:nvGraphicFramePr>
          <p:cNvPr id="4" name="Zástupný symbol pro obsah 3"/>
          <p:cNvGraphicFramePr>
            <a:graphicFrameLocks noGrp="1"/>
          </p:cNvGraphicFramePr>
          <p:nvPr>
            <p:ph idx="1"/>
          </p:nvPr>
        </p:nvGraphicFramePr>
        <p:xfrm>
          <a:off x="250825" y="765175"/>
          <a:ext cx="8678739" cy="5943520"/>
        </p:xfrm>
        <a:graphic>
          <a:graphicData uri="http://schemas.openxmlformats.org/drawingml/2006/table">
            <a:tbl>
              <a:tblPr firstRow="1" bandRow="1">
                <a:tableStyleId>{5C22544A-7EE6-4342-B048-85BDC9FD1C3A}</a:tableStyleId>
              </a:tblPr>
              <a:tblGrid>
                <a:gridCol w="2892913">
                  <a:extLst>
                    <a:ext uri="{9D8B030D-6E8A-4147-A177-3AD203B41FA5}">
                      <a16:colId xmlns:a16="http://schemas.microsoft.com/office/drawing/2014/main" val="20000"/>
                    </a:ext>
                  </a:extLst>
                </a:gridCol>
                <a:gridCol w="2892913">
                  <a:extLst>
                    <a:ext uri="{9D8B030D-6E8A-4147-A177-3AD203B41FA5}">
                      <a16:colId xmlns:a16="http://schemas.microsoft.com/office/drawing/2014/main" val="20001"/>
                    </a:ext>
                  </a:extLst>
                </a:gridCol>
                <a:gridCol w="2892913">
                  <a:extLst>
                    <a:ext uri="{9D8B030D-6E8A-4147-A177-3AD203B41FA5}">
                      <a16:colId xmlns:a16="http://schemas.microsoft.com/office/drawing/2014/main" val="20002"/>
                    </a:ext>
                  </a:extLst>
                </a:gridCol>
              </a:tblGrid>
              <a:tr h="353302">
                <a:tc>
                  <a:txBody>
                    <a:bodyPr/>
                    <a:lstStyle/>
                    <a:p>
                      <a:r>
                        <a:rPr lang="cs-CZ" sz="1800" dirty="0"/>
                        <a:t>Faktory</a:t>
                      </a:r>
                      <a:endParaRPr lang="fr-FR" sz="1800" dirty="0"/>
                    </a:p>
                  </a:txBody>
                  <a:tcPr marT="45715" marB="45715"/>
                </a:tc>
                <a:tc>
                  <a:txBody>
                    <a:bodyPr/>
                    <a:lstStyle/>
                    <a:p>
                      <a:r>
                        <a:rPr lang="cs-CZ" sz="1800" dirty="0"/>
                        <a:t>Varianty</a:t>
                      </a:r>
                      <a:endParaRPr lang="fr-FR" sz="1800" dirty="0"/>
                    </a:p>
                  </a:txBody>
                  <a:tcPr marT="45715" marB="45715"/>
                </a:tc>
                <a:tc>
                  <a:txBody>
                    <a:bodyPr/>
                    <a:lstStyle/>
                    <a:p>
                      <a:r>
                        <a:rPr lang="cs-CZ" sz="1800" dirty="0"/>
                        <a:t>% osob, jež</a:t>
                      </a:r>
                      <a:r>
                        <a:rPr lang="cs-CZ" sz="1800" baseline="0" dirty="0"/>
                        <a:t> </a:t>
                      </a:r>
                      <a:r>
                        <a:rPr lang="cs-CZ" sz="1800" dirty="0"/>
                        <a:t>poslechli</a:t>
                      </a:r>
                      <a:endParaRPr lang="fr-FR" sz="1800" dirty="0"/>
                    </a:p>
                  </a:txBody>
                  <a:tcPr marT="45715" marB="45715"/>
                </a:tc>
                <a:extLst>
                  <a:ext uri="{0D108BD9-81ED-4DB2-BD59-A6C34878D82A}">
                    <a16:rowId xmlns:a16="http://schemas.microsoft.com/office/drawing/2014/main" val="10000"/>
                  </a:ext>
                </a:extLst>
              </a:tr>
              <a:tr h="353302">
                <a:tc>
                  <a:txBody>
                    <a:bodyPr/>
                    <a:lstStyle/>
                    <a:p>
                      <a:r>
                        <a:rPr lang="cs-CZ" sz="1800" dirty="0"/>
                        <a:t>Původní experiment</a:t>
                      </a:r>
                      <a:endParaRPr lang="fr-FR" sz="1800" dirty="0"/>
                    </a:p>
                  </a:txBody>
                  <a:tcPr marT="45715" marB="45715"/>
                </a:tc>
                <a:tc>
                  <a:txBody>
                    <a:bodyPr/>
                    <a:lstStyle/>
                    <a:p>
                      <a:endParaRPr lang="fr-FR" sz="1800" dirty="0"/>
                    </a:p>
                  </a:txBody>
                  <a:tcPr marT="45715" marB="45715"/>
                </a:tc>
                <a:tc>
                  <a:txBody>
                    <a:bodyPr/>
                    <a:lstStyle/>
                    <a:p>
                      <a:r>
                        <a:rPr lang="cs-CZ" sz="1800" dirty="0"/>
                        <a:t>63%</a:t>
                      </a:r>
                      <a:endParaRPr lang="fr-FR" sz="1800" dirty="0"/>
                    </a:p>
                  </a:txBody>
                  <a:tcPr marT="45715" marB="45715"/>
                </a:tc>
                <a:extLst>
                  <a:ext uri="{0D108BD9-81ED-4DB2-BD59-A6C34878D82A}">
                    <a16:rowId xmlns:a16="http://schemas.microsoft.com/office/drawing/2014/main" val="10001"/>
                  </a:ext>
                </a:extLst>
              </a:tr>
              <a:tr h="618286">
                <a:tc>
                  <a:txBody>
                    <a:bodyPr/>
                    <a:lstStyle/>
                    <a:p>
                      <a:r>
                        <a:rPr lang="cs-CZ" sz="1800" dirty="0"/>
                        <a:t>Důvěryhodnost objektu</a:t>
                      </a:r>
                      <a:endParaRPr lang="fr-FR" sz="1800" dirty="0"/>
                    </a:p>
                  </a:txBody>
                  <a:tcPr marT="45715" marB="45715"/>
                </a:tc>
                <a:tc>
                  <a:txBody>
                    <a:bodyPr/>
                    <a:lstStyle/>
                    <a:p>
                      <a:r>
                        <a:rPr lang="cs-CZ" sz="1800" dirty="0"/>
                        <a:t>Experiment probíhá na </a:t>
                      </a:r>
                      <a:r>
                        <a:rPr lang="cs-CZ" sz="1800" dirty="0" err="1"/>
                        <a:t>Princeton</a:t>
                      </a:r>
                      <a:r>
                        <a:rPr lang="cs-CZ" sz="1800" dirty="0"/>
                        <a:t> University</a:t>
                      </a:r>
                      <a:endParaRPr lang="fr-FR" sz="1800" dirty="0"/>
                    </a:p>
                  </a:txBody>
                  <a:tcPr marT="45715" marB="45715"/>
                </a:tc>
                <a:tc>
                  <a:txBody>
                    <a:bodyPr/>
                    <a:lstStyle/>
                    <a:p>
                      <a:r>
                        <a:rPr lang="cs-CZ" sz="1800" dirty="0"/>
                        <a:t>80%</a:t>
                      </a:r>
                      <a:endParaRPr lang="fr-FR" sz="1800" dirty="0"/>
                    </a:p>
                  </a:txBody>
                  <a:tcPr marT="45715" marB="45715"/>
                </a:tc>
                <a:extLst>
                  <a:ext uri="{0D108BD9-81ED-4DB2-BD59-A6C34878D82A}">
                    <a16:rowId xmlns:a16="http://schemas.microsoft.com/office/drawing/2014/main" val="10002"/>
                  </a:ext>
                </a:extLst>
              </a:tr>
              <a:tr h="883270">
                <a:tc>
                  <a:txBody>
                    <a:bodyPr/>
                    <a:lstStyle/>
                    <a:p>
                      <a:r>
                        <a:rPr lang="cs-CZ" sz="1800" dirty="0"/>
                        <a:t>Prestiž</a:t>
                      </a:r>
                      <a:r>
                        <a:rPr lang="cs-CZ" sz="1800" baseline="0" dirty="0"/>
                        <a:t> autority</a:t>
                      </a:r>
                      <a:endParaRPr lang="fr-FR" sz="1800" dirty="0"/>
                    </a:p>
                  </a:txBody>
                  <a:tcPr marT="45715" marB="45715"/>
                </a:tc>
                <a:tc>
                  <a:txBody>
                    <a:bodyPr/>
                    <a:lstStyle/>
                    <a:p>
                      <a:r>
                        <a:rPr lang="cs-CZ" sz="1800" dirty="0"/>
                        <a:t>Experiment neprobíhá</a:t>
                      </a:r>
                      <a:r>
                        <a:rPr lang="cs-CZ" sz="1800" baseline="0" dirty="0"/>
                        <a:t> na Univerzitě, ale v kanceláři v centru města</a:t>
                      </a:r>
                      <a:endParaRPr lang="fr-FR" sz="1800" dirty="0"/>
                    </a:p>
                  </a:txBody>
                  <a:tcPr marT="45715" marB="45715"/>
                </a:tc>
                <a:tc>
                  <a:txBody>
                    <a:bodyPr/>
                    <a:lstStyle/>
                    <a:p>
                      <a:r>
                        <a:rPr lang="cs-CZ" sz="1800" dirty="0"/>
                        <a:t>48%</a:t>
                      </a:r>
                      <a:endParaRPr lang="fr-FR" sz="1800" dirty="0"/>
                    </a:p>
                  </a:txBody>
                  <a:tcPr marT="45715" marB="45715"/>
                </a:tc>
                <a:extLst>
                  <a:ext uri="{0D108BD9-81ED-4DB2-BD59-A6C34878D82A}">
                    <a16:rowId xmlns:a16="http://schemas.microsoft.com/office/drawing/2014/main" val="10003"/>
                  </a:ext>
                </a:extLst>
              </a:tr>
              <a:tr h="618286">
                <a:tc>
                  <a:txBody>
                    <a:bodyPr/>
                    <a:lstStyle/>
                    <a:p>
                      <a:r>
                        <a:rPr lang="cs-CZ" sz="1800" dirty="0"/>
                        <a:t>Legitimita,</a:t>
                      </a:r>
                      <a:r>
                        <a:rPr lang="cs-CZ" sz="1800" baseline="0" dirty="0"/>
                        <a:t> důvěryhodnost </a:t>
                      </a:r>
                      <a:r>
                        <a:rPr lang="cs-CZ" sz="1800" dirty="0"/>
                        <a:t>autority</a:t>
                      </a:r>
                      <a:endParaRPr lang="fr-FR" sz="1800" dirty="0"/>
                    </a:p>
                  </a:txBody>
                  <a:tcPr marT="45715" marB="45715"/>
                </a:tc>
                <a:tc>
                  <a:txBody>
                    <a:bodyPr/>
                    <a:lstStyle/>
                    <a:p>
                      <a:r>
                        <a:rPr lang="cs-CZ" sz="1800" dirty="0"/>
                        <a:t>Experimentátor je zřejmě</a:t>
                      </a:r>
                      <a:r>
                        <a:rPr lang="cs-CZ" sz="1800" baseline="0" dirty="0"/>
                        <a:t> běžný občan</a:t>
                      </a:r>
                      <a:endParaRPr lang="fr-FR" sz="1800" dirty="0"/>
                    </a:p>
                  </a:txBody>
                  <a:tcPr marT="45715" marB="45715"/>
                </a:tc>
                <a:tc>
                  <a:txBody>
                    <a:bodyPr/>
                    <a:lstStyle/>
                    <a:p>
                      <a:r>
                        <a:rPr lang="cs-CZ" sz="1800" dirty="0"/>
                        <a:t>20%</a:t>
                      </a:r>
                      <a:endParaRPr lang="fr-FR" sz="1800" dirty="0"/>
                    </a:p>
                  </a:txBody>
                  <a:tcPr marT="45715" marB="45715"/>
                </a:tc>
                <a:extLst>
                  <a:ext uri="{0D108BD9-81ED-4DB2-BD59-A6C34878D82A}">
                    <a16:rowId xmlns:a16="http://schemas.microsoft.com/office/drawing/2014/main" val="10004"/>
                  </a:ext>
                </a:extLst>
              </a:tr>
              <a:tr h="1678222">
                <a:tc>
                  <a:txBody>
                    <a:bodyPr/>
                    <a:lstStyle/>
                    <a:p>
                      <a:r>
                        <a:rPr lang="cs-CZ" sz="1800" dirty="0"/>
                        <a:t>Blízkost „žáka“</a:t>
                      </a:r>
                      <a:endParaRPr lang="fr-FR" sz="1800" dirty="0"/>
                    </a:p>
                  </a:txBody>
                  <a:tcPr marT="45715" marB="45715"/>
                </a:tc>
                <a:tc>
                  <a:txBody>
                    <a:bodyPr/>
                    <a:lstStyle/>
                    <a:p>
                      <a:r>
                        <a:rPr lang="cs-CZ" sz="1800" baseline="0" dirty="0"/>
                        <a:t>„Žák“ po celou dobu nevydává žádný zvuk</a:t>
                      </a:r>
                    </a:p>
                    <a:p>
                      <a:r>
                        <a:rPr lang="cs-CZ" sz="1800" baseline="0" dirty="0"/>
                        <a:t>Při  300 voltech „žák“ buší na stěnu</a:t>
                      </a:r>
                    </a:p>
                    <a:p>
                      <a:r>
                        <a:rPr lang="cs-CZ" sz="1800" baseline="0" dirty="0"/>
                        <a:t>„Učitel“ a „žák“ jsou v jedné místnosti</a:t>
                      </a:r>
                      <a:endParaRPr lang="fr-FR" sz="1800" dirty="0"/>
                    </a:p>
                  </a:txBody>
                  <a:tcPr marT="45715" marB="45715"/>
                </a:tc>
                <a:tc>
                  <a:txBody>
                    <a:bodyPr/>
                    <a:lstStyle/>
                    <a:p>
                      <a:r>
                        <a:rPr lang="cs-CZ" sz="1800" dirty="0"/>
                        <a:t>100%</a:t>
                      </a:r>
                    </a:p>
                    <a:p>
                      <a:endParaRPr lang="cs-CZ" sz="1800" dirty="0"/>
                    </a:p>
                    <a:p>
                      <a:r>
                        <a:rPr lang="cs-CZ" sz="1800" dirty="0"/>
                        <a:t>65%</a:t>
                      </a:r>
                    </a:p>
                    <a:p>
                      <a:endParaRPr lang="cs-CZ" sz="1800" dirty="0"/>
                    </a:p>
                    <a:p>
                      <a:r>
                        <a:rPr lang="cs-CZ" sz="1800" dirty="0"/>
                        <a:t>40%</a:t>
                      </a:r>
                      <a:endParaRPr lang="fr-FR" sz="1800" dirty="0"/>
                    </a:p>
                  </a:txBody>
                  <a:tcPr marT="45715" marB="45715"/>
                </a:tc>
                <a:extLst>
                  <a:ext uri="{0D108BD9-81ED-4DB2-BD59-A6C34878D82A}">
                    <a16:rowId xmlns:a16="http://schemas.microsoft.com/office/drawing/2014/main" val="10005"/>
                  </a:ext>
                </a:extLst>
              </a:tr>
              <a:tr h="618286">
                <a:tc>
                  <a:txBody>
                    <a:bodyPr/>
                    <a:lstStyle/>
                    <a:p>
                      <a:r>
                        <a:rPr lang="cs-CZ" sz="1800" dirty="0"/>
                        <a:t>Blízkost autority</a:t>
                      </a:r>
                    </a:p>
                  </a:txBody>
                  <a:tcPr marT="45715" marB="45715"/>
                </a:tc>
                <a:tc>
                  <a:txBody>
                    <a:bodyPr/>
                    <a:lstStyle/>
                    <a:p>
                      <a:r>
                        <a:rPr lang="cs-CZ" sz="1800" dirty="0"/>
                        <a:t>Experimentátor dává instrukce po telefonu</a:t>
                      </a:r>
                    </a:p>
                  </a:txBody>
                  <a:tcPr marT="45715" marB="45715"/>
                </a:tc>
                <a:tc>
                  <a:txBody>
                    <a:bodyPr/>
                    <a:lstStyle/>
                    <a:p>
                      <a:r>
                        <a:rPr lang="cs-CZ" sz="1800" dirty="0"/>
                        <a:t>20%</a:t>
                      </a:r>
                    </a:p>
                    <a:p>
                      <a:endParaRPr lang="cs-CZ" sz="1800" dirty="0"/>
                    </a:p>
                  </a:txBody>
                  <a:tcPr marT="45715" marB="45715"/>
                </a:tc>
                <a:extLst>
                  <a:ext uri="{0D108BD9-81ED-4DB2-BD59-A6C34878D82A}">
                    <a16:rowId xmlns:a16="http://schemas.microsoft.com/office/drawing/2014/main" val="10006"/>
                  </a:ext>
                </a:extLst>
              </a:tr>
              <a:tr h="618286">
                <a:tc>
                  <a:txBody>
                    <a:bodyPr/>
                    <a:lstStyle/>
                    <a:p>
                      <a:r>
                        <a:rPr lang="cs-CZ" sz="1800" dirty="0"/>
                        <a:t>Nasazení  „učitele“</a:t>
                      </a:r>
                    </a:p>
                  </a:txBody>
                  <a:tcPr marT="45715" marB="45715"/>
                </a:tc>
                <a:tc>
                  <a:txBody>
                    <a:bodyPr/>
                    <a:lstStyle/>
                    <a:p>
                      <a:r>
                        <a:rPr lang="cs-CZ" sz="1800" dirty="0"/>
                        <a:t>„Učitel“ přidržuje ruku „žáka“ na elektrodě</a:t>
                      </a:r>
                      <a:endParaRPr lang="fr-FR" sz="1800" dirty="0"/>
                    </a:p>
                  </a:txBody>
                  <a:tcPr marT="45715" marB="45715"/>
                </a:tc>
                <a:tc>
                  <a:txBody>
                    <a:bodyPr/>
                    <a:lstStyle/>
                    <a:p>
                      <a:r>
                        <a:rPr lang="cs-CZ" sz="1800" dirty="0"/>
                        <a:t>30%</a:t>
                      </a:r>
                      <a:endParaRPr lang="fr-FR" sz="1800" dirty="0"/>
                    </a:p>
                  </a:txBody>
                  <a:tcPr marT="45715" marB="45715"/>
                </a:tc>
                <a:extLst>
                  <a:ext uri="{0D108BD9-81ED-4DB2-BD59-A6C34878D82A}">
                    <a16:rowId xmlns:a16="http://schemas.microsoft.com/office/drawing/2014/main" val="10007"/>
                  </a:ext>
                </a:extLst>
              </a:tr>
            </a:tbl>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4213" y="333375"/>
            <a:ext cx="2735262" cy="963613"/>
          </a:xfrm>
        </p:spPr>
        <p:style>
          <a:lnRef idx="2">
            <a:schemeClr val="accent3"/>
          </a:lnRef>
          <a:fillRef idx="1">
            <a:schemeClr val="lt1"/>
          </a:fillRef>
          <a:effectRef idx="0">
            <a:schemeClr val="accent3"/>
          </a:effectRef>
          <a:fontRef idx="minor">
            <a:schemeClr val="dk1"/>
          </a:fontRef>
        </p:style>
        <p:txBody>
          <a:bodyPr rtlCol="0">
            <a:noAutofit/>
          </a:bodyPr>
          <a:lstStyle/>
          <a:p>
            <a:pPr fontAlgn="auto">
              <a:spcAft>
                <a:spcPts val="0"/>
              </a:spcAft>
              <a:defRPr/>
            </a:pPr>
            <a:r>
              <a:rPr lang="cs-CZ" sz="3200" dirty="0"/>
              <a:t>Studie konformity</a:t>
            </a:r>
          </a:p>
        </p:txBody>
      </p:sp>
      <p:sp>
        <p:nvSpPr>
          <p:cNvPr id="5" name="Zástupný symbol pro obsah 4"/>
          <p:cNvSpPr>
            <a:spLocks noGrp="1"/>
          </p:cNvSpPr>
          <p:nvPr>
            <p:ph idx="1"/>
          </p:nvPr>
        </p:nvSpPr>
        <p:spPr>
          <a:xfrm>
            <a:off x="3924300" y="19050"/>
            <a:ext cx="4402138" cy="6838950"/>
          </a:xfrm>
        </p:spPr>
        <p:style>
          <a:lnRef idx="1">
            <a:schemeClr val="accent3"/>
          </a:lnRef>
          <a:fillRef idx="2">
            <a:schemeClr val="accent3"/>
          </a:fillRef>
          <a:effectRef idx="1">
            <a:schemeClr val="accent3"/>
          </a:effectRef>
          <a:fontRef idx="minor">
            <a:schemeClr val="dk1"/>
          </a:fontRef>
        </p:style>
        <p:txBody>
          <a:bodyPr rtlCol="0">
            <a:noAutofit/>
          </a:bodyPr>
          <a:lstStyle/>
          <a:p>
            <a:pPr marL="0" indent="0" fontAlgn="auto">
              <a:spcAft>
                <a:spcPts val="0"/>
              </a:spcAft>
              <a:buFont typeface="Wingdings 3" charset="2"/>
              <a:buNone/>
              <a:defRPr/>
            </a:pPr>
            <a:r>
              <a:rPr lang="cs-CZ" dirty="0"/>
              <a:t>Philip </a:t>
            </a:r>
            <a:r>
              <a:rPr lang="cs-CZ" dirty="0" err="1"/>
              <a:t>Zimbardo</a:t>
            </a:r>
            <a:r>
              <a:rPr lang="cs-CZ" dirty="0"/>
              <a:t> je jedním z nejvýznamnějších světových žijících psychologů. </a:t>
            </a:r>
          </a:p>
          <a:p>
            <a:pPr marL="0" indent="0" fontAlgn="auto">
              <a:spcAft>
                <a:spcPts val="0"/>
              </a:spcAft>
              <a:buFont typeface="Wingdings 3" charset="2"/>
              <a:buNone/>
              <a:defRPr/>
            </a:pPr>
            <a:r>
              <a:rPr lang="cs-CZ" dirty="0"/>
              <a:t>Dr. </a:t>
            </a:r>
            <a:r>
              <a:rPr lang="cs-CZ" dirty="0" err="1"/>
              <a:t>Zimbardo</a:t>
            </a:r>
            <a:r>
              <a:rPr lang="cs-CZ" dirty="0"/>
              <a:t> napsal více než 50 knih a 400 odborných a populárně naučných článků a knižních kapitol. </a:t>
            </a:r>
          </a:p>
          <a:p>
            <a:pPr marL="0" indent="0" fontAlgn="auto">
              <a:spcAft>
                <a:spcPts val="0"/>
              </a:spcAft>
              <a:buFont typeface="Wingdings 3" charset="2"/>
              <a:buNone/>
              <a:defRPr/>
            </a:pPr>
            <a:r>
              <a:rPr lang="cs-CZ" dirty="0"/>
              <a:t>Jakožto emeritní profesor na Stanfordské univerzitě strávil dr. </a:t>
            </a:r>
            <a:r>
              <a:rPr lang="cs-CZ" dirty="0" err="1"/>
              <a:t>Zimbardo</a:t>
            </a:r>
            <a:r>
              <a:rPr lang="cs-CZ" dirty="0"/>
              <a:t> 50 let výukou a studiem psychologie. </a:t>
            </a:r>
          </a:p>
          <a:p>
            <a:pPr marL="0" indent="0" fontAlgn="auto">
              <a:spcAft>
                <a:spcPts val="0"/>
              </a:spcAft>
              <a:buFont typeface="Wingdings 3" charset="2"/>
              <a:buNone/>
              <a:defRPr/>
            </a:pPr>
            <a:r>
              <a:rPr lang="cs-CZ" dirty="0"/>
              <a:t>Doktorát ze sociální psychologie získal na </a:t>
            </a:r>
            <a:r>
              <a:rPr lang="cs-CZ" dirty="0" err="1"/>
              <a:t>Yalské</a:t>
            </a:r>
            <a:r>
              <a:rPr lang="cs-CZ" dirty="0"/>
              <a:t> univerzitě. </a:t>
            </a:r>
          </a:p>
          <a:p>
            <a:pPr marL="0" indent="0" fontAlgn="auto">
              <a:spcAft>
                <a:spcPts val="0"/>
              </a:spcAft>
              <a:buFont typeface="Wingdings 3" charset="2"/>
              <a:buNone/>
              <a:defRPr/>
            </a:pPr>
            <a:r>
              <a:rPr lang="cs-CZ" dirty="0"/>
              <a:t>Během své kariéry se zabýval výzkumem stydlivosti, časové perspektivy, přesvědčování, kultů, šílenství, násilí, vandalismu, politické psychologie a zla.</a:t>
            </a:r>
            <a:br>
              <a:rPr lang="cs-CZ" dirty="0"/>
            </a:br>
            <a:r>
              <a:rPr lang="cs-CZ" dirty="0"/>
              <a:t>Jeho nejznámějším počinem je kontroverzní </a:t>
            </a:r>
            <a:r>
              <a:rPr lang="cs-CZ" b="1" dirty="0"/>
              <a:t>Stanfordský vězeňský experiment</a:t>
            </a:r>
            <a:r>
              <a:rPr lang="cs-CZ" dirty="0"/>
              <a:t>, který ukázal, jak snadno mohou běžní inteligentní vysokoškoláci překročit hranici mezi dobrem a zlem, když se ocitnou v matici situačních</a:t>
            </a:r>
            <a:br>
              <a:rPr lang="cs-CZ" dirty="0"/>
            </a:br>
            <a:r>
              <a:rPr lang="cs-CZ" dirty="0"/>
              <a:t>a systémových sil. </a:t>
            </a:r>
          </a:p>
        </p:txBody>
      </p:sp>
      <p:sp>
        <p:nvSpPr>
          <p:cNvPr id="6" name="Zástupný symbol pro text 5"/>
          <p:cNvSpPr>
            <a:spLocks noGrp="1"/>
          </p:cNvSpPr>
          <p:nvPr>
            <p:ph type="body" sz="half" idx="2"/>
          </p:nvPr>
        </p:nvSpPr>
        <p:spPr>
          <a:xfrm>
            <a:off x="107950" y="1700213"/>
            <a:ext cx="3633788" cy="1584325"/>
          </a:xfrm>
        </p:spPr>
        <p:style>
          <a:lnRef idx="2">
            <a:schemeClr val="accent3">
              <a:shade val="50000"/>
            </a:schemeClr>
          </a:lnRef>
          <a:fillRef idx="1">
            <a:schemeClr val="accent3"/>
          </a:fillRef>
          <a:effectRef idx="0">
            <a:schemeClr val="accent3"/>
          </a:effectRef>
          <a:fontRef idx="minor">
            <a:schemeClr val="lt1"/>
          </a:fontRef>
        </p:style>
        <p:txBody>
          <a:bodyPr rtlCol="0"/>
          <a:lstStyle/>
          <a:p>
            <a:pPr fontAlgn="auto">
              <a:spcAft>
                <a:spcPts val="0"/>
              </a:spcAft>
              <a:buFont typeface="Wingdings 3" charset="2"/>
              <a:buNone/>
              <a:defRPr/>
            </a:pPr>
            <a:r>
              <a:rPr lang="cs-CZ" sz="2400" dirty="0" err="1"/>
              <a:t>Zimbardo</a:t>
            </a:r>
            <a:r>
              <a:rPr lang="cs-CZ" sz="2400" dirty="0"/>
              <a:t> (1971)</a:t>
            </a:r>
          </a:p>
          <a:p>
            <a:pPr fontAlgn="auto">
              <a:spcAft>
                <a:spcPts val="0"/>
              </a:spcAft>
              <a:buFont typeface="Wingdings 3" charset="2"/>
              <a:buNone/>
              <a:defRPr/>
            </a:pPr>
            <a:r>
              <a:rPr lang="cs-CZ" sz="2400" dirty="0"/>
              <a:t>Stanfordský vězeňský experiment</a:t>
            </a:r>
          </a:p>
        </p:txBody>
      </p:sp>
      <p:sp>
        <p:nvSpPr>
          <p:cNvPr id="223236" name="TextovéPole 1"/>
          <p:cNvSpPr txBox="1">
            <a:spLocks noChangeArrowheads="1"/>
          </p:cNvSpPr>
          <p:nvPr/>
        </p:nvSpPr>
        <p:spPr bwMode="auto">
          <a:xfrm>
            <a:off x="684213" y="3860800"/>
            <a:ext cx="2182812" cy="646113"/>
          </a:xfrm>
          <a:prstGeom prst="rect">
            <a:avLst/>
          </a:prstGeom>
          <a:noFill/>
          <a:ln w="9525">
            <a:noFill/>
            <a:miter lim="800000"/>
            <a:headEnd/>
            <a:tailEnd/>
          </a:ln>
        </p:spPr>
        <p:txBody>
          <a:bodyPr wrap="none">
            <a:spAutoFit/>
          </a:bodyPr>
          <a:lstStyle/>
          <a:p>
            <a:r>
              <a:rPr lang="cs-CZ">
                <a:latin typeface="Trebuchet MS" pitchFamily="34" charset="0"/>
              </a:rPr>
              <a:t>2011 a 2016</a:t>
            </a:r>
          </a:p>
          <a:p>
            <a:r>
              <a:rPr lang="cs-CZ">
                <a:latin typeface="Trebuchet MS" pitchFamily="34" charset="0"/>
              </a:rPr>
              <a:t>PŘEDNÁŠKY v Praze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ovéPole 4"/>
          <p:cNvSpPr txBox="1">
            <a:spLocks noChangeArrowheads="1"/>
          </p:cNvSpPr>
          <p:nvPr/>
        </p:nvSpPr>
        <p:spPr bwMode="auto">
          <a:xfrm>
            <a:off x="611188" y="765175"/>
            <a:ext cx="185737" cy="368300"/>
          </a:xfrm>
          <a:prstGeom prst="rect">
            <a:avLst/>
          </a:prstGeom>
          <a:noFill/>
          <a:ln w="9525">
            <a:noFill/>
            <a:miter lim="800000"/>
            <a:headEnd/>
            <a:tailEnd/>
          </a:ln>
        </p:spPr>
        <p:txBody>
          <a:bodyPr wrap="none">
            <a:spAutoFit/>
          </a:bodyPr>
          <a:lstStyle/>
          <a:p>
            <a:endParaRPr lang="cs-CZ">
              <a:latin typeface="Trebuchet MS" pitchFamily="34" charset="0"/>
            </a:endParaRPr>
          </a:p>
        </p:txBody>
      </p:sp>
      <p:sp>
        <p:nvSpPr>
          <p:cNvPr id="224258" name="Obdélník 10"/>
          <p:cNvSpPr>
            <a:spLocks noChangeArrowheads="1"/>
          </p:cNvSpPr>
          <p:nvPr/>
        </p:nvSpPr>
        <p:spPr bwMode="auto">
          <a:xfrm>
            <a:off x="250825" y="188913"/>
            <a:ext cx="8353425" cy="5632450"/>
          </a:xfrm>
          <a:prstGeom prst="rect">
            <a:avLst/>
          </a:prstGeom>
          <a:noFill/>
          <a:ln w="9525">
            <a:noFill/>
            <a:miter lim="800000"/>
            <a:headEnd/>
            <a:tailEnd/>
          </a:ln>
        </p:spPr>
        <p:txBody>
          <a:bodyPr>
            <a:spAutoFit/>
          </a:bodyPr>
          <a:lstStyle/>
          <a:p>
            <a:r>
              <a:rPr lang="cs-CZ" sz="2400">
                <a:solidFill>
                  <a:schemeClr val="bg1"/>
                </a:solidFill>
                <a:latin typeface="Trebuchet MS" pitchFamily="34" charset="0"/>
                <a:hlinkClick r:id="rId2"/>
              </a:rPr>
              <a:t>http://www.ceskatelevize.cz/ct24/svet/138717-byl-ze-me-reditel-veznice-rika-zimbardo-o-experimentu-s-moci/</a:t>
            </a:r>
            <a:r>
              <a:rPr lang="cs-CZ" sz="2400">
                <a:solidFill>
                  <a:schemeClr val="bg1"/>
                </a:solidFill>
                <a:latin typeface="Trebuchet MS" pitchFamily="34" charset="0"/>
              </a:rPr>
              <a:t> </a:t>
            </a:r>
          </a:p>
          <a:p>
            <a:endParaRPr lang="cs-CZ" sz="2400">
              <a:latin typeface="Trebuchet MS" pitchFamily="34" charset="0"/>
            </a:endParaRPr>
          </a:p>
          <a:p>
            <a:r>
              <a:rPr lang="cs-CZ" sz="2400">
                <a:latin typeface="Trebuchet MS" pitchFamily="34" charset="0"/>
              </a:rPr>
              <a:t>V srpnu 1971 si čtyřiadvacet vysokoškolských studentů pod dohledem psychologa Philipa Zimbarda rozdělilo na čtrnáct dní role dozorců a vězňů.</a:t>
            </a:r>
          </a:p>
          <a:p>
            <a:r>
              <a:rPr lang="cs-CZ" sz="2400">
                <a:latin typeface="Trebuchet MS" pitchFamily="34" charset="0"/>
              </a:rPr>
              <a:t>Pokus měl prokázat, jakou moc má na lidské chování prostředí, ve kterém žijeme, nakonec skončil po šesti dnech, když se několik studentů-vězňů psychicky zhroutilo pod tlakem a brutalitou dozorců. </a:t>
            </a:r>
          </a:p>
          <a:p>
            <a:r>
              <a:rPr lang="cs-CZ" sz="2400">
                <a:latin typeface="Trebuchet MS" pitchFamily="34" charset="0"/>
              </a:rPr>
              <a:t>Sám Zimbardo dnes vzpomíná, že se víc než jako ředitel projektu cítil jako ředitel věznice. </a:t>
            </a:r>
          </a:p>
          <a:p>
            <a:pPr algn="ctr"/>
            <a:r>
              <a:rPr lang="cs-CZ" sz="2400" b="1">
                <a:latin typeface="Trebuchet MS" pitchFamily="34" charset="0"/>
              </a:rPr>
              <a:t>Tzv. stanfordský vězeňský experiment patří mezi nejznámější a zároveň nejkontroverznější psychologické experimenty všech dob.</a:t>
            </a:r>
          </a:p>
        </p:txBody>
      </p:sp>
      <p:sp>
        <p:nvSpPr>
          <p:cNvPr id="14" name="TextovéPole 13"/>
          <p:cNvSpPr txBox="1"/>
          <p:nvPr/>
        </p:nvSpPr>
        <p:spPr>
          <a:xfrm>
            <a:off x="611188" y="5949950"/>
            <a:ext cx="7993062" cy="58420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fontAlgn="auto">
              <a:spcBef>
                <a:spcPts val="0"/>
              </a:spcBef>
              <a:spcAft>
                <a:spcPts val="0"/>
              </a:spcAft>
              <a:defRPr/>
            </a:pPr>
            <a:r>
              <a:rPr lang="cs-CZ" sz="3200" b="1" dirty="0">
                <a:solidFill>
                  <a:schemeClr val="accent4">
                    <a:lumMod val="50000"/>
                  </a:schemeClr>
                </a:solidFill>
              </a:rPr>
              <a:t>„MĚL JSEM TO UKONČIT DŘÍV“</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6886" y="3933056"/>
            <a:ext cx="7887522" cy="175432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cs-CZ" dirty="0"/>
              <a:t>"</a:t>
            </a:r>
            <a:r>
              <a:rPr lang="cs-CZ" b="1" dirty="0">
                <a:solidFill>
                  <a:schemeClr val="bg1"/>
                </a:solidFill>
              </a:rPr>
              <a:t>Většina lidí v takto silných situacích, které jsou pro ně zcela nové, zklame, podlehne, podvádí, lže, zraňuje ostatní. Aby k tomu nedošlo, musíme pochopit, které síly to spouštějí. A za druhé pochopit, kdo jsou ti lidé, kteří odolají. My je považujeme za hrdiny, protože nesklouznou do toho bahna. Víme toho hodně o tom, proč a jak se z dobrých lidí stávají zlí. Nevíme nic o tom, jak se z obyčejných lidí stávají hrdinové."</a:t>
            </a:r>
          </a:p>
        </p:txBody>
      </p:sp>
      <p:sp>
        <p:nvSpPr>
          <p:cNvPr id="5" name="Obdélník 4"/>
          <p:cNvSpPr/>
          <p:nvPr/>
        </p:nvSpPr>
        <p:spPr>
          <a:xfrm>
            <a:off x="501650" y="1095375"/>
            <a:ext cx="4751388" cy="9223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fontAlgn="auto">
              <a:spcBef>
                <a:spcPts val="0"/>
              </a:spcBef>
              <a:spcAft>
                <a:spcPts val="0"/>
              </a:spcAft>
              <a:defRPr/>
            </a:pPr>
            <a:r>
              <a:rPr lang="cs-CZ" i="1" dirty="0"/>
              <a:t>Naše</a:t>
            </a:r>
            <a:r>
              <a:rPr lang="cs-CZ" dirty="0"/>
              <a:t> já</a:t>
            </a:r>
            <a:r>
              <a:rPr lang="cs-CZ" i="1" dirty="0"/>
              <a:t> se mění podle toho, v jakém prostředí zrovna jsme. Myslíme si, že jsme pořád stejní lidé, ale ve skutečnosti si navlékáme různé masky.</a:t>
            </a:r>
            <a:endParaRPr lang="cs-CZ" b="1" dirty="0">
              <a:solidFill>
                <a:schemeClr val="bg1"/>
              </a:solidFill>
            </a:endParaRPr>
          </a:p>
        </p:txBody>
      </p:sp>
      <p:sp>
        <p:nvSpPr>
          <p:cNvPr id="7" name="TextovéPole 6"/>
          <p:cNvSpPr txBox="1"/>
          <p:nvPr/>
        </p:nvSpPr>
        <p:spPr>
          <a:xfrm>
            <a:off x="542925" y="241300"/>
            <a:ext cx="8069263"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fontAlgn="auto">
              <a:spcBef>
                <a:spcPts val="0"/>
              </a:spcBef>
              <a:spcAft>
                <a:spcPts val="0"/>
              </a:spcAft>
              <a:defRPr/>
            </a:pPr>
            <a:r>
              <a:rPr lang="cs-CZ" sz="2800" b="1" dirty="0"/>
              <a:t>LUCIFERŮV EFEKT = TENDENCE LIDÍ PODLÉHAT ZLU</a:t>
            </a:r>
          </a:p>
        </p:txBody>
      </p:sp>
      <p:pic>
        <p:nvPicPr>
          <p:cNvPr id="225286" name="Obrázek 7"/>
          <p:cNvPicPr>
            <a:picLocks noChangeAspect="1"/>
          </p:cNvPicPr>
          <p:nvPr/>
        </p:nvPicPr>
        <p:blipFill>
          <a:blip r:embed="rId2"/>
          <a:srcRect/>
          <a:stretch>
            <a:fillRect/>
          </a:stretch>
        </p:blipFill>
        <p:spPr bwMode="auto">
          <a:xfrm>
            <a:off x="5580063" y="1382713"/>
            <a:ext cx="3236912" cy="2143125"/>
          </a:xfrm>
          <a:prstGeom prst="rect">
            <a:avLst/>
          </a:prstGeom>
          <a:noFill/>
          <a:ln w="9525">
            <a:noFill/>
            <a:miter lim="800000"/>
            <a:headEnd/>
            <a:tailEnd/>
          </a:ln>
        </p:spPr>
      </p:pic>
      <p:sp>
        <p:nvSpPr>
          <p:cNvPr id="2" name="TextovéPole 1"/>
          <p:cNvSpPr txBox="1"/>
          <p:nvPr/>
        </p:nvSpPr>
        <p:spPr>
          <a:xfrm>
            <a:off x="357188" y="2454275"/>
            <a:ext cx="4895850"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fontAlgn="auto">
              <a:spcBef>
                <a:spcPts val="0"/>
              </a:spcBef>
              <a:spcAft>
                <a:spcPts val="0"/>
              </a:spcAft>
              <a:buClr>
                <a:schemeClr val="accent2">
                  <a:lumMod val="50000"/>
                </a:schemeClr>
              </a:buClr>
              <a:defRPr/>
            </a:pPr>
            <a:r>
              <a:rPr lang="cs-CZ" dirty="0"/>
              <a:t>Projevují se účinky hierarchie, skupinových jevů my vs. oni,  </a:t>
            </a:r>
            <a:r>
              <a:rPr lang="cs-CZ" dirty="0" err="1"/>
              <a:t>deindividuace</a:t>
            </a:r>
            <a:r>
              <a:rPr lang="cs-CZ" dirty="0"/>
              <a:t>, tlak prototypu sociální role a očekávání jak se mám chovat a cítit atd.</a:t>
            </a:r>
          </a:p>
          <a:p>
            <a:pPr fontAlgn="auto">
              <a:spcBef>
                <a:spcPts val="0"/>
              </a:spcBef>
              <a:spcAft>
                <a:spcPts val="0"/>
              </a:spcAft>
              <a:defRPr/>
            </a:pPr>
            <a:endParaRPr lang="cs-CZ" dirty="0"/>
          </a:p>
        </p:txBody>
      </p:sp>
      <p:sp>
        <p:nvSpPr>
          <p:cNvPr id="3" name="TextovéPole 2"/>
          <p:cNvSpPr txBox="1"/>
          <p:nvPr/>
        </p:nvSpPr>
        <p:spPr>
          <a:xfrm>
            <a:off x="357188" y="5876925"/>
            <a:ext cx="7886700" cy="8001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cs-CZ" sz="2800" b="1" dirty="0"/>
              <a:t>Manipulace vás může překvapit všude!!!</a:t>
            </a:r>
          </a:p>
          <a:p>
            <a:pPr fontAlgn="auto">
              <a:spcBef>
                <a:spcPts val="0"/>
              </a:spcBef>
              <a:spcAft>
                <a:spcPts val="0"/>
              </a:spcAft>
              <a:defRPr/>
            </a:pPr>
            <a:endParaRPr lang="cs-CZ"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cs-CZ" altLang="cs-CZ" b="1">
                <a:solidFill>
                  <a:schemeClr val="tx1"/>
                </a:solidFill>
              </a:rPr>
              <a:t>Konformita a poslušnost</a:t>
            </a:r>
          </a:p>
        </p:txBody>
      </p:sp>
      <p:sp>
        <p:nvSpPr>
          <p:cNvPr id="22531" name="Rectangle 3"/>
          <p:cNvSpPr>
            <a:spLocks noGrp="1" noChangeArrowheads="1"/>
          </p:cNvSpPr>
          <p:nvPr>
            <p:ph type="body" idx="1"/>
          </p:nvPr>
        </p:nvSpPr>
        <p:spPr>
          <a:xfrm>
            <a:off x="685800" y="2133600"/>
            <a:ext cx="7772400" cy="4419600"/>
          </a:xfrm>
        </p:spPr>
        <p:txBody>
          <a:bodyPr/>
          <a:lstStyle/>
          <a:p>
            <a:r>
              <a:rPr lang="cs-CZ" altLang="cs-CZ">
                <a:solidFill>
                  <a:schemeClr val="tx2"/>
                </a:solidFill>
              </a:rPr>
              <a:t>Projevíme souhlas s druhým, i když máme zcela jiný názor na věc – </a:t>
            </a:r>
            <a:r>
              <a:rPr lang="cs-CZ" altLang="cs-CZ" b="1"/>
              <a:t>konformita</a:t>
            </a:r>
          </a:p>
          <a:p>
            <a:endParaRPr lang="cs-CZ" altLang="cs-CZ" b="1"/>
          </a:p>
          <a:p>
            <a:r>
              <a:rPr lang="cs-CZ" altLang="cs-CZ">
                <a:solidFill>
                  <a:schemeClr val="tx2"/>
                </a:solidFill>
              </a:rPr>
              <a:t>Posloucháme pokyny druhého, i když  s ním zjevně nesouhlasíme – </a:t>
            </a:r>
          </a:p>
          <a:p>
            <a:pPr>
              <a:buFontTx/>
              <a:buNone/>
            </a:pPr>
            <a:r>
              <a:rPr lang="cs-CZ" altLang="cs-CZ" b="1">
                <a:solidFill>
                  <a:srgbClr val="FFFF99"/>
                </a:solidFill>
              </a:rPr>
              <a:t>	</a:t>
            </a:r>
            <a:r>
              <a:rPr lang="cs-CZ" altLang="cs-CZ" b="1"/>
              <a:t>poslušnost</a:t>
            </a:r>
            <a:r>
              <a:rPr lang="cs-CZ" altLang="cs-CZ"/>
              <a:t> </a:t>
            </a:r>
          </a:p>
          <a:p>
            <a:endParaRPr lang="cs-CZ" altLang="cs-CZ"/>
          </a:p>
          <a:p>
            <a:r>
              <a:rPr lang="cs-CZ" altLang="cs-CZ"/>
              <a:t>Vyjdeme vstříc na základě požadavku jiné osoby - vyhovění</a:t>
            </a:r>
          </a:p>
          <a:p>
            <a:pPr>
              <a:buFontTx/>
              <a:buNone/>
            </a:pPr>
            <a:endParaRPr lang="cs-CZ" altLang="cs-CZ"/>
          </a:p>
          <a:p>
            <a:endParaRPr lang="cs-CZ" altLang="cs-CZ" b="1"/>
          </a:p>
          <a:p>
            <a:pPr>
              <a:buFontTx/>
              <a:buNone/>
            </a:pPr>
            <a:r>
              <a:rPr lang="cs-CZ" altLang="cs-CZ" b="1">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609600" y="609600"/>
            <a:ext cx="6348413" cy="1320800"/>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cs-CZ" sz="4000" dirty="0"/>
              <a:t>Co vede k konformitě</a:t>
            </a:r>
          </a:p>
        </p:txBody>
      </p:sp>
      <p:sp>
        <p:nvSpPr>
          <p:cNvPr id="6" name="Zástupný symbol pro obsah 5"/>
          <p:cNvSpPr>
            <a:spLocks noGrp="1"/>
          </p:cNvSpPr>
          <p:nvPr>
            <p:ph sz="quarter" idx="4294967295"/>
          </p:nvPr>
        </p:nvSpPr>
        <p:spPr>
          <a:xfrm>
            <a:off x="611188" y="2133600"/>
            <a:ext cx="6337300" cy="3959225"/>
          </a:xfrm>
        </p:spPr>
        <p:style>
          <a:lnRef idx="2">
            <a:schemeClr val="accent3"/>
          </a:lnRef>
          <a:fillRef idx="1">
            <a:schemeClr val="lt1"/>
          </a:fillRef>
          <a:effectRef idx="0">
            <a:schemeClr val="accent3"/>
          </a:effectRef>
          <a:fontRef idx="minor">
            <a:schemeClr val="dk1"/>
          </a:fontRef>
        </p:style>
        <p:txBody>
          <a:bodyPr rtlCol="0">
            <a:normAutofit fontScale="92500"/>
          </a:bodyPr>
          <a:lstStyle/>
          <a:p>
            <a:pPr fontAlgn="auto">
              <a:spcAft>
                <a:spcPts val="0"/>
              </a:spcAft>
              <a:buFont typeface="Wingdings 3" charset="2"/>
              <a:buChar char=""/>
              <a:defRPr/>
            </a:pPr>
            <a:r>
              <a:rPr lang="cs-CZ" dirty="0"/>
              <a:t>souvisí s očekáváním a plněním sociálních rolí</a:t>
            </a:r>
          </a:p>
          <a:p>
            <a:pPr marL="0" indent="0" algn="ctr" fontAlgn="auto">
              <a:spcAft>
                <a:spcPts val="0"/>
              </a:spcAft>
              <a:buFont typeface="Wingdings 3" charset="2"/>
              <a:buNone/>
              <a:defRPr/>
            </a:pPr>
            <a:r>
              <a:rPr lang="cs-CZ" dirty="0">
                <a:solidFill>
                  <a:srgbClr val="FF0000"/>
                </a:solidFill>
              </a:rPr>
              <a:t>„člověk dělá to, co druzí, aby neztratil přízeň, aby nebyl odmítnut“</a:t>
            </a:r>
          </a:p>
          <a:p>
            <a:pPr marL="0" indent="0" fontAlgn="auto">
              <a:spcAft>
                <a:spcPts val="0"/>
              </a:spcAft>
              <a:buFont typeface="Wingdings 3" charset="2"/>
              <a:buNone/>
              <a:defRPr/>
            </a:pPr>
            <a:r>
              <a:rPr lang="cs-CZ" dirty="0"/>
              <a:t>v tomto smyslu je velmi citlivé období dětství</a:t>
            </a:r>
          </a:p>
          <a:p>
            <a:pPr marL="0" indent="0" fontAlgn="auto">
              <a:spcAft>
                <a:spcPts val="0"/>
              </a:spcAft>
              <a:buFont typeface="Wingdings 3" charset="2"/>
              <a:buNone/>
              <a:defRPr/>
            </a:pPr>
            <a:endParaRPr lang="cs-CZ" dirty="0"/>
          </a:p>
          <a:p>
            <a:pPr fontAlgn="auto">
              <a:spcAft>
                <a:spcPts val="0"/>
              </a:spcAft>
              <a:buFont typeface="Wingdings 3" charset="2"/>
              <a:buChar char=""/>
              <a:defRPr/>
            </a:pPr>
            <a:r>
              <a:rPr lang="cs-CZ" dirty="0">
                <a:solidFill>
                  <a:srgbClr val="FF0000"/>
                </a:solidFill>
              </a:rPr>
              <a:t>„člověk dělá to, co druzí, aby dosáhl uznání, respektu</a:t>
            </a:r>
          </a:p>
          <a:p>
            <a:pPr marL="0" indent="0" fontAlgn="auto">
              <a:spcAft>
                <a:spcPts val="0"/>
              </a:spcAft>
              <a:buFont typeface="Wingdings 3" charset="2"/>
              <a:buNone/>
              <a:defRPr/>
            </a:pPr>
            <a:endParaRPr lang="cs-CZ" dirty="0"/>
          </a:p>
          <a:p>
            <a:pPr marL="0" indent="0" fontAlgn="auto">
              <a:spcAft>
                <a:spcPts val="0"/>
              </a:spcAft>
              <a:buFont typeface="Wingdings 3" charset="2"/>
              <a:buNone/>
              <a:defRPr/>
            </a:pPr>
            <a:r>
              <a:rPr lang="cs-CZ" dirty="0"/>
              <a:t>v tomto smyslu je velmi citlivé období puberty a adolescence</a:t>
            </a:r>
          </a:p>
          <a:p>
            <a:pPr marL="0" indent="0" fontAlgn="auto">
              <a:spcAft>
                <a:spcPts val="0"/>
              </a:spcAft>
              <a:buFont typeface="Wingdings 3" charset="2"/>
              <a:buNone/>
              <a:defRPr/>
            </a:pPr>
            <a:endParaRPr lang="cs-CZ" dirty="0"/>
          </a:p>
          <a:p>
            <a:pPr algn="ctr" fontAlgn="auto">
              <a:spcAft>
                <a:spcPts val="0"/>
              </a:spcAft>
              <a:buFont typeface="Wingdings 3" charset="2"/>
              <a:buChar char=""/>
              <a:defRPr/>
            </a:pPr>
            <a:r>
              <a:rPr lang="cs-CZ" dirty="0">
                <a:solidFill>
                  <a:srgbClr val="FF0000"/>
                </a:solidFill>
              </a:rPr>
              <a:t>„člověk dělá to, co druzí zejména v nových situacích, kdy se cítí bezradně „nebýt za blbce“</a:t>
            </a:r>
          </a:p>
          <a:p>
            <a:pPr marL="0" indent="0" fontAlgn="auto">
              <a:spcAft>
                <a:spcPts val="0"/>
              </a:spcAft>
              <a:buFont typeface="Wingdings 3" charset="2"/>
              <a:buNone/>
              <a:defRPr/>
            </a:pPr>
            <a:endParaRPr lang="cs-CZ"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rtlCol="0">
            <a:normAutofit fontScale="90000"/>
          </a:bodyPr>
          <a:lstStyle/>
          <a:p>
            <a:pPr fontAlgn="auto">
              <a:spcAft>
                <a:spcPts val="0"/>
              </a:spcAft>
              <a:defRPr/>
            </a:pPr>
            <a:r>
              <a:rPr lang="cs-CZ" altLang="cs-CZ" sz="4500" dirty="0">
                <a:latin typeface="Arial" charset="0"/>
              </a:rPr>
              <a:t>Pomůžete či ne??</a:t>
            </a:r>
            <a:r>
              <a:rPr lang="cs-CZ" altLang="cs-CZ" sz="4500" dirty="0"/>
              <a:t/>
            </a:r>
            <a:br>
              <a:rPr lang="cs-CZ" altLang="cs-CZ" sz="4500" dirty="0"/>
            </a:br>
            <a:endParaRPr lang="cs-CZ" altLang="cs-CZ" dirty="0"/>
          </a:p>
        </p:txBody>
      </p:sp>
      <p:sp>
        <p:nvSpPr>
          <p:cNvPr id="24579" name="Rectangle 3"/>
          <p:cNvSpPr>
            <a:spLocks noGrp="1"/>
          </p:cNvSpPr>
          <p:nvPr>
            <p:ph type="body" sz="half" idx="1"/>
          </p:nvPr>
        </p:nvSpPr>
        <p:spPr>
          <a:xfrm>
            <a:off x="1403350" y="4005263"/>
            <a:ext cx="5616575" cy="2303462"/>
          </a:xfrm>
        </p:spPr>
        <p:txBody>
          <a:bodyPr rtlCol="0">
            <a:normAutofit fontScale="77500" lnSpcReduction="20000"/>
          </a:bodyPr>
          <a:lstStyle/>
          <a:p>
            <a:pPr fontAlgn="auto">
              <a:lnSpc>
                <a:spcPct val="80000"/>
              </a:lnSpc>
              <a:spcAft>
                <a:spcPts val="0"/>
              </a:spcAft>
              <a:buFont typeface="Wingdings 2" pitchFamily="18" charset="2"/>
              <a:buNone/>
              <a:defRPr/>
            </a:pPr>
            <a:r>
              <a:rPr lang="cs-CZ" altLang="cs-CZ" sz="2400" dirty="0">
                <a:solidFill>
                  <a:schemeClr val="tx1">
                    <a:lumMod val="75000"/>
                    <a:lumOff val="25000"/>
                  </a:schemeClr>
                </a:solidFill>
              </a:rPr>
              <a:t>Představte si následující situaci. </a:t>
            </a:r>
          </a:p>
          <a:p>
            <a:pPr fontAlgn="auto">
              <a:lnSpc>
                <a:spcPct val="80000"/>
              </a:lnSpc>
              <a:spcAft>
                <a:spcPts val="0"/>
              </a:spcAft>
              <a:buFont typeface="Wingdings 2" pitchFamily="18" charset="2"/>
              <a:buNone/>
              <a:defRPr/>
            </a:pPr>
            <a:r>
              <a:rPr lang="cs-CZ" altLang="cs-CZ" sz="2400" dirty="0">
                <a:solidFill>
                  <a:schemeClr val="tx1">
                    <a:lumMod val="75000"/>
                    <a:lumOff val="25000"/>
                  </a:schemeClr>
                </a:solidFill>
              </a:rPr>
              <a:t>Jste na nádherné pláži. Dívka na vedlejší dece se odejde koupat a na dece nechá své rádio.</a:t>
            </a:r>
          </a:p>
          <a:p>
            <a:pPr fontAlgn="auto">
              <a:lnSpc>
                <a:spcPct val="80000"/>
              </a:lnSpc>
              <a:spcAft>
                <a:spcPts val="0"/>
              </a:spcAft>
              <a:buFont typeface="Wingdings 2" pitchFamily="18" charset="2"/>
              <a:buNone/>
              <a:defRPr/>
            </a:pPr>
            <a:r>
              <a:rPr lang="cs-CZ" altLang="cs-CZ" sz="2400" dirty="0">
                <a:solidFill>
                  <a:schemeClr val="tx1">
                    <a:lumMod val="75000"/>
                    <a:lumOff val="25000"/>
                  </a:schemeClr>
                </a:solidFill>
              </a:rPr>
              <a:t>Několik minut poté přijde muž, který dané rádio odnese. </a:t>
            </a:r>
          </a:p>
          <a:p>
            <a:pPr fontAlgn="auto">
              <a:lnSpc>
                <a:spcPct val="80000"/>
              </a:lnSpc>
              <a:spcAft>
                <a:spcPts val="0"/>
              </a:spcAft>
              <a:buFont typeface="Wingdings 2" pitchFamily="18" charset="2"/>
              <a:buNone/>
              <a:defRPr/>
            </a:pPr>
            <a:r>
              <a:rPr lang="cs-CZ" altLang="cs-CZ" sz="2400" dirty="0">
                <a:solidFill>
                  <a:schemeClr val="tx1">
                    <a:lumMod val="75000"/>
                    <a:lumOff val="25000"/>
                  </a:schemeClr>
                </a:solidFill>
              </a:rPr>
              <a:t>Jak zareagujete?</a:t>
            </a:r>
          </a:p>
          <a:p>
            <a:pPr fontAlgn="auto">
              <a:lnSpc>
                <a:spcPct val="80000"/>
              </a:lnSpc>
              <a:spcAft>
                <a:spcPts val="0"/>
              </a:spcAft>
              <a:buFont typeface="Wingdings 2" pitchFamily="18" charset="2"/>
              <a:buNone/>
              <a:defRPr/>
            </a:pPr>
            <a:endParaRPr lang="cs-CZ" altLang="cs-CZ" dirty="0">
              <a:solidFill>
                <a:schemeClr val="tx1">
                  <a:lumMod val="75000"/>
                  <a:lumOff val="25000"/>
                </a:schemeClr>
              </a:solidFill>
            </a:endParaRPr>
          </a:p>
          <a:p>
            <a:pPr fontAlgn="auto">
              <a:lnSpc>
                <a:spcPct val="80000"/>
              </a:lnSpc>
              <a:spcAft>
                <a:spcPts val="0"/>
              </a:spcAft>
              <a:buFont typeface="Wingdings 2" pitchFamily="18" charset="2"/>
              <a:buNone/>
              <a:defRPr/>
            </a:pPr>
            <a:r>
              <a:rPr lang="cs-CZ" altLang="cs-CZ" b="1" dirty="0">
                <a:solidFill>
                  <a:schemeClr val="tx1">
                    <a:lumMod val="75000"/>
                    <a:lumOff val="25000"/>
                  </a:schemeClr>
                </a:solidFill>
                <a:sym typeface="Symbol" pitchFamily="18" charset="2"/>
              </a:rPr>
              <a:t>	</a:t>
            </a:r>
            <a:endParaRPr lang="cs-CZ" altLang="cs-CZ" dirty="0">
              <a:solidFill>
                <a:schemeClr val="tx1">
                  <a:lumMod val="75000"/>
                  <a:lumOff val="25000"/>
                </a:schemeClr>
              </a:solidFill>
            </a:endParaRPr>
          </a:p>
          <a:p>
            <a:pPr fontAlgn="auto">
              <a:lnSpc>
                <a:spcPct val="80000"/>
              </a:lnSpc>
              <a:spcAft>
                <a:spcPts val="0"/>
              </a:spcAft>
              <a:buFont typeface="Wingdings 2" pitchFamily="18" charset="2"/>
              <a:buNone/>
              <a:defRPr/>
            </a:pPr>
            <a:r>
              <a:rPr lang="cs-CZ" altLang="cs-CZ" b="1" dirty="0">
                <a:solidFill>
                  <a:schemeClr val="tx1">
                    <a:lumMod val="75000"/>
                    <a:lumOff val="25000"/>
                  </a:schemeClr>
                </a:solidFill>
              </a:rPr>
              <a:t>		</a:t>
            </a:r>
          </a:p>
          <a:p>
            <a:pPr fontAlgn="auto">
              <a:lnSpc>
                <a:spcPct val="80000"/>
              </a:lnSpc>
              <a:spcAft>
                <a:spcPts val="0"/>
              </a:spcAft>
              <a:buFont typeface="Wingdings 2" pitchFamily="18" charset="2"/>
              <a:buNone/>
              <a:defRPr/>
            </a:pPr>
            <a:endParaRPr lang="cs-CZ" altLang="cs-CZ" dirty="0">
              <a:solidFill>
                <a:schemeClr val="tx1">
                  <a:lumMod val="75000"/>
                  <a:lumOff val="25000"/>
                </a:schemeClr>
              </a:solidFill>
            </a:endParaRPr>
          </a:p>
          <a:p>
            <a:pPr fontAlgn="auto">
              <a:lnSpc>
                <a:spcPct val="80000"/>
              </a:lnSpc>
              <a:spcAft>
                <a:spcPts val="0"/>
              </a:spcAft>
              <a:buFont typeface="Wingdings 2" pitchFamily="18" charset="2"/>
              <a:buNone/>
              <a:defRPr/>
            </a:pPr>
            <a:endParaRPr lang="cs-CZ" altLang="cs-CZ" dirty="0">
              <a:solidFill>
                <a:schemeClr val="tx1">
                  <a:lumMod val="75000"/>
                  <a:lumOff val="25000"/>
                </a:schemeClr>
              </a:solidFill>
              <a:latin typeface="Arial" charset="0"/>
            </a:endParaRPr>
          </a:p>
        </p:txBody>
      </p:sp>
      <p:pic>
        <p:nvPicPr>
          <p:cNvPr id="228355" name="Picture 2" descr="C:\Program Files\Microsoft Office\MEDIA\CAGCAT10\j0300840.wmf"/>
          <p:cNvPicPr>
            <a:picLocks noGrp="1" noChangeAspect="1" noChangeArrowheads="1"/>
          </p:cNvPicPr>
          <p:nvPr>
            <p:ph sz="half" idx="2"/>
          </p:nvPr>
        </p:nvPicPr>
        <p:blipFill>
          <a:blip r:embed="rId2"/>
          <a:srcRect/>
          <a:stretch>
            <a:fillRect/>
          </a:stretch>
        </p:blipFill>
        <p:spPr>
          <a:xfrm>
            <a:off x="2916238" y="1773238"/>
            <a:ext cx="1814512" cy="1528762"/>
          </a:xfr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p:txBody>
          <a:bodyPr rtlCol="0">
            <a:normAutofit fontScale="70000" lnSpcReduction="20000"/>
          </a:bodyPr>
          <a:lstStyle/>
          <a:p>
            <a:pPr fontAlgn="auto">
              <a:spcAft>
                <a:spcPts val="0"/>
              </a:spcAft>
              <a:buFont typeface="Wingdings 3" charset="2"/>
              <a:buChar char=""/>
              <a:defRPr/>
            </a:pPr>
            <a:r>
              <a:rPr lang="cs-CZ" altLang="cs-CZ" sz="2800" dirty="0">
                <a:solidFill>
                  <a:schemeClr val="tx1">
                    <a:lumMod val="75000"/>
                    <a:lumOff val="25000"/>
                  </a:schemeClr>
                </a:solidFill>
              </a:rPr>
              <a:t>V daném experimentu většina lidí na krádež rádia nijak nereagovala, protože necítili zodpovědnost za věci své sousedky. Pokud je však dívka před svým odchodem požádala, zda by trochu neohlídali její věci během toho co se bude koupat. Většina lidí při pokusu cizího muže vzít dívčino rádio okamžitě reagovala. </a:t>
            </a:r>
          </a:p>
          <a:p>
            <a:pPr fontAlgn="auto">
              <a:spcAft>
                <a:spcPts val="0"/>
              </a:spcAft>
              <a:buFont typeface="Wingdings 3" charset="2"/>
              <a:buChar char=""/>
              <a:defRPr/>
            </a:pPr>
            <a:r>
              <a:rPr lang="cs-CZ" altLang="cs-CZ" sz="2800" dirty="0">
                <a:solidFill>
                  <a:schemeClr val="tx1">
                    <a:lumMod val="75000"/>
                    <a:lumOff val="25000"/>
                  </a:schemeClr>
                </a:solidFill>
              </a:rPr>
              <a:t>Jinak řečeno pro zasáhnutí v situaci, kdy někdo potřebuje pomoci, hraje velkou roli zda cítíme, že jsme za pomoc danému člověk zodpovědní</a:t>
            </a:r>
          </a:p>
          <a:p>
            <a:pPr fontAlgn="auto">
              <a:spcAft>
                <a:spcPts val="0"/>
              </a:spcAft>
              <a:buFont typeface="Wingdings 3" charset="2"/>
              <a:buChar char=""/>
              <a:defRPr/>
            </a:pPr>
            <a:r>
              <a:rPr lang="cs-CZ" altLang="cs-CZ" sz="2800" dirty="0">
                <a:solidFill>
                  <a:schemeClr val="tx1">
                    <a:lumMod val="75000"/>
                    <a:lumOff val="25000"/>
                  </a:schemeClr>
                </a:solidFill>
              </a:rPr>
              <a:t>Důležitost pocitu zodpovědnosti  ukazuje tragický případ  zavražděné </a:t>
            </a:r>
            <a:r>
              <a:rPr lang="cs-CZ" altLang="cs-CZ" sz="2800" dirty="0" err="1">
                <a:solidFill>
                  <a:schemeClr val="tx1">
                    <a:lumMod val="75000"/>
                    <a:lumOff val="25000"/>
                  </a:schemeClr>
                </a:solidFill>
              </a:rPr>
              <a:t>Kitty</a:t>
            </a:r>
            <a:r>
              <a:rPr lang="cs-CZ" altLang="cs-CZ" sz="2800" dirty="0">
                <a:solidFill>
                  <a:schemeClr val="tx1">
                    <a:lumMod val="75000"/>
                    <a:lumOff val="25000"/>
                  </a:schemeClr>
                </a:solidFill>
              </a:rPr>
              <a:t> </a:t>
            </a:r>
            <a:r>
              <a:rPr lang="cs-CZ" altLang="cs-CZ" sz="2800" dirty="0" err="1">
                <a:solidFill>
                  <a:schemeClr val="tx1">
                    <a:lumMod val="75000"/>
                    <a:lumOff val="25000"/>
                  </a:schemeClr>
                </a:solidFill>
              </a:rPr>
              <a:t>Genovese</a:t>
            </a:r>
            <a:r>
              <a:rPr lang="cs-CZ" altLang="cs-CZ" sz="2800" dirty="0">
                <a:solidFill>
                  <a:schemeClr val="tx1">
                    <a:lumMod val="75000"/>
                    <a:lumOff val="25000"/>
                  </a:schemeClr>
                </a:solidFill>
              </a:rPr>
              <a:t>. </a:t>
            </a:r>
            <a:endParaRPr lang="fr-FR" altLang="cs-CZ" sz="2800"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
        <p:nvSpPr>
          <p:cNvPr id="229378" name="Nadpis 4"/>
          <p:cNvSpPr>
            <a:spLocks noGrp="1"/>
          </p:cNvSpPr>
          <p:nvPr>
            <p:ph type="title"/>
          </p:nvPr>
        </p:nvSpPr>
        <p:spPr/>
        <p:txBody>
          <a:bodyPr/>
          <a:lstStyle/>
          <a:p>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Nadpis 1"/>
          <p:cNvSpPr>
            <a:spLocks noGrp="1"/>
          </p:cNvSpPr>
          <p:nvPr>
            <p:ph type="title"/>
          </p:nvPr>
        </p:nvSpPr>
        <p:spPr/>
        <p:txBody>
          <a:bodyPr/>
          <a:lstStyle/>
          <a:p>
            <a:r>
              <a:rPr lang="cs-CZ"/>
              <a:t>3 přístupy v pomáhání</a:t>
            </a:r>
          </a:p>
        </p:txBody>
      </p:sp>
      <p:sp>
        <p:nvSpPr>
          <p:cNvPr id="38914" name="Zástupný symbol pro obsah 2"/>
          <p:cNvSpPr>
            <a:spLocks noGrp="1"/>
          </p:cNvSpPr>
          <p:nvPr>
            <p:ph idx="1"/>
          </p:nvPr>
        </p:nvSpPr>
        <p:spPr/>
        <p:txBody>
          <a:bodyPr/>
          <a:lstStyle/>
          <a:p>
            <a:r>
              <a:rPr lang="cs-CZ"/>
              <a:t>Objektivismus vs. konstruktivismu</a:t>
            </a:r>
          </a:p>
        </p:txBody>
      </p:sp>
      <p:pic>
        <p:nvPicPr>
          <p:cNvPr id="38915" name="Obrázek 3"/>
          <p:cNvPicPr>
            <a:picLocks noChangeAspect="1"/>
          </p:cNvPicPr>
          <p:nvPr/>
        </p:nvPicPr>
        <p:blipFill>
          <a:blip r:embed="rId2"/>
          <a:srcRect/>
          <a:stretch>
            <a:fillRect/>
          </a:stretch>
        </p:blipFill>
        <p:spPr bwMode="auto">
          <a:xfrm>
            <a:off x="609600" y="2860675"/>
            <a:ext cx="2143125" cy="2133600"/>
          </a:xfrm>
          <a:prstGeom prst="rect">
            <a:avLst/>
          </a:prstGeom>
          <a:noFill/>
          <a:ln w="9525">
            <a:noFill/>
            <a:miter lim="800000"/>
            <a:headEnd/>
            <a:tailEnd/>
          </a:ln>
        </p:spPr>
      </p:pic>
      <p:sp>
        <p:nvSpPr>
          <p:cNvPr id="5" name="TextovéPole 4"/>
          <p:cNvSpPr txBox="1"/>
          <p:nvPr/>
        </p:nvSpPr>
        <p:spPr>
          <a:xfrm>
            <a:off x="2093913" y="2914650"/>
            <a:ext cx="1812925" cy="369888"/>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fontAlgn="auto">
              <a:spcBef>
                <a:spcPts val="0"/>
              </a:spcBef>
              <a:spcAft>
                <a:spcPts val="0"/>
              </a:spcAft>
              <a:defRPr/>
            </a:pPr>
            <a:r>
              <a:rPr lang="cs-CZ" dirty="0"/>
              <a:t>Mateřský model</a:t>
            </a:r>
          </a:p>
        </p:txBody>
      </p:sp>
      <p:pic>
        <p:nvPicPr>
          <p:cNvPr id="38917" name="Obrázek 5"/>
          <p:cNvPicPr>
            <a:picLocks noChangeAspect="1"/>
          </p:cNvPicPr>
          <p:nvPr/>
        </p:nvPicPr>
        <p:blipFill>
          <a:blip r:embed="rId3"/>
          <a:srcRect/>
          <a:stretch>
            <a:fillRect/>
          </a:stretch>
        </p:blipFill>
        <p:spPr bwMode="auto">
          <a:xfrm>
            <a:off x="5292725" y="2133600"/>
            <a:ext cx="2371725" cy="1933575"/>
          </a:xfrm>
          <a:prstGeom prst="rect">
            <a:avLst/>
          </a:prstGeom>
          <a:noFill/>
          <a:ln w="9525">
            <a:noFill/>
            <a:miter lim="800000"/>
            <a:headEnd/>
            <a:tailEnd/>
          </a:ln>
        </p:spPr>
      </p:pic>
      <p:sp>
        <p:nvSpPr>
          <p:cNvPr id="7" name="TextovéPole 6"/>
          <p:cNvSpPr txBox="1"/>
          <p:nvPr/>
        </p:nvSpPr>
        <p:spPr>
          <a:xfrm>
            <a:off x="4594346" y="3014990"/>
            <a:ext cx="1826141" cy="369332"/>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defRPr/>
            </a:pPr>
            <a:r>
              <a:rPr lang="cs-CZ" dirty="0">
                <a:solidFill>
                  <a:schemeClr val="tx1"/>
                </a:solidFill>
              </a:rPr>
              <a:t>Otcovský model</a:t>
            </a:r>
          </a:p>
        </p:txBody>
      </p:sp>
      <p:pic>
        <p:nvPicPr>
          <p:cNvPr id="38921" name="Obrázek 7"/>
          <p:cNvPicPr>
            <a:picLocks noChangeAspect="1"/>
          </p:cNvPicPr>
          <p:nvPr/>
        </p:nvPicPr>
        <p:blipFill>
          <a:blip r:embed="rId4"/>
          <a:srcRect/>
          <a:stretch>
            <a:fillRect/>
          </a:stretch>
        </p:blipFill>
        <p:spPr bwMode="auto">
          <a:xfrm>
            <a:off x="3330575" y="3798888"/>
            <a:ext cx="1797050" cy="2763837"/>
          </a:xfrm>
          <a:prstGeom prst="rect">
            <a:avLst/>
          </a:prstGeom>
          <a:noFill/>
          <a:ln w="9525">
            <a:noFill/>
            <a:miter lim="800000"/>
            <a:headEnd/>
            <a:tailEnd/>
          </a:ln>
        </p:spPr>
      </p:pic>
      <p:sp>
        <p:nvSpPr>
          <p:cNvPr id="9" name="TextovéPole 8"/>
          <p:cNvSpPr txBox="1"/>
          <p:nvPr/>
        </p:nvSpPr>
        <p:spPr>
          <a:xfrm>
            <a:off x="3708400" y="6088063"/>
            <a:ext cx="2032000"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cs-CZ" dirty="0"/>
              <a:t>Gnostický model</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Nadpis 1"/>
          <p:cNvSpPr>
            <a:spLocks noGrp="1"/>
          </p:cNvSpPr>
          <p:nvPr>
            <p:ph type="title"/>
          </p:nvPr>
        </p:nvSpPr>
        <p:spPr/>
        <p:txBody>
          <a:bodyPr/>
          <a:lstStyle/>
          <a:p>
            <a:r>
              <a:rPr lang="cs-CZ"/>
              <a:t>Efekt přihlížejícího – </a:t>
            </a:r>
            <a:r>
              <a:rPr lang="cs-CZ" b="1"/>
              <a:t>Bystander efekt</a:t>
            </a:r>
            <a:endParaRPr lang="cs-CZ"/>
          </a:p>
        </p:txBody>
      </p:sp>
      <p:sp>
        <p:nvSpPr>
          <p:cNvPr id="230402" name="Zástupný symbol pro obsah 2"/>
          <p:cNvSpPr>
            <a:spLocks noGrp="1"/>
          </p:cNvSpPr>
          <p:nvPr>
            <p:ph idx="1"/>
          </p:nvPr>
        </p:nvSpPr>
        <p:spPr/>
        <p:txBody>
          <a:bodyPr/>
          <a:lstStyle/>
          <a:p>
            <a:r>
              <a:rPr lang="cs-CZ">
                <a:hlinkClick r:id="rId2"/>
              </a:rPr>
              <a:t>https://www.youtube.com/watch?v=BdpdUbW8vbw</a:t>
            </a:r>
            <a:r>
              <a:rPr lang="cs-CZ"/>
              <a:t> </a:t>
            </a:r>
          </a:p>
          <a:p>
            <a:endParaRPr lang="cs-CZ"/>
          </a:p>
          <a:p>
            <a:endParaRPr lang="cs-CZ"/>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rtlCol="0">
            <a:normAutofit fontScale="62500" lnSpcReduction="20000"/>
          </a:bodyPr>
          <a:lstStyle/>
          <a:p>
            <a:pPr fontAlgn="auto">
              <a:lnSpc>
                <a:spcPct val="90000"/>
              </a:lnSpc>
              <a:spcAft>
                <a:spcPts val="0"/>
              </a:spcAft>
              <a:buFont typeface="Wingdings 3" charset="2"/>
              <a:buChar char=""/>
              <a:defRPr/>
            </a:pPr>
            <a:r>
              <a:rPr lang="cs-CZ" altLang="cs-CZ" sz="2800" i="1" dirty="0">
                <a:solidFill>
                  <a:schemeClr val="tx1">
                    <a:lumMod val="75000"/>
                    <a:lumOff val="25000"/>
                  </a:schemeClr>
                </a:solidFill>
              </a:rPr>
              <a:t>V  New Yorku, se dívka jménem  </a:t>
            </a:r>
            <a:r>
              <a:rPr lang="cs-CZ" altLang="cs-CZ" sz="2800" i="1" dirty="0" err="1">
                <a:solidFill>
                  <a:schemeClr val="tx1">
                    <a:lumMod val="75000"/>
                    <a:lumOff val="25000"/>
                  </a:schemeClr>
                </a:solidFill>
              </a:rPr>
              <a:t>Kitty</a:t>
            </a:r>
            <a:r>
              <a:rPr lang="cs-CZ" altLang="cs-CZ" sz="2800" i="1" dirty="0">
                <a:solidFill>
                  <a:schemeClr val="tx1">
                    <a:lumMod val="75000"/>
                    <a:lumOff val="25000"/>
                  </a:schemeClr>
                </a:solidFill>
              </a:rPr>
              <a:t> </a:t>
            </a:r>
            <a:r>
              <a:rPr lang="cs-CZ" altLang="cs-CZ" sz="2800" i="1" dirty="0" err="1">
                <a:solidFill>
                  <a:schemeClr val="tx1">
                    <a:lumMod val="75000"/>
                    <a:lumOff val="25000"/>
                  </a:schemeClr>
                </a:solidFill>
              </a:rPr>
              <a:t>Genovese</a:t>
            </a:r>
            <a:r>
              <a:rPr lang="cs-CZ" altLang="cs-CZ" sz="2800" i="1" dirty="0">
                <a:solidFill>
                  <a:schemeClr val="tx1">
                    <a:lumMod val="75000"/>
                    <a:lumOff val="25000"/>
                  </a:schemeClr>
                </a:solidFill>
              </a:rPr>
              <a:t>  vracela kolem třetí hodiny ráno k sobě domů, když byla napadena mužem s nožem. Její křik probudil sousedy a vystrašil útočníka tak, že se dal na útěk. Poté co však útočník viděl, že se </a:t>
            </a:r>
            <a:r>
              <a:rPr lang="cs-CZ" altLang="cs-CZ" sz="2800" i="1" dirty="0" err="1">
                <a:solidFill>
                  <a:schemeClr val="tx1">
                    <a:lumMod val="75000"/>
                    <a:lumOff val="25000"/>
                  </a:schemeClr>
                </a:solidFill>
              </a:rPr>
              <a:t>Kitty</a:t>
            </a:r>
            <a:r>
              <a:rPr lang="cs-CZ" altLang="cs-CZ" sz="2800" i="1" dirty="0">
                <a:solidFill>
                  <a:schemeClr val="tx1">
                    <a:lumMod val="75000"/>
                    <a:lumOff val="25000"/>
                  </a:schemeClr>
                </a:solidFill>
              </a:rPr>
              <a:t> nikdo nevydal na pomoc, se vrátil a přes její křik ji brutálně zavraždil. Mezi prvním </a:t>
            </a:r>
            <a:r>
              <a:rPr lang="cs-CZ" altLang="cs-CZ" sz="2800" i="1" dirty="0" err="1">
                <a:solidFill>
                  <a:schemeClr val="tx1">
                    <a:lumMod val="75000"/>
                    <a:lumOff val="25000"/>
                  </a:schemeClr>
                </a:solidFill>
              </a:rPr>
              <a:t>útiokem</a:t>
            </a:r>
            <a:r>
              <a:rPr lang="cs-CZ" altLang="cs-CZ" sz="2800" i="1" dirty="0">
                <a:solidFill>
                  <a:schemeClr val="tx1">
                    <a:lumMod val="75000"/>
                    <a:lumOff val="25000"/>
                  </a:schemeClr>
                </a:solidFill>
              </a:rPr>
              <a:t> a poslední smrtící ránou nožem uběhlo více než půl hodiny během, které se </a:t>
            </a:r>
            <a:r>
              <a:rPr lang="cs-CZ" altLang="cs-CZ" sz="2800" i="1" dirty="0" err="1">
                <a:solidFill>
                  <a:schemeClr val="tx1">
                    <a:lumMod val="75000"/>
                    <a:lumOff val="25000"/>
                  </a:schemeClr>
                </a:solidFill>
              </a:rPr>
              <a:t>Kitty</a:t>
            </a:r>
            <a:r>
              <a:rPr lang="cs-CZ" altLang="cs-CZ" sz="2800" i="1" dirty="0">
                <a:solidFill>
                  <a:schemeClr val="tx1">
                    <a:lumMod val="75000"/>
                    <a:lumOff val="25000"/>
                  </a:schemeClr>
                </a:solidFill>
              </a:rPr>
              <a:t> bránila a volala o pomoc. Přesto nikdo z 38 osob, které útok sledovali ze svého okna nepřišel </a:t>
            </a:r>
            <a:r>
              <a:rPr lang="cs-CZ" altLang="cs-CZ" sz="2800" i="1" dirty="0" err="1">
                <a:solidFill>
                  <a:schemeClr val="tx1">
                    <a:lumMod val="75000"/>
                    <a:lumOff val="25000"/>
                  </a:schemeClr>
                </a:solidFill>
              </a:rPr>
              <a:t>Kitty</a:t>
            </a:r>
            <a:r>
              <a:rPr lang="cs-CZ" altLang="cs-CZ" sz="2800" i="1" dirty="0">
                <a:solidFill>
                  <a:schemeClr val="tx1">
                    <a:lumMod val="75000"/>
                    <a:lumOff val="25000"/>
                  </a:schemeClr>
                </a:solidFill>
              </a:rPr>
              <a:t> na pomoc ani nezavolal policii. 	Svědkové, kteří poté vypovídali na policii shodně uváděli, že se domnívali, že pomoc již zcela jistě zavolal někdo jiný. </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Z soc. psychologických výzkumů na toto téma již nyní víme, že pokud situaci v níž někdo jiný potřebuje pomoc, každý z přihlížejících spoléhá, že oběti pomůže někdo jiný a sám nereaguje. Tento jev nazýváme difuze odpovědnosti</a:t>
            </a:r>
          </a:p>
          <a:p>
            <a:pPr fontAlgn="auto">
              <a:spcAft>
                <a:spcPts val="0"/>
              </a:spcAft>
              <a:buFont typeface="Wingdings 3" charset="2"/>
              <a:buChar char=""/>
              <a:defRPr/>
            </a:pPr>
            <a:endParaRPr lang="cs-CZ" dirty="0">
              <a:solidFill>
                <a:schemeClr val="tx1">
                  <a:lumMod val="75000"/>
                  <a:lumOff val="25000"/>
                </a:schemeClr>
              </a:solidFill>
            </a:endParaRPr>
          </a:p>
        </p:txBody>
      </p:sp>
      <p:sp>
        <p:nvSpPr>
          <p:cNvPr id="231426" name="Nadpis 2"/>
          <p:cNvSpPr>
            <a:spLocks noGrp="1"/>
          </p:cNvSpPr>
          <p:nvPr>
            <p:ph type="title"/>
          </p:nvPr>
        </p:nvSpPr>
        <p:spPr/>
        <p:txBody>
          <a:bodyPr/>
          <a:lstStyle/>
          <a:p>
            <a:endParaRPr lang="cs-CZ"/>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Zástupný symbol pro obsah 1"/>
          <p:cNvSpPr>
            <a:spLocks noGrp="1"/>
          </p:cNvSpPr>
          <p:nvPr>
            <p:ph idx="1"/>
          </p:nvPr>
        </p:nvSpPr>
        <p:spPr/>
        <p:txBody>
          <a:bodyPr/>
          <a:lstStyle/>
          <a:p>
            <a:r>
              <a:rPr lang="cs-CZ"/>
              <a:t>Experimentátoři požádali studenty, aby sami nebo ve skupinkách po třech čekali v čekárně na rozhovor. Zatímco studenti čekali, začal z ventilačního průchodu ve zdi vycházet kouř. Následujících šest minut bylo chování studentů tajně pozorováno. 75 % studentů čekajících o samotě během dvou minut oznámilo, že zpozorovali kouř. Avšak z těch, kteří čekali ve skupinkách, se takto zachovalo jen 13 %, a to přesto, že místnost byla nakonec zcela zaplněna kouřem.</a:t>
            </a:r>
          </a:p>
        </p:txBody>
      </p:sp>
      <p:sp>
        <p:nvSpPr>
          <p:cNvPr id="232450" name="Nadpis 2"/>
          <p:cNvSpPr>
            <a:spLocks noGrp="1"/>
          </p:cNvSpPr>
          <p:nvPr>
            <p:ph type="title"/>
          </p:nvPr>
        </p:nvSpPr>
        <p:spPr/>
        <p:txBody>
          <a:bodyPr/>
          <a:lstStyle/>
          <a:p>
            <a:r>
              <a:rPr lang="cs-CZ"/>
              <a:t>Experimenty Darley a Latané</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0" y="1052513"/>
            <a:ext cx="8229600" cy="4525962"/>
          </a:xfrm>
        </p:spPr>
        <p:txBody>
          <a:bodyPr rtlCol="0">
            <a:normAutofit fontScale="70000" lnSpcReduction="20000"/>
          </a:bodyPr>
          <a:lstStyle/>
          <a:p>
            <a:pPr fontAlgn="auto">
              <a:spcAft>
                <a:spcPts val="0"/>
              </a:spcAft>
              <a:buFont typeface="Wingdings 3" charset="2"/>
              <a:buChar char=""/>
              <a:defRPr/>
            </a:pPr>
            <a:r>
              <a:rPr lang="cs-CZ" dirty="0">
                <a:solidFill>
                  <a:schemeClr val="tx1">
                    <a:lumMod val="75000"/>
                    <a:lumOff val="25000"/>
                  </a:schemeClr>
                </a:solidFill>
              </a:rPr>
              <a:t>V tomto pokusu experimentátor pokusné osoby požádal, aby se zúčastnily skupinové diskuse o životě na studentské koleji, a to buď s jedním, třemi nebo pěti dalšími účastníky. Účastníci seděli po jednom v kójích, které jim bránily vidět na sebe navzájem. Komunikovali spolu pomocí mikrofonu a sluchátek. V každé skupině byla jenom jedna opravdová pokusná osoba; zbytek tvořily magnetofonové nahrávky. Diskuse začala tím, že jeden z falešných účastníků popsal ze záznamu svoje osobní problémy, včetně sklonu k epileptickým záchvatům ve stresově náročných situacích. Když pak začal během druhého kola kruhové diskuse mluvit znovu, dostal záchvat a sípal o pomoc. Pokusila se mu skutečná pokusná osoba pomoci?</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Když se opravdová pokusná osoba domnívala, že </a:t>
            </a:r>
          </a:p>
          <a:p>
            <a:pPr marL="109728" indent="0" fontAlgn="auto">
              <a:spcAft>
                <a:spcPts val="0"/>
              </a:spcAft>
              <a:buFont typeface="Wingdings 3" charset="2"/>
              <a:buNone/>
              <a:defRPr/>
            </a:pPr>
            <a:r>
              <a:rPr lang="cs-CZ" dirty="0">
                <a:solidFill>
                  <a:schemeClr val="tx1">
                    <a:lumMod val="75000"/>
                    <a:lumOff val="25000"/>
                  </a:schemeClr>
                </a:solidFill>
              </a:rPr>
              <a:t>je jediným dalším účastníkem debaty, řekla </a:t>
            </a:r>
          </a:p>
          <a:p>
            <a:pPr marL="109728" indent="0" fontAlgn="auto">
              <a:spcAft>
                <a:spcPts val="0"/>
              </a:spcAft>
              <a:buFont typeface="Wingdings 3" charset="2"/>
              <a:buNone/>
              <a:defRPr/>
            </a:pPr>
            <a:r>
              <a:rPr lang="cs-CZ" dirty="0">
                <a:solidFill>
                  <a:schemeClr val="tx1">
                    <a:lumMod val="75000"/>
                    <a:lumOff val="25000"/>
                  </a:schemeClr>
                </a:solidFill>
              </a:rPr>
              <a:t>experimentátorovi o epileptickém záchvatu v 85 % případů.</a:t>
            </a:r>
          </a:p>
          <a:p>
            <a:pPr marL="109728" indent="0" fontAlgn="auto">
              <a:spcAft>
                <a:spcPts val="0"/>
              </a:spcAft>
              <a:buFont typeface="Wingdings 3" charset="2"/>
              <a:buNone/>
              <a:defRPr/>
            </a:pPr>
            <a:r>
              <a:rPr lang="cs-CZ" dirty="0">
                <a:solidFill>
                  <a:schemeClr val="tx1">
                    <a:lumMod val="75000"/>
                    <a:lumOff val="25000"/>
                  </a:schemeClr>
                </a:solidFill>
              </a:rPr>
              <a:t>Jakmile se pokusná osoba domnívala, že se podílí na </a:t>
            </a:r>
          </a:p>
          <a:p>
            <a:pPr marL="109728" indent="0" fontAlgn="auto">
              <a:spcAft>
                <a:spcPts val="0"/>
              </a:spcAft>
              <a:buFont typeface="Wingdings 3" charset="2"/>
              <a:buNone/>
              <a:defRPr/>
            </a:pPr>
            <a:r>
              <a:rPr lang="cs-CZ" dirty="0">
                <a:solidFill>
                  <a:schemeClr val="tx1">
                    <a:lumMod val="75000"/>
                    <a:lumOff val="25000"/>
                  </a:schemeClr>
                </a:solidFill>
              </a:rPr>
              <a:t>pokusu ještě s třemi dalšími účastníky, procentuální podíl</a:t>
            </a:r>
          </a:p>
          <a:p>
            <a:pPr marL="109728" indent="0" fontAlgn="auto">
              <a:spcAft>
                <a:spcPts val="0"/>
              </a:spcAft>
              <a:buFont typeface="Wingdings 3" charset="2"/>
              <a:buNone/>
              <a:defRPr/>
            </a:pPr>
            <a:r>
              <a:rPr lang="cs-CZ" dirty="0">
                <a:solidFill>
                  <a:schemeClr val="tx1">
                    <a:lumMod val="75000"/>
                    <a:lumOff val="25000"/>
                  </a:schemeClr>
                </a:solidFill>
              </a:rPr>
              <a:t>pokusů poskytnout pomoc klesl na hodnotu 62 %; </a:t>
            </a:r>
          </a:p>
          <a:p>
            <a:pPr marL="109728" indent="0" fontAlgn="auto">
              <a:spcAft>
                <a:spcPts val="0"/>
              </a:spcAft>
              <a:buFont typeface="Wingdings 3" charset="2"/>
              <a:buNone/>
              <a:defRPr/>
            </a:pPr>
            <a:r>
              <a:rPr lang="cs-CZ" dirty="0">
                <a:solidFill>
                  <a:schemeClr val="tx1">
                    <a:lumMod val="75000"/>
                    <a:lumOff val="25000"/>
                  </a:schemeClr>
                </a:solidFill>
              </a:rPr>
              <a:t>a v šestičlenné skupině došlo k dalšímu poklesu až na 31 %. </a:t>
            </a:r>
          </a:p>
          <a:p>
            <a:pPr marL="109728" indent="0" fontAlgn="auto">
              <a:spcAft>
                <a:spcPts val="0"/>
              </a:spcAft>
              <a:buFont typeface="Wingdings 3" charset="2"/>
              <a:buNone/>
              <a:defRPr/>
            </a:pPr>
            <a:r>
              <a:rPr lang="cs-CZ" dirty="0">
                <a:solidFill>
                  <a:schemeClr val="tx1">
                    <a:lumMod val="75000"/>
                    <a:lumOff val="25000"/>
                  </a:schemeClr>
                </a:solidFill>
              </a:rPr>
              <a:t>Je zřejmé, že čím větší je skupina, tím je méně pravděpodobné, </a:t>
            </a:r>
          </a:p>
          <a:p>
            <a:pPr marL="109728" indent="0" fontAlgn="auto">
              <a:spcAft>
                <a:spcPts val="0"/>
              </a:spcAft>
              <a:buFont typeface="Wingdings 3" charset="2"/>
              <a:buNone/>
              <a:defRPr/>
            </a:pPr>
            <a:r>
              <a:rPr lang="cs-CZ" dirty="0">
                <a:solidFill>
                  <a:schemeClr val="tx1">
                    <a:lumMod val="75000"/>
                    <a:lumOff val="25000"/>
                  </a:schemeClr>
                </a:solidFill>
              </a:rPr>
              <a:t>že se oběti dostane pomoci.</a:t>
            </a:r>
          </a:p>
          <a:p>
            <a:pPr fontAlgn="auto">
              <a:spcAft>
                <a:spcPts val="0"/>
              </a:spcAft>
              <a:buFont typeface="Wingdings 3" charset="2"/>
              <a:buChar char=""/>
              <a:defRPr/>
            </a:pPr>
            <a:endParaRPr lang="cs-CZ" dirty="0">
              <a:solidFill>
                <a:schemeClr val="tx1">
                  <a:lumMod val="75000"/>
                  <a:lumOff val="25000"/>
                </a:schemeClr>
              </a:solidFill>
            </a:endParaRPr>
          </a:p>
        </p:txBody>
      </p:sp>
      <p:sp>
        <p:nvSpPr>
          <p:cNvPr id="1047" name="Nadpis 2"/>
          <p:cNvSpPr>
            <a:spLocks noGrp="1"/>
          </p:cNvSpPr>
          <p:nvPr>
            <p:ph type="title"/>
          </p:nvPr>
        </p:nvSpPr>
        <p:spPr>
          <a:xfrm>
            <a:off x="468313" y="0"/>
            <a:ext cx="8229600" cy="1143000"/>
          </a:xfrm>
        </p:spPr>
        <p:txBody>
          <a:bodyPr/>
          <a:lstStyle/>
          <a:p>
            <a:r>
              <a:rPr lang="cs-CZ"/>
              <a:t>Experimenty Darley a Latané</a:t>
            </a:r>
          </a:p>
        </p:txBody>
      </p:sp>
      <p:graphicFrame>
        <p:nvGraphicFramePr>
          <p:cNvPr id="1045" name="Object 21"/>
          <p:cNvGraphicFramePr>
            <a:graphicFrameLocks noChangeAspect="1"/>
          </p:cNvGraphicFramePr>
          <p:nvPr/>
        </p:nvGraphicFramePr>
        <p:xfrm>
          <a:off x="5983288" y="2852738"/>
          <a:ext cx="3133725" cy="3390900"/>
        </p:xfrm>
        <a:graphic>
          <a:graphicData uri="http://schemas.openxmlformats.org/presentationml/2006/ole">
            <mc:AlternateContent xmlns:mc="http://schemas.openxmlformats.org/markup-compatibility/2006">
              <mc:Choice xmlns:v="urn:schemas-microsoft-com:vml" Requires="v">
                <p:oleObj spid="_x0000_s1054" name="Graf" r:id="rId3" imgW="5200751" imgH="4391011" progId="MSGraph.Chart.8">
                  <p:embed followColorScheme="full"/>
                </p:oleObj>
              </mc:Choice>
              <mc:Fallback>
                <p:oleObj name="Graf" r:id="rId3" imgW="5200751" imgH="4391011" progId="MSGraph.Chart.8">
                  <p:embed followColorScheme="full"/>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2852738"/>
                        <a:ext cx="3133725"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rtlCol="0">
            <a:normAutofit fontScale="62500" lnSpcReduction="20000"/>
          </a:bodyPr>
          <a:lstStyle/>
          <a:p>
            <a:pPr fontAlgn="auto">
              <a:spcAft>
                <a:spcPts val="0"/>
              </a:spcAft>
              <a:buFont typeface="Wingdings 3" charset="2"/>
              <a:buChar char=""/>
              <a:defRPr/>
            </a:pPr>
            <a:r>
              <a:rPr lang="cs-CZ" b="1" dirty="0">
                <a:solidFill>
                  <a:schemeClr val="tx1">
                    <a:lumMod val="75000"/>
                    <a:lumOff val="25000"/>
                  </a:schemeClr>
                </a:solidFill>
              </a:rPr>
              <a:t>Dáma v nesnázích“ („Lady In </a:t>
            </a:r>
            <a:r>
              <a:rPr lang="cs-CZ" b="1" dirty="0" err="1">
                <a:solidFill>
                  <a:schemeClr val="tx1">
                    <a:lumMod val="75000"/>
                    <a:lumOff val="25000"/>
                  </a:schemeClr>
                </a:solidFill>
              </a:rPr>
              <a:t>Distress</a:t>
            </a:r>
            <a:r>
              <a:rPr lang="cs-CZ" b="1" dirty="0">
                <a:solidFill>
                  <a:schemeClr val="tx1">
                    <a:lumMod val="75000"/>
                    <a:lumOff val="25000"/>
                  </a:schemeClr>
                </a:solidFill>
              </a:rPr>
              <a:t>“)</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Pokusné osoby uvítala mladá experimentátorka, požádala je, aby se posadily a vyplnily dotazník. Pak jim řekla, že se hned vrátí, a odešla do vedlejší místnosti. Účastníci ji mohli slyšet, jak vedle přesouvá přes pokoj židli a šplhá se na ni. Poté následoval výkřik a rána, jako by někdo spadl na zem. Experimentátorka pak zaúpěla bolestí a zvolala: „Proboha, můj kotník! Nemůžu s ním ani pohnout! Myslím, že je asi zlomený!“ Pokračovala v naříkání, dokud jí jedna z pokusných osob nepřišla na pomoc, či dokud neuplynula jedna minuta, aniž by někdo přišel.</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b="1" dirty="0">
                <a:solidFill>
                  <a:schemeClr val="tx1">
                    <a:lumMod val="75000"/>
                    <a:lumOff val="25000"/>
                  </a:schemeClr>
                </a:solidFill>
              </a:rPr>
              <a:t>Výsledky byly docela překvapující. </a:t>
            </a:r>
          </a:p>
          <a:p>
            <a:pPr fontAlgn="auto">
              <a:spcAft>
                <a:spcPts val="0"/>
              </a:spcAft>
              <a:buFont typeface="Wingdings 3" charset="2"/>
              <a:buChar char=""/>
              <a:defRPr/>
            </a:pPr>
            <a:r>
              <a:rPr lang="cs-CZ" b="1" dirty="0">
                <a:solidFill>
                  <a:schemeClr val="tx1">
                    <a:lumMod val="75000"/>
                    <a:lumOff val="25000"/>
                  </a:schemeClr>
                </a:solidFill>
              </a:rPr>
              <a:t>70 % pokusných osob poskytlo ženě pomoc, pokud byly ponechány o samotě.</a:t>
            </a:r>
          </a:p>
          <a:p>
            <a:pPr fontAlgn="auto">
              <a:spcAft>
                <a:spcPts val="0"/>
              </a:spcAft>
              <a:buFont typeface="Wingdings 3" charset="2"/>
              <a:buChar char=""/>
              <a:defRPr/>
            </a:pPr>
            <a:r>
              <a:rPr lang="cs-CZ" b="1" dirty="0">
                <a:solidFill>
                  <a:schemeClr val="tx1">
                    <a:lumMod val="75000"/>
                    <a:lumOff val="25000"/>
                  </a:schemeClr>
                </a:solidFill>
              </a:rPr>
              <a:t>Pokud na ni ve vedlejší místnosti čekaly po dvojicích, dostalo se jí pomoci jen ve 40 % případů. </a:t>
            </a:r>
          </a:p>
          <a:p>
            <a:pPr fontAlgn="auto">
              <a:spcAft>
                <a:spcPts val="0"/>
              </a:spcAft>
              <a:buFont typeface="Wingdings 3" charset="2"/>
              <a:buChar char=""/>
              <a:defRPr/>
            </a:pPr>
            <a:r>
              <a:rPr lang="cs-CZ" b="1" dirty="0">
                <a:solidFill>
                  <a:schemeClr val="tx1">
                    <a:lumMod val="75000"/>
                    <a:lumOff val="25000"/>
                  </a:schemeClr>
                </a:solidFill>
              </a:rPr>
              <a:t>K ještě dramatičtějšímu poklesu došlo, když pokusná osoba vyčkávala s pasivním tajným pomocníkem experimentátorů, který neudělal nic, aby ženě poskytl pomoc. V těchto případech skutečná pokusná osoba přispěchala „oběti“ na pomoc pouze v 7 % případů. </a:t>
            </a:r>
          </a:p>
        </p:txBody>
      </p:sp>
      <p:sp>
        <p:nvSpPr>
          <p:cNvPr id="235522" name="Nadpis 2"/>
          <p:cNvSpPr>
            <a:spLocks noGrp="1"/>
          </p:cNvSpPr>
          <p:nvPr>
            <p:ph type="title"/>
          </p:nvPr>
        </p:nvSpPr>
        <p:spPr/>
        <p:txBody>
          <a:bodyPr/>
          <a:lstStyle/>
          <a:p>
            <a:r>
              <a:rPr lang="cs-CZ"/>
              <a:t>Experimenty Latané, Rodinová</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rtlCol="0">
            <a:normAutofit lnSpcReduction="10000"/>
          </a:bodyPr>
          <a:lstStyle/>
          <a:p>
            <a:pPr fontAlgn="auto">
              <a:spcAft>
                <a:spcPts val="0"/>
              </a:spcAft>
              <a:buFont typeface="Wingdings 3" charset="2"/>
              <a:buChar char=""/>
              <a:defRPr/>
            </a:pPr>
            <a:r>
              <a:rPr lang="cs-CZ" b="1" u="sng" dirty="0">
                <a:solidFill>
                  <a:srgbClr val="FFC000"/>
                </a:solidFill>
              </a:rPr>
              <a:t>Efekt přihlížejících (rozptýlená odpovědnost)</a:t>
            </a:r>
            <a:r>
              <a:rPr lang="cs-CZ" b="1" u="sng" dirty="0">
                <a:solidFill>
                  <a:srgbClr val="FF0000"/>
                </a:solidFill>
              </a:rPr>
              <a:t> </a:t>
            </a:r>
            <a:r>
              <a:rPr lang="cs-CZ" dirty="0">
                <a:solidFill>
                  <a:schemeClr val="tx1">
                    <a:lumMod val="75000"/>
                    <a:lumOff val="25000"/>
                  </a:schemeClr>
                </a:solidFill>
              </a:rPr>
              <a:t>– sociální jev, který vyjadřuje skutečnost, že v přítomnosti jiných lidí se snižuje míra pravdě podobnosti poskytnutí pomoci jedincem.</a:t>
            </a:r>
          </a:p>
          <a:p>
            <a:pPr lvl="1" fontAlgn="auto">
              <a:spcAft>
                <a:spcPts val="0"/>
              </a:spcAft>
              <a:buFont typeface="Wingdings 3" charset="2"/>
              <a:buChar char=""/>
              <a:defRPr/>
            </a:pPr>
            <a:r>
              <a:rPr lang="cs-CZ" dirty="0">
                <a:solidFill>
                  <a:schemeClr val="tx1">
                    <a:lumMod val="75000"/>
                    <a:lumOff val="25000"/>
                  </a:schemeClr>
                </a:solidFill>
              </a:rPr>
              <a:t>Nejsilnější je rozptýlená odpovědnost přítomná ve skupině cizích osob, kde je nízká skupinová koheze</a:t>
            </a:r>
          </a:p>
          <a:p>
            <a:pPr lvl="1" fontAlgn="auto">
              <a:spcAft>
                <a:spcPts val="0"/>
              </a:spcAft>
              <a:buFont typeface="Wingdings 3" charset="2"/>
              <a:buChar char=""/>
              <a:defRPr/>
            </a:pPr>
            <a:r>
              <a:rPr lang="cs-CZ" dirty="0">
                <a:solidFill>
                  <a:schemeClr val="tx1">
                    <a:lumMod val="75000"/>
                    <a:lumOff val="25000"/>
                  </a:schemeClr>
                </a:solidFill>
                <a:hlinkClick r:id="rId2"/>
              </a:rPr>
              <a:t>http://www.youtube.com/watch?v=PDAVRRj7Ge8</a:t>
            </a:r>
            <a:r>
              <a:rPr lang="cs-CZ" dirty="0">
                <a:solidFill>
                  <a:schemeClr val="tx1">
                    <a:lumMod val="75000"/>
                    <a:lumOff val="25000"/>
                  </a:schemeClr>
                </a:solidFill>
              </a:rPr>
              <a:t> </a:t>
            </a:r>
          </a:p>
          <a:p>
            <a:pPr fontAlgn="auto">
              <a:spcAft>
                <a:spcPts val="0"/>
              </a:spcAft>
              <a:buFont typeface="Wingdings 3" charset="2"/>
              <a:buChar char=""/>
              <a:defRPr/>
            </a:pPr>
            <a:r>
              <a:rPr lang="cs-CZ" b="1" u="sng" dirty="0">
                <a:solidFill>
                  <a:srgbClr val="FFC000"/>
                </a:solidFill>
              </a:rPr>
              <a:t>Nejednoznačnost situace </a:t>
            </a:r>
          </a:p>
          <a:p>
            <a:pPr fontAlgn="auto">
              <a:spcAft>
                <a:spcPts val="0"/>
              </a:spcAft>
              <a:buFont typeface="Wingdings 3" charset="2"/>
              <a:buChar char=""/>
              <a:defRPr/>
            </a:pPr>
            <a:r>
              <a:rPr lang="cs-CZ" b="1" u="sng" dirty="0">
                <a:solidFill>
                  <a:srgbClr val="FFC000"/>
                </a:solidFill>
              </a:rPr>
              <a:t>Strach z nevhodného zásahu - </a:t>
            </a:r>
            <a:r>
              <a:rPr lang="cs-CZ" dirty="0">
                <a:solidFill>
                  <a:schemeClr val="tx1">
                    <a:lumMod val="75000"/>
                    <a:lumOff val="25000"/>
                  </a:schemeClr>
                </a:solidFill>
              </a:rPr>
              <a:t>tento strach vzrůstá s počtem přihlížejících jedinců</a:t>
            </a:r>
          </a:p>
          <a:p>
            <a:pPr fontAlgn="auto">
              <a:spcAft>
                <a:spcPts val="0"/>
              </a:spcAft>
              <a:buFont typeface="Wingdings 3" charset="2"/>
              <a:buChar char=""/>
              <a:defRPr/>
            </a:pPr>
            <a:r>
              <a:rPr lang="cs-CZ" b="1" u="sng" dirty="0">
                <a:solidFill>
                  <a:srgbClr val="FFC000"/>
                </a:solidFill>
              </a:rPr>
              <a:t>Strach ze sociálního omylu</a:t>
            </a:r>
            <a:r>
              <a:rPr lang="cs-CZ" dirty="0">
                <a:solidFill>
                  <a:srgbClr val="FFC000"/>
                </a:solidFill>
              </a:rPr>
              <a:t> </a:t>
            </a:r>
          </a:p>
          <a:p>
            <a:pPr fontAlgn="auto">
              <a:spcAft>
                <a:spcPts val="0"/>
              </a:spcAft>
              <a:buFont typeface="Wingdings 3" charset="2"/>
              <a:buChar char=""/>
              <a:defRPr/>
            </a:pPr>
            <a:r>
              <a:rPr lang="cs-CZ" b="1" u="sng" dirty="0">
                <a:solidFill>
                  <a:srgbClr val="FFC000"/>
                </a:solidFill>
              </a:rPr>
              <a:t>Časový  tlak</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b="1" u="sng" dirty="0">
              <a:solidFill>
                <a:srgbClr val="FF0000"/>
              </a:solidFill>
            </a:endParaRPr>
          </a:p>
          <a:p>
            <a:pPr fontAlgn="auto">
              <a:spcAft>
                <a:spcPts val="0"/>
              </a:spcAft>
              <a:buFont typeface="Wingdings 3" charset="2"/>
              <a:buChar char=""/>
              <a:defRPr/>
            </a:pPr>
            <a:endParaRPr lang="cs-CZ" b="1" u="sng" dirty="0">
              <a:solidFill>
                <a:srgbClr val="FF0000"/>
              </a:solidFill>
            </a:endParaRPr>
          </a:p>
          <a:p>
            <a:pPr fontAlgn="auto">
              <a:spcAft>
                <a:spcPts val="0"/>
              </a:spcAft>
              <a:buFont typeface="Wingdings 3" charset="2"/>
              <a:buChar char=""/>
              <a:defRPr/>
            </a:pPr>
            <a:endParaRPr lang="cs-CZ" dirty="0">
              <a:solidFill>
                <a:schemeClr val="tx1">
                  <a:lumMod val="75000"/>
                  <a:lumOff val="25000"/>
                </a:schemeClr>
              </a:solidFill>
            </a:endParaRPr>
          </a:p>
          <a:p>
            <a:pPr lvl="1"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
        <p:nvSpPr>
          <p:cNvPr id="236546" name="Nadpis 2"/>
          <p:cNvSpPr>
            <a:spLocks noGrp="1"/>
          </p:cNvSpPr>
          <p:nvPr>
            <p:ph type="title"/>
          </p:nvPr>
        </p:nvSpPr>
        <p:spPr/>
        <p:txBody>
          <a:bodyPr/>
          <a:lstStyle/>
          <a:p>
            <a:r>
              <a:rPr lang="cs-CZ"/>
              <a:t>Situační faktory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Zástupný symbol pro obsah 1"/>
          <p:cNvSpPr>
            <a:spLocks noGrp="1"/>
          </p:cNvSpPr>
          <p:nvPr>
            <p:ph idx="1"/>
          </p:nvPr>
        </p:nvSpPr>
        <p:spPr/>
        <p:txBody>
          <a:bodyPr/>
          <a:lstStyle/>
          <a:p>
            <a:r>
              <a:rPr lang="cs-CZ"/>
              <a:t>Prosociální chování je </a:t>
            </a:r>
            <a:r>
              <a:rPr lang="cs-CZ" u="sng"/>
              <a:t>dobrovolné</a:t>
            </a:r>
            <a:r>
              <a:rPr lang="cs-CZ"/>
              <a:t> chování </a:t>
            </a:r>
            <a:r>
              <a:rPr lang="cs-CZ" u="sng"/>
              <a:t>zaměřené ve prospěch </a:t>
            </a:r>
            <a:r>
              <a:rPr lang="cs-CZ"/>
              <a:t>druhé osoby a je vykonáno </a:t>
            </a:r>
            <a:r>
              <a:rPr lang="cs-CZ" u="sng"/>
              <a:t>bez nároku na odměnu nebo zisk, </a:t>
            </a:r>
            <a:r>
              <a:rPr lang="cs-CZ"/>
              <a:t>musí aktéra stát jistou námahu a energii a vyžadovat od něho oběť</a:t>
            </a:r>
          </a:p>
          <a:p>
            <a:r>
              <a:rPr lang="cs-CZ"/>
              <a:t>Znaky: </a:t>
            </a:r>
          </a:p>
          <a:p>
            <a:pPr lvl="1"/>
            <a:r>
              <a:rPr lang="cs-CZ"/>
              <a:t>je vykonáno ve prospěch druhého, </a:t>
            </a:r>
          </a:p>
          <a:p>
            <a:pPr lvl="1"/>
            <a:r>
              <a:rPr lang="cs-CZ"/>
              <a:t>nevyplývá z povinnosti </a:t>
            </a:r>
          </a:p>
          <a:p>
            <a:pPr lvl="1"/>
            <a:r>
              <a:rPr lang="cs-CZ"/>
              <a:t>je vykonáno bez očekávání zisku nebo vnější odměny</a:t>
            </a:r>
          </a:p>
          <a:p>
            <a:pPr lvl="1"/>
            <a:r>
              <a:rPr lang="cs-CZ"/>
              <a:t>podporuje reciprocitu (tj. podobné chování příjemce) </a:t>
            </a:r>
          </a:p>
          <a:p>
            <a:pPr lvl="1"/>
            <a:r>
              <a:rPr lang="cs-CZ"/>
              <a:t>nenarušuje identitu poskytovatele ani příjemce </a:t>
            </a:r>
          </a:p>
          <a:p>
            <a:pPr lvl="1"/>
            <a:endParaRPr lang="cs-CZ"/>
          </a:p>
          <a:p>
            <a:endParaRPr lang="cs-CZ"/>
          </a:p>
        </p:txBody>
      </p:sp>
      <p:sp>
        <p:nvSpPr>
          <p:cNvPr id="237570" name="Nadpis 2"/>
          <p:cNvSpPr>
            <a:spLocks noGrp="1"/>
          </p:cNvSpPr>
          <p:nvPr>
            <p:ph type="title"/>
          </p:nvPr>
        </p:nvSpPr>
        <p:spPr/>
        <p:txBody>
          <a:bodyPr/>
          <a:lstStyle/>
          <a:p>
            <a:r>
              <a:rPr lang="cs-CZ"/>
              <a:t>Definice a znaky prosociálního chování</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rtlCol="0">
            <a:normAutofit fontScale="92500" lnSpcReduction="10000"/>
          </a:bodyPr>
          <a:lstStyle/>
          <a:p>
            <a:pPr fontAlgn="auto">
              <a:spcAft>
                <a:spcPts val="0"/>
              </a:spcAft>
              <a:buFont typeface="Wingdings 3" charset="2"/>
              <a:buChar char=""/>
              <a:defRPr/>
            </a:pPr>
            <a:r>
              <a:rPr lang="cs-CZ" b="1" u="sng" dirty="0">
                <a:solidFill>
                  <a:schemeClr val="tx1">
                    <a:lumMod val="75000"/>
                    <a:lumOff val="25000"/>
                  </a:schemeClr>
                </a:solidFill>
              </a:rPr>
              <a:t>Osoba a osobnost pomáhajícího </a:t>
            </a:r>
            <a:r>
              <a:rPr lang="cs-CZ" dirty="0">
                <a:solidFill>
                  <a:schemeClr val="tx1">
                    <a:lumMod val="75000"/>
                    <a:lumOff val="25000"/>
                  </a:schemeClr>
                </a:solidFill>
              </a:rPr>
              <a:t>– zaměříme se především na vliv nálady, pohlaví a osobnostních rysů na prosociální chování. </a:t>
            </a:r>
          </a:p>
          <a:p>
            <a:pPr fontAlgn="auto">
              <a:spcAft>
                <a:spcPts val="0"/>
              </a:spcAft>
              <a:buFont typeface="Wingdings 3" charset="2"/>
              <a:buChar char=""/>
              <a:defRPr/>
            </a:pPr>
            <a:r>
              <a:rPr lang="cs-CZ" b="1" u="sng" dirty="0">
                <a:solidFill>
                  <a:schemeClr val="tx1">
                    <a:lumMod val="75000"/>
                    <a:lumOff val="25000"/>
                  </a:schemeClr>
                </a:solidFill>
              </a:rPr>
              <a:t>Sociální okolí </a:t>
            </a:r>
            <a:r>
              <a:rPr lang="cs-CZ" dirty="0">
                <a:solidFill>
                  <a:schemeClr val="tx1">
                    <a:lumMod val="75000"/>
                    <a:lumOff val="25000"/>
                  </a:schemeClr>
                </a:solidFill>
              </a:rPr>
              <a:t>– zabýváme se vlivem rodinného prostředí a výchovy na prosociální chování děti, zjišťujeme také vliv širšího sociálního a kulturního prostředí na pomáhající chování. </a:t>
            </a:r>
          </a:p>
          <a:p>
            <a:pPr fontAlgn="auto">
              <a:spcAft>
                <a:spcPts val="0"/>
              </a:spcAft>
              <a:buFont typeface="Wingdings 3" charset="2"/>
              <a:buChar char=""/>
              <a:defRPr/>
            </a:pPr>
            <a:r>
              <a:rPr lang="cs-CZ" b="1" u="sng" dirty="0">
                <a:solidFill>
                  <a:schemeClr val="tx1">
                    <a:lumMod val="75000"/>
                    <a:lumOff val="25000"/>
                  </a:schemeClr>
                </a:solidFill>
              </a:rPr>
              <a:t>Situační faktory </a:t>
            </a:r>
            <a:r>
              <a:rPr lang="cs-CZ" dirty="0">
                <a:solidFill>
                  <a:schemeClr val="tx1">
                    <a:lumMod val="75000"/>
                    <a:lumOff val="25000"/>
                  </a:schemeClr>
                </a:solidFill>
              </a:rPr>
              <a:t>– zkoumáme, které situační faktory podporují a které naopak inhibují výskyt prosociálního chování. </a:t>
            </a:r>
          </a:p>
          <a:p>
            <a:pPr fontAlgn="auto">
              <a:spcAft>
                <a:spcPts val="0"/>
              </a:spcAft>
              <a:buFont typeface="Wingdings 3" charset="2"/>
              <a:buChar char=""/>
              <a:defRPr/>
            </a:pPr>
            <a:r>
              <a:rPr lang="cs-CZ" b="1" u="sng" dirty="0">
                <a:solidFill>
                  <a:schemeClr val="tx1">
                    <a:lumMod val="75000"/>
                    <a:lumOff val="25000"/>
                  </a:schemeClr>
                </a:solidFill>
              </a:rPr>
              <a:t>Osoba příjemce prosociálního chování </a:t>
            </a:r>
            <a:r>
              <a:rPr lang="cs-CZ" dirty="0">
                <a:solidFill>
                  <a:schemeClr val="tx1">
                    <a:lumMod val="75000"/>
                    <a:lumOff val="25000"/>
                  </a:schemeClr>
                </a:solidFill>
              </a:rPr>
              <a:t>– věnujeme se tomu, které faktory rozhodují o tom, že člověk v tísni vůbec požádá o pomoc. Také charakterizujeme jedince, kterému je pomoc poskytována častěji a ochotněji. </a:t>
            </a:r>
          </a:p>
          <a:p>
            <a:pPr fontAlgn="auto">
              <a:spcAft>
                <a:spcPts val="0"/>
              </a:spcAft>
              <a:buFont typeface="Wingdings 3" charset="2"/>
              <a:buChar char=""/>
              <a:defRPr/>
            </a:pPr>
            <a:endParaRPr lang="cs-CZ" dirty="0">
              <a:solidFill>
                <a:schemeClr val="tx1">
                  <a:lumMod val="75000"/>
                  <a:lumOff val="25000"/>
                </a:schemeClr>
              </a:solidFill>
            </a:endParaRPr>
          </a:p>
        </p:txBody>
      </p:sp>
      <p:sp>
        <p:nvSpPr>
          <p:cNvPr id="238594" name="Nadpis 2"/>
          <p:cNvSpPr>
            <a:spLocks noGrp="1"/>
          </p:cNvSpPr>
          <p:nvPr>
            <p:ph type="title"/>
          </p:nvPr>
        </p:nvSpPr>
        <p:spPr/>
        <p:txBody>
          <a:bodyPr/>
          <a:lstStyle/>
          <a:p>
            <a:r>
              <a:rPr lang="cs-CZ"/>
              <a:t>Determinanty prosociálního chování</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rtlCol="0">
            <a:normAutofit fontScale="92500" lnSpcReduction="10000"/>
          </a:bodyPr>
          <a:lstStyle/>
          <a:p>
            <a:pPr fontAlgn="auto">
              <a:spcAft>
                <a:spcPts val="0"/>
              </a:spcAft>
              <a:buFont typeface="Wingdings 3" charset="2"/>
              <a:buChar char=""/>
              <a:defRPr/>
            </a:pPr>
            <a:r>
              <a:rPr lang="cs-CZ" dirty="0">
                <a:solidFill>
                  <a:schemeClr val="tx1">
                    <a:lumMod val="75000"/>
                    <a:lumOff val="25000"/>
                  </a:schemeClr>
                </a:solidFill>
              </a:rPr>
              <a:t>Dobrá nálada má pozitivní vliv</a:t>
            </a:r>
          </a:p>
          <a:p>
            <a:pPr fontAlgn="auto">
              <a:spcAft>
                <a:spcPts val="0"/>
              </a:spcAft>
              <a:buFont typeface="Wingdings 3" charset="2"/>
              <a:buChar char=""/>
              <a:defRPr/>
            </a:pPr>
            <a:r>
              <a:rPr lang="cs-CZ" dirty="0">
                <a:solidFill>
                  <a:schemeClr val="tx1">
                    <a:lumMod val="75000"/>
                    <a:lumOff val="25000"/>
                  </a:schemeClr>
                </a:solidFill>
              </a:rPr>
              <a:t>Lidé jsou dokonce ochotni pomáhat více za pěkných slunečných dnů</a:t>
            </a:r>
          </a:p>
          <a:p>
            <a:pPr fontAlgn="auto">
              <a:spcAft>
                <a:spcPts val="0"/>
              </a:spcAft>
              <a:buFont typeface="Wingdings 3" charset="2"/>
              <a:buChar char=""/>
              <a:defRPr/>
            </a:pPr>
            <a:r>
              <a:rPr lang="cs-CZ" dirty="0">
                <a:solidFill>
                  <a:schemeClr val="tx1">
                    <a:lumMod val="75000"/>
                    <a:lumOff val="25000"/>
                  </a:schemeClr>
                </a:solidFill>
              </a:rPr>
              <a:t>Pomáhají více dívky, ženy, kde je potřeba síla, tak muži</a:t>
            </a:r>
          </a:p>
          <a:p>
            <a:pPr fontAlgn="auto">
              <a:spcAft>
                <a:spcPts val="0"/>
              </a:spcAft>
              <a:buFont typeface="Wingdings 3" charset="2"/>
              <a:buChar char=""/>
              <a:defRPr/>
            </a:pPr>
            <a:r>
              <a:rPr lang="cs-CZ" dirty="0">
                <a:solidFill>
                  <a:schemeClr val="tx1">
                    <a:lumMod val="75000"/>
                    <a:lumOff val="25000"/>
                  </a:schemeClr>
                </a:solidFill>
              </a:rPr>
              <a:t>Rysy prosociální osobnosti</a:t>
            </a:r>
          </a:p>
          <a:p>
            <a:pPr lvl="1" fontAlgn="auto">
              <a:spcAft>
                <a:spcPts val="0"/>
              </a:spcAft>
              <a:buFont typeface="Wingdings 3" charset="2"/>
              <a:buChar char=""/>
              <a:defRPr/>
            </a:pPr>
            <a:r>
              <a:rPr lang="cs-CZ" dirty="0">
                <a:solidFill>
                  <a:schemeClr val="tx1">
                    <a:lumMod val="75000"/>
                    <a:lumOff val="25000"/>
                  </a:schemeClr>
                </a:solidFill>
              </a:rPr>
              <a:t>silná vnitřní kontrola </a:t>
            </a:r>
          </a:p>
          <a:p>
            <a:pPr lvl="1" fontAlgn="auto">
              <a:spcAft>
                <a:spcPts val="0"/>
              </a:spcAft>
              <a:buFont typeface="Wingdings 3" charset="2"/>
              <a:buChar char=""/>
              <a:defRPr/>
            </a:pPr>
            <a:r>
              <a:rPr lang="cs-CZ" dirty="0">
                <a:solidFill>
                  <a:schemeClr val="tx1">
                    <a:lumMod val="75000"/>
                    <a:lumOff val="25000"/>
                  </a:schemeClr>
                </a:solidFill>
              </a:rPr>
              <a:t>víra ve „spravedlivý svět“ </a:t>
            </a:r>
          </a:p>
          <a:p>
            <a:pPr lvl="1" fontAlgn="auto">
              <a:spcAft>
                <a:spcPts val="0"/>
              </a:spcAft>
              <a:buFont typeface="Wingdings 3" charset="2"/>
              <a:buChar char=""/>
              <a:defRPr/>
            </a:pPr>
            <a:r>
              <a:rPr lang="cs-CZ" dirty="0">
                <a:solidFill>
                  <a:schemeClr val="tx1">
                    <a:lumMod val="75000"/>
                    <a:lumOff val="25000"/>
                  </a:schemeClr>
                </a:solidFill>
              </a:rPr>
              <a:t>silný pocit sociální odpovědnosti </a:t>
            </a:r>
          </a:p>
          <a:p>
            <a:pPr lvl="1" fontAlgn="auto">
              <a:spcAft>
                <a:spcPts val="0"/>
              </a:spcAft>
              <a:buFont typeface="Wingdings 3" charset="2"/>
              <a:buChar char=""/>
              <a:defRPr/>
            </a:pPr>
            <a:r>
              <a:rPr lang="cs-CZ" dirty="0">
                <a:solidFill>
                  <a:schemeClr val="tx1">
                    <a:lumMod val="75000"/>
                    <a:lumOff val="25000"/>
                  </a:schemeClr>
                </a:solidFill>
              </a:rPr>
              <a:t>schopnost projevit empatii </a:t>
            </a:r>
          </a:p>
          <a:p>
            <a:pPr lvl="1" fontAlgn="auto">
              <a:spcAft>
                <a:spcPts val="0"/>
              </a:spcAft>
              <a:buFont typeface="Wingdings 3" charset="2"/>
              <a:buChar char=""/>
              <a:defRPr/>
            </a:pPr>
            <a:r>
              <a:rPr lang="cs-CZ" dirty="0">
                <a:solidFill>
                  <a:schemeClr val="tx1">
                    <a:lumMod val="75000"/>
                    <a:lumOff val="25000"/>
                  </a:schemeClr>
                </a:solidFill>
              </a:rPr>
              <a:t>menší egocentrické založení </a:t>
            </a:r>
          </a:p>
          <a:p>
            <a:pPr fontAlgn="auto">
              <a:spcAft>
                <a:spcPts val="0"/>
              </a:spcAft>
              <a:buFont typeface="Wingdings 3" charset="2"/>
              <a:buChar char=""/>
              <a:defRPr/>
            </a:pPr>
            <a:r>
              <a:rPr lang="cs-CZ" dirty="0">
                <a:solidFill>
                  <a:schemeClr val="tx1">
                    <a:lumMod val="75000"/>
                    <a:lumOff val="25000"/>
                  </a:schemeClr>
                </a:solidFill>
              </a:rPr>
              <a:t>Empatie – vcítění se do pocitů a jednání druhých</a:t>
            </a:r>
          </a:p>
          <a:p>
            <a:pPr lvl="1"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
        <p:nvSpPr>
          <p:cNvPr id="3" name="Nadpis 2"/>
          <p:cNvSpPr>
            <a:spLocks noGrp="1"/>
          </p:cNvSpPr>
          <p:nvPr>
            <p:ph type="title"/>
          </p:nvPr>
        </p:nvSpPr>
        <p:spPr/>
        <p:txBody>
          <a:bodyPr rtlCol="0"/>
          <a:lstStyle/>
          <a:p>
            <a:pPr fontAlgn="auto">
              <a:spcAft>
                <a:spcPts val="0"/>
              </a:spcAft>
              <a:defRPr/>
            </a:pPr>
            <a:r>
              <a:rPr lang="cs-CZ" dirty="0">
                <a:effectLst>
                  <a:outerShdw blurRad="38100" dist="38100" dir="2700000" algn="tl">
                    <a:srgbClr val="000000">
                      <a:alpha val="43137"/>
                    </a:srgbClr>
                  </a:outerShdw>
                </a:effectLst>
              </a:rPr>
              <a:t>Osoba a osobnost pomáhajícího</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Zástupný symbol pro obsah 1"/>
          <p:cNvSpPr>
            <a:spLocks noGrp="1"/>
          </p:cNvSpPr>
          <p:nvPr>
            <p:ph idx="1"/>
          </p:nvPr>
        </p:nvSpPr>
        <p:spPr/>
        <p:txBody>
          <a:bodyPr/>
          <a:lstStyle/>
          <a:p>
            <a:r>
              <a:rPr lang="cs-CZ"/>
              <a:t>Rodinné koreláty prosociálního dítěte: </a:t>
            </a:r>
          </a:p>
          <a:p>
            <a:pPr lvl="1"/>
            <a:r>
              <a:rPr lang="cs-CZ"/>
              <a:t>dostatek lásky, opory a pomoci </a:t>
            </a:r>
          </a:p>
          <a:p>
            <a:pPr lvl="1"/>
            <a:r>
              <a:rPr lang="cs-CZ"/>
              <a:t>přiměřeně vyvážená kontrola a přísnost </a:t>
            </a:r>
          </a:p>
          <a:p>
            <a:pPr lvl="1"/>
            <a:r>
              <a:rPr lang="cs-CZ"/>
              <a:t>akceptace dítěte</a:t>
            </a:r>
          </a:p>
          <a:p>
            <a:r>
              <a:rPr lang="cs-CZ"/>
              <a:t>Širší sociální okolí</a:t>
            </a:r>
          </a:p>
          <a:p>
            <a:r>
              <a:rPr lang="cs-CZ"/>
              <a:t>Kultura – děti z Číny (nejkolektivističtější země) mají větší úctu ke staří, jsou mírnější a méně agresivní, než jejich vrstevníci v USA</a:t>
            </a:r>
          </a:p>
          <a:p>
            <a:pPr lvl="1"/>
            <a:endParaRPr lang="cs-CZ"/>
          </a:p>
        </p:txBody>
      </p:sp>
      <p:sp>
        <p:nvSpPr>
          <p:cNvPr id="240642" name="Nadpis 2"/>
          <p:cNvSpPr>
            <a:spLocks noGrp="1"/>
          </p:cNvSpPr>
          <p:nvPr>
            <p:ph type="title"/>
          </p:nvPr>
        </p:nvSpPr>
        <p:spPr/>
        <p:txBody>
          <a:bodyPr/>
          <a:lstStyle/>
          <a:p>
            <a:r>
              <a:rPr lang="cs-CZ"/>
              <a:t>Sociální okolí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3"/>
          <p:cNvSpPr>
            <a:spLocks noGrp="1"/>
          </p:cNvSpPr>
          <p:nvPr>
            <p:ph type="title"/>
          </p:nvPr>
        </p:nvSpPr>
        <p:spPr>
          <a:xfrm>
            <a:off x="609600" y="2700338"/>
            <a:ext cx="6348413" cy="1827212"/>
          </a:xfrm>
        </p:spPr>
        <p:txBody>
          <a:bodyPr/>
          <a:lstStyle/>
          <a:p>
            <a:r>
              <a:rPr lang="cs-CZ"/>
              <a:t>Determinace lidské psychiky</a:t>
            </a:r>
          </a:p>
        </p:txBody>
      </p:sp>
      <p:sp>
        <p:nvSpPr>
          <p:cNvPr id="39938" name="Zástupný symbol pro text 4"/>
          <p:cNvSpPr>
            <a:spLocks noGrp="1"/>
          </p:cNvSpPr>
          <p:nvPr>
            <p:ph type="body" idx="1"/>
          </p:nvPr>
        </p:nvSpPr>
        <p:spPr>
          <a:xfrm>
            <a:off x="609600" y="4527550"/>
            <a:ext cx="6348413" cy="860425"/>
          </a:xfrm>
        </p:spPr>
        <p:txBody>
          <a:bodyPr/>
          <a:lstStyle/>
          <a:p>
            <a:r>
              <a:rPr lang="cs-CZ" sz="1800"/>
              <a:t>Nature versus nurture</a:t>
            </a:r>
          </a:p>
          <a:p>
            <a:r>
              <a:rPr lang="cs-CZ" sz="1800"/>
              <a:t>Přirozenost versus výchova</a:t>
            </a:r>
          </a:p>
          <a:p>
            <a:r>
              <a:rPr lang="cs-CZ" sz="1800"/>
              <a:t>Dědičnost versus prostředí</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Zástupný symbol pro obsah 1"/>
          <p:cNvSpPr>
            <a:spLocks noGrp="1"/>
          </p:cNvSpPr>
          <p:nvPr>
            <p:ph idx="1"/>
          </p:nvPr>
        </p:nvSpPr>
        <p:spPr/>
        <p:txBody>
          <a:bodyPr/>
          <a:lstStyle/>
          <a:p>
            <a:r>
              <a:rPr lang="cs-CZ"/>
              <a:t>pomoc poskytujeme ochotněji svým rodinným příslušníkům, dále pak známým a přátelům, svým oblíbencům, lidem podobným, těm, kteří jsou na naší pomoci závislí</a:t>
            </a:r>
          </a:p>
          <a:p>
            <a:r>
              <a:rPr lang="cs-CZ"/>
              <a:t>Faktory, které rozhodují o tom, zdali je člověku v nouzi poskytnuta pomoc:</a:t>
            </a:r>
          </a:p>
          <a:p>
            <a:pPr lvl="1"/>
            <a:r>
              <a:rPr lang="cs-CZ" b="1" u="sng"/>
              <a:t>posouzení příčiny nesnází</a:t>
            </a:r>
            <a:r>
              <a:rPr lang="cs-CZ"/>
              <a:t>– jestliže je příčina spatřována ve vlastní nezodpovědnosti člověka v nouzi, je ochota druhých pomoci menší</a:t>
            </a:r>
          </a:p>
          <a:p>
            <a:pPr lvl="1"/>
            <a:r>
              <a:rPr lang="cs-CZ" b="1" u="sng"/>
              <a:t>Závazek vůči člověku v nouzi </a:t>
            </a:r>
            <a:r>
              <a:rPr lang="cs-CZ"/>
              <a:t>– na kom nám záleží, vůči komu cítíme provinění, kdo nám již pomohl</a:t>
            </a:r>
          </a:p>
          <a:p>
            <a:pPr lvl="1"/>
            <a:r>
              <a:rPr lang="cs-CZ" b="1" u="sng"/>
              <a:t>Pohlaví příjemce pomoci </a:t>
            </a:r>
            <a:r>
              <a:rPr lang="cs-CZ"/>
              <a:t>– muži ženám, ženy stejně</a:t>
            </a:r>
            <a:endParaRPr lang="cs-CZ" b="1" u="sng"/>
          </a:p>
          <a:p>
            <a:pPr lvl="1"/>
            <a:endParaRPr lang="cs-CZ"/>
          </a:p>
          <a:p>
            <a:pPr lvl="1"/>
            <a:endParaRPr lang="cs-CZ"/>
          </a:p>
          <a:p>
            <a:endParaRPr lang="cs-CZ"/>
          </a:p>
        </p:txBody>
      </p:sp>
      <p:sp>
        <p:nvSpPr>
          <p:cNvPr id="241666" name="Nadpis 2"/>
          <p:cNvSpPr>
            <a:spLocks noGrp="1"/>
          </p:cNvSpPr>
          <p:nvPr>
            <p:ph type="title"/>
          </p:nvPr>
        </p:nvSpPr>
        <p:spPr/>
        <p:txBody>
          <a:bodyPr/>
          <a:lstStyle/>
          <a:p>
            <a:r>
              <a:rPr lang="cs-CZ"/>
              <a:t>Osoba příjemce prosociálního chování</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Nadpis 3"/>
          <p:cNvSpPr>
            <a:spLocks noGrp="1"/>
          </p:cNvSpPr>
          <p:nvPr>
            <p:ph type="ctrTitle"/>
          </p:nvPr>
        </p:nvSpPr>
        <p:spPr>
          <a:xfrm>
            <a:off x="1130300" y="2405063"/>
            <a:ext cx="5827713" cy="1646237"/>
          </a:xfrm>
        </p:spPr>
        <p:txBody>
          <a:bodyPr/>
          <a:lstStyle/>
          <a:p>
            <a:r>
              <a:rPr lang="cs-CZ"/>
              <a:t>Stres, jeho projevy, důsledky, determinanty</a:t>
            </a:r>
          </a:p>
        </p:txBody>
      </p:sp>
      <p:sp>
        <p:nvSpPr>
          <p:cNvPr id="5" name="Podnadpis 4"/>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r>
              <a:rPr lang="cs-CZ" dirty="0"/>
              <a:t>PhDr. Lenka </a:t>
            </a:r>
            <a:r>
              <a:rPr lang="cs-CZ" dirty="0" err="1"/>
              <a:t>Emrová</a:t>
            </a:r>
            <a:endParaRPr lang="cs-CZ" dirty="0"/>
          </a:p>
          <a:p>
            <a:pPr fontAlgn="auto">
              <a:spcAft>
                <a:spcPts val="0"/>
              </a:spcAft>
              <a:buFont typeface="Wingdings 3" charset="2"/>
              <a:buNone/>
              <a:defRPr/>
            </a:pPr>
            <a:r>
              <a:rPr lang="cs-CZ" dirty="0"/>
              <a:t>8. přednáška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Nadpis 4"/>
          <p:cNvSpPr>
            <a:spLocks noGrp="1"/>
          </p:cNvSpPr>
          <p:nvPr>
            <p:ph type="title"/>
          </p:nvPr>
        </p:nvSpPr>
        <p:spPr>
          <a:xfrm>
            <a:off x="179388" y="279400"/>
            <a:ext cx="6348412" cy="1320800"/>
          </a:xfrm>
        </p:spPr>
        <p:txBody>
          <a:bodyPr/>
          <a:lstStyle/>
          <a:p>
            <a:r>
              <a:rPr lang="cs-CZ" b="1">
                <a:solidFill>
                  <a:schemeClr val="tx1"/>
                </a:solidFill>
              </a:rPr>
              <a:t>Proaktivní a reaktivní osobnost</a:t>
            </a:r>
          </a:p>
        </p:txBody>
      </p:sp>
      <p:sp>
        <p:nvSpPr>
          <p:cNvPr id="6" name="Zástupný symbol pro obsah 5"/>
          <p:cNvSpPr>
            <a:spLocks noGrp="1"/>
          </p:cNvSpPr>
          <p:nvPr>
            <p:ph sz="half" idx="1"/>
          </p:nvPr>
        </p:nvSpPr>
        <p:spPr>
          <a:xfrm>
            <a:off x="457200" y="1600200"/>
            <a:ext cx="4038600" cy="4852988"/>
          </a:xfrm>
        </p:spPr>
        <p:txBody>
          <a:bodyPr rtlCol="0">
            <a:normAutofit fontScale="92500"/>
          </a:bodyPr>
          <a:lstStyle/>
          <a:p>
            <a:pPr fontAlgn="auto">
              <a:spcAft>
                <a:spcPts val="0"/>
              </a:spcAft>
              <a:buFont typeface="Wingdings 3" charset="2"/>
              <a:buChar char=""/>
              <a:defRPr/>
            </a:pPr>
            <a:r>
              <a:rPr lang="cs-CZ" b="1" i="1" u="sng" dirty="0">
                <a:solidFill>
                  <a:schemeClr val="tx1">
                    <a:lumMod val="75000"/>
                    <a:lumOff val="25000"/>
                  </a:schemeClr>
                </a:solidFill>
              </a:rPr>
              <a:t>PROAKTIVNÍ</a:t>
            </a:r>
          </a:p>
          <a:p>
            <a:pPr marL="0" indent="0" fontAlgn="auto">
              <a:spcAft>
                <a:spcPts val="0"/>
              </a:spcAft>
              <a:buFont typeface="Wingdings 3" charset="2"/>
              <a:buNone/>
              <a:defRPr/>
            </a:pPr>
            <a:r>
              <a:rPr lang="cs-CZ" b="1" dirty="0" err="1">
                <a:solidFill>
                  <a:schemeClr val="tx1">
                    <a:lumMod val="75000"/>
                    <a:lumOff val="25000"/>
                  </a:schemeClr>
                </a:solidFill>
              </a:rPr>
              <a:t>Proaktivita</a:t>
            </a:r>
            <a:r>
              <a:rPr lang="cs-CZ" b="1" dirty="0">
                <a:solidFill>
                  <a:schemeClr val="tx1">
                    <a:lumMod val="75000"/>
                    <a:lumOff val="25000"/>
                  </a:schemeClr>
                </a:solidFill>
              </a:rPr>
              <a:t> </a:t>
            </a:r>
            <a:r>
              <a:rPr lang="cs-CZ" dirty="0">
                <a:solidFill>
                  <a:schemeClr val="tx1">
                    <a:lumMod val="75000"/>
                    <a:lumOff val="25000"/>
                  </a:schemeClr>
                </a:solidFill>
              </a:rPr>
              <a:t>je schopnost člověka vědomě přebírat </a:t>
            </a:r>
            <a:r>
              <a:rPr lang="cs-CZ" b="1" dirty="0">
                <a:solidFill>
                  <a:schemeClr val="tx1">
                    <a:lumMod val="75000"/>
                    <a:lumOff val="25000"/>
                  </a:schemeClr>
                </a:solidFill>
              </a:rPr>
              <a:t>odpovědnost</a:t>
            </a:r>
            <a:r>
              <a:rPr lang="cs-CZ" dirty="0">
                <a:solidFill>
                  <a:schemeClr val="tx1">
                    <a:lumMod val="75000"/>
                    <a:lumOff val="25000"/>
                  </a:schemeClr>
                </a:solidFill>
              </a:rPr>
              <a:t> za reakci</a:t>
            </a:r>
          </a:p>
          <a:p>
            <a:pPr marL="0" indent="0" fontAlgn="auto">
              <a:spcAft>
                <a:spcPts val="0"/>
              </a:spcAft>
              <a:buFont typeface="Wingdings 3" charset="2"/>
              <a:buNone/>
              <a:defRPr/>
            </a:pPr>
            <a:r>
              <a:rPr lang="cs-CZ" dirty="0">
                <a:solidFill>
                  <a:schemeClr val="tx1">
                    <a:lumMod val="75000"/>
                    <a:lumOff val="25000"/>
                  </a:schemeClr>
                </a:solidFill>
              </a:rPr>
              <a:t>Naše jednání je výsledkem našich voleb (rozhodnutí, nikoliv podmínek, které nás ovlivňují</a:t>
            </a:r>
          </a:p>
          <a:p>
            <a:pPr marL="0" indent="0" fontAlgn="auto">
              <a:spcAft>
                <a:spcPts val="0"/>
              </a:spcAft>
              <a:buFont typeface="Wingdings 3" charset="2"/>
              <a:buNone/>
              <a:defRPr/>
            </a:pPr>
            <a:r>
              <a:rPr lang="cs-CZ" dirty="0">
                <a:solidFill>
                  <a:schemeClr val="tx1">
                    <a:lumMod val="75000"/>
                    <a:lumOff val="25000"/>
                  </a:schemeClr>
                </a:solidFill>
              </a:rPr>
              <a:t>Proaktivní člověk není vazalem svých emocí a nikdy nereaguje zkratkově</a:t>
            </a:r>
          </a:p>
          <a:p>
            <a:pPr marL="0" indent="0" fontAlgn="auto">
              <a:spcAft>
                <a:spcPts val="0"/>
              </a:spcAft>
              <a:buFont typeface="Wingdings 3" charset="2"/>
              <a:buNone/>
              <a:defRPr/>
            </a:pPr>
            <a:r>
              <a:rPr lang="cs-CZ" dirty="0">
                <a:solidFill>
                  <a:schemeClr val="tx1">
                    <a:lumMod val="75000"/>
                    <a:lumOff val="25000"/>
                  </a:schemeClr>
                </a:solidFill>
              </a:rPr>
              <a:t>Nesvaluje vinu na okolí, situace či lidi</a:t>
            </a:r>
          </a:p>
          <a:p>
            <a:pPr marL="0" indent="0" fontAlgn="auto">
              <a:spcAft>
                <a:spcPts val="0"/>
              </a:spcAft>
              <a:buFont typeface="Wingdings 3" charset="2"/>
              <a:buNone/>
              <a:defRPr/>
            </a:pPr>
            <a:r>
              <a:rPr lang="cs-CZ" dirty="0">
                <a:solidFill>
                  <a:schemeClr val="tx1">
                    <a:lumMod val="75000"/>
                    <a:lumOff val="25000"/>
                  </a:schemeClr>
                </a:solidFill>
              </a:rPr>
              <a:t>Jako lidé se rodíme vysoce proaktivní, ale vlivem okolností a stresových situací tuto schopnost ztrácíme</a:t>
            </a:r>
          </a:p>
        </p:txBody>
      </p:sp>
      <p:sp>
        <p:nvSpPr>
          <p:cNvPr id="7" name="Zástupný symbol pro obsah 6"/>
          <p:cNvSpPr>
            <a:spLocks noGrp="1"/>
          </p:cNvSpPr>
          <p:nvPr>
            <p:ph sz="half" idx="2"/>
          </p:nvPr>
        </p:nvSpPr>
        <p:spPr>
          <a:xfrm>
            <a:off x="4648200" y="1600200"/>
            <a:ext cx="4038600" cy="5141913"/>
          </a:xfrm>
        </p:spPr>
        <p:txBody>
          <a:bodyPr rtlCol="0">
            <a:normAutofit fontScale="92500"/>
          </a:bodyPr>
          <a:lstStyle/>
          <a:p>
            <a:pPr fontAlgn="auto">
              <a:spcAft>
                <a:spcPts val="0"/>
              </a:spcAft>
              <a:buFont typeface="Wingdings 3" charset="2"/>
              <a:buChar char=""/>
              <a:defRPr/>
            </a:pPr>
            <a:r>
              <a:rPr lang="cs-CZ" b="1" i="1" u="sng" dirty="0">
                <a:solidFill>
                  <a:schemeClr val="tx1">
                    <a:lumMod val="75000"/>
                    <a:lumOff val="25000"/>
                  </a:schemeClr>
                </a:solidFill>
              </a:rPr>
              <a:t>REAKTIVNÍ</a:t>
            </a:r>
          </a:p>
          <a:p>
            <a:pPr marL="0" indent="0" fontAlgn="auto">
              <a:spcAft>
                <a:spcPts val="0"/>
              </a:spcAft>
              <a:buFont typeface="Wingdings 3" charset="2"/>
              <a:buNone/>
              <a:defRPr/>
            </a:pPr>
            <a:r>
              <a:rPr lang="cs-CZ" dirty="0">
                <a:solidFill>
                  <a:schemeClr val="tx1">
                    <a:lumMod val="75000"/>
                    <a:lumOff val="25000"/>
                  </a:schemeClr>
                </a:solidFill>
              </a:rPr>
              <a:t>Reaktivní lidé umožnili, aby byli životem ovládáni, protože chápou život jako funkci podmíněnosti a podmínek: př. </a:t>
            </a:r>
            <a:r>
              <a:rPr lang="cs-CZ" i="1" dirty="0">
                <a:solidFill>
                  <a:schemeClr val="tx1">
                    <a:lumMod val="75000"/>
                    <a:lumOff val="25000"/>
                  </a:schemeClr>
                </a:solidFill>
              </a:rPr>
              <a:t>když je hezky, cítím se dobře</a:t>
            </a:r>
          </a:p>
          <a:p>
            <a:pPr marL="0" indent="0" fontAlgn="auto">
              <a:spcAft>
                <a:spcPts val="0"/>
              </a:spcAft>
              <a:buFont typeface="Wingdings 3" charset="2"/>
              <a:buNone/>
              <a:defRPr/>
            </a:pPr>
            <a:r>
              <a:rPr lang="cs-CZ" dirty="0">
                <a:solidFill>
                  <a:schemeClr val="tx1">
                    <a:lumMod val="75000"/>
                    <a:lumOff val="25000"/>
                  </a:schemeClr>
                </a:solidFill>
              </a:rPr>
              <a:t>Reaktivní lidé jsou závislí na očekávání druhých, jsou závislí na zpětné – jak je budou druzí hodnotit, </a:t>
            </a:r>
            <a:r>
              <a:rPr lang="cs-CZ" i="1" dirty="0">
                <a:solidFill>
                  <a:schemeClr val="tx1">
                    <a:lumMod val="75000"/>
                    <a:lumOff val="25000"/>
                  </a:schemeClr>
                </a:solidFill>
              </a:rPr>
              <a:t>př. hodnocení přes hodnocení druhých</a:t>
            </a:r>
          </a:p>
          <a:p>
            <a:pPr marL="0" indent="0" fontAlgn="auto">
              <a:spcAft>
                <a:spcPts val="0"/>
              </a:spcAft>
              <a:buFont typeface="Wingdings 3" charset="2"/>
              <a:buNone/>
              <a:defRPr/>
            </a:pPr>
            <a:r>
              <a:rPr lang="cs-CZ" dirty="0">
                <a:solidFill>
                  <a:schemeClr val="tx1">
                    <a:lumMod val="75000"/>
                    <a:lumOff val="25000"/>
                  </a:schemeClr>
                </a:solidFill>
              </a:rPr>
              <a:t>Reaktivní lidé jsou ovládáni pocity druhých  a okolnostmi, př. </a:t>
            </a:r>
            <a:r>
              <a:rPr lang="cs-CZ" i="1" dirty="0">
                <a:solidFill>
                  <a:schemeClr val="tx1">
                    <a:lumMod val="75000"/>
                    <a:lumOff val="25000"/>
                  </a:schemeClr>
                </a:solidFill>
              </a:rPr>
              <a:t>moje pohoda je závislá na chování druhého</a:t>
            </a:r>
          </a:p>
          <a:p>
            <a:pPr marL="0" indent="0" fontAlgn="auto">
              <a:spcAft>
                <a:spcPts val="0"/>
              </a:spcAft>
              <a:buFont typeface="Wingdings 3" charset="2"/>
              <a:buNone/>
              <a:defRPr/>
            </a:pPr>
            <a:r>
              <a:rPr lang="cs-CZ" dirty="0">
                <a:solidFill>
                  <a:schemeClr val="tx1">
                    <a:lumMod val="75000"/>
                    <a:lumOff val="25000"/>
                  </a:schemeClr>
                </a:solidFill>
              </a:rPr>
              <a:t>Reaktivní lidé si </a:t>
            </a:r>
            <a:r>
              <a:rPr lang="cs-CZ" dirty="0" err="1">
                <a:solidFill>
                  <a:schemeClr val="tx1">
                    <a:lumMod val="75000"/>
                    <a:lumOff val="25000"/>
                  </a:schemeClr>
                </a:solidFill>
              </a:rPr>
              <a:t>přivlasťnují</a:t>
            </a:r>
            <a:r>
              <a:rPr lang="cs-CZ" dirty="0">
                <a:solidFill>
                  <a:schemeClr val="tx1">
                    <a:lumMod val="75000"/>
                    <a:lumOff val="25000"/>
                  </a:schemeClr>
                </a:solidFill>
              </a:rPr>
              <a:t> problémy svého okolí a přebírají za ně zodpovědnost, př. </a:t>
            </a:r>
            <a:r>
              <a:rPr lang="cs-CZ" i="1" dirty="0">
                <a:solidFill>
                  <a:schemeClr val="tx1">
                    <a:lumMod val="75000"/>
                    <a:lumOff val="25000"/>
                  </a:schemeClr>
                </a:solidFill>
              </a:rPr>
              <a:t>Jak se budou druzí cítit</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Nadpis 1"/>
          <p:cNvSpPr>
            <a:spLocks noGrp="1"/>
          </p:cNvSpPr>
          <p:nvPr>
            <p:ph type="title"/>
          </p:nvPr>
        </p:nvSpPr>
        <p:spPr>
          <a:xfrm>
            <a:off x="609600" y="609600"/>
            <a:ext cx="6348413" cy="1320800"/>
          </a:xfrm>
        </p:spPr>
        <p:txBody>
          <a:bodyPr/>
          <a:lstStyle/>
          <a:p>
            <a:r>
              <a:rPr lang="cs-CZ" b="1">
                <a:solidFill>
                  <a:schemeClr val="tx1"/>
                </a:solidFill>
              </a:rPr>
              <a:t>Proaktivní a reaktivní osobnost</a:t>
            </a:r>
          </a:p>
        </p:txBody>
      </p:sp>
      <p:sp>
        <p:nvSpPr>
          <p:cNvPr id="244738" name="Zástupný symbol pro obsah 2"/>
          <p:cNvSpPr>
            <a:spLocks noGrp="1"/>
          </p:cNvSpPr>
          <p:nvPr>
            <p:ph sz="half" idx="1"/>
          </p:nvPr>
        </p:nvSpPr>
        <p:spPr>
          <a:xfrm>
            <a:off x="609600" y="2160588"/>
            <a:ext cx="3087688" cy="3881437"/>
          </a:xfrm>
        </p:spPr>
        <p:txBody>
          <a:bodyPr/>
          <a:lstStyle/>
          <a:p>
            <a:pPr marL="0" indent="0">
              <a:buFont typeface="Wingdings 3" pitchFamily="18" charset="2"/>
              <a:buNone/>
            </a:pPr>
            <a:r>
              <a:rPr lang="cs-CZ" b="1"/>
              <a:t>Proaktivní jazyk:</a:t>
            </a:r>
          </a:p>
          <a:p>
            <a:pPr lvl="1"/>
            <a:r>
              <a:rPr lang="cs-CZ"/>
              <a:t>Zkusme se na to podívat jinak</a:t>
            </a:r>
          </a:p>
          <a:p>
            <a:pPr lvl="1"/>
            <a:r>
              <a:rPr lang="cs-CZ"/>
              <a:t>Jsem ochoten</a:t>
            </a:r>
          </a:p>
          <a:p>
            <a:pPr lvl="1"/>
            <a:r>
              <a:rPr lang="cs-CZ"/>
              <a:t>Chci se dohodnout</a:t>
            </a:r>
          </a:p>
          <a:p>
            <a:pPr lvl="1"/>
            <a:r>
              <a:rPr lang="cs-CZ"/>
              <a:t>Můj úhel pohledu je ten a ten</a:t>
            </a:r>
          </a:p>
          <a:p>
            <a:pPr lvl="1"/>
            <a:r>
              <a:rPr lang="cs-CZ"/>
              <a:t>Vidím to takto</a:t>
            </a:r>
          </a:p>
        </p:txBody>
      </p:sp>
      <p:sp>
        <p:nvSpPr>
          <p:cNvPr id="4" name="Zástupný symbol pro obsah 3"/>
          <p:cNvSpPr>
            <a:spLocks noGrp="1"/>
          </p:cNvSpPr>
          <p:nvPr>
            <p:ph sz="half" idx="2"/>
          </p:nvPr>
        </p:nvSpPr>
        <p:spPr>
          <a:xfrm>
            <a:off x="3868738" y="2160588"/>
            <a:ext cx="3089275" cy="3881437"/>
          </a:xfrm>
        </p:spPr>
        <p:txBody>
          <a:bodyPr rtlCol="0"/>
          <a:lstStyle/>
          <a:p>
            <a:pPr marL="0" indent="0" fontAlgn="auto">
              <a:spcAft>
                <a:spcPts val="0"/>
              </a:spcAft>
              <a:buFont typeface="Wingdings 3" charset="2"/>
              <a:buNone/>
              <a:defRPr/>
            </a:pPr>
            <a:r>
              <a:rPr lang="cs-CZ" b="1" dirty="0">
                <a:solidFill>
                  <a:schemeClr val="tx1">
                    <a:lumMod val="75000"/>
                    <a:lumOff val="25000"/>
                  </a:schemeClr>
                </a:solidFill>
              </a:rPr>
              <a:t>Reaktivní jazyk:</a:t>
            </a:r>
          </a:p>
          <a:p>
            <a:pPr fontAlgn="auto">
              <a:spcAft>
                <a:spcPts val="0"/>
              </a:spcAft>
              <a:buFont typeface="Wingdings 3" charset="2"/>
              <a:buChar char=""/>
              <a:defRPr/>
            </a:pPr>
            <a:r>
              <a:rPr lang="cs-CZ" dirty="0">
                <a:solidFill>
                  <a:schemeClr val="tx1">
                    <a:lumMod val="75000"/>
                    <a:lumOff val="25000"/>
                  </a:schemeClr>
                </a:solidFill>
              </a:rPr>
              <a:t>Takový jsem</a:t>
            </a:r>
          </a:p>
          <a:p>
            <a:pPr fontAlgn="auto">
              <a:spcAft>
                <a:spcPts val="0"/>
              </a:spcAft>
              <a:buFont typeface="Wingdings 3" charset="2"/>
              <a:buChar char=""/>
              <a:defRPr/>
            </a:pPr>
            <a:r>
              <a:rPr lang="cs-CZ" dirty="0">
                <a:solidFill>
                  <a:schemeClr val="tx1">
                    <a:lumMod val="75000"/>
                    <a:lumOff val="25000"/>
                  </a:schemeClr>
                </a:solidFill>
              </a:rPr>
              <a:t>Nejsem zvyklý/jsem zvyklý</a:t>
            </a:r>
          </a:p>
          <a:p>
            <a:pPr fontAlgn="auto">
              <a:spcAft>
                <a:spcPts val="0"/>
              </a:spcAft>
              <a:buFont typeface="Wingdings 3" charset="2"/>
              <a:buChar char=""/>
              <a:defRPr/>
            </a:pPr>
            <a:r>
              <a:rPr lang="cs-CZ" dirty="0">
                <a:solidFill>
                  <a:schemeClr val="tx1">
                    <a:lumMod val="75000"/>
                    <a:lumOff val="25000"/>
                  </a:schemeClr>
                </a:solidFill>
              </a:rPr>
              <a:t>Nic s tím nemohu udělat</a:t>
            </a:r>
          </a:p>
          <a:p>
            <a:pPr fontAlgn="auto">
              <a:spcAft>
                <a:spcPts val="0"/>
              </a:spcAft>
              <a:buFont typeface="Wingdings 3" charset="2"/>
              <a:buChar char=""/>
              <a:defRPr/>
            </a:pPr>
            <a:r>
              <a:rPr lang="cs-CZ" dirty="0">
                <a:solidFill>
                  <a:schemeClr val="tx1">
                    <a:lumMod val="75000"/>
                    <a:lumOff val="25000"/>
                  </a:schemeClr>
                </a:solidFill>
              </a:rPr>
              <a:t>Nejde mi to</a:t>
            </a:r>
          </a:p>
          <a:p>
            <a:pPr fontAlgn="auto">
              <a:spcAft>
                <a:spcPts val="0"/>
              </a:spcAft>
              <a:buFont typeface="Wingdings 3" charset="2"/>
              <a:buChar char=""/>
              <a:defRPr/>
            </a:pPr>
            <a:r>
              <a:rPr lang="cs-CZ" dirty="0">
                <a:solidFill>
                  <a:schemeClr val="tx1">
                    <a:lumMod val="75000"/>
                    <a:lumOff val="25000"/>
                  </a:schemeClr>
                </a:solidFill>
              </a:rPr>
              <a:t>Okolnosti mě nutí</a:t>
            </a:r>
          </a:p>
          <a:p>
            <a:pPr fontAlgn="auto">
              <a:spcAft>
                <a:spcPts val="0"/>
              </a:spcAft>
              <a:buFont typeface="Wingdings 3" charset="2"/>
              <a:buChar char=""/>
              <a:defRPr/>
            </a:pPr>
            <a:r>
              <a:rPr lang="cs-CZ" dirty="0">
                <a:solidFill>
                  <a:schemeClr val="tx1">
                    <a:lumMod val="75000"/>
                    <a:lumOff val="25000"/>
                  </a:schemeClr>
                </a:solidFill>
              </a:rPr>
              <a:t>Nestíhám</a:t>
            </a:r>
          </a:p>
          <a:p>
            <a:pPr fontAlgn="auto">
              <a:spcAft>
                <a:spcPts val="0"/>
              </a:spcAft>
              <a:buFont typeface="Wingdings 3" charset="2"/>
              <a:buChar char=""/>
              <a:defRPr/>
            </a:pPr>
            <a:r>
              <a:rPr lang="cs-CZ" dirty="0">
                <a:solidFill>
                  <a:schemeClr val="tx1">
                    <a:lumMod val="75000"/>
                    <a:lumOff val="25000"/>
                  </a:schemeClr>
                </a:solidFill>
              </a:rPr>
              <a:t>Musím </a:t>
            </a:r>
          </a:p>
          <a:p>
            <a:pPr fontAlgn="auto">
              <a:spcAft>
                <a:spcPts val="0"/>
              </a:spcAft>
              <a:buFont typeface="Wingdings 3" charset="2"/>
              <a:buChar char=""/>
              <a:defRPr/>
            </a:pPr>
            <a:r>
              <a:rPr lang="cs-CZ" dirty="0">
                <a:solidFill>
                  <a:schemeClr val="tx1">
                    <a:lumMod val="75000"/>
                    <a:lumOff val="25000"/>
                  </a:schemeClr>
                </a:solidFill>
              </a:rPr>
              <a:t>To se může stát jen mně</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6" descr="stress"/>
          <p:cNvPicPr>
            <a:picLocks noChangeAspect="1" noChangeArrowheads="1"/>
          </p:cNvPicPr>
          <p:nvPr/>
        </p:nvPicPr>
        <p:blipFill>
          <a:blip r:embed="rId2"/>
          <a:srcRect/>
          <a:stretch>
            <a:fillRect/>
          </a:stretch>
        </p:blipFill>
        <p:spPr bwMode="auto">
          <a:xfrm>
            <a:off x="6588125" y="115888"/>
            <a:ext cx="2286000" cy="3384550"/>
          </a:xfrm>
          <a:prstGeom prst="rect">
            <a:avLst/>
          </a:prstGeom>
          <a:noFill/>
          <a:ln w="9525">
            <a:noFill/>
            <a:miter lim="800000"/>
            <a:headEnd/>
            <a:tailEnd/>
          </a:ln>
        </p:spPr>
      </p:pic>
      <p:sp>
        <p:nvSpPr>
          <p:cNvPr id="245762" name="Rectangle 2"/>
          <p:cNvSpPr>
            <a:spLocks noGrp="1" noChangeArrowheads="1"/>
          </p:cNvSpPr>
          <p:nvPr>
            <p:ph type="ctrTitle"/>
          </p:nvPr>
        </p:nvSpPr>
        <p:spPr>
          <a:xfrm>
            <a:off x="684213" y="0"/>
            <a:ext cx="7772400" cy="1470025"/>
          </a:xfrm>
        </p:spPr>
        <p:txBody>
          <a:bodyPr/>
          <a:lstStyle/>
          <a:p>
            <a:pPr algn="l"/>
            <a:r>
              <a:rPr lang="cs-CZ"/>
              <a:t>Stres</a:t>
            </a:r>
          </a:p>
        </p:txBody>
      </p:sp>
      <p:sp>
        <p:nvSpPr>
          <p:cNvPr id="7172" name="Rectangle 3"/>
          <p:cNvSpPr>
            <a:spLocks noGrp="1" noChangeArrowheads="1"/>
          </p:cNvSpPr>
          <p:nvPr>
            <p:ph type="subTitle" idx="1"/>
          </p:nvPr>
        </p:nvSpPr>
        <p:spPr>
          <a:xfrm>
            <a:off x="-107950" y="1628775"/>
            <a:ext cx="6400800" cy="4392613"/>
          </a:xfrm>
        </p:spPr>
        <p:txBody>
          <a:bodyPr rtlCol="0">
            <a:normAutofit/>
          </a:bodyPr>
          <a:lstStyle/>
          <a:p>
            <a:pPr fontAlgn="auto">
              <a:lnSpc>
                <a:spcPct val="80000"/>
              </a:lnSpc>
              <a:spcAft>
                <a:spcPts val="0"/>
              </a:spcAft>
              <a:buFont typeface="Wingdings 3" charset="2"/>
              <a:buNone/>
              <a:defRPr/>
            </a:pPr>
            <a:r>
              <a:rPr lang="cs-CZ" sz="2800" b="1" dirty="0"/>
              <a:t>„Stres je to, co za stres sami považujeme.“</a:t>
            </a:r>
          </a:p>
          <a:p>
            <a:pPr fontAlgn="auto">
              <a:lnSpc>
                <a:spcPct val="80000"/>
              </a:lnSpc>
              <a:spcAft>
                <a:spcPts val="0"/>
              </a:spcAft>
              <a:buFont typeface="Wingdings 3" charset="2"/>
              <a:buNone/>
              <a:defRPr/>
            </a:pPr>
            <a:endParaRPr lang="cs-CZ" sz="2800" b="1" dirty="0"/>
          </a:p>
          <a:p>
            <a:pPr fontAlgn="auto">
              <a:lnSpc>
                <a:spcPct val="80000"/>
              </a:lnSpc>
              <a:spcAft>
                <a:spcPts val="0"/>
              </a:spcAft>
              <a:buFont typeface="Wingdings 3" charset="2"/>
              <a:buNone/>
              <a:defRPr/>
            </a:pPr>
            <a:r>
              <a:rPr lang="cs-CZ" sz="2800" dirty="0"/>
              <a:t>Stres je nespecifická fyziologická reakce organismu na jakýkoliv nárok na organismus kladený. </a:t>
            </a:r>
            <a:r>
              <a:rPr lang="cs-CZ" sz="2400" dirty="0"/>
              <a:t>(H. </a:t>
            </a:r>
            <a:r>
              <a:rPr lang="cs-CZ" sz="2400" dirty="0" err="1"/>
              <a:t>Selye</a:t>
            </a:r>
            <a:r>
              <a:rPr lang="cs-CZ" sz="2400" dirty="0"/>
              <a:t>, 1974)</a:t>
            </a:r>
          </a:p>
          <a:p>
            <a:pPr fontAlgn="auto">
              <a:lnSpc>
                <a:spcPct val="80000"/>
              </a:lnSpc>
              <a:spcAft>
                <a:spcPts val="0"/>
              </a:spcAft>
              <a:buFont typeface="Wingdings 3" charset="2"/>
              <a:buNone/>
              <a:defRPr/>
            </a:pPr>
            <a:endParaRPr lang="cs-CZ" sz="2400" dirty="0"/>
          </a:p>
          <a:p>
            <a:pPr fontAlgn="auto">
              <a:lnSpc>
                <a:spcPct val="80000"/>
              </a:lnSpc>
              <a:spcAft>
                <a:spcPts val="0"/>
              </a:spcAft>
              <a:buFont typeface="Wingdings 3" charset="2"/>
              <a:buNone/>
              <a:defRPr/>
            </a:pPr>
            <a:r>
              <a:rPr lang="cs-CZ" sz="2800" dirty="0"/>
              <a:t>Stres je stav organismu, kdy jeho integrita je ohrožena a on musí zapojit všechny svoje schopnosti na svoji ochranu. </a:t>
            </a:r>
            <a:r>
              <a:rPr lang="cs-CZ" sz="2400" dirty="0"/>
              <a:t>(H. Cooper, M.H. </a:t>
            </a:r>
            <a:r>
              <a:rPr lang="cs-CZ" sz="2400" dirty="0" err="1"/>
              <a:t>Appley</a:t>
            </a:r>
            <a:r>
              <a:rPr lang="cs-CZ" sz="2400" dirty="0"/>
              <a:t>)</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87313" y="136525"/>
            <a:ext cx="9056687" cy="822325"/>
          </a:xfrm>
          <a:prstGeom prst="rect">
            <a:avLst/>
          </a:prstGeom>
          <a:noFill/>
          <a:ln w="9525">
            <a:noFill/>
            <a:miter lim="800000"/>
            <a:headEnd/>
            <a:tailEnd/>
          </a:ln>
        </p:spPr>
        <p:txBody>
          <a:bodyPr>
            <a:spAutoFit/>
          </a:bodyPr>
          <a:lstStyle/>
          <a:p>
            <a:r>
              <a:rPr lang="cs-CZ" sz="2400" b="1" u="sng"/>
              <a:t>Stres</a:t>
            </a:r>
            <a:r>
              <a:rPr lang="cs-CZ" sz="2400"/>
              <a:t>:  je soubor reakcí organismu na vnitřní nebo vnější podněty, narušující normální chod funkcí organismu. </a:t>
            </a:r>
          </a:p>
        </p:txBody>
      </p:sp>
      <p:sp>
        <p:nvSpPr>
          <p:cNvPr id="246786" name="Oval 3"/>
          <p:cNvSpPr>
            <a:spLocks noChangeArrowheads="1"/>
          </p:cNvSpPr>
          <p:nvPr/>
        </p:nvSpPr>
        <p:spPr bwMode="auto">
          <a:xfrm>
            <a:off x="2555875" y="2708275"/>
            <a:ext cx="3527425" cy="1727200"/>
          </a:xfrm>
          <a:prstGeom prst="ellipse">
            <a:avLst/>
          </a:prstGeom>
          <a:gradFill rotWithShape="1">
            <a:gsLst>
              <a:gs pos="0">
                <a:srgbClr val="EADCF5"/>
              </a:gs>
              <a:gs pos="50000">
                <a:srgbClr val="D3B5E9"/>
              </a:gs>
              <a:gs pos="100000">
                <a:srgbClr val="EADCF5"/>
              </a:gs>
            </a:gsLst>
            <a:lin ang="5400000" scaled="1"/>
          </a:gradFill>
          <a:ln w="9525">
            <a:solidFill>
              <a:srgbClr val="F7D7DC"/>
            </a:solidFill>
            <a:round/>
            <a:headEnd/>
            <a:tailEnd/>
          </a:ln>
        </p:spPr>
        <p:txBody>
          <a:bodyPr wrap="none" anchor="ctr"/>
          <a:lstStyle/>
          <a:p>
            <a:pPr algn="ctr"/>
            <a:r>
              <a:rPr lang="cs-CZ" sz="2400" b="1" u="sng">
                <a:latin typeface="Trebuchet MS" pitchFamily="34" charset="0"/>
              </a:rPr>
              <a:t>Stres</a:t>
            </a:r>
          </a:p>
        </p:txBody>
      </p:sp>
      <p:sp>
        <p:nvSpPr>
          <p:cNvPr id="246787" name="Oval 4"/>
          <p:cNvSpPr>
            <a:spLocks noChangeArrowheads="1"/>
          </p:cNvSpPr>
          <p:nvPr/>
        </p:nvSpPr>
        <p:spPr bwMode="auto">
          <a:xfrm>
            <a:off x="611188" y="4076700"/>
            <a:ext cx="2087562" cy="1223963"/>
          </a:xfrm>
          <a:prstGeom prst="ellipse">
            <a:avLst/>
          </a:prstGeom>
          <a:gradFill rotWithShape="1">
            <a:gsLst>
              <a:gs pos="0">
                <a:srgbClr val="EADCF5"/>
              </a:gs>
              <a:gs pos="50000">
                <a:srgbClr val="D3B5E9"/>
              </a:gs>
              <a:gs pos="100000">
                <a:srgbClr val="EADCF5"/>
              </a:gs>
            </a:gsLst>
            <a:lin ang="5400000" scaled="1"/>
          </a:gradFill>
          <a:ln w="9525">
            <a:solidFill>
              <a:srgbClr val="F7D7DC"/>
            </a:solidFill>
            <a:round/>
            <a:headEnd/>
            <a:tailEnd/>
          </a:ln>
        </p:spPr>
        <p:txBody>
          <a:bodyPr wrap="none" anchor="ctr"/>
          <a:lstStyle/>
          <a:p>
            <a:pPr algn="ctr"/>
            <a:r>
              <a:rPr lang="cs-CZ" b="1">
                <a:latin typeface="Trebuchet MS" pitchFamily="34" charset="0"/>
              </a:rPr>
              <a:t>distres</a:t>
            </a:r>
            <a:r>
              <a:rPr lang="cs-CZ">
                <a:latin typeface="Trebuchet MS" pitchFamily="34" charset="0"/>
              </a:rPr>
              <a:t> </a:t>
            </a:r>
          </a:p>
        </p:txBody>
      </p:sp>
      <p:sp>
        <p:nvSpPr>
          <p:cNvPr id="246788" name="Oval 5"/>
          <p:cNvSpPr>
            <a:spLocks noChangeArrowheads="1"/>
          </p:cNvSpPr>
          <p:nvPr/>
        </p:nvSpPr>
        <p:spPr bwMode="auto">
          <a:xfrm>
            <a:off x="6084888" y="3933825"/>
            <a:ext cx="2087562" cy="1223963"/>
          </a:xfrm>
          <a:prstGeom prst="ellipse">
            <a:avLst/>
          </a:prstGeom>
          <a:gradFill rotWithShape="1">
            <a:gsLst>
              <a:gs pos="0">
                <a:srgbClr val="EADCF5"/>
              </a:gs>
              <a:gs pos="50000">
                <a:srgbClr val="D3B5E9"/>
              </a:gs>
              <a:gs pos="100000">
                <a:srgbClr val="EADCF5"/>
              </a:gs>
            </a:gsLst>
            <a:lin ang="5400000" scaled="1"/>
          </a:gradFill>
          <a:ln w="9525">
            <a:solidFill>
              <a:srgbClr val="F7D7DC"/>
            </a:solidFill>
            <a:round/>
            <a:headEnd/>
            <a:tailEnd/>
          </a:ln>
        </p:spPr>
        <p:txBody>
          <a:bodyPr wrap="none" anchor="ctr"/>
          <a:lstStyle/>
          <a:p>
            <a:pPr algn="ctr"/>
            <a:r>
              <a:rPr lang="cs-CZ" b="1">
                <a:latin typeface="Trebuchet MS" pitchFamily="34" charset="0"/>
              </a:rPr>
              <a:t>eustres</a:t>
            </a:r>
            <a:r>
              <a:rPr lang="cs-CZ">
                <a:latin typeface="Trebuchet MS" pitchFamily="34" charset="0"/>
              </a:rPr>
              <a:t> </a:t>
            </a:r>
          </a:p>
        </p:txBody>
      </p:sp>
      <p:sp>
        <p:nvSpPr>
          <p:cNvPr id="246789" name="Line 6"/>
          <p:cNvSpPr>
            <a:spLocks noChangeShapeType="1"/>
          </p:cNvSpPr>
          <p:nvPr/>
        </p:nvSpPr>
        <p:spPr bwMode="auto">
          <a:xfrm flipH="1">
            <a:off x="1763713" y="3573463"/>
            <a:ext cx="720725" cy="360362"/>
          </a:xfrm>
          <a:prstGeom prst="line">
            <a:avLst/>
          </a:prstGeom>
          <a:noFill/>
          <a:ln w="9525">
            <a:solidFill>
              <a:schemeClr val="tx1"/>
            </a:solidFill>
            <a:round/>
            <a:headEnd/>
            <a:tailEnd type="triangle" w="med" len="med"/>
          </a:ln>
        </p:spPr>
        <p:txBody>
          <a:bodyPr/>
          <a:lstStyle/>
          <a:p>
            <a:endParaRPr lang="cs-CZ"/>
          </a:p>
        </p:txBody>
      </p:sp>
      <p:sp>
        <p:nvSpPr>
          <p:cNvPr id="246790" name="Line 7"/>
          <p:cNvSpPr>
            <a:spLocks noChangeShapeType="1"/>
          </p:cNvSpPr>
          <p:nvPr/>
        </p:nvSpPr>
        <p:spPr bwMode="auto">
          <a:xfrm>
            <a:off x="6227763" y="3500438"/>
            <a:ext cx="649287" cy="287337"/>
          </a:xfrm>
          <a:prstGeom prst="line">
            <a:avLst/>
          </a:prstGeom>
          <a:noFill/>
          <a:ln w="9525">
            <a:solidFill>
              <a:schemeClr val="tx1"/>
            </a:solidFill>
            <a:round/>
            <a:headEnd/>
            <a:tailEnd type="triangle" w="med" len="med"/>
          </a:ln>
        </p:spPr>
        <p:txBody>
          <a:bodyPr/>
          <a:lstStyle/>
          <a:p>
            <a:endParaRPr lang="cs-CZ"/>
          </a:p>
        </p:txBody>
      </p:sp>
      <p:sp>
        <p:nvSpPr>
          <p:cNvPr id="246791" name="Text Box 8"/>
          <p:cNvSpPr txBox="1">
            <a:spLocks noChangeArrowheads="1"/>
          </p:cNvSpPr>
          <p:nvPr/>
        </p:nvSpPr>
        <p:spPr bwMode="auto">
          <a:xfrm>
            <a:off x="250825" y="5373688"/>
            <a:ext cx="3816350" cy="1465262"/>
          </a:xfrm>
          <a:prstGeom prst="rect">
            <a:avLst/>
          </a:prstGeom>
          <a:noFill/>
          <a:ln w="9525">
            <a:noFill/>
            <a:miter lim="800000"/>
            <a:headEnd/>
            <a:tailEnd/>
          </a:ln>
        </p:spPr>
        <p:txBody>
          <a:bodyPr>
            <a:spAutoFit/>
          </a:bodyPr>
          <a:lstStyle/>
          <a:p>
            <a:pPr>
              <a:spcBef>
                <a:spcPct val="50000"/>
              </a:spcBef>
            </a:pPr>
            <a:r>
              <a:rPr lang="cs-CZ"/>
              <a:t>Jedná se o špatnou, zlou či dlouhodobou zátěž, která je spojena s negativně laděnými a prožívanými emočními procesy (zklamání…)</a:t>
            </a:r>
          </a:p>
        </p:txBody>
      </p:sp>
      <p:sp>
        <p:nvSpPr>
          <p:cNvPr id="246792" name="Text Box 9"/>
          <p:cNvSpPr txBox="1">
            <a:spLocks noChangeArrowheads="1"/>
          </p:cNvSpPr>
          <p:nvPr/>
        </p:nvSpPr>
        <p:spPr bwMode="auto">
          <a:xfrm>
            <a:off x="5327650" y="5589588"/>
            <a:ext cx="3816350" cy="915987"/>
          </a:xfrm>
          <a:prstGeom prst="rect">
            <a:avLst/>
          </a:prstGeom>
          <a:noFill/>
          <a:ln w="9525">
            <a:noFill/>
            <a:miter lim="800000"/>
            <a:headEnd/>
            <a:tailEnd/>
          </a:ln>
        </p:spPr>
        <p:txBody>
          <a:bodyPr>
            <a:spAutoFit/>
          </a:bodyPr>
          <a:lstStyle/>
          <a:p>
            <a:pPr>
              <a:spcBef>
                <a:spcPct val="50000"/>
              </a:spcBef>
            </a:pPr>
            <a:r>
              <a:rPr lang="cs-CZ"/>
              <a:t>Jedná se o zátěž příjemnou  radostnou a aktivizující (radostné vzrušení…) </a:t>
            </a:r>
          </a:p>
        </p:txBody>
      </p:sp>
      <p:sp>
        <p:nvSpPr>
          <p:cNvPr id="246793" name="Text Box 10"/>
          <p:cNvSpPr txBox="1">
            <a:spLocks noChangeArrowheads="1"/>
          </p:cNvSpPr>
          <p:nvPr/>
        </p:nvSpPr>
        <p:spPr bwMode="auto">
          <a:xfrm>
            <a:off x="107950" y="1052513"/>
            <a:ext cx="4937125" cy="457200"/>
          </a:xfrm>
          <a:prstGeom prst="rect">
            <a:avLst/>
          </a:prstGeom>
          <a:noFill/>
          <a:ln w="9525">
            <a:noFill/>
            <a:miter lim="800000"/>
            <a:headEnd/>
            <a:tailEnd/>
          </a:ln>
        </p:spPr>
        <p:txBody>
          <a:bodyPr wrap="none">
            <a:spAutoFit/>
          </a:bodyPr>
          <a:lstStyle/>
          <a:p>
            <a:r>
              <a:rPr lang="cs-CZ" sz="2400" b="1" u="sng"/>
              <a:t>Stresor</a:t>
            </a:r>
            <a:r>
              <a:rPr lang="cs-CZ" sz="2400"/>
              <a:t> = podnět vyvolávající stres</a:t>
            </a:r>
          </a:p>
        </p:txBody>
      </p:sp>
      <p:sp>
        <p:nvSpPr>
          <p:cNvPr id="246794" name="AutoShape 14"/>
          <p:cNvSpPr>
            <a:spLocks noChangeArrowheads="1"/>
          </p:cNvSpPr>
          <p:nvPr/>
        </p:nvSpPr>
        <p:spPr bwMode="auto">
          <a:xfrm rot="10800000">
            <a:off x="3276600" y="1844675"/>
            <a:ext cx="2089150" cy="863600"/>
          </a:xfrm>
          <a:prstGeom prst="triangle">
            <a:avLst>
              <a:gd name="adj" fmla="val 50000"/>
            </a:avLst>
          </a:prstGeom>
          <a:solidFill>
            <a:srgbClr val="E6F107"/>
          </a:solidFill>
          <a:ln w="9525">
            <a:solidFill>
              <a:srgbClr val="EBF34B"/>
            </a:solidFill>
            <a:miter lim="800000"/>
            <a:headEnd/>
            <a:tailEnd/>
          </a:ln>
        </p:spPr>
        <p:txBody>
          <a:bodyPr rot="10800000" wrap="none" anchor="ctr"/>
          <a:lstStyle/>
          <a:p>
            <a:pPr algn="ctr"/>
            <a:endParaRPr lang="cs-CZ">
              <a:latin typeface="Trebuchet MS" pitchFamily="34" charset="0"/>
            </a:endParaRPr>
          </a:p>
        </p:txBody>
      </p:sp>
      <p:sp>
        <p:nvSpPr>
          <p:cNvPr id="246795" name="Text Box 15"/>
          <p:cNvSpPr txBox="1">
            <a:spLocks noChangeArrowheads="1"/>
          </p:cNvSpPr>
          <p:nvPr/>
        </p:nvSpPr>
        <p:spPr bwMode="auto">
          <a:xfrm>
            <a:off x="3635375" y="1916113"/>
            <a:ext cx="1289050" cy="366712"/>
          </a:xfrm>
          <a:prstGeom prst="rect">
            <a:avLst/>
          </a:prstGeom>
          <a:noFill/>
          <a:ln w="9525">
            <a:noFill/>
            <a:miter lim="800000"/>
            <a:headEnd/>
            <a:tailEnd/>
          </a:ln>
        </p:spPr>
        <p:txBody>
          <a:bodyPr wrap="none">
            <a:spAutoFit/>
          </a:bodyPr>
          <a:lstStyle/>
          <a:p>
            <a:r>
              <a:rPr lang="cs-CZ" b="1"/>
              <a:t>STRESOR</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2"/>
          <p:cNvPicPr>
            <a:picLocks noChangeAspect="1" noChangeArrowheads="1"/>
          </p:cNvPicPr>
          <p:nvPr/>
        </p:nvPicPr>
        <p:blipFill>
          <a:blip r:embed="rId2"/>
          <a:srcRect/>
          <a:stretch>
            <a:fillRect/>
          </a:stretch>
        </p:blipFill>
        <p:spPr bwMode="auto">
          <a:xfrm>
            <a:off x="26988" y="-73025"/>
            <a:ext cx="9144000" cy="6931025"/>
          </a:xfrm>
          <a:prstGeom prst="rect">
            <a:avLst/>
          </a:prstGeom>
          <a:noFill/>
          <a:ln w="9525">
            <a:noFill/>
            <a:miter lim="800000"/>
            <a:headEnd/>
            <a:tailEnd/>
          </a:ln>
        </p:spPr>
      </p:pic>
      <p:sp>
        <p:nvSpPr>
          <p:cNvPr id="247810" name="Obdélník 6"/>
          <p:cNvSpPr>
            <a:spLocks noChangeArrowheads="1"/>
          </p:cNvSpPr>
          <p:nvPr/>
        </p:nvSpPr>
        <p:spPr bwMode="auto">
          <a:xfrm>
            <a:off x="14288" y="333375"/>
            <a:ext cx="4572000" cy="1200150"/>
          </a:xfrm>
          <a:prstGeom prst="rect">
            <a:avLst/>
          </a:prstGeom>
          <a:noFill/>
          <a:ln w="9525">
            <a:noFill/>
            <a:miter lim="800000"/>
            <a:headEnd/>
            <a:tailEnd/>
          </a:ln>
        </p:spPr>
        <p:txBody>
          <a:bodyPr>
            <a:spAutoFit/>
          </a:bodyPr>
          <a:lstStyle/>
          <a:p>
            <a:r>
              <a:rPr lang="cs-CZ">
                <a:latin typeface="Trebuchet MS" pitchFamily="34" charset="0"/>
              </a:rPr>
              <a:t>Když smysly zachytí hrozbu (ránu,</a:t>
            </a:r>
          </a:p>
          <a:p>
            <a:r>
              <a:rPr lang="cs-CZ">
                <a:latin typeface="Trebuchet MS" pitchFamily="34" charset="0"/>
              </a:rPr>
              <a:t>výhružný pohled, hrůzný vjem),</a:t>
            </a:r>
          </a:p>
          <a:p>
            <a:r>
              <a:rPr lang="cs-CZ">
                <a:latin typeface="Trebuchet MS" pitchFamily="34" charset="0"/>
              </a:rPr>
              <a:t>informace se mozkem šíří dvěma</a:t>
            </a:r>
          </a:p>
          <a:p>
            <a:r>
              <a:rPr lang="pl-PL">
                <a:latin typeface="Trebuchet MS" pitchFamily="34" charset="0"/>
              </a:rPr>
              <a:t>různými cestami (zde A, B)</a:t>
            </a:r>
            <a:endParaRPr lang="cs-CZ">
              <a:latin typeface="Trebuchet MS" pitchFamily="34" charset="0"/>
            </a:endParaRPr>
          </a:p>
        </p:txBody>
      </p:sp>
      <p:sp>
        <p:nvSpPr>
          <p:cNvPr id="247811" name="Obdélník 7"/>
          <p:cNvSpPr>
            <a:spLocks noChangeArrowheads="1"/>
          </p:cNvSpPr>
          <p:nvPr/>
        </p:nvSpPr>
        <p:spPr bwMode="auto">
          <a:xfrm>
            <a:off x="26988" y="4575175"/>
            <a:ext cx="3600450" cy="2062163"/>
          </a:xfrm>
          <a:prstGeom prst="rect">
            <a:avLst/>
          </a:prstGeom>
          <a:noFill/>
          <a:ln w="9525">
            <a:noFill/>
            <a:miter lim="800000"/>
            <a:headEnd/>
            <a:tailEnd/>
          </a:ln>
        </p:spPr>
        <p:txBody>
          <a:bodyPr>
            <a:spAutoFit/>
          </a:bodyPr>
          <a:lstStyle/>
          <a:p>
            <a:r>
              <a:rPr lang="cs-CZ">
                <a:solidFill>
                  <a:schemeClr val="bg1"/>
                </a:solidFill>
                <a:latin typeface="Trebuchet MS" pitchFamily="34" charset="0"/>
              </a:rPr>
              <a:t> </a:t>
            </a:r>
            <a:r>
              <a:rPr lang="cs-CZ" sz="3200" b="1">
                <a:solidFill>
                  <a:srgbClr val="FF0000"/>
                </a:solidFill>
                <a:latin typeface="Trebuchet MS" pitchFamily="34" charset="0"/>
              </a:rPr>
              <a:t>A</a:t>
            </a:r>
            <a:r>
              <a:rPr lang="cs-CZ">
                <a:solidFill>
                  <a:schemeClr val="bg1"/>
                </a:solidFill>
                <a:latin typeface="Trebuchet MS" pitchFamily="34" charset="0"/>
              </a:rPr>
              <a:t> </a:t>
            </a:r>
            <a:r>
              <a:rPr lang="cs-CZ" sz="1600">
                <a:latin typeface="Trebuchet MS" pitchFamily="34" charset="0"/>
              </a:rPr>
              <a:t>zkratka, horká linka do</a:t>
            </a:r>
          </a:p>
          <a:p>
            <a:r>
              <a:rPr lang="cs-CZ" sz="1600">
                <a:latin typeface="Trebuchet MS" pitchFamily="34" charset="0"/>
              </a:rPr>
              <a:t>amygdaly. Ta zalarmuje ostatní</a:t>
            </a:r>
          </a:p>
          <a:p>
            <a:r>
              <a:rPr lang="cs-CZ" sz="1600">
                <a:latin typeface="Trebuchet MS" pitchFamily="34" charset="0"/>
              </a:rPr>
              <a:t>části mozku. Důsledkem je</a:t>
            </a:r>
          </a:p>
          <a:p>
            <a:r>
              <a:rPr lang="cs-CZ" sz="1600">
                <a:latin typeface="Trebuchet MS" pitchFamily="34" charset="0"/>
              </a:rPr>
              <a:t>úleková reakce, zpocené ruce,</a:t>
            </a:r>
          </a:p>
          <a:p>
            <a:r>
              <a:rPr lang="cs-CZ" sz="1600">
                <a:latin typeface="Trebuchet MS" pitchFamily="34" charset="0"/>
              </a:rPr>
              <a:t>zrychlený puls, vzestup TK,</a:t>
            </a:r>
          </a:p>
          <a:p>
            <a:r>
              <a:rPr lang="cs-CZ" sz="1600">
                <a:latin typeface="Trebuchet MS" pitchFamily="34" charset="0"/>
              </a:rPr>
              <a:t>výdej adrenalinu. To vše př</a:t>
            </a:r>
            <a:r>
              <a:rPr lang="cs-CZ" sz="1600" i="1">
                <a:latin typeface="Trebuchet MS" pitchFamily="34" charset="0"/>
              </a:rPr>
              <a:t>ed</a:t>
            </a:r>
          </a:p>
          <a:p>
            <a:r>
              <a:rPr lang="cs-CZ" sz="1600">
                <a:latin typeface="Trebuchet MS" pitchFamily="34" charset="0"/>
              </a:rPr>
              <a:t>uvědoměním si situace</a:t>
            </a:r>
          </a:p>
        </p:txBody>
      </p:sp>
      <p:sp>
        <p:nvSpPr>
          <p:cNvPr id="247812" name="Obdélník 8"/>
          <p:cNvSpPr>
            <a:spLocks noChangeArrowheads="1"/>
          </p:cNvSpPr>
          <p:nvPr/>
        </p:nvSpPr>
        <p:spPr bwMode="auto">
          <a:xfrm>
            <a:off x="4002088" y="4581525"/>
            <a:ext cx="4572000" cy="2122488"/>
          </a:xfrm>
          <a:prstGeom prst="rect">
            <a:avLst/>
          </a:prstGeom>
          <a:noFill/>
          <a:ln w="9525">
            <a:noFill/>
            <a:miter lim="800000"/>
            <a:headEnd/>
            <a:tailEnd/>
          </a:ln>
        </p:spPr>
        <p:txBody>
          <a:bodyPr>
            <a:spAutoFit/>
          </a:bodyPr>
          <a:lstStyle/>
          <a:p>
            <a:r>
              <a:rPr lang="cs-CZ" sz="3600" b="1">
                <a:solidFill>
                  <a:srgbClr val="FF6600"/>
                </a:solidFill>
                <a:latin typeface="Trebuchet MS" pitchFamily="34" charset="0"/>
              </a:rPr>
              <a:t>B </a:t>
            </a:r>
            <a:r>
              <a:rPr lang="cs-CZ" sz="1600" b="1">
                <a:latin typeface="Trebuchet MS" pitchFamily="34" charset="0"/>
              </a:rPr>
              <a:t>hlavní dráha. Teprve </a:t>
            </a:r>
            <a:r>
              <a:rPr lang="cs-CZ" sz="1600" b="1" i="1">
                <a:latin typeface="Trebuchet MS" pitchFamily="34" charset="0"/>
              </a:rPr>
              <a:t>po </a:t>
            </a:r>
            <a:r>
              <a:rPr lang="cs-CZ" sz="1600" b="1">
                <a:latin typeface="Trebuchet MS" pitchFamily="34" charset="0"/>
              </a:rPr>
              <a:t>aktivaci</a:t>
            </a:r>
          </a:p>
          <a:p>
            <a:r>
              <a:rPr lang="cs-CZ" sz="1600" b="1">
                <a:latin typeface="Trebuchet MS" pitchFamily="34" charset="0"/>
              </a:rPr>
              <a:t>strachu se zařadí vědomá mysl.</a:t>
            </a:r>
          </a:p>
          <a:p>
            <a:r>
              <a:rPr lang="cs-CZ" sz="1600" b="1">
                <a:latin typeface="Trebuchet MS" pitchFamily="34" charset="0"/>
              </a:rPr>
              <a:t>Část senzorické informace putuje</a:t>
            </a:r>
          </a:p>
          <a:p>
            <a:r>
              <a:rPr lang="pt-BR" sz="1600" b="1">
                <a:latin typeface="Trebuchet MS" pitchFamily="34" charset="0"/>
              </a:rPr>
              <a:t>do talamu (“processing hub“) a dál</a:t>
            </a:r>
          </a:p>
          <a:p>
            <a:r>
              <a:rPr lang="pl-PL" sz="1600" b="1">
                <a:latin typeface="Trebuchet MS" pitchFamily="34" charset="0"/>
              </a:rPr>
              <a:t>do kůry. Ta je zpracovává a</a:t>
            </a:r>
          </a:p>
          <a:p>
            <a:r>
              <a:rPr lang="cs-CZ" sz="1600" b="1">
                <a:latin typeface="Trebuchet MS" pitchFamily="34" charset="0"/>
              </a:rPr>
              <a:t>rozhoduje, zda vyžadují alarm.</a:t>
            </a:r>
          </a:p>
          <a:p>
            <a:r>
              <a:rPr lang="cs-CZ" sz="1600" b="1">
                <a:latin typeface="Trebuchet MS" pitchFamily="34" charset="0"/>
              </a:rPr>
              <a:t>Jestliže ano, spustí amygdalu.</a:t>
            </a:r>
          </a:p>
        </p:txBody>
      </p:sp>
      <p:sp>
        <p:nvSpPr>
          <p:cNvPr id="11" name="Šipka doprava 10"/>
          <p:cNvSpPr/>
          <p:nvPr/>
        </p:nvSpPr>
        <p:spPr>
          <a:xfrm rot="7862781">
            <a:off x="6550026" y="2506662"/>
            <a:ext cx="527050" cy="320675"/>
          </a:xfrm>
          <a:prstGeom prst="rightArrow">
            <a:avLst/>
          </a:prstGeom>
          <a:solidFill>
            <a:srgbClr val="D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3" name="Group 2"/>
          <p:cNvGrpSpPr>
            <a:grpSpLocks/>
          </p:cNvGrpSpPr>
          <p:nvPr/>
        </p:nvGrpSpPr>
        <p:grpSpPr bwMode="auto">
          <a:xfrm>
            <a:off x="539750" y="836613"/>
            <a:ext cx="7777163" cy="5545137"/>
            <a:chOff x="340" y="527"/>
            <a:chExt cx="4989" cy="3478"/>
          </a:xfrm>
        </p:grpSpPr>
        <p:sp>
          <p:nvSpPr>
            <p:cNvPr id="248835" name="Text Box 3"/>
            <p:cNvSpPr txBox="1">
              <a:spLocks noChangeArrowheads="1"/>
            </p:cNvSpPr>
            <p:nvPr/>
          </p:nvSpPr>
          <p:spPr bwMode="auto">
            <a:xfrm>
              <a:off x="2577" y="915"/>
              <a:ext cx="981" cy="192"/>
            </a:xfrm>
            <a:prstGeom prst="rect">
              <a:avLst/>
            </a:prstGeom>
            <a:solidFill>
              <a:srgbClr val="B2B2B2"/>
            </a:solidFill>
            <a:ln w="9525">
              <a:noFill/>
              <a:miter lim="800000"/>
              <a:headEnd/>
              <a:tailEnd/>
            </a:ln>
          </p:spPr>
          <p:txBody>
            <a:bodyPr wrap="none">
              <a:spAutoFit/>
            </a:bodyPr>
            <a:lstStyle/>
            <a:p>
              <a:r>
                <a:rPr lang="cs-CZ" sz="1400"/>
                <a:t>HYPOTALAMUS</a:t>
              </a:r>
            </a:p>
          </p:txBody>
        </p:sp>
        <p:sp>
          <p:nvSpPr>
            <p:cNvPr id="248836" name="Line 4"/>
            <p:cNvSpPr>
              <a:spLocks noChangeShapeType="1"/>
            </p:cNvSpPr>
            <p:nvPr/>
          </p:nvSpPr>
          <p:spPr bwMode="auto">
            <a:xfrm>
              <a:off x="2812" y="1146"/>
              <a:ext cx="0" cy="270"/>
            </a:xfrm>
            <a:prstGeom prst="line">
              <a:avLst/>
            </a:prstGeom>
            <a:noFill/>
            <a:ln w="28575">
              <a:solidFill>
                <a:srgbClr val="BD7B79"/>
              </a:solidFill>
              <a:round/>
              <a:headEnd/>
              <a:tailEnd/>
            </a:ln>
          </p:spPr>
          <p:txBody>
            <a:bodyPr/>
            <a:lstStyle/>
            <a:p>
              <a:endParaRPr lang="cs-CZ"/>
            </a:p>
          </p:txBody>
        </p:sp>
        <p:sp>
          <p:nvSpPr>
            <p:cNvPr id="248837" name="Line 5"/>
            <p:cNvSpPr>
              <a:spLocks noChangeShapeType="1"/>
            </p:cNvSpPr>
            <p:nvPr/>
          </p:nvSpPr>
          <p:spPr bwMode="auto">
            <a:xfrm>
              <a:off x="863" y="1416"/>
              <a:ext cx="0" cy="271"/>
            </a:xfrm>
            <a:prstGeom prst="line">
              <a:avLst/>
            </a:prstGeom>
            <a:noFill/>
            <a:ln w="28575">
              <a:solidFill>
                <a:srgbClr val="BD7B79"/>
              </a:solidFill>
              <a:round/>
              <a:headEnd/>
              <a:tailEnd type="triangle" w="med" len="med"/>
            </a:ln>
          </p:spPr>
          <p:txBody>
            <a:bodyPr/>
            <a:lstStyle/>
            <a:p>
              <a:endParaRPr lang="cs-CZ"/>
            </a:p>
          </p:txBody>
        </p:sp>
        <p:sp>
          <p:nvSpPr>
            <p:cNvPr id="248838" name="Text Box 6"/>
            <p:cNvSpPr txBox="1">
              <a:spLocks noChangeArrowheads="1"/>
            </p:cNvSpPr>
            <p:nvPr/>
          </p:nvSpPr>
          <p:spPr bwMode="auto">
            <a:xfrm>
              <a:off x="1433" y="1298"/>
              <a:ext cx="248"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39" name="Text Box 7"/>
            <p:cNvSpPr txBox="1">
              <a:spLocks noChangeArrowheads="1"/>
            </p:cNvSpPr>
            <p:nvPr/>
          </p:nvSpPr>
          <p:spPr bwMode="auto">
            <a:xfrm>
              <a:off x="340" y="1803"/>
              <a:ext cx="854" cy="459"/>
            </a:xfrm>
            <a:prstGeom prst="rect">
              <a:avLst/>
            </a:prstGeom>
            <a:solidFill>
              <a:srgbClr val="BD7B79"/>
            </a:solidFill>
            <a:ln w="9525">
              <a:noFill/>
              <a:miter lim="800000"/>
              <a:headEnd/>
              <a:tailEnd/>
            </a:ln>
          </p:spPr>
          <p:txBody>
            <a:bodyPr wrap="none">
              <a:spAutoFit/>
            </a:bodyPr>
            <a:lstStyle/>
            <a:p>
              <a:r>
                <a:rPr lang="cs-CZ" sz="1400"/>
                <a:t>SYMPATICKÝ</a:t>
              </a:r>
            </a:p>
            <a:p>
              <a:r>
                <a:rPr lang="cs-CZ" sz="1400"/>
                <a:t>NERVOVÝ </a:t>
              </a:r>
            </a:p>
            <a:p>
              <a:r>
                <a:rPr lang="cs-CZ" sz="1400"/>
                <a:t>SYSTÉM</a:t>
              </a:r>
            </a:p>
          </p:txBody>
        </p:sp>
        <p:sp>
          <p:nvSpPr>
            <p:cNvPr id="248840" name="Line 8"/>
            <p:cNvSpPr>
              <a:spLocks noChangeShapeType="1"/>
            </p:cNvSpPr>
            <p:nvPr/>
          </p:nvSpPr>
          <p:spPr bwMode="auto">
            <a:xfrm>
              <a:off x="863" y="2266"/>
              <a:ext cx="0" cy="194"/>
            </a:xfrm>
            <a:prstGeom prst="line">
              <a:avLst/>
            </a:prstGeom>
            <a:noFill/>
            <a:ln w="28575">
              <a:solidFill>
                <a:srgbClr val="BD7B79"/>
              </a:solidFill>
              <a:round/>
              <a:headEnd/>
              <a:tailEnd/>
            </a:ln>
          </p:spPr>
          <p:txBody>
            <a:bodyPr/>
            <a:lstStyle/>
            <a:p>
              <a:endParaRPr lang="cs-CZ"/>
            </a:p>
          </p:txBody>
        </p:sp>
        <p:sp>
          <p:nvSpPr>
            <p:cNvPr id="248841" name="Text Box 9"/>
            <p:cNvSpPr txBox="1">
              <a:spLocks noChangeArrowheads="1"/>
            </p:cNvSpPr>
            <p:nvPr/>
          </p:nvSpPr>
          <p:spPr bwMode="auto">
            <a:xfrm>
              <a:off x="719" y="2430"/>
              <a:ext cx="196" cy="230"/>
            </a:xfrm>
            <a:prstGeom prst="rect">
              <a:avLst/>
            </a:prstGeom>
            <a:noFill/>
            <a:ln w="9525">
              <a:noFill/>
              <a:miter lim="800000"/>
              <a:headEnd/>
              <a:tailEnd/>
            </a:ln>
          </p:spPr>
          <p:txBody>
            <a:bodyPr>
              <a:spAutoFit/>
            </a:bodyPr>
            <a:lstStyle/>
            <a:p>
              <a:r>
                <a:rPr lang="cs-CZ">
                  <a:sym typeface="Wingdings" pitchFamily="2" charset="2"/>
                </a:rPr>
                <a:t></a:t>
              </a:r>
            </a:p>
          </p:txBody>
        </p:sp>
        <p:sp>
          <p:nvSpPr>
            <p:cNvPr id="248842" name="Line 10"/>
            <p:cNvSpPr>
              <a:spLocks noChangeShapeType="1"/>
            </p:cNvSpPr>
            <p:nvPr/>
          </p:nvSpPr>
          <p:spPr bwMode="auto">
            <a:xfrm>
              <a:off x="863" y="2615"/>
              <a:ext cx="0" cy="154"/>
            </a:xfrm>
            <a:prstGeom prst="line">
              <a:avLst/>
            </a:prstGeom>
            <a:noFill/>
            <a:ln w="28575">
              <a:solidFill>
                <a:srgbClr val="BD7B79"/>
              </a:solidFill>
              <a:round/>
              <a:headEnd/>
              <a:tailEnd/>
            </a:ln>
          </p:spPr>
          <p:txBody>
            <a:bodyPr/>
            <a:lstStyle/>
            <a:p>
              <a:endParaRPr lang="cs-CZ"/>
            </a:p>
          </p:txBody>
        </p:sp>
        <p:sp>
          <p:nvSpPr>
            <p:cNvPr id="248843" name="Line 11"/>
            <p:cNvSpPr>
              <a:spLocks noChangeShapeType="1"/>
            </p:cNvSpPr>
            <p:nvPr/>
          </p:nvSpPr>
          <p:spPr bwMode="auto">
            <a:xfrm>
              <a:off x="863" y="2769"/>
              <a:ext cx="476" cy="0"/>
            </a:xfrm>
            <a:prstGeom prst="line">
              <a:avLst/>
            </a:prstGeom>
            <a:noFill/>
            <a:ln w="28575">
              <a:solidFill>
                <a:srgbClr val="BD7B79"/>
              </a:solidFill>
              <a:round/>
              <a:headEnd/>
              <a:tailEnd type="triangle" w="med" len="med"/>
            </a:ln>
          </p:spPr>
          <p:txBody>
            <a:bodyPr/>
            <a:lstStyle/>
            <a:p>
              <a:endParaRPr lang="cs-CZ"/>
            </a:p>
          </p:txBody>
        </p:sp>
        <p:sp>
          <p:nvSpPr>
            <p:cNvPr id="248844" name="Text Box 12"/>
            <p:cNvSpPr txBox="1">
              <a:spLocks noChangeArrowheads="1"/>
            </p:cNvSpPr>
            <p:nvPr/>
          </p:nvSpPr>
          <p:spPr bwMode="auto">
            <a:xfrm>
              <a:off x="1482" y="2693"/>
              <a:ext cx="1211" cy="464"/>
            </a:xfrm>
            <a:prstGeom prst="rect">
              <a:avLst/>
            </a:prstGeom>
            <a:solidFill>
              <a:srgbClr val="B2B2B2"/>
            </a:solidFill>
            <a:ln w="9525">
              <a:solidFill>
                <a:schemeClr val="accent1"/>
              </a:solidFill>
              <a:miter lim="800000"/>
              <a:headEnd/>
              <a:tailEnd/>
            </a:ln>
          </p:spPr>
          <p:txBody>
            <a:bodyPr wrap="none">
              <a:spAutoFit/>
            </a:bodyPr>
            <a:lstStyle/>
            <a:p>
              <a:r>
                <a:rPr lang="cs-CZ" sz="1400"/>
                <a:t>Nervové impulzy</a:t>
              </a:r>
            </a:p>
            <a:p>
              <a:r>
                <a:rPr lang="cs-CZ" sz="1400"/>
                <a:t>aktivují různé žlázy a </a:t>
              </a:r>
            </a:p>
            <a:p>
              <a:r>
                <a:rPr lang="cs-CZ" sz="1400"/>
                <a:t>hladké svalstvo</a:t>
              </a:r>
            </a:p>
          </p:txBody>
        </p:sp>
        <p:sp>
          <p:nvSpPr>
            <p:cNvPr id="248845" name="Line 13"/>
            <p:cNvSpPr>
              <a:spLocks noChangeShapeType="1"/>
            </p:cNvSpPr>
            <p:nvPr/>
          </p:nvSpPr>
          <p:spPr bwMode="auto">
            <a:xfrm>
              <a:off x="1243" y="1957"/>
              <a:ext cx="191" cy="0"/>
            </a:xfrm>
            <a:prstGeom prst="line">
              <a:avLst/>
            </a:prstGeom>
            <a:noFill/>
            <a:ln w="28575">
              <a:solidFill>
                <a:srgbClr val="BD7B79"/>
              </a:solidFill>
              <a:round/>
              <a:headEnd/>
              <a:tailEnd/>
            </a:ln>
          </p:spPr>
          <p:txBody>
            <a:bodyPr/>
            <a:lstStyle/>
            <a:p>
              <a:endParaRPr lang="cs-CZ"/>
            </a:p>
          </p:txBody>
        </p:sp>
        <p:sp>
          <p:nvSpPr>
            <p:cNvPr id="248846" name="Text Box 14"/>
            <p:cNvSpPr txBox="1">
              <a:spLocks noChangeArrowheads="1"/>
            </p:cNvSpPr>
            <p:nvPr/>
          </p:nvSpPr>
          <p:spPr bwMode="auto">
            <a:xfrm>
              <a:off x="1385" y="1840"/>
              <a:ext cx="248"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47" name="Line 15"/>
            <p:cNvSpPr>
              <a:spLocks noChangeShapeType="1"/>
            </p:cNvSpPr>
            <p:nvPr/>
          </p:nvSpPr>
          <p:spPr bwMode="auto">
            <a:xfrm>
              <a:off x="1577" y="1957"/>
              <a:ext cx="189" cy="0"/>
            </a:xfrm>
            <a:prstGeom prst="line">
              <a:avLst/>
            </a:prstGeom>
            <a:noFill/>
            <a:ln w="9525">
              <a:solidFill>
                <a:srgbClr val="BD7B79"/>
              </a:solidFill>
              <a:round/>
              <a:headEnd/>
              <a:tailEnd type="triangle" w="med" len="med"/>
            </a:ln>
          </p:spPr>
          <p:txBody>
            <a:bodyPr/>
            <a:lstStyle/>
            <a:p>
              <a:endParaRPr lang="cs-CZ"/>
            </a:p>
          </p:txBody>
        </p:sp>
        <p:sp>
          <p:nvSpPr>
            <p:cNvPr id="248848" name="Text Box 16"/>
            <p:cNvSpPr txBox="1">
              <a:spLocks noChangeArrowheads="1"/>
            </p:cNvSpPr>
            <p:nvPr/>
          </p:nvSpPr>
          <p:spPr bwMode="auto">
            <a:xfrm>
              <a:off x="1814" y="1840"/>
              <a:ext cx="997" cy="392"/>
            </a:xfrm>
            <a:prstGeom prst="rect">
              <a:avLst/>
            </a:prstGeom>
            <a:solidFill>
              <a:srgbClr val="BD7B79"/>
            </a:solidFill>
            <a:ln w="9525">
              <a:noFill/>
              <a:miter lim="800000"/>
              <a:headEnd/>
              <a:tailEnd/>
            </a:ln>
          </p:spPr>
          <p:txBody>
            <a:bodyPr>
              <a:spAutoFit/>
            </a:bodyPr>
            <a:lstStyle/>
            <a:p>
              <a:pPr algn="ctr">
                <a:spcBef>
                  <a:spcPct val="50000"/>
                </a:spcBef>
              </a:pPr>
              <a:r>
                <a:rPr lang="cs-CZ" sz="1400"/>
                <a:t>DŘEŇ</a:t>
              </a:r>
            </a:p>
            <a:p>
              <a:pPr algn="ctr">
                <a:spcBef>
                  <a:spcPct val="50000"/>
                </a:spcBef>
              </a:pPr>
              <a:r>
                <a:rPr lang="cs-CZ" sz="1400"/>
                <a:t>NADLEDVINEK</a:t>
              </a:r>
            </a:p>
          </p:txBody>
        </p:sp>
        <p:sp>
          <p:nvSpPr>
            <p:cNvPr id="248849" name="Line 17"/>
            <p:cNvSpPr>
              <a:spLocks noChangeShapeType="1"/>
            </p:cNvSpPr>
            <p:nvPr/>
          </p:nvSpPr>
          <p:spPr bwMode="auto">
            <a:xfrm>
              <a:off x="2337" y="2150"/>
              <a:ext cx="0" cy="194"/>
            </a:xfrm>
            <a:prstGeom prst="line">
              <a:avLst/>
            </a:prstGeom>
            <a:noFill/>
            <a:ln w="28575">
              <a:solidFill>
                <a:srgbClr val="BD7B79"/>
              </a:solidFill>
              <a:round/>
              <a:headEnd/>
              <a:tailEnd/>
            </a:ln>
          </p:spPr>
          <p:txBody>
            <a:bodyPr/>
            <a:lstStyle/>
            <a:p>
              <a:endParaRPr lang="cs-CZ"/>
            </a:p>
          </p:txBody>
        </p:sp>
        <p:sp>
          <p:nvSpPr>
            <p:cNvPr id="248850" name="Line 18"/>
            <p:cNvSpPr>
              <a:spLocks noChangeShapeType="1"/>
            </p:cNvSpPr>
            <p:nvPr/>
          </p:nvSpPr>
          <p:spPr bwMode="auto">
            <a:xfrm>
              <a:off x="3810" y="2344"/>
              <a:ext cx="0" cy="271"/>
            </a:xfrm>
            <a:prstGeom prst="line">
              <a:avLst/>
            </a:prstGeom>
            <a:noFill/>
            <a:ln w="28575">
              <a:solidFill>
                <a:srgbClr val="BD7B79"/>
              </a:solidFill>
              <a:round/>
              <a:headEnd/>
              <a:tailEnd type="triangle" w="med" len="med"/>
            </a:ln>
          </p:spPr>
          <p:txBody>
            <a:bodyPr/>
            <a:lstStyle/>
            <a:p>
              <a:endParaRPr lang="cs-CZ"/>
            </a:p>
          </p:txBody>
        </p:sp>
        <p:sp>
          <p:nvSpPr>
            <p:cNvPr id="248851" name="Text Box 19"/>
            <p:cNvSpPr txBox="1">
              <a:spLocks noChangeArrowheads="1"/>
            </p:cNvSpPr>
            <p:nvPr/>
          </p:nvSpPr>
          <p:spPr bwMode="auto">
            <a:xfrm>
              <a:off x="3667" y="2693"/>
              <a:ext cx="1662" cy="464"/>
            </a:xfrm>
            <a:prstGeom prst="rect">
              <a:avLst/>
            </a:prstGeom>
            <a:solidFill>
              <a:srgbClr val="B2B2B2"/>
            </a:solidFill>
            <a:ln w="9525">
              <a:solidFill>
                <a:schemeClr val="accent1"/>
              </a:solidFill>
              <a:miter lim="800000"/>
              <a:headEnd/>
              <a:tailEnd/>
            </a:ln>
          </p:spPr>
          <p:txBody>
            <a:bodyPr>
              <a:spAutoFit/>
            </a:bodyPr>
            <a:lstStyle/>
            <a:p>
              <a:r>
                <a:rPr lang="cs-CZ" sz="1400"/>
                <a:t>Stresové hormony </a:t>
              </a:r>
            </a:p>
            <a:p>
              <a:r>
                <a:rPr lang="cs-CZ" sz="1400"/>
                <a:t>jsou krví přenášeny do</a:t>
              </a:r>
            </a:p>
            <a:p>
              <a:r>
                <a:rPr lang="cs-CZ" sz="1400"/>
                <a:t>důležitých orgánů a svalů</a:t>
              </a:r>
            </a:p>
          </p:txBody>
        </p:sp>
        <p:sp>
          <p:nvSpPr>
            <p:cNvPr id="248852" name="Text Box 20"/>
            <p:cNvSpPr txBox="1">
              <a:spLocks noChangeArrowheads="1"/>
            </p:cNvSpPr>
            <p:nvPr/>
          </p:nvSpPr>
          <p:spPr bwMode="auto">
            <a:xfrm>
              <a:off x="2909" y="2229"/>
              <a:ext cx="249"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53" name="Line 21"/>
            <p:cNvSpPr>
              <a:spLocks noChangeShapeType="1"/>
            </p:cNvSpPr>
            <p:nvPr/>
          </p:nvSpPr>
          <p:spPr bwMode="auto">
            <a:xfrm>
              <a:off x="3240" y="1146"/>
              <a:ext cx="0" cy="270"/>
            </a:xfrm>
            <a:prstGeom prst="line">
              <a:avLst/>
            </a:prstGeom>
            <a:noFill/>
            <a:ln w="28575">
              <a:solidFill>
                <a:srgbClr val="A0BF77"/>
              </a:solidFill>
              <a:round/>
              <a:headEnd/>
              <a:tailEnd/>
            </a:ln>
          </p:spPr>
          <p:txBody>
            <a:bodyPr/>
            <a:lstStyle/>
            <a:p>
              <a:endParaRPr lang="cs-CZ"/>
            </a:p>
          </p:txBody>
        </p:sp>
        <p:sp>
          <p:nvSpPr>
            <p:cNvPr id="248854" name="Text Box 22"/>
            <p:cNvSpPr txBox="1">
              <a:spLocks noChangeArrowheads="1"/>
            </p:cNvSpPr>
            <p:nvPr/>
          </p:nvSpPr>
          <p:spPr bwMode="auto">
            <a:xfrm>
              <a:off x="4571" y="1840"/>
              <a:ext cx="755" cy="325"/>
            </a:xfrm>
            <a:prstGeom prst="rect">
              <a:avLst/>
            </a:prstGeom>
            <a:solidFill>
              <a:srgbClr val="A0BF77"/>
            </a:solidFill>
            <a:ln w="9525">
              <a:noFill/>
              <a:miter lim="800000"/>
              <a:headEnd/>
              <a:tailEnd/>
            </a:ln>
          </p:spPr>
          <p:txBody>
            <a:bodyPr>
              <a:spAutoFit/>
            </a:bodyPr>
            <a:lstStyle/>
            <a:p>
              <a:r>
                <a:rPr lang="cs-CZ" sz="1400"/>
                <a:t>HYPOFÝZA</a:t>
              </a:r>
            </a:p>
            <a:p>
              <a:endParaRPr lang="cs-CZ" sz="1400"/>
            </a:p>
          </p:txBody>
        </p:sp>
        <p:sp>
          <p:nvSpPr>
            <p:cNvPr id="248855" name="Line 23"/>
            <p:cNvSpPr>
              <a:spLocks noChangeShapeType="1"/>
            </p:cNvSpPr>
            <p:nvPr/>
          </p:nvSpPr>
          <p:spPr bwMode="auto">
            <a:xfrm>
              <a:off x="4809" y="1416"/>
              <a:ext cx="0" cy="348"/>
            </a:xfrm>
            <a:prstGeom prst="line">
              <a:avLst/>
            </a:prstGeom>
            <a:noFill/>
            <a:ln w="28575">
              <a:solidFill>
                <a:srgbClr val="A0BF77"/>
              </a:solidFill>
              <a:round/>
              <a:headEnd/>
              <a:tailEnd type="triangle" w="med" len="med"/>
            </a:ln>
          </p:spPr>
          <p:txBody>
            <a:bodyPr/>
            <a:lstStyle/>
            <a:p>
              <a:endParaRPr lang="cs-CZ"/>
            </a:p>
          </p:txBody>
        </p:sp>
        <p:sp>
          <p:nvSpPr>
            <p:cNvPr id="248856" name="Text Box 24"/>
            <p:cNvSpPr txBox="1">
              <a:spLocks noChangeArrowheads="1"/>
            </p:cNvSpPr>
            <p:nvPr/>
          </p:nvSpPr>
          <p:spPr bwMode="auto">
            <a:xfrm>
              <a:off x="3144" y="1832"/>
              <a:ext cx="924" cy="325"/>
            </a:xfrm>
            <a:prstGeom prst="rect">
              <a:avLst/>
            </a:prstGeom>
            <a:solidFill>
              <a:srgbClr val="A0BF77"/>
            </a:solidFill>
            <a:ln w="9525">
              <a:noFill/>
              <a:miter lim="800000"/>
              <a:headEnd/>
              <a:tailEnd/>
            </a:ln>
          </p:spPr>
          <p:txBody>
            <a:bodyPr wrap="none">
              <a:spAutoFit/>
            </a:bodyPr>
            <a:lstStyle/>
            <a:p>
              <a:r>
                <a:rPr lang="cs-CZ" sz="1400"/>
                <a:t>KŮRA </a:t>
              </a:r>
            </a:p>
            <a:p>
              <a:r>
                <a:rPr lang="cs-CZ" sz="1400"/>
                <a:t>NADLEDVINEK</a:t>
              </a:r>
            </a:p>
          </p:txBody>
        </p:sp>
        <p:sp>
          <p:nvSpPr>
            <p:cNvPr id="248857" name="Text Box 25"/>
            <p:cNvSpPr txBox="1">
              <a:spLocks noChangeArrowheads="1"/>
            </p:cNvSpPr>
            <p:nvPr/>
          </p:nvSpPr>
          <p:spPr bwMode="auto">
            <a:xfrm>
              <a:off x="4190" y="1840"/>
              <a:ext cx="249"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58" name="Text Box 26"/>
            <p:cNvSpPr txBox="1">
              <a:spLocks noChangeArrowheads="1"/>
            </p:cNvSpPr>
            <p:nvPr/>
          </p:nvSpPr>
          <p:spPr bwMode="auto">
            <a:xfrm>
              <a:off x="3812" y="1298"/>
              <a:ext cx="248"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59" name="Text Box 27"/>
            <p:cNvSpPr txBox="1">
              <a:spLocks noChangeArrowheads="1"/>
            </p:cNvSpPr>
            <p:nvPr/>
          </p:nvSpPr>
          <p:spPr bwMode="auto">
            <a:xfrm>
              <a:off x="3844" y="2199"/>
              <a:ext cx="249" cy="230"/>
            </a:xfrm>
            <a:prstGeom prst="rect">
              <a:avLst/>
            </a:prstGeom>
            <a:noFill/>
            <a:ln w="9525">
              <a:noFill/>
              <a:miter lim="800000"/>
              <a:headEnd/>
              <a:tailEnd/>
            </a:ln>
          </p:spPr>
          <p:txBody>
            <a:bodyPr wrap="none">
              <a:spAutoFit/>
            </a:bodyPr>
            <a:lstStyle/>
            <a:p>
              <a:r>
                <a:rPr lang="cs-CZ">
                  <a:sym typeface="Wingdings" pitchFamily="2" charset="2"/>
                </a:rPr>
                <a:t></a:t>
              </a:r>
            </a:p>
          </p:txBody>
        </p:sp>
        <p:sp>
          <p:nvSpPr>
            <p:cNvPr id="248860" name="Line 28"/>
            <p:cNvSpPr>
              <a:spLocks noChangeShapeType="1"/>
            </p:cNvSpPr>
            <p:nvPr/>
          </p:nvSpPr>
          <p:spPr bwMode="auto">
            <a:xfrm>
              <a:off x="2064" y="3158"/>
              <a:ext cx="0" cy="272"/>
            </a:xfrm>
            <a:prstGeom prst="line">
              <a:avLst/>
            </a:prstGeom>
            <a:noFill/>
            <a:ln w="9525">
              <a:solidFill>
                <a:schemeClr val="tx1"/>
              </a:solidFill>
              <a:round/>
              <a:headEnd/>
              <a:tailEnd/>
            </a:ln>
          </p:spPr>
          <p:txBody>
            <a:bodyPr/>
            <a:lstStyle/>
            <a:p>
              <a:endParaRPr lang="cs-CZ"/>
            </a:p>
          </p:txBody>
        </p:sp>
        <p:sp>
          <p:nvSpPr>
            <p:cNvPr id="248861" name="Line 29"/>
            <p:cNvSpPr>
              <a:spLocks noChangeShapeType="1"/>
            </p:cNvSpPr>
            <p:nvPr/>
          </p:nvSpPr>
          <p:spPr bwMode="auto">
            <a:xfrm>
              <a:off x="4332" y="3203"/>
              <a:ext cx="0" cy="231"/>
            </a:xfrm>
            <a:prstGeom prst="line">
              <a:avLst/>
            </a:prstGeom>
            <a:noFill/>
            <a:ln w="9525">
              <a:solidFill>
                <a:schemeClr val="tx1"/>
              </a:solidFill>
              <a:round/>
              <a:headEnd/>
              <a:tailEnd/>
            </a:ln>
          </p:spPr>
          <p:txBody>
            <a:bodyPr/>
            <a:lstStyle/>
            <a:p>
              <a:endParaRPr lang="cs-CZ"/>
            </a:p>
          </p:txBody>
        </p:sp>
        <p:sp>
          <p:nvSpPr>
            <p:cNvPr id="248862" name="Line 30"/>
            <p:cNvSpPr>
              <a:spLocks noChangeShapeType="1"/>
            </p:cNvSpPr>
            <p:nvPr/>
          </p:nvSpPr>
          <p:spPr bwMode="auto">
            <a:xfrm>
              <a:off x="2064" y="3430"/>
              <a:ext cx="2268" cy="0"/>
            </a:xfrm>
            <a:prstGeom prst="line">
              <a:avLst/>
            </a:prstGeom>
            <a:noFill/>
            <a:ln w="9525">
              <a:solidFill>
                <a:schemeClr val="tx1"/>
              </a:solidFill>
              <a:round/>
              <a:headEnd/>
              <a:tailEnd/>
            </a:ln>
          </p:spPr>
          <p:txBody>
            <a:bodyPr/>
            <a:lstStyle/>
            <a:p>
              <a:endParaRPr lang="cs-CZ"/>
            </a:p>
          </p:txBody>
        </p:sp>
        <p:sp>
          <p:nvSpPr>
            <p:cNvPr id="248863" name="Line 31"/>
            <p:cNvSpPr>
              <a:spLocks noChangeShapeType="1"/>
            </p:cNvSpPr>
            <p:nvPr/>
          </p:nvSpPr>
          <p:spPr bwMode="auto">
            <a:xfrm>
              <a:off x="3198" y="3430"/>
              <a:ext cx="0" cy="194"/>
            </a:xfrm>
            <a:prstGeom prst="line">
              <a:avLst/>
            </a:prstGeom>
            <a:noFill/>
            <a:ln w="9525">
              <a:solidFill>
                <a:schemeClr val="tx1"/>
              </a:solidFill>
              <a:round/>
              <a:headEnd/>
              <a:tailEnd type="triangle" w="med" len="med"/>
            </a:ln>
          </p:spPr>
          <p:txBody>
            <a:bodyPr/>
            <a:lstStyle/>
            <a:p>
              <a:endParaRPr lang="cs-CZ"/>
            </a:p>
          </p:txBody>
        </p:sp>
        <p:sp>
          <p:nvSpPr>
            <p:cNvPr id="248864" name="Oval 32"/>
            <p:cNvSpPr>
              <a:spLocks noChangeArrowheads="1"/>
            </p:cNvSpPr>
            <p:nvPr/>
          </p:nvSpPr>
          <p:spPr bwMode="auto">
            <a:xfrm>
              <a:off x="2562" y="3657"/>
              <a:ext cx="1332" cy="348"/>
            </a:xfrm>
            <a:prstGeom prst="ellipse">
              <a:avLst/>
            </a:prstGeom>
            <a:solidFill>
              <a:srgbClr val="F7AFFD"/>
            </a:solidFill>
            <a:ln w="9525">
              <a:solidFill>
                <a:srgbClr val="F7AFFD"/>
              </a:solidFill>
              <a:round/>
              <a:headEnd/>
              <a:tailEnd/>
            </a:ln>
          </p:spPr>
          <p:txBody>
            <a:bodyPr wrap="none" anchor="ctr"/>
            <a:lstStyle/>
            <a:p>
              <a:pPr algn="ctr"/>
              <a:endParaRPr lang="cs-CZ" b="1">
                <a:latin typeface="Trebuchet MS" pitchFamily="34" charset="0"/>
              </a:endParaRPr>
            </a:p>
            <a:p>
              <a:pPr algn="ctr"/>
              <a:r>
                <a:rPr lang="cs-CZ" b="1">
                  <a:latin typeface="Trebuchet MS" pitchFamily="34" charset="0"/>
                </a:rPr>
                <a:t>ÚTOK, ÚTĚK</a:t>
              </a:r>
            </a:p>
            <a:p>
              <a:pPr algn="ctr"/>
              <a:endParaRPr lang="cs-CZ" b="1">
                <a:latin typeface="Trebuchet MS" pitchFamily="34" charset="0"/>
              </a:endParaRPr>
            </a:p>
          </p:txBody>
        </p:sp>
        <p:sp>
          <p:nvSpPr>
            <p:cNvPr id="248865" name="Oval 33"/>
            <p:cNvSpPr>
              <a:spLocks noChangeArrowheads="1"/>
            </p:cNvSpPr>
            <p:nvPr/>
          </p:nvSpPr>
          <p:spPr bwMode="auto">
            <a:xfrm>
              <a:off x="2622" y="527"/>
              <a:ext cx="902" cy="309"/>
            </a:xfrm>
            <a:prstGeom prst="ellipse">
              <a:avLst/>
            </a:prstGeom>
            <a:solidFill>
              <a:srgbClr val="F7AFFD"/>
            </a:solidFill>
            <a:ln w="9525">
              <a:solidFill>
                <a:srgbClr val="F7AFFD"/>
              </a:solidFill>
              <a:round/>
              <a:headEnd/>
              <a:tailEnd/>
            </a:ln>
          </p:spPr>
          <p:txBody>
            <a:bodyPr wrap="none" anchor="ctr"/>
            <a:lstStyle/>
            <a:p>
              <a:pPr algn="ctr"/>
              <a:r>
                <a:rPr lang="cs-CZ" b="1">
                  <a:latin typeface="Trebuchet MS" pitchFamily="34" charset="0"/>
                </a:rPr>
                <a:t>STRESOR</a:t>
              </a:r>
            </a:p>
          </p:txBody>
        </p:sp>
        <p:sp>
          <p:nvSpPr>
            <p:cNvPr id="248866" name="Line 34"/>
            <p:cNvSpPr>
              <a:spLocks noChangeShapeType="1"/>
            </p:cNvSpPr>
            <p:nvPr/>
          </p:nvSpPr>
          <p:spPr bwMode="auto">
            <a:xfrm>
              <a:off x="1671" y="1416"/>
              <a:ext cx="1141" cy="0"/>
            </a:xfrm>
            <a:prstGeom prst="line">
              <a:avLst/>
            </a:prstGeom>
            <a:noFill/>
            <a:ln w="28575">
              <a:solidFill>
                <a:srgbClr val="BD7B79"/>
              </a:solidFill>
              <a:round/>
              <a:headEnd/>
              <a:tailEnd/>
            </a:ln>
          </p:spPr>
          <p:txBody>
            <a:bodyPr/>
            <a:lstStyle/>
            <a:p>
              <a:endParaRPr lang="cs-CZ"/>
            </a:p>
          </p:txBody>
        </p:sp>
        <p:sp>
          <p:nvSpPr>
            <p:cNvPr id="248867" name="Line 35"/>
            <p:cNvSpPr>
              <a:spLocks noChangeShapeType="1"/>
            </p:cNvSpPr>
            <p:nvPr/>
          </p:nvSpPr>
          <p:spPr bwMode="auto">
            <a:xfrm>
              <a:off x="863" y="1416"/>
              <a:ext cx="618" cy="0"/>
            </a:xfrm>
            <a:prstGeom prst="line">
              <a:avLst/>
            </a:prstGeom>
            <a:noFill/>
            <a:ln w="28575">
              <a:solidFill>
                <a:srgbClr val="BD7B79"/>
              </a:solidFill>
              <a:round/>
              <a:headEnd/>
              <a:tailEnd/>
            </a:ln>
          </p:spPr>
          <p:txBody>
            <a:bodyPr/>
            <a:lstStyle/>
            <a:p>
              <a:endParaRPr lang="cs-CZ"/>
            </a:p>
          </p:txBody>
        </p:sp>
        <p:sp>
          <p:nvSpPr>
            <p:cNvPr id="248868" name="Line 36"/>
            <p:cNvSpPr>
              <a:spLocks noChangeShapeType="1"/>
            </p:cNvSpPr>
            <p:nvPr/>
          </p:nvSpPr>
          <p:spPr bwMode="auto">
            <a:xfrm>
              <a:off x="3240" y="1416"/>
              <a:ext cx="619" cy="0"/>
            </a:xfrm>
            <a:prstGeom prst="line">
              <a:avLst/>
            </a:prstGeom>
            <a:noFill/>
            <a:ln w="28575">
              <a:solidFill>
                <a:srgbClr val="A0BF77"/>
              </a:solidFill>
              <a:round/>
              <a:headEnd/>
              <a:tailEnd/>
            </a:ln>
          </p:spPr>
          <p:txBody>
            <a:bodyPr/>
            <a:lstStyle/>
            <a:p>
              <a:endParaRPr lang="cs-CZ"/>
            </a:p>
          </p:txBody>
        </p:sp>
        <p:sp>
          <p:nvSpPr>
            <p:cNvPr id="248869" name="Line 37"/>
            <p:cNvSpPr>
              <a:spLocks noChangeShapeType="1"/>
            </p:cNvSpPr>
            <p:nvPr/>
          </p:nvSpPr>
          <p:spPr bwMode="auto">
            <a:xfrm>
              <a:off x="4048" y="1416"/>
              <a:ext cx="761" cy="0"/>
            </a:xfrm>
            <a:prstGeom prst="line">
              <a:avLst/>
            </a:prstGeom>
            <a:noFill/>
            <a:ln w="28575">
              <a:solidFill>
                <a:srgbClr val="A0BF77"/>
              </a:solidFill>
              <a:round/>
              <a:headEnd/>
              <a:tailEnd/>
            </a:ln>
          </p:spPr>
          <p:txBody>
            <a:bodyPr/>
            <a:lstStyle/>
            <a:p>
              <a:endParaRPr lang="cs-CZ"/>
            </a:p>
          </p:txBody>
        </p:sp>
        <p:sp>
          <p:nvSpPr>
            <p:cNvPr id="248870" name="Line 38"/>
            <p:cNvSpPr>
              <a:spLocks noChangeShapeType="1"/>
            </p:cNvSpPr>
            <p:nvPr/>
          </p:nvSpPr>
          <p:spPr bwMode="auto">
            <a:xfrm flipH="1">
              <a:off x="4382" y="1957"/>
              <a:ext cx="189" cy="0"/>
            </a:xfrm>
            <a:prstGeom prst="line">
              <a:avLst/>
            </a:prstGeom>
            <a:noFill/>
            <a:ln w="28575">
              <a:solidFill>
                <a:srgbClr val="A0BF77"/>
              </a:solidFill>
              <a:round/>
              <a:headEnd/>
              <a:tailEnd/>
            </a:ln>
          </p:spPr>
          <p:txBody>
            <a:bodyPr/>
            <a:lstStyle/>
            <a:p>
              <a:endParaRPr lang="cs-CZ"/>
            </a:p>
          </p:txBody>
        </p:sp>
        <p:sp>
          <p:nvSpPr>
            <p:cNvPr id="248871" name="Line 39"/>
            <p:cNvSpPr>
              <a:spLocks noChangeShapeType="1"/>
            </p:cNvSpPr>
            <p:nvPr/>
          </p:nvSpPr>
          <p:spPr bwMode="auto">
            <a:xfrm flipH="1">
              <a:off x="4096" y="1957"/>
              <a:ext cx="143" cy="0"/>
            </a:xfrm>
            <a:prstGeom prst="line">
              <a:avLst/>
            </a:prstGeom>
            <a:noFill/>
            <a:ln w="28575">
              <a:solidFill>
                <a:srgbClr val="A0BF77"/>
              </a:solidFill>
              <a:round/>
              <a:headEnd/>
              <a:tailEnd type="triangle" w="med" len="med"/>
            </a:ln>
          </p:spPr>
          <p:txBody>
            <a:bodyPr/>
            <a:lstStyle/>
            <a:p>
              <a:endParaRPr lang="cs-CZ"/>
            </a:p>
          </p:txBody>
        </p:sp>
        <p:sp>
          <p:nvSpPr>
            <p:cNvPr id="248872" name="Line 40"/>
            <p:cNvSpPr>
              <a:spLocks noChangeShapeType="1"/>
            </p:cNvSpPr>
            <p:nvPr/>
          </p:nvSpPr>
          <p:spPr bwMode="auto">
            <a:xfrm>
              <a:off x="2337" y="2344"/>
              <a:ext cx="618" cy="0"/>
            </a:xfrm>
            <a:prstGeom prst="line">
              <a:avLst/>
            </a:prstGeom>
            <a:noFill/>
            <a:ln w="28575">
              <a:solidFill>
                <a:srgbClr val="BD7B79"/>
              </a:solidFill>
              <a:round/>
              <a:headEnd/>
              <a:tailEnd/>
            </a:ln>
          </p:spPr>
          <p:txBody>
            <a:bodyPr/>
            <a:lstStyle/>
            <a:p>
              <a:endParaRPr lang="cs-CZ"/>
            </a:p>
          </p:txBody>
        </p:sp>
        <p:sp>
          <p:nvSpPr>
            <p:cNvPr id="248873" name="Line 41"/>
            <p:cNvSpPr>
              <a:spLocks noChangeShapeType="1"/>
            </p:cNvSpPr>
            <p:nvPr/>
          </p:nvSpPr>
          <p:spPr bwMode="auto">
            <a:xfrm>
              <a:off x="3145" y="2344"/>
              <a:ext cx="665" cy="0"/>
            </a:xfrm>
            <a:prstGeom prst="line">
              <a:avLst/>
            </a:prstGeom>
            <a:noFill/>
            <a:ln w="28575">
              <a:solidFill>
                <a:srgbClr val="BD7B79"/>
              </a:solidFill>
              <a:round/>
              <a:headEnd/>
              <a:tailEnd/>
            </a:ln>
          </p:spPr>
          <p:txBody>
            <a:bodyPr/>
            <a:lstStyle/>
            <a:p>
              <a:endParaRPr lang="cs-CZ"/>
            </a:p>
          </p:txBody>
        </p:sp>
        <p:sp>
          <p:nvSpPr>
            <p:cNvPr id="248874" name="Line 42"/>
            <p:cNvSpPr>
              <a:spLocks noChangeShapeType="1"/>
            </p:cNvSpPr>
            <p:nvPr/>
          </p:nvSpPr>
          <p:spPr bwMode="auto">
            <a:xfrm>
              <a:off x="3953" y="2112"/>
              <a:ext cx="0" cy="116"/>
            </a:xfrm>
            <a:prstGeom prst="line">
              <a:avLst/>
            </a:prstGeom>
            <a:noFill/>
            <a:ln w="28575">
              <a:solidFill>
                <a:srgbClr val="A0BF77"/>
              </a:solidFill>
              <a:round/>
              <a:headEnd/>
              <a:tailEnd/>
            </a:ln>
          </p:spPr>
          <p:txBody>
            <a:bodyPr/>
            <a:lstStyle/>
            <a:p>
              <a:endParaRPr lang="cs-CZ"/>
            </a:p>
          </p:txBody>
        </p:sp>
        <p:sp>
          <p:nvSpPr>
            <p:cNvPr id="248875" name="Line 43"/>
            <p:cNvSpPr>
              <a:spLocks noChangeShapeType="1"/>
            </p:cNvSpPr>
            <p:nvPr/>
          </p:nvSpPr>
          <p:spPr bwMode="auto">
            <a:xfrm>
              <a:off x="3953" y="2382"/>
              <a:ext cx="0" cy="233"/>
            </a:xfrm>
            <a:prstGeom prst="line">
              <a:avLst/>
            </a:prstGeom>
            <a:noFill/>
            <a:ln w="28575">
              <a:solidFill>
                <a:srgbClr val="A0BF77"/>
              </a:solidFill>
              <a:round/>
              <a:headEnd/>
              <a:tailEnd type="triangle" w="med" len="med"/>
            </a:ln>
          </p:spPr>
          <p:txBody>
            <a:bodyPr/>
            <a:lstStyle/>
            <a:p>
              <a:endParaRPr lang="cs-CZ"/>
            </a:p>
          </p:txBody>
        </p:sp>
      </p:grpSp>
      <p:sp>
        <p:nvSpPr>
          <p:cNvPr id="9219" name="Rectangle 45"/>
          <p:cNvSpPr>
            <a:spLocks noGrp="1" noChangeArrowheads="1"/>
          </p:cNvSpPr>
          <p:nvPr>
            <p:ph type="title"/>
          </p:nvPr>
        </p:nvSpPr>
        <p:spPr>
          <a:xfrm>
            <a:off x="90488" y="76200"/>
            <a:ext cx="6346825" cy="1320800"/>
          </a:xfrm>
        </p:spPr>
        <p:txBody>
          <a:bodyPr rtlCol="0">
            <a:normAutofit fontScale="90000"/>
          </a:bodyPr>
          <a:lstStyle/>
          <a:p>
            <a:pPr fontAlgn="auto">
              <a:spcAft>
                <a:spcPts val="0"/>
              </a:spcAft>
              <a:defRPr/>
            </a:pPr>
            <a:r>
              <a:rPr lang="cs-CZ" sz="4000" dirty="0"/>
              <a:t>Stres z fyziologického hlediska</a:t>
            </a:r>
            <a:br>
              <a:rPr lang="cs-CZ" sz="4000" dirty="0"/>
            </a:br>
            <a:endParaRPr lang="cs-CZ" sz="40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09600" y="609600"/>
            <a:ext cx="6348413" cy="1320800"/>
          </a:xfrm>
        </p:spPr>
        <p:txBody>
          <a:bodyPr rtlCol="0">
            <a:normAutofit fontScale="90000"/>
          </a:bodyPr>
          <a:lstStyle/>
          <a:p>
            <a:pPr fontAlgn="auto">
              <a:spcAft>
                <a:spcPts val="0"/>
              </a:spcAft>
              <a:defRPr/>
            </a:pPr>
            <a:r>
              <a:rPr lang="cs-CZ" dirty="0"/>
              <a:t>Antagonistický vztah mezi sympatikem a parasympatikem</a:t>
            </a:r>
          </a:p>
        </p:txBody>
      </p:sp>
      <p:sp>
        <p:nvSpPr>
          <p:cNvPr id="249858" name="Zástupný symbol pro text 4"/>
          <p:cNvSpPr>
            <a:spLocks noGrp="1"/>
          </p:cNvSpPr>
          <p:nvPr>
            <p:ph type="body" idx="1"/>
          </p:nvPr>
        </p:nvSpPr>
        <p:spPr>
          <a:xfrm>
            <a:off x="609600" y="2160588"/>
            <a:ext cx="3090863" cy="576262"/>
          </a:xfrm>
        </p:spPr>
        <p:txBody>
          <a:bodyPr/>
          <a:lstStyle/>
          <a:p>
            <a:r>
              <a:rPr lang="cs-CZ"/>
              <a:t>sympatikus</a:t>
            </a:r>
          </a:p>
        </p:txBody>
      </p:sp>
      <p:sp>
        <p:nvSpPr>
          <p:cNvPr id="249859" name="Zástupný symbol pro obsah 5"/>
          <p:cNvSpPr>
            <a:spLocks noGrp="1"/>
          </p:cNvSpPr>
          <p:nvPr>
            <p:ph sz="half" idx="2"/>
          </p:nvPr>
        </p:nvSpPr>
        <p:spPr>
          <a:xfrm>
            <a:off x="609600" y="2736850"/>
            <a:ext cx="3090863" cy="3305175"/>
          </a:xfrm>
        </p:spPr>
        <p:txBody>
          <a:bodyPr/>
          <a:lstStyle/>
          <a:p>
            <a:r>
              <a:rPr lang="cs-CZ"/>
              <a:t>Působí nediferencovanĕ</a:t>
            </a:r>
          </a:p>
          <a:p>
            <a:r>
              <a:rPr lang="cs-CZ"/>
              <a:t>Rychlý nástup aktivity</a:t>
            </a:r>
          </a:p>
          <a:p>
            <a:r>
              <a:rPr lang="cs-CZ"/>
              <a:t>Rychlý ústup aktivity</a:t>
            </a:r>
          </a:p>
          <a:p>
            <a:r>
              <a:rPr lang="cs-CZ"/>
              <a:t>Spotřebovává zdroje</a:t>
            </a:r>
          </a:p>
        </p:txBody>
      </p:sp>
      <p:sp>
        <p:nvSpPr>
          <p:cNvPr id="249860" name="Zástupný symbol pro text 6"/>
          <p:cNvSpPr>
            <a:spLocks noGrp="1"/>
          </p:cNvSpPr>
          <p:nvPr>
            <p:ph type="body" sz="quarter" idx="3"/>
          </p:nvPr>
        </p:nvSpPr>
        <p:spPr>
          <a:xfrm>
            <a:off x="3867150" y="2160588"/>
            <a:ext cx="3090863" cy="576262"/>
          </a:xfrm>
        </p:spPr>
        <p:txBody>
          <a:bodyPr/>
          <a:lstStyle/>
          <a:p>
            <a:r>
              <a:rPr lang="cs-CZ"/>
              <a:t>parasympatikus</a:t>
            </a:r>
          </a:p>
        </p:txBody>
      </p:sp>
      <p:sp>
        <p:nvSpPr>
          <p:cNvPr id="249861" name="Zástupný symbol pro obsah 7"/>
          <p:cNvSpPr>
            <a:spLocks noGrp="1"/>
          </p:cNvSpPr>
          <p:nvPr>
            <p:ph sz="quarter" idx="4"/>
          </p:nvPr>
        </p:nvSpPr>
        <p:spPr>
          <a:xfrm>
            <a:off x="3867150" y="2736850"/>
            <a:ext cx="3090863" cy="3305175"/>
          </a:xfrm>
        </p:spPr>
        <p:txBody>
          <a:bodyPr/>
          <a:lstStyle/>
          <a:p>
            <a:r>
              <a:rPr lang="cs-CZ"/>
              <a:t>Působí diferencovanĕ</a:t>
            </a:r>
          </a:p>
          <a:p>
            <a:r>
              <a:rPr lang="cs-CZ"/>
              <a:t>Pomalý nástup aktivity</a:t>
            </a:r>
          </a:p>
          <a:p>
            <a:r>
              <a:rPr lang="cs-CZ"/>
              <a:t>Pomalý ústup aktivity</a:t>
            </a:r>
          </a:p>
          <a:p>
            <a:r>
              <a:rPr lang="cs-CZ"/>
              <a:t>Uchovává zdroje</a:t>
            </a:r>
          </a:p>
          <a:p>
            <a:r>
              <a:rPr lang="cs-CZ"/>
              <a:t>Obnovuje zdroje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4"/>
          <p:cNvSpPr>
            <a:spLocks noGrp="1" noChangeArrowheads="1"/>
          </p:cNvSpPr>
          <p:nvPr>
            <p:ph type="title"/>
          </p:nvPr>
        </p:nvSpPr>
        <p:spPr>
          <a:xfrm>
            <a:off x="395288" y="0"/>
            <a:ext cx="8229600" cy="1143000"/>
          </a:xfrm>
        </p:spPr>
        <p:txBody>
          <a:bodyPr/>
          <a:lstStyle/>
          <a:p>
            <a:r>
              <a:rPr lang="cs-CZ"/>
              <a:t>Stres z fyziologického hlediska</a:t>
            </a:r>
          </a:p>
        </p:txBody>
      </p:sp>
      <p:grpSp>
        <p:nvGrpSpPr>
          <p:cNvPr id="250882" name="Group 26"/>
          <p:cNvGrpSpPr>
            <a:grpSpLocks/>
          </p:cNvGrpSpPr>
          <p:nvPr/>
        </p:nvGrpSpPr>
        <p:grpSpPr bwMode="auto">
          <a:xfrm>
            <a:off x="611188" y="981075"/>
            <a:ext cx="8066087" cy="5472113"/>
            <a:chOff x="385" y="618"/>
            <a:chExt cx="5081" cy="3447"/>
          </a:xfrm>
        </p:grpSpPr>
        <p:sp>
          <p:nvSpPr>
            <p:cNvPr id="250885" name="Rectangle 5"/>
            <p:cNvSpPr>
              <a:spLocks noChangeArrowheads="1"/>
            </p:cNvSpPr>
            <p:nvPr/>
          </p:nvSpPr>
          <p:spPr bwMode="auto">
            <a:xfrm>
              <a:off x="2109" y="1162"/>
              <a:ext cx="1678" cy="454"/>
            </a:xfrm>
            <a:prstGeom prst="rect">
              <a:avLst/>
            </a:prstGeom>
            <a:solidFill>
              <a:srgbClr val="D4324D"/>
            </a:solidFill>
            <a:ln w="9525">
              <a:solidFill>
                <a:srgbClr val="D4324D"/>
              </a:solidFill>
              <a:miter lim="800000"/>
              <a:headEnd/>
              <a:tailEnd/>
            </a:ln>
          </p:spPr>
          <p:txBody>
            <a:bodyPr wrap="none" anchor="ctr"/>
            <a:lstStyle/>
            <a:p>
              <a:pPr algn="ctr"/>
              <a:r>
                <a:rPr lang="cs-CZ">
                  <a:solidFill>
                    <a:schemeClr val="bg1"/>
                  </a:solidFill>
                  <a:latin typeface="Trebuchet MS" pitchFamily="34" charset="0"/>
                </a:rPr>
                <a:t>Autonomní </a:t>
              </a:r>
            </a:p>
            <a:p>
              <a:pPr algn="ctr"/>
              <a:r>
                <a:rPr lang="cs-CZ">
                  <a:solidFill>
                    <a:schemeClr val="bg1"/>
                  </a:solidFill>
                  <a:latin typeface="Trebuchet MS" pitchFamily="34" charset="0"/>
                </a:rPr>
                <a:t>nervový systém</a:t>
              </a:r>
            </a:p>
          </p:txBody>
        </p:sp>
        <p:sp>
          <p:nvSpPr>
            <p:cNvPr id="250886" name="Line 6"/>
            <p:cNvSpPr>
              <a:spLocks noChangeShapeType="1"/>
            </p:cNvSpPr>
            <p:nvPr/>
          </p:nvSpPr>
          <p:spPr bwMode="auto">
            <a:xfrm flipH="1">
              <a:off x="1247" y="1752"/>
              <a:ext cx="1315" cy="272"/>
            </a:xfrm>
            <a:prstGeom prst="line">
              <a:avLst/>
            </a:prstGeom>
            <a:noFill/>
            <a:ln w="9525">
              <a:solidFill>
                <a:schemeClr val="tx1"/>
              </a:solidFill>
              <a:round/>
              <a:headEnd/>
              <a:tailEnd/>
            </a:ln>
          </p:spPr>
          <p:txBody>
            <a:bodyPr/>
            <a:lstStyle/>
            <a:p>
              <a:endParaRPr lang="cs-CZ"/>
            </a:p>
          </p:txBody>
        </p:sp>
        <p:sp>
          <p:nvSpPr>
            <p:cNvPr id="250887" name="Line 7"/>
            <p:cNvSpPr>
              <a:spLocks noChangeShapeType="1"/>
            </p:cNvSpPr>
            <p:nvPr/>
          </p:nvSpPr>
          <p:spPr bwMode="auto">
            <a:xfrm>
              <a:off x="3379" y="1752"/>
              <a:ext cx="1270" cy="227"/>
            </a:xfrm>
            <a:prstGeom prst="line">
              <a:avLst/>
            </a:prstGeom>
            <a:noFill/>
            <a:ln w="9525">
              <a:solidFill>
                <a:schemeClr val="tx1"/>
              </a:solidFill>
              <a:round/>
              <a:headEnd/>
              <a:tailEnd/>
            </a:ln>
          </p:spPr>
          <p:txBody>
            <a:bodyPr/>
            <a:lstStyle/>
            <a:p>
              <a:endParaRPr lang="cs-CZ"/>
            </a:p>
          </p:txBody>
        </p:sp>
        <p:sp>
          <p:nvSpPr>
            <p:cNvPr id="250888" name="Rectangle 8"/>
            <p:cNvSpPr>
              <a:spLocks noChangeArrowheads="1"/>
            </p:cNvSpPr>
            <p:nvPr/>
          </p:nvSpPr>
          <p:spPr bwMode="auto">
            <a:xfrm>
              <a:off x="385" y="2069"/>
              <a:ext cx="1497" cy="454"/>
            </a:xfrm>
            <a:prstGeom prst="rect">
              <a:avLst/>
            </a:prstGeom>
            <a:solidFill>
              <a:srgbClr val="D4324D"/>
            </a:solidFill>
            <a:ln w="9525">
              <a:solidFill>
                <a:srgbClr val="D4324D"/>
              </a:solidFill>
              <a:miter lim="800000"/>
              <a:headEnd/>
              <a:tailEnd/>
            </a:ln>
          </p:spPr>
          <p:txBody>
            <a:bodyPr wrap="none" anchor="ctr"/>
            <a:lstStyle/>
            <a:p>
              <a:pPr algn="ctr"/>
              <a:r>
                <a:rPr lang="cs-CZ">
                  <a:solidFill>
                    <a:schemeClr val="bg1"/>
                  </a:solidFill>
                  <a:latin typeface="Trebuchet MS" pitchFamily="34" charset="0"/>
                </a:rPr>
                <a:t>sympatický</a:t>
              </a:r>
            </a:p>
          </p:txBody>
        </p:sp>
        <p:sp>
          <p:nvSpPr>
            <p:cNvPr id="250889" name="Rectangle 9"/>
            <p:cNvSpPr>
              <a:spLocks noChangeArrowheads="1"/>
            </p:cNvSpPr>
            <p:nvPr/>
          </p:nvSpPr>
          <p:spPr bwMode="auto">
            <a:xfrm>
              <a:off x="3969" y="2024"/>
              <a:ext cx="1497" cy="454"/>
            </a:xfrm>
            <a:prstGeom prst="rect">
              <a:avLst/>
            </a:prstGeom>
            <a:solidFill>
              <a:schemeClr val="accent2"/>
            </a:solidFill>
            <a:ln w="9525">
              <a:solidFill>
                <a:schemeClr val="accent2"/>
              </a:solidFill>
              <a:miter lim="800000"/>
              <a:headEnd/>
              <a:tailEnd/>
            </a:ln>
          </p:spPr>
          <p:txBody>
            <a:bodyPr wrap="none" anchor="ctr"/>
            <a:lstStyle/>
            <a:p>
              <a:pPr algn="ctr"/>
              <a:r>
                <a:rPr lang="cs-CZ">
                  <a:solidFill>
                    <a:schemeClr val="bg1"/>
                  </a:solidFill>
                  <a:latin typeface="Trebuchet MS" pitchFamily="34" charset="0"/>
                </a:rPr>
                <a:t>parasympatický</a:t>
              </a:r>
            </a:p>
          </p:txBody>
        </p:sp>
        <p:sp>
          <p:nvSpPr>
            <p:cNvPr id="250890" name="Rectangle 10"/>
            <p:cNvSpPr>
              <a:spLocks noChangeArrowheads="1"/>
            </p:cNvSpPr>
            <p:nvPr/>
          </p:nvSpPr>
          <p:spPr bwMode="auto">
            <a:xfrm>
              <a:off x="385" y="2568"/>
              <a:ext cx="1497" cy="454"/>
            </a:xfrm>
            <a:prstGeom prst="rect">
              <a:avLst/>
            </a:prstGeom>
            <a:solidFill>
              <a:srgbClr val="D4324D"/>
            </a:solidFill>
            <a:ln w="9525">
              <a:solidFill>
                <a:srgbClr val="D4324D"/>
              </a:solidFill>
              <a:miter lim="800000"/>
              <a:headEnd/>
              <a:tailEnd/>
            </a:ln>
          </p:spPr>
          <p:txBody>
            <a:bodyPr wrap="none" anchor="ctr"/>
            <a:lstStyle/>
            <a:p>
              <a:pPr algn="ctr"/>
              <a:r>
                <a:rPr lang="cs-CZ">
                  <a:solidFill>
                    <a:schemeClr val="bg1"/>
                  </a:solidFill>
                  <a:latin typeface="Trebuchet MS" pitchFamily="34" charset="0"/>
                </a:rPr>
                <a:t>Zrychluje, aktivizuje</a:t>
              </a:r>
            </a:p>
          </p:txBody>
        </p:sp>
        <p:sp>
          <p:nvSpPr>
            <p:cNvPr id="250891" name="Rectangle 11"/>
            <p:cNvSpPr>
              <a:spLocks noChangeArrowheads="1"/>
            </p:cNvSpPr>
            <p:nvPr/>
          </p:nvSpPr>
          <p:spPr bwMode="auto">
            <a:xfrm>
              <a:off x="3969" y="2523"/>
              <a:ext cx="1497" cy="454"/>
            </a:xfrm>
            <a:prstGeom prst="rect">
              <a:avLst/>
            </a:prstGeom>
            <a:solidFill>
              <a:schemeClr val="accent2"/>
            </a:solidFill>
            <a:ln w="9525">
              <a:solidFill>
                <a:schemeClr val="accent2"/>
              </a:solidFill>
              <a:miter lim="800000"/>
              <a:headEnd/>
              <a:tailEnd/>
            </a:ln>
          </p:spPr>
          <p:txBody>
            <a:bodyPr wrap="none" anchor="ctr"/>
            <a:lstStyle/>
            <a:p>
              <a:pPr algn="ctr"/>
              <a:r>
                <a:rPr lang="cs-CZ">
                  <a:solidFill>
                    <a:schemeClr val="bg1"/>
                  </a:solidFill>
                  <a:latin typeface="Trebuchet MS" pitchFamily="34" charset="0"/>
                </a:rPr>
                <a:t>Zpomaluje, relaxuje</a:t>
              </a:r>
            </a:p>
          </p:txBody>
        </p:sp>
        <p:sp>
          <p:nvSpPr>
            <p:cNvPr id="250892" name="Rectangle 17"/>
            <p:cNvSpPr>
              <a:spLocks noChangeArrowheads="1"/>
            </p:cNvSpPr>
            <p:nvPr/>
          </p:nvSpPr>
          <p:spPr bwMode="auto">
            <a:xfrm>
              <a:off x="385" y="3067"/>
              <a:ext cx="1497" cy="953"/>
            </a:xfrm>
            <a:prstGeom prst="rect">
              <a:avLst/>
            </a:prstGeom>
            <a:solidFill>
              <a:srgbClr val="D4324D"/>
            </a:solidFill>
            <a:ln w="9525">
              <a:solidFill>
                <a:srgbClr val="D4324D"/>
              </a:solidFill>
              <a:miter lim="800000"/>
              <a:headEnd/>
              <a:tailEnd/>
            </a:ln>
          </p:spPr>
          <p:txBody>
            <a:bodyPr wrap="none" anchor="ctr"/>
            <a:lstStyle/>
            <a:p>
              <a:pPr algn="ctr"/>
              <a:r>
                <a:rPr lang="cs-CZ">
                  <a:solidFill>
                    <a:schemeClr val="bg1"/>
                  </a:solidFill>
                  <a:latin typeface="Trebuchet MS" pitchFamily="34" charset="0"/>
                </a:rPr>
                <a:t>Srdce bije rychleji</a:t>
              </a:r>
            </a:p>
            <a:p>
              <a:pPr algn="ctr"/>
              <a:r>
                <a:rPr lang="cs-CZ">
                  <a:solidFill>
                    <a:schemeClr val="bg1"/>
                  </a:solidFill>
                  <a:latin typeface="Trebuchet MS" pitchFamily="34" charset="0"/>
                </a:rPr>
                <a:t>Svaly se stáhnou</a:t>
              </a:r>
            </a:p>
            <a:p>
              <a:pPr algn="ctr"/>
              <a:r>
                <a:rPr lang="cs-CZ">
                  <a:solidFill>
                    <a:schemeClr val="bg1"/>
                  </a:solidFill>
                  <a:latin typeface="Trebuchet MS" pitchFamily="34" charset="0"/>
                </a:rPr>
                <a:t>Uvolňuje se krevní </a:t>
              </a:r>
            </a:p>
            <a:p>
              <a:pPr algn="ctr"/>
              <a:r>
                <a:rPr lang="cs-CZ">
                  <a:solidFill>
                    <a:schemeClr val="bg1"/>
                  </a:solidFill>
                  <a:latin typeface="Trebuchet MS" pitchFamily="34" charset="0"/>
                </a:rPr>
                <a:t>cukr a tukové složky</a:t>
              </a:r>
            </a:p>
            <a:p>
              <a:pPr algn="ctr"/>
              <a:r>
                <a:rPr lang="cs-CZ">
                  <a:solidFill>
                    <a:schemeClr val="bg1"/>
                  </a:solidFill>
                  <a:latin typeface="Trebuchet MS" pitchFamily="34" charset="0"/>
                </a:rPr>
                <a:t>Zrychluje se dýchání</a:t>
              </a:r>
            </a:p>
          </p:txBody>
        </p:sp>
        <p:sp>
          <p:nvSpPr>
            <p:cNvPr id="250893" name="Rectangle 18"/>
            <p:cNvSpPr>
              <a:spLocks noChangeArrowheads="1"/>
            </p:cNvSpPr>
            <p:nvPr/>
          </p:nvSpPr>
          <p:spPr bwMode="auto">
            <a:xfrm>
              <a:off x="3969" y="3022"/>
              <a:ext cx="1497" cy="1043"/>
            </a:xfrm>
            <a:prstGeom prst="rect">
              <a:avLst/>
            </a:prstGeom>
            <a:solidFill>
              <a:schemeClr val="accent2"/>
            </a:solidFill>
            <a:ln w="9525">
              <a:solidFill>
                <a:schemeClr val="accent2"/>
              </a:solidFill>
              <a:miter lim="800000"/>
              <a:headEnd/>
              <a:tailEnd/>
            </a:ln>
          </p:spPr>
          <p:txBody>
            <a:bodyPr wrap="none" anchor="ctr"/>
            <a:lstStyle/>
            <a:p>
              <a:pPr algn="ctr"/>
              <a:r>
                <a:rPr lang="cs-CZ">
                  <a:solidFill>
                    <a:schemeClr val="bg1"/>
                  </a:solidFill>
                  <a:latin typeface="Trebuchet MS" pitchFamily="34" charset="0"/>
                </a:rPr>
                <a:t>Zpomaluje srdce</a:t>
              </a:r>
            </a:p>
            <a:p>
              <a:pPr algn="ctr"/>
              <a:r>
                <a:rPr lang="cs-CZ">
                  <a:solidFill>
                    <a:schemeClr val="bg1"/>
                  </a:solidFill>
                  <a:latin typeface="Trebuchet MS" pitchFamily="34" charset="0"/>
                </a:rPr>
                <a:t>Uvolňuje svaly</a:t>
              </a:r>
            </a:p>
            <a:p>
              <a:pPr algn="ctr"/>
              <a:r>
                <a:rPr lang="cs-CZ">
                  <a:solidFill>
                    <a:schemeClr val="bg1"/>
                  </a:solidFill>
                  <a:latin typeface="Trebuchet MS" pitchFamily="34" charset="0"/>
                </a:rPr>
                <a:t>Obnovuje a udržuje</a:t>
              </a:r>
            </a:p>
            <a:p>
              <a:pPr algn="ctr"/>
              <a:r>
                <a:rPr lang="cs-CZ">
                  <a:solidFill>
                    <a:schemeClr val="bg1"/>
                  </a:solidFill>
                  <a:latin typeface="Trebuchet MS" pitchFamily="34" charset="0"/>
                </a:rPr>
                <a:t>normální funkce těla</a:t>
              </a:r>
            </a:p>
          </p:txBody>
        </p:sp>
        <p:sp>
          <p:nvSpPr>
            <p:cNvPr id="250894" name="Text Box 21"/>
            <p:cNvSpPr txBox="1">
              <a:spLocks noChangeArrowheads="1"/>
            </p:cNvSpPr>
            <p:nvPr/>
          </p:nvSpPr>
          <p:spPr bwMode="auto">
            <a:xfrm>
              <a:off x="2109" y="2614"/>
              <a:ext cx="1788" cy="577"/>
            </a:xfrm>
            <a:prstGeom prst="rect">
              <a:avLst/>
            </a:prstGeom>
            <a:noFill/>
            <a:ln w="9525">
              <a:noFill/>
              <a:miter lim="800000"/>
              <a:headEnd/>
              <a:tailEnd/>
            </a:ln>
          </p:spPr>
          <p:txBody>
            <a:bodyPr wrap="none">
              <a:spAutoFit/>
            </a:bodyPr>
            <a:lstStyle/>
            <a:p>
              <a:pPr algn="ctr"/>
              <a:r>
                <a:rPr lang="cs-CZ" b="1"/>
                <a:t>Recipročně inhibované</a:t>
              </a:r>
            </a:p>
            <a:p>
              <a:pPr algn="ctr"/>
              <a:r>
                <a:rPr lang="cs-CZ"/>
                <a:t>Když je jeden stimulován, </a:t>
              </a:r>
            </a:p>
            <a:p>
              <a:pPr algn="ctr"/>
              <a:r>
                <a:rPr lang="cs-CZ"/>
                <a:t>druhý je vypnut</a:t>
              </a:r>
            </a:p>
          </p:txBody>
        </p:sp>
        <p:sp>
          <p:nvSpPr>
            <p:cNvPr id="250895" name="AutoShape 22"/>
            <p:cNvSpPr>
              <a:spLocks noChangeArrowheads="1"/>
            </p:cNvSpPr>
            <p:nvPr/>
          </p:nvSpPr>
          <p:spPr bwMode="auto">
            <a:xfrm>
              <a:off x="2381" y="2115"/>
              <a:ext cx="1043" cy="363"/>
            </a:xfrm>
            <a:prstGeom prst="leftRightArrow">
              <a:avLst>
                <a:gd name="adj1" fmla="val 50000"/>
                <a:gd name="adj2" fmla="val 57466"/>
              </a:avLst>
            </a:prstGeom>
            <a:solidFill>
              <a:schemeClr val="accent1"/>
            </a:solidFill>
            <a:ln w="9525">
              <a:solidFill>
                <a:schemeClr val="accent1"/>
              </a:solidFill>
              <a:miter lim="800000"/>
              <a:headEnd/>
              <a:tailEnd/>
            </a:ln>
          </p:spPr>
          <p:txBody>
            <a:bodyPr wrap="none" anchor="ctr"/>
            <a:lstStyle/>
            <a:p>
              <a:endParaRPr lang="cs-CZ">
                <a:latin typeface="Trebuchet MS" pitchFamily="34" charset="0"/>
              </a:endParaRPr>
            </a:p>
          </p:txBody>
        </p:sp>
        <p:sp>
          <p:nvSpPr>
            <p:cNvPr id="250896" name="AutoShape 23"/>
            <p:cNvSpPr>
              <a:spLocks noChangeArrowheads="1"/>
            </p:cNvSpPr>
            <p:nvPr/>
          </p:nvSpPr>
          <p:spPr bwMode="auto">
            <a:xfrm rot="10800000">
              <a:off x="2290" y="618"/>
              <a:ext cx="1316" cy="544"/>
            </a:xfrm>
            <a:prstGeom prst="triangle">
              <a:avLst>
                <a:gd name="adj" fmla="val 50000"/>
              </a:avLst>
            </a:prstGeom>
            <a:solidFill>
              <a:srgbClr val="E6F107"/>
            </a:solidFill>
            <a:ln w="9525">
              <a:solidFill>
                <a:srgbClr val="EBF34B"/>
              </a:solidFill>
              <a:miter lim="800000"/>
              <a:headEnd/>
              <a:tailEnd/>
            </a:ln>
          </p:spPr>
          <p:txBody>
            <a:bodyPr rot="10800000" wrap="none" anchor="ctr"/>
            <a:lstStyle/>
            <a:p>
              <a:pPr algn="ctr"/>
              <a:endParaRPr lang="cs-CZ">
                <a:latin typeface="Trebuchet MS" pitchFamily="34" charset="0"/>
              </a:endParaRPr>
            </a:p>
          </p:txBody>
        </p:sp>
        <p:sp>
          <p:nvSpPr>
            <p:cNvPr id="250897" name="Text Box 25"/>
            <p:cNvSpPr txBox="1">
              <a:spLocks noChangeArrowheads="1"/>
            </p:cNvSpPr>
            <p:nvPr/>
          </p:nvSpPr>
          <p:spPr bwMode="auto">
            <a:xfrm>
              <a:off x="2562" y="663"/>
              <a:ext cx="812" cy="231"/>
            </a:xfrm>
            <a:prstGeom prst="rect">
              <a:avLst/>
            </a:prstGeom>
            <a:noFill/>
            <a:ln w="9525">
              <a:noFill/>
              <a:miter lim="800000"/>
              <a:headEnd/>
              <a:tailEnd/>
            </a:ln>
          </p:spPr>
          <p:txBody>
            <a:bodyPr wrap="none">
              <a:spAutoFit/>
            </a:bodyPr>
            <a:lstStyle/>
            <a:p>
              <a:r>
                <a:rPr lang="cs-CZ" b="1"/>
                <a:t>STRESOR</a:t>
              </a:r>
            </a:p>
          </p:txBody>
        </p:sp>
      </p:grpSp>
      <p:sp>
        <p:nvSpPr>
          <p:cNvPr id="250883" name="Text Box 27"/>
          <p:cNvSpPr txBox="1">
            <a:spLocks noChangeArrowheads="1"/>
          </p:cNvSpPr>
          <p:nvPr/>
        </p:nvSpPr>
        <p:spPr bwMode="auto">
          <a:xfrm>
            <a:off x="900113" y="2276475"/>
            <a:ext cx="1797050" cy="641350"/>
          </a:xfrm>
          <a:prstGeom prst="rect">
            <a:avLst/>
          </a:prstGeom>
          <a:noFill/>
          <a:ln w="9525">
            <a:noFill/>
            <a:miter lim="800000"/>
            <a:headEnd/>
            <a:tailEnd/>
          </a:ln>
        </p:spPr>
        <p:txBody>
          <a:bodyPr wrap="none">
            <a:spAutoFit/>
          </a:bodyPr>
          <a:lstStyle/>
          <a:p>
            <a:r>
              <a:rPr lang="cs-CZ" b="1">
                <a:solidFill>
                  <a:srgbClr val="FF0000"/>
                </a:solidFill>
              </a:rPr>
              <a:t>POHOTOVOST</a:t>
            </a:r>
          </a:p>
          <a:p>
            <a:r>
              <a:rPr lang="cs-CZ" b="1">
                <a:solidFill>
                  <a:srgbClr val="FF0000"/>
                </a:solidFill>
              </a:rPr>
              <a:t>2-5 % ŽIVOTA</a:t>
            </a:r>
          </a:p>
        </p:txBody>
      </p:sp>
      <p:sp>
        <p:nvSpPr>
          <p:cNvPr id="250884" name="Text Box 28"/>
          <p:cNvSpPr txBox="1">
            <a:spLocks noChangeArrowheads="1"/>
          </p:cNvSpPr>
          <p:nvPr/>
        </p:nvSpPr>
        <p:spPr bwMode="auto">
          <a:xfrm>
            <a:off x="6588125" y="2349500"/>
            <a:ext cx="1936750" cy="641350"/>
          </a:xfrm>
          <a:prstGeom prst="rect">
            <a:avLst/>
          </a:prstGeom>
          <a:noFill/>
          <a:ln w="9525">
            <a:noFill/>
            <a:miter lim="800000"/>
            <a:headEnd/>
            <a:tailEnd/>
          </a:ln>
        </p:spPr>
        <p:txBody>
          <a:bodyPr wrap="none">
            <a:spAutoFit/>
          </a:bodyPr>
          <a:lstStyle/>
          <a:p>
            <a:r>
              <a:rPr lang="cs-CZ" b="1">
                <a:solidFill>
                  <a:srgbClr val="FF0000"/>
                </a:solidFill>
              </a:rPr>
              <a:t>POKOJ</a:t>
            </a:r>
          </a:p>
          <a:p>
            <a:r>
              <a:rPr lang="cs-CZ" b="1">
                <a:solidFill>
                  <a:srgbClr val="FF0000"/>
                </a:solidFill>
              </a:rPr>
              <a:t>95-98 % ŽIVOTA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Nadpis 3"/>
          <p:cNvSpPr>
            <a:spLocks noGrp="1"/>
          </p:cNvSpPr>
          <p:nvPr>
            <p:ph type="title"/>
          </p:nvPr>
        </p:nvSpPr>
        <p:spPr>
          <a:xfrm>
            <a:off x="609600" y="609600"/>
            <a:ext cx="6348413" cy="1320800"/>
          </a:xfrm>
        </p:spPr>
        <p:txBody>
          <a:bodyPr/>
          <a:lstStyle/>
          <a:p>
            <a:r>
              <a:rPr lang="cs-CZ"/>
              <a:t>2 rozdílné přístupy</a:t>
            </a:r>
          </a:p>
        </p:txBody>
      </p:sp>
      <p:sp>
        <p:nvSpPr>
          <p:cNvPr id="40962" name="Zástupný symbol pro text 4"/>
          <p:cNvSpPr>
            <a:spLocks noGrp="1"/>
          </p:cNvSpPr>
          <p:nvPr>
            <p:ph type="body" idx="1"/>
          </p:nvPr>
        </p:nvSpPr>
        <p:spPr>
          <a:xfrm>
            <a:off x="609600" y="2160588"/>
            <a:ext cx="3090863" cy="576262"/>
          </a:xfrm>
        </p:spPr>
        <p:txBody>
          <a:bodyPr/>
          <a:lstStyle/>
          <a:p>
            <a:r>
              <a:rPr lang="cs-CZ"/>
              <a:t>Enviromentální </a:t>
            </a:r>
          </a:p>
        </p:txBody>
      </p:sp>
      <p:sp>
        <p:nvSpPr>
          <p:cNvPr id="6" name="Zástupný symbol pro obsah 5"/>
          <p:cNvSpPr>
            <a:spLocks noGrp="1"/>
          </p:cNvSpPr>
          <p:nvPr>
            <p:ph sz="half" idx="2"/>
          </p:nvPr>
        </p:nvSpPr>
        <p:spPr>
          <a:xfrm>
            <a:off x="609600" y="2736850"/>
            <a:ext cx="3090863" cy="3932238"/>
          </a:xfrm>
        </p:spPr>
        <p:txBody>
          <a:bodyPr rtlCol="0">
            <a:normAutofit fontScale="47500" lnSpcReduction="20000"/>
          </a:bodyPr>
          <a:lstStyle/>
          <a:p>
            <a:pPr fontAlgn="auto">
              <a:spcAft>
                <a:spcPts val="0"/>
              </a:spcAft>
              <a:buFont typeface="Wingdings 3" charset="2"/>
              <a:buChar char=""/>
              <a:defRPr/>
            </a:pPr>
            <a:r>
              <a:rPr lang="cs-CZ" sz="2600" dirty="0">
                <a:solidFill>
                  <a:schemeClr val="tx1">
                    <a:lumMod val="75000"/>
                    <a:lumOff val="25000"/>
                  </a:schemeClr>
                </a:solidFill>
              </a:rPr>
              <a:t>Vysvětlují, že vývoj jedince a celá jeho osobnost je určena vnějšími faktory.</a:t>
            </a:r>
          </a:p>
          <a:p>
            <a:pPr fontAlgn="auto">
              <a:spcAft>
                <a:spcPts val="0"/>
              </a:spcAft>
              <a:buFont typeface="Wingdings 3" charset="2"/>
              <a:buChar char=""/>
              <a:defRPr/>
            </a:pPr>
            <a:r>
              <a:rPr lang="cs-CZ" sz="2600" dirty="0">
                <a:solidFill>
                  <a:schemeClr val="tx1">
                    <a:lumMod val="75000"/>
                    <a:lumOff val="25000"/>
                  </a:schemeClr>
                </a:solidFill>
              </a:rPr>
              <a:t>John Locke: „tabula rasa“</a:t>
            </a:r>
          </a:p>
          <a:p>
            <a:pPr fontAlgn="auto">
              <a:spcAft>
                <a:spcPts val="0"/>
              </a:spcAft>
              <a:buFont typeface="Wingdings 3" charset="2"/>
              <a:buChar char=""/>
              <a:defRPr/>
            </a:pPr>
            <a:r>
              <a:rPr lang="cs-CZ" sz="2600" dirty="0">
                <a:solidFill>
                  <a:schemeClr val="tx1">
                    <a:lumMod val="75000"/>
                    <a:lumOff val="25000"/>
                  </a:schemeClr>
                </a:solidFill>
              </a:rPr>
              <a:t>J. Watson: jakékoli zdravé dítě je schopen „vycvičit“ (vychovat) tak, že se z něho stane to, co on sám bude chtít (lékař, právník, umělec, obchodník, ale také zloděj a žebrák). To vše bez ohledu na jeho talent, sklony, schopnosti a také bez ohledu na povolání a rasu.</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přeceňuje vliv výchovy, přičemž význam ostatních, zejména biologických, faktorů zůstává nedoceněn.</a:t>
            </a:r>
          </a:p>
          <a:p>
            <a:pPr fontAlgn="auto">
              <a:spcAft>
                <a:spcPts val="0"/>
              </a:spcAft>
              <a:buFont typeface="Wingdings 3" charset="2"/>
              <a:buChar char=""/>
              <a:defRPr/>
            </a:pPr>
            <a:endParaRPr lang="cs-CZ" dirty="0">
              <a:solidFill>
                <a:schemeClr val="tx1">
                  <a:lumMod val="75000"/>
                  <a:lumOff val="25000"/>
                </a:schemeClr>
              </a:solidFill>
            </a:endParaRPr>
          </a:p>
        </p:txBody>
      </p:sp>
      <p:sp>
        <p:nvSpPr>
          <p:cNvPr id="40964" name="Zástupný symbol pro text 6"/>
          <p:cNvSpPr>
            <a:spLocks noGrp="1"/>
          </p:cNvSpPr>
          <p:nvPr>
            <p:ph type="body" sz="quarter" idx="3"/>
          </p:nvPr>
        </p:nvSpPr>
        <p:spPr>
          <a:xfrm>
            <a:off x="3867150" y="2160588"/>
            <a:ext cx="3090863" cy="576262"/>
          </a:xfrm>
        </p:spPr>
        <p:txBody>
          <a:bodyPr/>
          <a:lstStyle/>
          <a:p>
            <a:r>
              <a:rPr lang="cs-CZ"/>
              <a:t>Nativistický</a:t>
            </a:r>
          </a:p>
        </p:txBody>
      </p:sp>
      <p:sp>
        <p:nvSpPr>
          <p:cNvPr id="8" name="Zástupný symbol pro obsah 7"/>
          <p:cNvSpPr>
            <a:spLocks noGrp="1"/>
          </p:cNvSpPr>
          <p:nvPr>
            <p:ph sz="quarter" idx="4"/>
          </p:nvPr>
        </p:nvSpPr>
        <p:spPr>
          <a:xfrm>
            <a:off x="3851275" y="2708275"/>
            <a:ext cx="3090863" cy="3305175"/>
          </a:xfrm>
        </p:spPr>
        <p:txBody>
          <a:bodyPr/>
          <a:lstStyle/>
          <a:p>
            <a:pPr>
              <a:lnSpc>
                <a:spcPct val="80000"/>
              </a:lnSpc>
            </a:pPr>
            <a:r>
              <a:rPr lang="cs-CZ" sz="1300"/>
              <a:t>Nativistické teorie vycházejí z teze, že duševní vývoj jedince je určen vrozenými mechanismy.</a:t>
            </a:r>
          </a:p>
          <a:p>
            <a:pPr>
              <a:lnSpc>
                <a:spcPct val="80000"/>
              </a:lnSpc>
            </a:pPr>
            <a:r>
              <a:rPr lang="cs-CZ" sz="1300"/>
              <a:t>Tyto přístupy přeceňují biologickou determinaci.</a:t>
            </a:r>
          </a:p>
          <a:p>
            <a:pPr>
              <a:lnSpc>
                <a:spcPct val="80000"/>
              </a:lnSpc>
              <a:buFont typeface="Wingdings 3" pitchFamily="18" charset="2"/>
              <a:buNone/>
            </a:pPr>
            <a:r>
              <a:rPr lang="cs-CZ" sz="1300"/>
              <a:t/>
            </a:r>
            <a:br>
              <a:rPr lang="cs-CZ" sz="1300"/>
            </a:br>
            <a:endParaRPr lang="cs-CZ" sz="1300"/>
          </a:p>
        </p:txBody>
      </p:sp>
      <p:sp>
        <p:nvSpPr>
          <p:cNvPr id="9" name="TextovéPole 8"/>
          <p:cNvSpPr txBox="1"/>
          <p:nvPr/>
        </p:nvSpPr>
        <p:spPr>
          <a:xfrm>
            <a:off x="962025" y="5013325"/>
            <a:ext cx="2386013"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cs-CZ" dirty="0"/>
              <a:t>Výchovný utopismus</a:t>
            </a:r>
          </a:p>
        </p:txBody>
      </p:sp>
      <p:sp>
        <p:nvSpPr>
          <p:cNvPr id="12" name="TextovéPole 11"/>
          <p:cNvSpPr txBox="1"/>
          <p:nvPr/>
        </p:nvSpPr>
        <p:spPr>
          <a:xfrm>
            <a:off x="4211638" y="5013325"/>
            <a:ext cx="2665412" cy="392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cs-CZ" dirty="0"/>
              <a:t>Výchovný pesimismus</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5"/>
          <p:cNvSpPr>
            <a:spLocks noGrp="1" noChangeArrowheads="1"/>
          </p:cNvSpPr>
          <p:nvPr>
            <p:ph type="title"/>
          </p:nvPr>
        </p:nvSpPr>
        <p:spPr>
          <a:xfrm>
            <a:off x="609600" y="609600"/>
            <a:ext cx="6348413" cy="1320800"/>
          </a:xfrm>
        </p:spPr>
        <p:txBody>
          <a:bodyPr/>
          <a:lstStyle/>
          <a:p>
            <a:r>
              <a:rPr lang="cs-CZ" altLang="cs-CZ"/>
              <a:t>Funkce autonomního nervstva</a:t>
            </a:r>
          </a:p>
        </p:txBody>
      </p:sp>
      <p:sp>
        <p:nvSpPr>
          <p:cNvPr id="3" name="Zástupný symbol pro obsah 2"/>
          <p:cNvSpPr>
            <a:spLocks noGrp="1"/>
          </p:cNvSpPr>
          <p:nvPr>
            <p:ph idx="4294967295"/>
          </p:nvPr>
        </p:nvSpPr>
        <p:spPr>
          <a:xfrm>
            <a:off x="4500563" y="1898650"/>
            <a:ext cx="3816350" cy="4535488"/>
          </a:xfrm>
          <a:solidFill>
            <a:schemeClr val="bg1">
              <a:lumMod val="85000"/>
            </a:schemeClr>
          </a:solidFill>
        </p:spPr>
        <p:txBody>
          <a:bodyPr rtlCol="0">
            <a:normAutofit fontScale="92500" lnSpcReduction="20000"/>
          </a:bodyPr>
          <a:lstStyle/>
          <a:p>
            <a:pPr marL="274320" indent="-274320" fontAlgn="auto">
              <a:lnSpc>
                <a:spcPct val="90000"/>
              </a:lnSpc>
              <a:spcAft>
                <a:spcPts val="0"/>
              </a:spcAft>
              <a:buFontTx/>
              <a:buNone/>
              <a:defRPr/>
            </a:pPr>
            <a:r>
              <a:rPr lang="cs-CZ" sz="1600" b="1" dirty="0" err="1">
                <a:solidFill>
                  <a:srgbClr val="FF0000"/>
                </a:solidFill>
              </a:rPr>
              <a:t>Parasympaticus</a:t>
            </a:r>
            <a:r>
              <a:rPr lang="cs-CZ" sz="1600" b="1" dirty="0">
                <a:solidFill>
                  <a:srgbClr val="FF0000"/>
                </a:solidFill>
              </a:rPr>
              <a:t> </a:t>
            </a:r>
            <a:endParaRPr lang="cs-CZ" sz="1600" dirty="0">
              <a:solidFill>
                <a:srgbClr val="FF0000"/>
              </a:solidFill>
            </a:endParaRP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zajišťuje zotavení organismu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zpomaluje srdeční činnost, snižuje krevní tlak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zužuje průdušky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zesiluje peristaltiku střev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zužuje zornice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vyvolává sekreci slin a trávících žláz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snižuje svalové napětí svěrače, konečníku a močového měchýře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zvyšuje průtok krve v kůži a břišních orgánech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zklidňuje sekreci potních žláz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zklidňuje stahy hladkých svalů a chlupů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zajišťuje akomodaci oka </a:t>
            </a:r>
          </a:p>
          <a:p>
            <a:pPr marL="274320" indent="-274320" fontAlgn="auto">
              <a:lnSpc>
                <a:spcPct val="90000"/>
              </a:lnSpc>
              <a:spcAft>
                <a:spcPts val="0"/>
              </a:spcAft>
              <a:buFont typeface="Wingdings 2"/>
              <a:buChar char=""/>
              <a:defRPr/>
            </a:pPr>
            <a:r>
              <a:rPr lang="cs-CZ" sz="1600" dirty="0">
                <a:solidFill>
                  <a:schemeClr val="tx1">
                    <a:lumMod val="75000"/>
                    <a:lumOff val="25000"/>
                  </a:schemeClr>
                </a:solidFill>
              </a:rPr>
              <a:t>způsobuje erekci vnějších pohlavních orgánů </a:t>
            </a:r>
          </a:p>
        </p:txBody>
      </p:sp>
      <p:sp>
        <p:nvSpPr>
          <p:cNvPr id="4" name="Zástupný symbol pro obsah 2"/>
          <p:cNvSpPr txBox="1">
            <a:spLocks/>
          </p:cNvSpPr>
          <p:nvPr/>
        </p:nvSpPr>
        <p:spPr>
          <a:xfrm>
            <a:off x="250825" y="1557338"/>
            <a:ext cx="4103688" cy="452596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fontAlgn="auto">
              <a:spcBef>
                <a:spcPct val="20000"/>
              </a:spcBef>
              <a:spcAft>
                <a:spcPts val="0"/>
              </a:spcAft>
              <a:defRPr/>
            </a:pPr>
            <a:r>
              <a:rPr lang="cs-CZ" sz="1600" b="1" dirty="0" err="1">
                <a:solidFill>
                  <a:srgbClr val="FF0000"/>
                </a:solidFill>
              </a:rPr>
              <a:t>Sympaticus</a:t>
            </a:r>
            <a:r>
              <a:rPr lang="cs-CZ" sz="1600" b="1" dirty="0">
                <a:solidFill>
                  <a:srgbClr val="FF0000"/>
                </a:solidFill>
              </a:rPr>
              <a:t> </a:t>
            </a:r>
          </a:p>
          <a:p>
            <a:pPr marL="342900" indent="-342900" fontAlgn="auto">
              <a:spcBef>
                <a:spcPct val="20000"/>
              </a:spcBef>
              <a:spcAft>
                <a:spcPts val="0"/>
              </a:spcAft>
              <a:buFont typeface="Arial" pitchFamily="34" charset="0"/>
              <a:buChar char="•"/>
              <a:defRPr/>
            </a:pPr>
            <a:r>
              <a:rPr lang="cs-CZ" sz="1600" dirty="0"/>
              <a:t>připravuje organismus k aktivitě </a:t>
            </a:r>
          </a:p>
          <a:p>
            <a:pPr marL="342900" indent="-342900" fontAlgn="auto">
              <a:spcBef>
                <a:spcPct val="20000"/>
              </a:spcBef>
              <a:spcAft>
                <a:spcPts val="0"/>
              </a:spcAft>
              <a:buFont typeface="Arial" pitchFamily="34" charset="0"/>
              <a:buChar char="•"/>
              <a:defRPr/>
            </a:pPr>
            <a:r>
              <a:rPr lang="cs-CZ" sz="1600" dirty="0"/>
              <a:t>zvyšuje srdeční činnost, krevní tlak </a:t>
            </a:r>
          </a:p>
          <a:p>
            <a:pPr marL="342900" indent="-342900" fontAlgn="auto">
              <a:spcBef>
                <a:spcPct val="20000"/>
              </a:spcBef>
              <a:spcAft>
                <a:spcPts val="0"/>
              </a:spcAft>
              <a:buFont typeface="Arial" pitchFamily="34" charset="0"/>
              <a:buChar char="•"/>
              <a:defRPr/>
            </a:pPr>
            <a:r>
              <a:rPr lang="cs-CZ" sz="1600" dirty="0"/>
              <a:t>rozšiřuje průdušky </a:t>
            </a:r>
          </a:p>
          <a:p>
            <a:pPr marL="342900" indent="-342900" fontAlgn="auto">
              <a:spcBef>
                <a:spcPct val="20000"/>
              </a:spcBef>
              <a:spcAft>
                <a:spcPts val="0"/>
              </a:spcAft>
              <a:buFont typeface="Arial" pitchFamily="34" charset="0"/>
              <a:buChar char="•"/>
              <a:defRPr/>
            </a:pPr>
            <a:r>
              <a:rPr lang="cs-CZ" sz="1600" dirty="0"/>
              <a:t>zeslabuje peristaltiku střev </a:t>
            </a:r>
          </a:p>
          <a:p>
            <a:pPr marL="342900" indent="-342900" fontAlgn="auto">
              <a:spcBef>
                <a:spcPct val="20000"/>
              </a:spcBef>
              <a:spcAft>
                <a:spcPts val="0"/>
              </a:spcAft>
              <a:buFont typeface="Arial" pitchFamily="34" charset="0"/>
              <a:buChar char="•"/>
              <a:defRPr/>
            </a:pPr>
            <a:r>
              <a:rPr lang="cs-CZ" sz="1600" dirty="0"/>
              <a:t>rozšiřuje zornice </a:t>
            </a:r>
          </a:p>
          <a:p>
            <a:pPr marL="342900" indent="-342900" fontAlgn="auto">
              <a:spcBef>
                <a:spcPct val="20000"/>
              </a:spcBef>
              <a:spcAft>
                <a:spcPts val="0"/>
              </a:spcAft>
              <a:buFont typeface="Arial" pitchFamily="34" charset="0"/>
              <a:buChar char="•"/>
              <a:defRPr/>
            </a:pPr>
            <a:r>
              <a:rPr lang="cs-CZ" sz="1600" dirty="0"/>
              <a:t>snižuje sekreci slin </a:t>
            </a:r>
          </a:p>
          <a:p>
            <a:pPr marL="342900" indent="-342900" fontAlgn="auto">
              <a:spcBef>
                <a:spcPct val="20000"/>
              </a:spcBef>
              <a:spcAft>
                <a:spcPts val="0"/>
              </a:spcAft>
              <a:buFont typeface="Arial" pitchFamily="34" charset="0"/>
              <a:buChar char="•"/>
              <a:defRPr/>
            </a:pPr>
            <a:r>
              <a:rPr lang="cs-CZ" sz="1600" dirty="0"/>
              <a:t>zvyšuje svalové napětí svěrače, konečníku a močového měchýře </a:t>
            </a:r>
          </a:p>
          <a:p>
            <a:pPr marL="342900" indent="-342900" fontAlgn="auto">
              <a:spcBef>
                <a:spcPct val="20000"/>
              </a:spcBef>
              <a:spcAft>
                <a:spcPts val="0"/>
              </a:spcAft>
              <a:buFont typeface="Arial" pitchFamily="34" charset="0"/>
              <a:buChar char="•"/>
              <a:defRPr/>
            </a:pPr>
            <a:r>
              <a:rPr lang="cs-CZ" sz="1600" dirty="0"/>
              <a:t>vyvolává sekreci dřeně nadledvin </a:t>
            </a:r>
          </a:p>
          <a:p>
            <a:pPr marL="342900" indent="-342900" fontAlgn="auto">
              <a:spcBef>
                <a:spcPct val="20000"/>
              </a:spcBef>
              <a:spcAft>
                <a:spcPts val="0"/>
              </a:spcAft>
              <a:buFont typeface="Arial" pitchFamily="34" charset="0"/>
              <a:buChar char="•"/>
              <a:defRPr/>
            </a:pPr>
            <a:r>
              <a:rPr lang="cs-CZ" sz="1600" dirty="0"/>
              <a:t>snižuje průtok krve v kůži a břišních orgánech </a:t>
            </a:r>
          </a:p>
          <a:p>
            <a:pPr marL="342900" indent="-342900" fontAlgn="auto">
              <a:spcBef>
                <a:spcPct val="20000"/>
              </a:spcBef>
              <a:spcAft>
                <a:spcPts val="0"/>
              </a:spcAft>
              <a:buFont typeface="Arial" pitchFamily="34" charset="0"/>
              <a:buChar char="•"/>
              <a:defRPr/>
            </a:pPr>
            <a:r>
              <a:rPr lang="cs-CZ" sz="1600" dirty="0"/>
              <a:t>vyvolává sekreci potních žláz </a:t>
            </a:r>
          </a:p>
          <a:p>
            <a:pPr marL="342900" indent="-342900" fontAlgn="auto">
              <a:spcBef>
                <a:spcPct val="20000"/>
              </a:spcBef>
              <a:spcAft>
                <a:spcPts val="0"/>
              </a:spcAft>
              <a:buFont typeface="Arial" pitchFamily="34" charset="0"/>
              <a:buChar char="•"/>
              <a:defRPr/>
            </a:pPr>
            <a:r>
              <a:rPr lang="cs-CZ" sz="1600" dirty="0"/>
              <a:t>vyvolává stahy hladkých svalů a chlupů </a:t>
            </a:r>
          </a:p>
          <a:p>
            <a:pPr marL="342900" indent="-342900" fontAlgn="auto">
              <a:spcBef>
                <a:spcPct val="20000"/>
              </a:spcBef>
              <a:spcAft>
                <a:spcPts val="0"/>
              </a:spcAft>
              <a:buFont typeface="Arial" pitchFamily="34" charset="0"/>
              <a:buChar char="•"/>
              <a:defRPr/>
            </a:pPr>
            <a:endParaRPr lang="cs-CZ" sz="16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a:t>Důsledky trvalé činnosti </a:t>
            </a:r>
            <a:r>
              <a:rPr lang="cs-CZ" dirty="0" err="1"/>
              <a:t>sympaticu</a:t>
            </a:r>
            <a:r>
              <a:rPr lang="cs-CZ" dirty="0"/>
              <a:t> – civilizační choroby</a:t>
            </a:r>
          </a:p>
        </p:txBody>
      </p:sp>
      <p:sp>
        <p:nvSpPr>
          <p:cNvPr id="3" name="Zástupný symbol pro obsah 2"/>
          <p:cNvSpPr>
            <a:spLocks noGrp="1"/>
          </p:cNvSpPr>
          <p:nvPr>
            <p:ph idx="1"/>
          </p:nvPr>
        </p:nvSpPr>
        <p:spPr>
          <a:xfrm>
            <a:off x="900113" y="2636838"/>
            <a:ext cx="7124700" cy="4051300"/>
          </a:xfrm>
        </p:spPr>
        <p:txBody>
          <a:bodyPr rtlCol="0">
            <a:normAutofit fontScale="92500" lnSpcReduction="10000"/>
          </a:bodyPr>
          <a:lstStyle/>
          <a:p>
            <a:pPr fontAlgn="auto">
              <a:spcAft>
                <a:spcPts val="0"/>
              </a:spcAft>
              <a:buFont typeface="Wingdings 3" charset="2"/>
              <a:buChar char=""/>
              <a:defRPr/>
            </a:pPr>
            <a:r>
              <a:rPr lang="cs-CZ" dirty="0">
                <a:solidFill>
                  <a:schemeClr val="tx1">
                    <a:lumMod val="75000"/>
                    <a:lumOff val="25000"/>
                  </a:schemeClr>
                </a:solidFill>
              </a:rPr>
              <a:t>Vysoký krevní tlak, infarkt, mozkové cévní příhody</a:t>
            </a:r>
          </a:p>
          <a:p>
            <a:pPr fontAlgn="auto">
              <a:spcAft>
                <a:spcPts val="0"/>
              </a:spcAft>
              <a:buFont typeface="Wingdings 3" charset="2"/>
              <a:buChar char=""/>
              <a:defRPr/>
            </a:pPr>
            <a:r>
              <a:rPr lang="cs-CZ" dirty="0">
                <a:solidFill>
                  <a:schemeClr val="tx1">
                    <a:lumMod val="75000"/>
                    <a:lumOff val="25000"/>
                  </a:schemeClr>
                </a:solidFill>
              </a:rPr>
              <a:t>Cukrovka </a:t>
            </a:r>
            <a:r>
              <a:rPr lang="cs-CZ" dirty="0" err="1">
                <a:solidFill>
                  <a:schemeClr val="tx1">
                    <a:lumMod val="75000"/>
                    <a:lumOff val="25000"/>
                  </a:schemeClr>
                </a:solidFill>
              </a:rPr>
              <a:t>II.stupně</a:t>
            </a: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Bolesti hlavy, zad</a:t>
            </a:r>
          </a:p>
          <a:p>
            <a:pPr fontAlgn="auto">
              <a:spcAft>
                <a:spcPts val="0"/>
              </a:spcAft>
              <a:buFont typeface="Wingdings 3" charset="2"/>
              <a:buChar char=""/>
              <a:defRPr/>
            </a:pPr>
            <a:r>
              <a:rPr lang="cs-CZ" dirty="0">
                <a:solidFill>
                  <a:schemeClr val="tx1">
                    <a:lumMod val="75000"/>
                    <a:lumOff val="25000"/>
                  </a:schemeClr>
                </a:solidFill>
              </a:rPr>
              <a:t>Žaludeční vředy</a:t>
            </a:r>
          </a:p>
          <a:p>
            <a:pPr fontAlgn="auto">
              <a:spcAft>
                <a:spcPts val="0"/>
              </a:spcAft>
              <a:buFont typeface="Wingdings 3" charset="2"/>
              <a:buChar char=""/>
              <a:defRPr/>
            </a:pPr>
            <a:r>
              <a:rPr lang="cs-CZ" dirty="0">
                <a:solidFill>
                  <a:schemeClr val="tx1">
                    <a:lumMod val="75000"/>
                    <a:lumOff val="25000"/>
                  </a:schemeClr>
                </a:solidFill>
              </a:rPr>
              <a:t>Kolitidy – onemocnění střev (Crohnova nemoc…)</a:t>
            </a:r>
          </a:p>
          <a:p>
            <a:pPr fontAlgn="auto">
              <a:spcAft>
                <a:spcPts val="0"/>
              </a:spcAft>
              <a:buFont typeface="Wingdings 3" charset="2"/>
              <a:buChar char=""/>
              <a:defRPr/>
            </a:pPr>
            <a:r>
              <a:rPr lang="cs-CZ" dirty="0">
                <a:solidFill>
                  <a:schemeClr val="tx1">
                    <a:lumMod val="75000"/>
                    <a:lumOff val="25000"/>
                  </a:schemeClr>
                </a:solidFill>
              </a:rPr>
              <a:t>Revmatická artritida</a:t>
            </a:r>
          </a:p>
          <a:p>
            <a:pPr fontAlgn="auto">
              <a:spcAft>
                <a:spcPts val="0"/>
              </a:spcAft>
              <a:buFont typeface="Wingdings 3" charset="2"/>
              <a:buChar char=""/>
              <a:defRPr/>
            </a:pPr>
            <a:r>
              <a:rPr lang="cs-CZ" dirty="0">
                <a:solidFill>
                  <a:schemeClr val="tx1">
                    <a:lumMod val="75000"/>
                    <a:lumOff val="25000"/>
                  </a:schemeClr>
                </a:solidFill>
              </a:rPr>
              <a:t>Snížená imunita</a:t>
            </a:r>
          </a:p>
          <a:p>
            <a:pPr fontAlgn="auto">
              <a:spcAft>
                <a:spcPts val="0"/>
              </a:spcAft>
              <a:buFont typeface="Wingdings 3" charset="2"/>
              <a:buChar char=""/>
              <a:defRPr/>
            </a:pPr>
            <a:r>
              <a:rPr lang="cs-CZ" dirty="0">
                <a:solidFill>
                  <a:schemeClr val="tx1">
                    <a:lumMod val="75000"/>
                    <a:lumOff val="25000"/>
                  </a:schemeClr>
                </a:solidFill>
              </a:rPr>
              <a:t>Alergie</a:t>
            </a:r>
          </a:p>
          <a:p>
            <a:pPr fontAlgn="auto">
              <a:spcAft>
                <a:spcPts val="0"/>
              </a:spcAft>
              <a:buFont typeface="Wingdings 3" charset="2"/>
              <a:buChar char=""/>
              <a:defRPr/>
            </a:pPr>
            <a:r>
              <a:rPr lang="cs-CZ" dirty="0">
                <a:solidFill>
                  <a:schemeClr val="tx1">
                    <a:lumMod val="75000"/>
                    <a:lumOff val="25000"/>
                  </a:schemeClr>
                </a:solidFill>
              </a:rPr>
              <a:t>Astma</a:t>
            </a:r>
          </a:p>
          <a:p>
            <a:pPr fontAlgn="auto">
              <a:spcAft>
                <a:spcPts val="0"/>
              </a:spcAft>
              <a:buFont typeface="Wingdings 3" charset="2"/>
              <a:buChar char=""/>
              <a:defRPr/>
            </a:pPr>
            <a:r>
              <a:rPr lang="cs-CZ" dirty="0">
                <a:solidFill>
                  <a:schemeClr val="tx1">
                    <a:lumMod val="75000"/>
                    <a:lumOff val="25000"/>
                  </a:schemeClr>
                </a:solidFill>
              </a:rPr>
              <a:t>Infekční choroby</a:t>
            </a:r>
          </a:p>
          <a:p>
            <a:pPr fontAlgn="auto">
              <a:spcAft>
                <a:spcPts val="0"/>
              </a:spcAft>
              <a:buFont typeface="Wingdings 3" charset="2"/>
              <a:buChar char=""/>
              <a:defRPr/>
            </a:pPr>
            <a:r>
              <a:rPr lang="cs-CZ" dirty="0">
                <a:solidFill>
                  <a:schemeClr val="tx1">
                    <a:lumMod val="75000"/>
                    <a:lumOff val="25000"/>
                  </a:schemeClr>
                </a:solidFill>
              </a:rPr>
              <a:t>Rakovina, leukémie</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5" descr="01-mozek-stavba-hypothalamus-epifyza"/>
          <p:cNvPicPr>
            <a:picLocks noChangeAspect="1" noChangeArrowheads="1"/>
          </p:cNvPicPr>
          <p:nvPr/>
        </p:nvPicPr>
        <p:blipFill>
          <a:blip r:embed="rId2"/>
          <a:srcRect/>
          <a:stretch>
            <a:fillRect/>
          </a:stretch>
        </p:blipFill>
        <p:spPr bwMode="auto">
          <a:xfrm>
            <a:off x="250825" y="188913"/>
            <a:ext cx="7488238" cy="5761037"/>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Obrázek 1"/>
          <p:cNvPicPr>
            <a:picLocks noChangeAspect="1"/>
          </p:cNvPicPr>
          <p:nvPr/>
        </p:nvPicPr>
        <p:blipFill>
          <a:blip r:embed="rId2"/>
          <a:srcRect/>
          <a:stretch>
            <a:fillRect/>
          </a:stretch>
        </p:blipFill>
        <p:spPr bwMode="auto">
          <a:xfrm>
            <a:off x="187325" y="908050"/>
            <a:ext cx="6940550" cy="3960813"/>
          </a:xfrm>
          <a:prstGeom prst="rect">
            <a:avLst/>
          </a:prstGeom>
          <a:noFill/>
          <a:ln w="9525">
            <a:no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Grp="1" noChangeArrowheads="1"/>
          </p:cNvSpPr>
          <p:nvPr>
            <p:ph type="title"/>
          </p:nvPr>
        </p:nvSpPr>
        <p:spPr>
          <a:xfrm>
            <a:off x="631825" y="66675"/>
            <a:ext cx="7124700" cy="925513"/>
          </a:xfrm>
        </p:spPr>
        <p:txBody>
          <a:bodyPr/>
          <a:lstStyle/>
          <a:p>
            <a:r>
              <a:rPr lang="cs-CZ"/>
              <a:t>Stresové signály</a:t>
            </a:r>
          </a:p>
        </p:txBody>
      </p:sp>
      <p:sp>
        <p:nvSpPr>
          <p:cNvPr id="256002" name="Oval 4"/>
          <p:cNvSpPr>
            <a:spLocks noChangeArrowheads="1"/>
          </p:cNvSpPr>
          <p:nvPr/>
        </p:nvSpPr>
        <p:spPr bwMode="auto">
          <a:xfrm>
            <a:off x="1331913" y="1341438"/>
            <a:ext cx="6913562" cy="4679950"/>
          </a:xfrm>
          <a:prstGeom prst="ellipse">
            <a:avLst/>
          </a:prstGeom>
          <a:solidFill>
            <a:srgbClr val="F7D7DC"/>
          </a:solidFill>
          <a:ln w="9525">
            <a:solidFill>
              <a:srgbClr val="F7D7DC"/>
            </a:solidFill>
            <a:round/>
            <a:headEnd/>
            <a:tailEnd/>
          </a:ln>
        </p:spPr>
        <p:txBody>
          <a:bodyPr wrap="none" anchor="ctr"/>
          <a:lstStyle/>
          <a:p>
            <a:pPr algn="ctr"/>
            <a:endParaRPr lang="cs-CZ">
              <a:latin typeface="Trebuchet MS" pitchFamily="34" charset="0"/>
            </a:endParaRPr>
          </a:p>
        </p:txBody>
      </p:sp>
      <p:sp>
        <p:nvSpPr>
          <p:cNvPr id="256003" name="WordArt 5"/>
          <p:cNvSpPr>
            <a:spLocks noChangeArrowheads="1" noChangeShapeType="1" noTextEdit="1"/>
          </p:cNvSpPr>
          <p:nvPr/>
        </p:nvSpPr>
        <p:spPr bwMode="auto">
          <a:xfrm>
            <a:off x="3851275" y="3357563"/>
            <a:ext cx="1211263" cy="874712"/>
          </a:xfrm>
          <a:prstGeom prst="rect">
            <a:avLst/>
          </a:prstGeom>
        </p:spPr>
        <p:txBody>
          <a:bodyPr wrap="none" fromWordArt="1">
            <a:prstTxWarp prst="textCascadeUp">
              <a:avLst>
                <a:gd name="adj" fmla="val 44444"/>
              </a:avLst>
            </a:prstTxWarp>
            <a:scene3d>
              <a:camera prst="legacyObliqueTopRight"/>
              <a:lightRig rig="legacyHarsh3" dir="b"/>
            </a:scene3d>
            <a:sp3d extrusionH="430200" prstMaterial="legacyMatte">
              <a:extrusionClr>
                <a:srgbClr val="FF6600"/>
              </a:extrusionClr>
            </a:sp3d>
          </a:bodyPr>
          <a:lstStyle/>
          <a:p>
            <a:pPr algn="ctr"/>
            <a:r>
              <a:rPr lang="cs-CZ" sz="3600" kern="10">
                <a:ln w="9525">
                  <a:round/>
                  <a:headEnd/>
                  <a:tailEnd/>
                </a:ln>
                <a:gradFill rotWithShape="1">
                  <a:gsLst>
                    <a:gs pos="0">
                      <a:srgbClr val="FFE701"/>
                    </a:gs>
                    <a:gs pos="50000">
                      <a:srgbClr val="FE3E02"/>
                    </a:gs>
                    <a:gs pos="100000">
                      <a:srgbClr val="FFE701"/>
                    </a:gs>
                  </a:gsLst>
                  <a:lin ang="5400000" scaled="1"/>
                </a:gradFill>
                <a:latin typeface="Impact"/>
              </a:rPr>
              <a:t>stres</a:t>
            </a:r>
          </a:p>
        </p:txBody>
      </p:sp>
      <p:sp>
        <p:nvSpPr>
          <p:cNvPr id="256004" name="Line 7"/>
          <p:cNvSpPr>
            <a:spLocks noChangeShapeType="1"/>
          </p:cNvSpPr>
          <p:nvPr/>
        </p:nvSpPr>
        <p:spPr bwMode="auto">
          <a:xfrm>
            <a:off x="4643438" y="1412875"/>
            <a:ext cx="0" cy="1944688"/>
          </a:xfrm>
          <a:prstGeom prst="line">
            <a:avLst/>
          </a:prstGeom>
          <a:noFill/>
          <a:ln w="9525">
            <a:solidFill>
              <a:schemeClr val="accent2"/>
            </a:solidFill>
            <a:round/>
            <a:headEnd/>
            <a:tailEnd/>
          </a:ln>
        </p:spPr>
        <p:txBody>
          <a:bodyPr/>
          <a:lstStyle/>
          <a:p>
            <a:endParaRPr lang="cs-CZ"/>
          </a:p>
        </p:txBody>
      </p:sp>
      <p:sp>
        <p:nvSpPr>
          <p:cNvPr id="256005" name="Line 8"/>
          <p:cNvSpPr>
            <a:spLocks noChangeShapeType="1"/>
          </p:cNvSpPr>
          <p:nvPr/>
        </p:nvSpPr>
        <p:spPr bwMode="auto">
          <a:xfrm>
            <a:off x="4643438" y="3933825"/>
            <a:ext cx="0" cy="2087563"/>
          </a:xfrm>
          <a:prstGeom prst="line">
            <a:avLst/>
          </a:prstGeom>
          <a:noFill/>
          <a:ln w="9525">
            <a:solidFill>
              <a:schemeClr val="accent2"/>
            </a:solidFill>
            <a:round/>
            <a:headEnd/>
            <a:tailEnd/>
          </a:ln>
        </p:spPr>
        <p:txBody>
          <a:bodyPr/>
          <a:lstStyle/>
          <a:p>
            <a:endParaRPr lang="cs-CZ"/>
          </a:p>
        </p:txBody>
      </p:sp>
      <p:sp>
        <p:nvSpPr>
          <p:cNvPr id="256006" name="Line 9"/>
          <p:cNvSpPr>
            <a:spLocks noChangeShapeType="1"/>
          </p:cNvSpPr>
          <p:nvPr/>
        </p:nvSpPr>
        <p:spPr bwMode="auto">
          <a:xfrm flipV="1">
            <a:off x="5148263" y="3716338"/>
            <a:ext cx="3024187" cy="0"/>
          </a:xfrm>
          <a:prstGeom prst="line">
            <a:avLst/>
          </a:prstGeom>
          <a:noFill/>
          <a:ln w="9525">
            <a:solidFill>
              <a:schemeClr val="accent2"/>
            </a:solidFill>
            <a:round/>
            <a:headEnd/>
            <a:tailEnd/>
          </a:ln>
        </p:spPr>
        <p:txBody>
          <a:bodyPr/>
          <a:lstStyle/>
          <a:p>
            <a:endParaRPr lang="cs-CZ"/>
          </a:p>
        </p:txBody>
      </p:sp>
      <p:sp>
        <p:nvSpPr>
          <p:cNvPr id="256007" name="Line 10"/>
          <p:cNvSpPr>
            <a:spLocks noChangeShapeType="1"/>
          </p:cNvSpPr>
          <p:nvPr/>
        </p:nvSpPr>
        <p:spPr bwMode="auto">
          <a:xfrm>
            <a:off x="1258888" y="3860800"/>
            <a:ext cx="2592387" cy="0"/>
          </a:xfrm>
          <a:prstGeom prst="line">
            <a:avLst/>
          </a:prstGeom>
          <a:noFill/>
          <a:ln w="9525">
            <a:solidFill>
              <a:schemeClr val="accent2"/>
            </a:solidFill>
            <a:round/>
            <a:headEnd/>
            <a:tailEnd/>
          </a:ln>
        </p:spPr>
        <p:txBody>
          <a:bodyPr/>
          <a:lstStyle/>
          <a:p>
            <a:endParaRPr lang="cs-CZ"/>
          </a:p>
        </p:txBody>
      </p:sp>
      <p:sp>
        <p:nvSpPr>
          <p:cNvPr id="256008" name="WordArt 11"/>
          <p:cNvSpPr>
            <a:spLocks noChangeArrowheads="1" noChangeShapeType="1" noTextEdit="1"/>
          </p:cNvSpPr>
          <p:nvPr/>
        </p:nvSpPr>
        <p:spPr bwMode="auto">
          <a:xfrm>
            <a:off x="6948488" y="1196975"/>
            <a:ext cx="1133475" cy="638175"/>
          </a:xfrm>
          <a:prstGeom prst="rect">
            <a:avLst/>
          </a:prstGeom>
        </p:spPr>
        <p:txBody>
          <a:bodyPr wrap="none" fromWordArt="1">
            <a:prstTxWarp prst="textPlain">
              <a:avLst>
                <a:gd name="adj" fmla="val 50000"/>
              </a:avLst>
            </a:prstTxWarp>
          </a:bodyPr>
          <a:lstStyle/>
          <a:p>
            <a:pPr algn="ctr"/>
            <a:r>
              <a:rPr lang="cs-CZ" sz="3600" kern="10">
                <a:ln w="9525">
                  <a:solidFill>
                    <a:schemeClr val="accent2"/>
                  </a:solidFill>
                  <a:round/>
                  <a:headEnd/>
                  <a:tailEnd/>
                </a:ln>
                <a:solidFill>
                  <a:srgbClr val="D4324D"/>
                </a:solidFill>
                <a:latin typeface="Arial Black"/>
              </a:rPr>
              <a:t>Mysl</a:t>
            </a:r>
          </a:p>
        </p:txBody>
      </p:sp>
      <p:sp>
        <p:nvSpPr>
          <p:cNvPr id="256009" name="WordArt 12"/>
          <p:cNvSpPr>
            <a:spLocks noChangeArrowheads="1" noChangeShapeType="1" noTextEdit="1"/>
          </p:cNvSpPr>
          <p:nvPr/>
        </p:nvSpPr>
        <p:spPr bwMode="auto">
          <a:xfrm>
            <a:off x="6659563" y="5734050"/>
            <a:ext cx="2000250" cy="638175"/>
          </a:xfrm>
          <a:prstGeom prst="rect">
            <a:avLst/>
          </a:prstGeom>
        </p:spPr>
        <p:txBody>
          <a:bodyPr wrap="none" fromWordArt="1">
            <a:prstTxWarp prst="textPlain">
              <a:avLst>
                <a:gd name="adj" fmla="val 50000"/>
              </a:avLst>
            </a:prstTxWarp>
          </a:bodyPr>
          <a:lstStyle/>
          <a:p>
            <a:pPr algn="ctr"/>
            <a:r>
              <a:rPr lang="cs-CZ" sz="3600" kern="10">
                <a:ln w="9525">
                  <a:solidFill>
                    <a:schemeClr val="accent2"/>
                  </a:solidFill>
                  <a:round/>
                  <a:headEnd/>
                  <a:tailEnd/>
                </a:ln>
                <a:solidFill>
                  <a:srgbClr val="D4324D"/>
                </a:solidFill>
                <a:latin typeface="Arial Black"/>
              </a:rPr>
              <a:t>Chování</a:t>
            </a:r>
          </a:p>
        </p:txBody>
      </p:sp>
      <p:sp>
        <p:nvSpPr>
          <p:cNvPr id="256010" name="WordArt 13"/>
          <p:cNvSpPr>
            <a:spLocks noChangeArrowheads="1" noChangeShapeType="1" noTextEdit="1"/>
          </p:cNvSpPr>
          <p:nvPr/>
        </p:nvSpPr>
        <p:spPr bwMode="auto">
          <a:xfrm>
            <a:off x="323850" y="1341438"/>
            <a:ext cx="1704975" cy="638175"/>
          </a:xfrm>
          <a:prstGeom prst="rect">
            <a:avLst/>
          </a:prstGeom>
        </p:spPr>
        <p:txBody>
          <a:bodyPr wrap="none" fromWordArt="1">
            <a:prstTxWarp prst="textPlain">
              <a:avLst>
                <a:gd name="adj" fmla="val 50000"/>
              </a:avLst>
            </a:prstTxWarp>
          </a:bodyPr>
          <a:lstStyle/>
          <a:p>
            <a:pPr algn="ctr"/>
            <a:r>
              <a:rPr lang="cs-CZ" sz="3600" kern="10">
                <a:ln w="9525">
                  <a:solidFill>
                    <a:schemeClr val="accent2"/>
                  </a:solidFill>
                  <a:round/>
                  <a:headEnd/>
                  <a:tailEnd/>
                </a:ln>
                <a:solidFill>
                  <a:srgbClr val="D4324D"/>
                </a:solidFill>
                <a:latin typeface="Arial Black"/>
              </a:rPr>
              <a:t>Tělo</a:t>
            </a:r>
          </a:p>
        </p:txBody>
      </p:sp>
      <p:sp>
        <p:nvSpPr>
          <p:cNvPr id="256011" name="WordArt 14"/>
          <p:cNvSpPr>
            <a:spLocks noChangeArrowheads="1" noChangeShapeType="1" noTextEdit="1"/>
          </p:cNvSpPr>
          <p:nvPr/>
        </p:nvSpPr>
        <p:spPr bwMode="auto">
          <a:xfrm>
            <a:off x="468313" y="5589588"/>
            <a:ext cx="1704975" cy="638175"/>
          </a:xfrm>
          <a:prstGeom prst="rect">
            <a:avLst/>
          </a:prstGeom>
        </p:spPr>
        <p:txBody>
          <a:bodyPr wrap="none" fromWordArt="1">
            <a:prstTxWarp prst="textPlain">
              <a:avLst>
                <a:gd name="adj" fmla="val 50000"/>
              </a:avLst>
            </a:prstTxWarp>
          </a:bodyPr>
          <a:lstStyle/>
          <a:p>
            <a:pPr algn="ctr"/>
            <a:r>
              <a:rPr lang="cs-CZ" sz="3600" kern="10">
                <a:ln w="9525">
                  <a:solidFill>
                    <a:schemeClr val="accent2"/>
                  </a:solidFill>
                  <a:round/>
                  <a:headEnd/>
                  <a:tailEnd/>
                </a:ln>
                <a:solidFill>
                  <a:srgbClr val="D4324D"/>
                </a:solidFill>
                <a:latin typeface="Arial Black"/>
              </a:rPr>
              <a:t>Emoce</a:t>
            </a:r>
          </a:p>
        </p:txBody>
      </p:sp>
      <p:sp>
        <p:nvSpPr>
          <p:cNvPr id="256012" name="Text Box 17"/>
          <p:cNvSpPr txBox="1">
            <a:spLocks noChangeArrowheads="1"/>
          </p:cNvSpPr>
          <p:nvPr/>
        </p:nvSpPr>
        <p:spPr bwMode="auto">
          <a:xfrm>
            <a:off x="2339975" y="2060575"/>
            <a:ext cx="2046288" cy="1816100"/>
          </a:xfrm>
          <a:prstGeom prst="rect">
            <a:avLst/>
          </a:prstGeom>
          <a:noFill/>
          <a:ln w="9525">
            <a:noFill/>
            <a:miter lim="800000"/>
            <a:headEnd/>
            <a:tailEnd/>
          </a:ln>
        </p:spPr>
        <p:txBody>
          <a:bodyPr wrap="none">
            <a:spAutoFit/>
          </a:bodyPr>
          <a:lstStyle/>
          <a:p>
            <a:r>
              <a:rPr lang="cs-CZ" sz="1400">
                <a:solidFill>
                  <a:schemeClr val="bg1"/>
                </a:solidFill>
              </a:rPr>
              <a:t>Bušení srdce</a:t>
            </a:r>
          </a:p>
          <a:p>
            <a:r>
              <a:rPr lang="cs-CZ" sz="1400">
                <a:solidFill>
                  <a:schemeClr val="bg1"/>
                </a:solidFill>
              </a:rPr>
              <a:t>Nechutenství</a:t>
            </a:r>
          </a:p>
          <a:p>
            <a:r>
              <a:rPr lang="cs-CZ" sz="1400">
                <a:solidFill>
                  <a:schemeClr val="bg1"/>
                </a:solidFill>
              </a:rPr>
              <a:t>Bolesti hlavy</a:t>
            </a:r>
          </a:p>
          <a:p>
            <a:r>
              <a:rPr lang="cs-CZ" sz="1400">
                <a:solidFill>
                  <a:schemeClr val="bg1"/>
                </a:solidFill>
              </a:rPr>
              <a:t>Nucení na močení</a:t>
            </a:r>
          </a:p>
          <a:p>
            <a:r>
              <a:rPr lang="cs-CZ" sz="1400">
                <a:solidFill>
                  <a:schemeClr val="bg1"/>
                </a:solidFill>
              </a:rPr>
              <a:t>Bolesti v břiše – průjem</a:t>
            </a:r>
          </a:p>
          <a:p>
            <a:r>
              <a:rPr lang="cs-CZ" sz="1400">
                <a:solidFill>
                  <a:schemeClr val="bg1"/>
                </a:solidFill>
              </a:rPr>
              <a:t>Bolesti krční </a:t>
            </a:r>
          </a:p>
          <a:p>
            <a:r>
              <a:rPr lang="cs-CZ" sz="1400">
                <a:solidFill>
                  <a:schemeClr val="bg1"/>
                </a:solidFill>
              </a:rPr>
              <a:t>a bederní páteře</a:t>
            </a:r>
          </a:p>
          <a:p>
            <a:r>
              <a:rPr lang="cs-CZ" sz="1400">
                <a:solidFill>
                  <a:schemeClr val="bg1"/>
                </a:solidFill>
              </a:rPr>
              <a:t>Snížená imunita</a:t>
            </a:r>
          </a:p>
        </p:txBody>
      </p:sp>
      <p:sp>
        <p:nvSpPr>
          <p:cNvPr id="256013" name="Text Box 18"/>
          <p:cNvSpPr txBox="1">
            <a:spLocks noChangeArrowheads="1"/>
          </p:cNvSpPr>
          <p:nvPr/>
        </p:nvSpPr>
        <p:spPr bwMode="auto">
          <a:xfrm>
            <a:off x="2339975" y="4005263"/>
            <a:ext cx="2343150" cy="1600200"/>
          </a:xfrm>
          <a:prstGeom prst="rect">
            <a:avLst/>
          </a:prstGeom>
          <a:noFill/>
          <a:ln w="9525">
            <a:noFill/>
            <a:miter lim="800000"/>
            <a:headEnd/>
            <a:tailEnd/>
          </a:ln>
        </p:spPr>
        <p:txBody>
          <a:bodyPr wrap="none">
            <a:spAutoFit/>
          </a:bodyPr>
          <a:lstStyle/>
          <a:p>
            <a:r>
              <a:rPr lang="cs-CZ" sz="1400">
                <a:solidFill>
                  <a:schemeClr val="bg1"/>
                </a:solidFill>
              </a:rPr>
              <a:t>Změny nálady</a:t>
            </a:r>
          </a:p>
          <a:p>
            <a:r>
              <a:rPr lang="cs-CZ" sz="1400">
                <a:solidFill>
                  <a:schemeClr val="bg1"/>
                </a:solidFill>
              </a:rPr>
              <a:t>Nadměrné trápení </a:t>
            </a:r>
          </a:p>
          <a:p>
            <a:r>
              <a:rPr lang="cs-CZ" sz="1400">
                <a:solidFill>
                  <a:schemeClr val="bg1"/>
                </a:solidFill>
              </a:rPr>
              <a:t>a starosti</a:t>
            </a:r>
          </a:p>
          <a:p>
            <a:r>
              <a:rPr lang="cs-CZ" sz="1400">
                <a:solidFill>
                  <a:schemeClr val="bg1"/>
                </a:solidFill>
              </a:rPr>
              <a:t>Omezení kontaktu </a:t>
            </a:r>
          </a:p>
          <a:p>
            <a:r>
              <a:rPr lang="cs-CZ" sz="1400">
                <a:solidFill>
                  <a:schemeClr val="bg1"/>
                </a:solidFill>
              </a:rPr>
              <a:t>s druhými lidmi</a:t>
            </a:r>
          </a:p>
          <a:p>
            <a:r>
              <a:rPr lang="cs-CZ" sz="1400">
                <a:solidFill>
                  <a:schemeClr val="bg1"/>
                </a:solidFill>
              </a:rPr>
              <a:t>Podrážděnost a úzkostnost</a:t>
            </a:r>
          </a:p>
          <a:p>
            <a:endParaRPr lang="cs-CZ" sz="1400"/>
          </a:p>
        </p:txBody>
      </p:sp>
      <p:sp>
        <p:nvSpPr>
          <p:cNvPr id="256014" name="Text Box 19"/>
          <p:cNvSpPr txBox="1">
            <a:spLocks noChangeArrowheads="1"/>
          </p:cNvSpPr>
          <p:nvPr/>
        </p:nvSpPr>
        <p:spPr bwMode="auto">
          <a:xfrm>
            <a:off x="5003800" y="3789363"/>
            <a:ext cx="3179763" cy="2246312"/>
          </a:xfrm>
          <a:prstGeom prst="rect">
            <a:avLst/>
          </a:prstGeom>
          <a:noFill/>
          <a:ln w="9525">
            <a:noFill/>
            <a:miter lim="800000"/>
            <a:headEnd/>
            <a:tailEnd/>
          </a:ln>
        </p:spPr>
        <p:txBody>
          <a:bodyPr wrap="none">
            <a:spAutoFit/>
          </a:bodyPr>
          <a:lstStyle/>
          <a:p>
            <a:r>
              <a:rPr lang="cs-CZ" sz="1400">
                <a:solidFill>
                  <a:schemeClr val="bg1"/>
                </a:solidFill>
              </a:rPr>
              <a:t>Zvýšená absence, nemocnost</a:t>
            </a:r>
          </a:p>
          <a:p>
            <a:r>
              <a:rPr lang="cs-CZ" sz="1400">
                <a:solidFill>
                  <a:schemeClr val="bg1"/>
                </a:solidFill>
              </a:rPr>
              <a:t>Osobní nehodovost, zhoršená kvalita </a:t>
            </a:r>
          </a:p>
          <a:p>
            <a:r>
              <a:rPr lang="cs-CZ" sz="1400">
                <a:solidFill>
                  <a:schemeClr val="bg1"/>
                </a:solidFill>
              </a:rPr>
              <a:t>práce, snaha vyhnout se úkolům</a:t>
            </a:r>
          </a:p>
          <a:p>
            <a:r>
              <a:rPr lang="cs-CZ" sz="1400">
                <a:solidFill>
                  <a:schemeClr val="bg1"/>
                </a:solidFill>
              </a:rPr>
              <a:t>Zvýšená konzumace alkoholických </a:t>
            </a:r>
          </a:p>
          <a:p>
            <a:r>
              <a:rPr lang="cs-CZ" sz="1400">
                <a:solidFill>
                  <a:schemeClr val="bg1"/>
                </a:solidFill>
              </a:rPr>
              <a:t>nápojů, cigaret, léků</a:t>
            </a:r>
          </a:p>
          <a:p>
            <a:r>
              <a:rPr lang="cs-CZ" sz="1400">
                <a:solidFill>
                  <a:schemeClr val="bg1"/>
                </a:solidFill>
              </a:rPr>
              <a:t>Ztráta chuti k jídlu, přejídání se</a:t>
            </a:r>
          </a:p>
          <a:p>
            <a:r>
              <a:rPr lang="cs-CZ" sz="1400">
                <a:solidFill>
                  <a:schemeClr val="bg1"/>
                </a:solidFill>
              </a:rPr>
              <a:t>Problémy s usínáním, </a:t>
            </a:r>
          </a:p>
          <a:p>
            <a:r>
              <a:rPr lang="cs-CZ" sz="1400">
                <a:solidFill>
                  <a:schemeClr val="bg1"/>
                </a:solidFill>
              </a:rPr>
              <a:t>Netrpělivost, agresivní </a:t>
            </a:r>
          </a:p>
          <a:p>
            <a:r>
              <a:rPr lang="cs-CZ" sz="1400">
                <a:solidFill>
                  <a:schemeClr val="bg1"/>
                </a:solidFill>
              </a:rPr>
              <a:t>chování</a:t>
            </a:r>
          </a:p>
          <a:p>
            <a:endParaRPr lang="cs-CZ" sz="1400"/>
          </a:p>
        </p:txBody>
      </p:sp>
      <p:sp>
        <p:nvSpPr>
          <p:cNvPr id="256015" name="Text Box 20"/>
          <p:cNvSpPr txBox="1">
            <a:spLocks noChangeArrowheads="1"/>
          </p:cNvSpPr>
          <p:nvPr/>
        </p:nvSpPr>
        <p:spPr bwMode="auto">
          <a:xfrm>
            <a:off x="4716463" y="2276475"/>
            <a:ext cx="184150" cy="366713"/>
          </a:xfrm>
          <a:prstGeom prst="rect">
            <a:avLst/>
          </a:prstGeom>
          <a:noFill/>
          <a:ln w="9525">
            <a:noFill/>
            <a:miter lim="800000"/>
            <a:headEnd/>
            <a:tailEnd/>
          </a:ln>
        </p:spPr>
        <p:txBody>
          <a:bodyPr wrap="none">
            <a:spAutoFit/>
          </a:bodyPr>
          <a:lstStyle/>
          <a:p>
            <a:endParaRPr lang="cs-CZ"/>
          </a:p>
        </p:txBody>
      </p:sp>
      <p:sp>
        <p:nvSpPr>
          <p:cNvPr id="256016" name="Text Box 21"/>
          <p:cNvSpPr txBox="1">
            <a:spLocks noChangeArrowheads="1"/>
          </p:cNvSpPr>
          <p:nvPr/>
        </p:nvSpPr>
        <p:spPr bwMode="auto">
          <a:xfrm>
            <a:off x="4932363" y="2133600"/>
            <a:ext cx="2851150" cy="1784350"/>
          </a:xfrm>
          <a:prstGeom prst="rect">
            <a:avLst/>
          </a:prstGeom>
          <a:noFill/>
          <a:ln w="9525">
            <a:noFill/>
            <a:miter lim="800000"/>
            <a:headEnd/>
            <a:tailEnd/>
          </a:ln>
        </p:spPr>
        <p:txBody>
          <a:bodyPr wrap="none">
            <a:spAutoFit/>
          </a:bodyPr>
          <a:lstStyle/>
          <a:p>
            <a:r>
              <a:rPr lang="cs-CZ" sz="1400">
                <a:solidFill>
                  <a:schemeClr val="bg1"/>
                </a:solidFill>
              </a:rPr>
              <a:t>Obavy</a:t>
            </a:r>
          </a:p>
          <a:p>
            <a:r>
              <a:rPr lang="cs-CZ" sz="1400">
                <a:solidFill>
                  <a:schemeClr val="bg1"/>
                </a:solidFill>
              </a:rPr>
              <a:t>Negativní myšlenky</a:t>
            </a:r>
          </a:p>
          <a:p>
            <a:r>
              <a:rPr lang="cs-CZ" sz="1400">
                <a:solidFill>
                  <a:schemeClr val="bg1"/>
                </a:solidFill>
              </a:rPr>
              <a:t>Obtížné či ukvapené rozhodování</a:t>
            </a:r>
          </a:p>
          <a:p>
            <a:r>
              <a:rPr lang="cs-CZ" sz="1400">
                <a:solidFill>
                  <a:schemeClr val="bg1"/>
                </a:solidFill>
              </a:rPr>
              <a:t>Pomatenost, zhoršený úsudek</a:t>
            </a:r>
          </a:p>
          <a:p>
            <a:r>
              <a:rPr lang="cs-CZ" sz="1400">
                <a:solidFill>
                  <a:schemeClr val="bg1"/>
                </a:solidFill>
              </a:rPr>
              <a:t>Pocity únavy a obtíže při </a:t>
            </a:r>
          </a:p>
          <a:p>
            <a:r>
              <a:rPr lang="cs-CZ" sz="1400">
                <a:solidFill>
                  <a:schemeClr val="bg1"/>
                </a:solidFill>
              </a:rPr>
              <a:t>soustředění </a:t>
            </a:r>
          </a:p>
          <a:p>
            <a:endParaRPr lang="cs-CZ" sz="1400"/>
          </a:p>
          <a:p>
            <a:endParaRPr lang="cs-CZ" sz="120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Nadpis 1"/>
          <p:cNvSpPr>
            <a:spLocks noGrp="1"/>
          </p:cNvSpPr>
          <p:nvPr>
            <p:ph type="title"/>
          </p:nvPr>
        </p:nvSpPr>
        <p:spPr/>
        <p:txBody>
          <a:bodyPr/>
          <a:lstStyle/>
          <a:p>
            <a:r>
              <a:rPr lang="cs-CZ"/>
              <a:t>Fáze stresu</a:t>
            </a:r>
          </a:p>
        </p:txBody>
      </p:sp>
      <p:sp>
        <p:nvSpPr>
          <p:cNvPr id="3" name="Zástupný symbol pro obsah 2"/>
          <p:cNvSpPr>
            <a:spLocks noGrp="1"/>
          </p:cNvSpPr>
          <p:nvPr>
            <p:ph idx="1"/>
          </p:nvPr>
        </p:nvSpPr>
        <p:spPr/>
        <p:txBody>
          <a:bodyPr rtlCol="0">
            <a:normAutofit fontScale="85000" lnSpcReduction="20000"/>
          </a:bodyPr>
          <a:lstStyle/>
          <a:p>
            <a:pPr marL="0" indent="0" fontAlgn="auto">
              <a:spcAft>
                <a:spcPts val="0"/>
              </a:spcAft>
              <a:buFont typeface="Wingdings 3" charset="2"/>
              <a:buNone/>
              <a:defRPr/>
            </a:pPr>
            <a:r>
              <a:rPr lang="cs-CZ" sz="2800" dirty="0">
                <a:solidFill>
                  <a:schemeClr val="tx1">
                    <a:lumMod val="75000"/>
                    <a:lumOff val="25000"/>
                  </a:schemeClr>
                </a:solidFill>
              </a:rPr>
              <a:t>Obecný adaptační syndrom má </a:t>
            </a:r>
            <a:r>
              <a:rPr lang="cs-CZ" sz="2800" b="1" u="sng" dirty="0">
                <a:solidFill>
                  <a:schemeClr val="tx1">
                    <a:lumMod val="75000"/>
                    <a:lumOff val="25000"/>
                  </a:schemeClr>
                </a:solidFill>
              </a:rPr>
              <a:t>tři v </a:t>
            </a:r>
            <a:r>
              <a:rPr lang="cs-CZ" sz="2800" b="1" u="sng" dirty="0" err="1">
                <a:solidFill>
                  <a:schemeClr val="tx1">
                    <a:lumMod val="75000"/>
                    <a:lumOff val="25000"/>
                  </a:schemeClr>
                </a:solidFill>
              </a:rPr>
              <a:t>podstate</a:t>
            </a:r>
            <a:r>
              <a:rPr lang="cs-CZ" sz="2800" b="1" u="sng" dirty="0">
                <a:solidFill>
                  <a:schemeClr val="tx1">
                    <a:lumMod val="75000"/>
                    <a:lumOff val="25000"/>
                  </a:schemeClr>
                </a:solidFill>
              </a:rPr>
              <a:t> stereotypní fáze</a:t>
            </a:r>
            <a:r>
              <a:rPr lang="cs-CZ" sz="2800" dirty="0">
                <a:solidFill>
                  <a:schemeClr val="tx1">
                    <a:lumMod val="75000"/>
                    <a:lumOff val="25000"/>
                  </a:schemeClr>
                </a:solidFill>
              </a:rPr>
              <a:t>:</a:t>
            </a:r>
          </a:p>
          <a:p>
            <a:pPr fontAlgn="auto">
              <a:spcAft>
                <a:spcPts val="0"/>
              </a:spcAft>
              <a:buFont typeface="Wingdings 3" charset="2"/>
              <a:buChar char=""/>
              <a:defRPr/>
            </a:pPr>
            <a:r>
              <a:rPr lang="cs-CZ" b="1" dirty="0">
                <a:solidFill>
                  <a:schemeClr val="tx1">
                    <a:lumMod val="75000"/>
                    <a:lumOff val="25000"/>
                  </a:schemeClr>
                </a:solidFill>
              </a:rPr>
              <a:t>rychlou "poplachovou" reakci</a:t>
            </a:r>
            <a:r>
              <a:rPr lang="cs-CZ" dirty="0">
                <a:solidFill>
                  <a:schemeClr val="tx1">
                    <a:lumMod val="75000"/>
                    <a:lumOff val="25000"/>
                  </a:schemeClr>
                </a:solidFill>
              </a:rPr>
              <a:t>, která má dvě části - šokovou a protišokovou, kde se uplatňuje </a:t>
            </a:r>
            <a:r>
              <a:rPr lang="cs-CZ" b="1" dirty="0" err="1">
                <a:solidFill>
                  <a:schemeClr val="tx1">
                    <a:lumMod val="75000"/>
                    <a:lumOff val="25000"/>
                  </a:schemeClr>
                </a:solidFill>
              </a:rPr>
              <a:t>sympatiko</a:t>
            </a:r>
            <a:r>
              <a:rPr lang="cs-CZ" b="1" dirty="0">
                <a:solidFill>
                  <a:schemeClr val="tx1">
                    <a:lumMod val="75000"/>
                    <a:lumOff val="25000"/>
                  </a:schemeClr>
                </a:solidFill>
              </a:rPr>
              <a:t> </a:t>
            </a:r>
            <a:r>
              <a:rPr lang="cs-CZ" b="1" dirty="0" err="1">
                <a:solidFill>
                  <a:schemeClr val="tx1">
                    <a:lumMod val="75000"/>
                    <a:lumOff val="25000"/>
                  </a:schemeClr>
                </a:solidFill>
              </a:rPr>
              <a:t>adrenomedulární</a:t>
            </a:r>
            <a:r>
              <a:rPr lang="cs-CZ" b="1" dirty="0">
                <a:solidFill>
                  <a:schemeClr val="tx1">
                    <a:lumMod val="75000"/>
                    <a:lumOff val="25000"/>
                  </a:schemeClr>
                </a:solidFill>
              </a:rPr>
              <a:t> systém. </a:t>
            </a:r>
            <a:r>
              <a:rPr lang="cs-CZ" dirty="0">
                <a:solidFill>
                  <a:schemeClr val="tx1">
                    <a:lumMod val="75000"/>
                    <a:lumOff val="25000"/>
                  </a:schemeClr>
                </a:solidFill>
              </a:rPr>
              <a:t>Cílem této reakce je </a:t>
            </a:r>
            <a:r>
              <a:rPr lang="cs-CZ" b="1" dirty="0">
                <a:solidFill>
                  <a:schemeClr val="tx1">
                    <a:lumMod val="75000"/>
                    <a:lumOff val="25000"/>
                  </a:schemeClr>
                </a:solidFill>
              </a:rPr>
              <a:t>zmobilizovat síly v organismu k obraně. </a:t>
            </a:r>
            <a:r>
              <a:rPr lang="cs-CZ" dirty="0">
                <a:solidFill>
                  <a:schemeClr val="tx1">
                    <a:lumMod val="75000"/>
                    <a:lumOff val="25000"/>
                  </a:schemeClr>
                </a:solidFill>
              </a:rPr>
              <a:t>Tato reakce je velmi nehospodárná co se týče využívání energie.</a:t>
            </a:r>
          </a:p>
          <a:p>
            <a:pPr fontAlgn="auto">
              <a:spcAft>
                <a:spcPts val="0"/>
              </a:spcAft>
              <a:buFont typeface="Wingdings 3" charset="2"/>
              <a:buChar char=""/>
              <a:defRPr/>
            </a:pPr>
            <a:r>
              <a:rPr lang="cs-CZ" b="1" dirty="0">
                <a:solidFill>
                  <a:schemeClr val="tx1">
                    <a:lumMod val="75000"/>
                    <a:lumOff val="25000"/>
                  </a:schemeClr>
                </a:solidFill>
              </a:rPr>
              <a:t>rezistence </a:t>
            </a:r>
          </a:p>
          <a:p>
            <a:pPr fontAlgn="auto">
              <a:spcAft>
                <a:spcPts val="0"/>
              </a:spcAft>
              <a:buFont typeface="Wingdings 3" charset="2"/>
              <a:buChar char=""/>
              <a:defRPr/>
            </a:pPr>
            <a:r>
              <a:rPr lang="cs-CZ" b="1" dirty="0">
                <a:solidFill>
                  <a:schemeClr val="tx1">
                    <a:lumMod val="75000"/>
                    <a:lumOff val="25000"/>
                  </a:schemeClr>
                </a:solidFill>
              </a:rPr>
              <a:t>fáze </a:t>
            </a:r>
            <a:r>
              <a:rPr lang="cs-CZ" b="1" dirty="0" err="1">
                <a:solidFill>
                  <a:schemeClr val="tx1">
                    <a:lumMod val="75000"/>
                    <a:lumOff val="25000"/>
                  </a:schemeClr>
                </a:solidFill>
              </a:rPr>
              <a:t>exhausce</a:t>
            </a:r>
            <a:r>
              <a:rPr lang="cs-CZ" b="1" dirty="0">
                <a:solidFill>
                  <a:schemeClr val="tx1">
                    <a:lumMod val="75000"/>
                    <a:lumOff val="25000"/>
                  </a:schemeClr>
                </a:solidFill>
              </a:rPr>
              <a:t> či vyčerpání</a:t>
            </a:r>
          </a:p>
          <a:p>
            <a:pPr marL="457200" lvl="1" indent="0" fontAlgn="auto">
              <a:spcAft>
                <a:spcPts val="0"/>
              </a:spcAft>
              <a:buFont typeface="Wingdings 3" charset="2"/>
              <a:buNone/>
              <a:defRPr/>
            </a:pPr>
            <a:r>
              <a:rPr lang="cs-CZ" dirty="0">
                <a:solidFill>
                  <a:schemeClr val="tx1">
                    <a:lumMod val="75000"/>
                    <a:lumOff val="25000"/>
                  </a:schemeClr>
                </a:solidFill>
              </a:rPr>
              <a:t>V posledních dvou se uplatňuje </a:t>
            </a:r>
            <a:r>
              <a:rPr lang="cs-CZ" dirty="0" err="1">
                <a:solidFill>
                  <a:schemeClr val="tx1">
                    <a:lumMod val="75000"/>
                    <a:lumOff val="25000"/>
                  </a:schemeClr>
                </a:solidFill>
              </a:rPr>
              <a:t>hypofyzárne</a:t>
            </a:r>
            <a:r>
              <a:rPr lang="cs-CZ" dirty="0">
                <a:solidFill>
                  <a:schemeClr val="tx1">
                    <a:lumMod val="75000"/>
                    <a:lumOff val="25000"/>
                  </a:schemeClr>
                </a:solidFill>
              </a:rPr>
              <a:t> </a:t>
            </a:r>
            <a:r>
              <a:rPr lang="cs-CZ" dirty="0" err="1">
                <a:solidFill>
                  <a:schemeClr val="tx1">
                    <a:lumMod val="75000"/>
                    <a:lumOff val="25000"/>
                  </a:schemeClr>
                </a:solidFill>
              </a:rPr>
              <a:t>adrenokortikální</a:t>
            </a:r>
            <a:r>
              <a:rPr lang="cs-CZ" dirty="0">
                <a:solidFill>
                  <a:schemeClr val="tx1">
                    <a:lumMod val="75000"/>
                    <a:lumOff val="25000"/>
                  </a:schemeClr>
                </a:solidFill>
              </a:rPr>
              <a:t> systém</a:t>
            </a:r>
          </a:p>
          <a:p>
            <a:pPr marL="0" indent="0" fontAlgn="auto">
              <a:spcAft>
                <a:spcPts val="0"/>
              </a:spcAft>
              <a:buFont typeface="Wingdings 3" charset="2"/>
              <a:buNone/>
              <a:defRPr/>
            </a:pPr>
            <a:r>
              <a:rPr lang="cs-CZ" dirty="0">
                <a:solidFill>
                  <a:schemeClr val="tx1">
                    <a:lumMod val="75000"/>
                    <a:lumOff val="25000"/>
                  </a:schemeClr>
                </a:solidFill>
              </a:rPr>
              <a:t>nastává pokud nedojde k vyřešení stresové události ve fázích poplachu a adaptace. Dochází k vyčerpání adaptačních schopností organismu a k jeho zhroucení, což může mít podobu </a:t>
            </a:r>
            <a:r>
              <a:rPr lang="cs-CZ" b="1" dirty="0">
                <a:solidFill>
                  <a:schemeClr val="tx1">
                    <a:lumMod val="75000"/>
                    <a:lumOff val="25000"/>
                  </a:schemeClr>
                </a:solidFill>
              </a:rPr>
              <a:t>psychosomatického onemocnění, psychické poruchy, </a:t>
            </a:r>
            <a:r>
              <a:rPr lang="cs-CZ" dirty="0">
                <a:solidFill>
                  <a:schemeClr val="tx1">
                    <a:lumMod val="75000"/>
                    <a:lumOff val="25000"/>
                  </a:schemeClr>
                </a:solidFill>
              </a:rPr>
              <a:t>ale také </a:t>
            </a:r>
            <a:r>
              <a:rPr lang="cs-CZ" b="1" dirty="0">
                <a:solidFill>
                  <a:schemeClr val="tx1">
                    <a:lumMod val="75000"/>
                    <a:lumOff val="25000"/>
                  </a:schemeClr>
                </a:solidFill>
              </a:rPr>
              <a:t>syndromu vyhoření, deprese</a:t>
            </a:r>
            <a:r>
              <a:rPr lang="cs-CZ" dirty="0">
                <a:solidFill>
                  <a:schemeClr val="tx1">
                    <a:lumMod val="75000"/>
                    <a:lumOff val="25000"/>
                  </a:schemeClr>
                </a:solidFill>
              </a:rPr>
              <a:t>. </a:t>
            </a:r>
          </a:p>
          <a:p>
            <a:pPr marL="457200" lvl="1" indent="0" fontAlgn="auto">
              <a:spcAft>
                <a:spcPts val="0"/>
              </a:spcAft>
              <a:buFont typeface="Wingdings 3" charset="2"/>
              <a:buNone/>
              <a:defRPr/>
            </a:pPr>
            <a:endParaRPr lang="cs-CZ" dirty="0">
              <a:solidFill>
                <a:schemeClr val="tx1">
                  <a:lumMod val="75000"/>
                  <a:lumOff val="25000"/>
                </a:schemeClr>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Nadpis 1"/>
          <p:cNvSpPr>
            <a:spLocks noGrp="1"/>
          </p:cNvSpPr>
          <p:nvPr>
            <p:ph type="title"/>
          </p:nvPr>
        </p:nvSpPr>
        <p:spPr/>
        <p:txBody>
          <a:bodyPr/>
          <a:lstStyle/>
          <a:p>
            <a:r>
              <a:rPr lang="cs-CZ"/>
              <a:t>Druhy stresu</a:t>
            </a:r>
          </a:p>
        </p:txBody>
      </p:sp>
      <p:sp>
        <p:nvSpPr>
          <p:cNvPr id="8195" name="Zástupný symbol pro obsah 2"/>
          <p:cNvSpPr>
            <a:spLocks noGrp="1"/>
          </p:cNvSpPr>
          <p:nvPr>
            <p:ph idx="1"/>
          </p:nvPr>
        </p:nvSpPr>
        <p:spPr/>
        <p:txBody>
          <a:bodyPr rtlCol="0">
            <a:normAutofit fontScale="92500" lnSpcReduction="10000"/>
          </a:bodyPr>
          <a:lstStyle/>
          <a:p>
            <a:pPr fontAlgn="auto">
              <a:spcAft>
                <a:spcPts val="0"/>
              </a:spcAft>
              <a:buFont typeface="Wingdings 3" charset="2"/>
              <a:buChar char=""/>
              <a:defRPr/>
            </a:pPr>
            <a:r>
              <a:rPr lang="cs-CZ" sz="2000" b="1" dirty="0">
                <a:solidFill>
                  <a:schemeClr val="tx1">
                    <a:lumMod val="75000"/>
                    <a:lumOff val="25000"/>
                  </a:schemeClr>
                </a:solidFill>
              </a:rPr>
              <a:t>Akutní stres </a:t>
            </a:r>
            <a:r>
              <a:rPr lang="cs-CZ" sz="2000" dirty="0">
                <a:solidFill>
                  <a:schemeClr val="tx1">
                    <a:lumMod val="75000"/>
                    <a:lumOff val="25000"/>
                  </a:schemeClr>
                </a:solidFill>
              </a:rPr>
              <a:t>– stres je intenzivní a krátkodobý, dochází ke změnám v organismu, ale zároveň dochází k rychlému návratu ke klidu, stresová reakce doznívá a dochází k uvolnění </a:t>
            </a:r>
          </a:p>
          <a:p>
            <a:pPr fontAlgn="auto">
              <a:spcAft>
                <a:spcPts val="0"/>
              </a:spcAft>
              <a:buFont typeface="Wingdings 3" charset="2"/>
              <a:buChar char=""/>
              <a:defRPr/>
            </a:pPr>
            <a:r>
              <a:rPr lang="cs-CZ" sz="2000" b="1" dirty="0">
                <a:solidFill>
                  <a:schemeClr val="tx1">
                    <a:lumMod val="75000"/>
                    <a:lumOff val="25000"/>
                  </a:schemeClr>
                </a:solidFill>
              </a:rPr>
              <a:t>Anticipovaný stres</a:t>
            </a:r>
            <a:r>
              <a:rPr lang="cs-CZ" sz="2000" dirty="0">
                <a:solidFill>
                  <a:schemeClr val="tx1">
                    <a:lumMod val="75000"/>
                    <a:lumOff val="25000"/>
                  </a:schemeClr>
                </a:solidFill>
              </a:rPr>
              <a:t> – stresová pohotovost narůstá spolu s očekáváním stresoru až k silnému napětí, po exhibici stresoru postupně opadá.</a:t>
            </a:r>
          </a:p>
          <a:p>
            <a:pPr fontAlgn="auto">
              <a:spcAft>
                <a:spcPts val="0"/>
              </a:spcAft>
              <a:buFont typeface="Wingdings 3" charset="2"/>
              <a:buChar char=""/>
              <a:defRPr/>
            </a:pPr>
            <a:r>
              <a:rPr lang="cs-CZ" sz="2000" b="1" dirty="0">
                <a:solidFill>
                  <a:schemeClr val="tx1">
                    <a:lumMod val="75000"/>
                    <a:lumOff val="25000"/>
                  </a:schemeClr>
                </a:solidFill>
              </a:rPr>
              <a:t>Chronický stres </a:t>
            </a:r>
            <a:r>
              <a:rPr lang="cs-CZ" sz="2000" dirty="0">
                <a:solidFill>
                  <a:schemeClr val="tx1">
                    <a:lumMod val="75000"/>
                    <a:lumOff val="25000"/>
                  </a:schemeClr>
                </a:solidFill>
              </a:rPr>
              <a:t>– je dlouhodobé vystavení se stresoru, přičemž příznaky stresu mohou být méně nápadné, méně výrazné, napětí nemusí dosahovat vysokých hodnot, ale negativní dopad na organismus může být větší. U chronického stresu chybí hlavně odpočinek a nedaří se ani náhled nad situací.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Nadpis 3"/>
          <p:cNvSpPr>
            <a:spLocks noGrp="1"/>
          </p:cNvSpPr>
          <p:nvPr>
            <p:ph type="ctrTitle"/>
          </p:nvPr>
        </p:nvSpPr>
        <p:spPr>
          <a:xfrm>
            <a:off x="1130300" y="2405063"/>
            <a:ext cx="5827713" cy="1646237"/>
          </a:xfrm>
        </p:spPr>
        <p:txBody>
          <a:bodyPr/>
          <a:lstStyle/>
          <a:p>
            <a:pPr marL="342900" indent="-342900" algn="ctr" defTabSz="914400"/>
            <a:r>
              <a:rPr lang="cs-CZ" sz="3600" b="1">
                <a:solidFill>
                  <a:schemeClr val="tx2"/>
                </a:solidFill>
              </a:rPr>
              <a:t>Osobní a osobnostní determinanty</a:t>
            </a:r>
            <a:br>
              <a:rPr lang="cs-CZ" sz="3600" b="1">
                <a:solidFill>
                  <a:schemeClr val="tx2"/>
                </a:solidFill>
              </a:rPr>
            </a:br>
            <a:r>
              <a:rPr lang="cs-CZ" sz="3600" b="1">
                <a:solidFill>
                  <a:schemeClr val="tx2"/>
                </a:solidFill>
              </a:rPr>
              <a:t>zvládání stresu</a:t>
            </a:r>
            <a:br>
              <a:rPr lang="cs-CZ" sz="3600" b="1">
                <a:solidFill>
                  <a:schemeClr val="tx2"/>
                </a:solidFill>
              </a:rPr>
            </a:br>
            <a:endParaRPr lang="cs-CZ" sz="3600">
              <a:solidFill>
                <a:schemeClr val="tx2"/>
              </a:solidFill>
            </a:endParaRPr>
          </a:p>
        </p:txBody>
      </p:sp>
      <p:sp>
        <p:nvSpPr>
          <p:cNvPr id="5" name="Podnadpis 4"/>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endParaRPr lang="cs-CZ"/>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Nadpis 1"/>
          <p:cNvSpPr>
            <a:spLocks noGrp="1"/>
          </p:cNvSpPr>
          <p:nvPr>
            <p:ph type="title"/>
          </p:nvPr>
        </p:nvSpPr>
        <p:spPr/>
        <p:txBody>
          <a:bodyPr/>
          <a:lstStyle/>
          <a:p>
            <a:r>
              <a:rPr lang="cs-CZ" b="1"/>
              <a:t>Individuální osobnostní vlastnosti</a:t>
            </a:r>
            <a:endParaRPr lang="cs-CZ"/>
          </a:p>
        </p:txBody>
      </p:sp>
      <p:sp>
        <p:nvSpPr>
          <p:cNvPr id="260098" name="Zástupný symbol pro obsah 2"/>
          <p:cNvSpPr>
            <a:spLocks noGrp="1"/>
          </p:cNvSpPr>
          <p:nvPr>
            <p:ph idx="1"/>
          </p:nvPr>
        </p:nvSpPr>
        <p:spPr/>
        <p:txBody>
          <a:bodyPr/>
          <a:lstStyle/>
          <a:p>
            <a:r>
              <a:rPr lang="cs-CZ" i="1"/>
              <a:t>ovlivňují naše chování, prožívání a jednání a také reakce na stres.</a:t>
            </a:r>
            <a:endParaRPr lang="cs-CZ"/>
          </a:p>
          <a:p>
            <a:r>
              <a:rPr lang="cs-CZ"/>
              <a:t>Často určují, jak silně a v jaké kvalitě stresovou situaci prožíváme a jaký máme životní styl, který mimo jiné ovlivňuje i náš zdravotní stav a může vést ke vzniku některých chorob.</a:t>
            </a:r>
          </a:p>
          <a:p>
            <a:r>
              <a:rPr lang="cs-CZ"/>
              <a:t>Extroverze, introverze, labilita, stabilita, svědomitost, cílevědomost…..</a:t>
            </a:r>
          </a:p>
          <a:p>
            <a:endParaRPr lang="cs-CZ"/>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Nadpis 4"/>
          <p:cNvSpPr>
            <a:spLocks noGrp="1"/>
          </p:cNvSpPr>
          <p:nvPr>
            <p:ph type="title"/>
          </p:nvPr>
        </p:nvSpPr>
        <p:spPr>
          <a:xfrm>
            <a:off x="755650" y="344488"/>
            <a:ext cx="7124700" cy="923925"/>
          </a:xfrm>
        </p:spPr>
        <p:txBody>
          <a:bodyPr/>
          <a:lstStyle/>
          <a:p>
            <a:r>
              <a:rPr lang="cs-CZ"/>
              <a:t>Chování typu A</a:t>
            </a:r>
          </a:p>
        </p:txBody>
      </p:sp>
      <p:sp>
        <p:nvSpPr>
          <p:cNvPr id="261122" name="Zástupný symbol pro obsah 5"/>
          <p:cNvSpPr>
            <a:spLocks noGrp="1"/>
          </p:cNvSpPr>
          <p:nvPr>
            <p:ph idx="1"/>
          </p:nvPr>
        </p:nvSpPr>
        <p:spPr>
          <a:xfrm>
            <a:off x="468313" y="1341438"/>
            <a:ext cx="8229600" cy="5257800"/>
          </a:xfrm>
        </p:spPr>
        <p:txBody>
          <a:bodyPr/>
          <a:lstStyle/>
          <a:p>
            <a:pPr marL="0" indent="0">
              <a:buFont typeface="Wingdings 3" pitchFamily="18" charset="2"/>
              <a:buNone/>
            </a:pPr>
            <a:r>
              <a:rPr lang="cs-CZ"/>
              <a:t>Friedman a Rosenman (1959, 1961) rozlišili typy chování:</a:t>
            </a:r>
          </a:p>
          <a:p>
            <a:pPr marL="0" indent="0">
              <a:buFont typeface="Wingdings 3" pitchFamily="18" charset="2"/>
              <a:buNone/>
            </a:pPr>
            <a:r>
              <a:rPr lang="cs-CZ" b="1"/>
              <a:t>Osobnosti s chováním typu A </a:t>
            </a:r>
            <a:r>
              <a:rPr lang="cs-CZ"/>
              <a:t>se vyznačují:</a:t>
            </a:r>
          </a:p>
          <a:p>
            <a:pPr lvl="1"/>
            <a:r>
              <a:rPr lang="cs-CZ"/>
              <a:t>vysokou hladinou </a:t>
            </a:r>
            <a:r>
              <a:rPr lang="cs-CZ" b="1"/>
              <a:t>ctižádostivosti</a:t>
            </a:r>
            <a:r>
              <a:rPr lang="cs-CZ"/>
              <a:t>, </a:t>
            </a:r>
            <a:r>
              <a:rPr lang="cs-CZ" b="1"/>
              <a:t>soutěživosti</a:t>
            </a:r>
            <a:r>
              <a:rPr lang="cs-CZ"/>
              <a:t>, </a:t>
            </a:r>
            <a:r>
              <a:rPr lang="cs-CZ" b="1"/>
              <a:t>průbojnosti</a:t>
            </a:r>
            <a:r>
              <a:rPr lang="cs-CZ"/>
              <a:t>, </a:t>
            </a:r>
            <a:r>
              <a:rPr lang="cs-CZ" b="1"/>
              <a:t>agresivity</a:t>
            </a:r>
            <a:r>
              <a:rPr lang="cs-CZ"/>
              <a:t>, </a:t>
            </a:r>
          </a:p>
          <a:p>
            <a:pPr lvl="1"/>
            <a:r>
              <a:rPr lang="cs-CZ"/>
              <a:t>Osoby tohoto typu jsou vysoce zaujaty svým povoláním a zanedbávají ostatní oblasti života, </a:t>
            </a:r>
          </a:p>
          <a:p>
            <a:pPr lvl="1"/>
            <a:r>
              <a:rPr lang="cs-CZ"/>
              <a:t>jsou agresivní, byť se projevy agresivity snaží potlačit, </a:t>
            </a:r>
          </a:p>
          <a:p>
            <a:pPr lvl="1"/>
            <a:r>
              <a:rPr lang="cs-CZ"/>
              <a:t>netrpělivostí, neklidem, </a:t>
            </a:r>
          </a:p>
          <a:p>
            <a:pPr lvl="1"/>
            <a:r>
              <a:rPr lang="cs-CZ"/>
              <a:t>mají napětí obličejových svalů, </a:t>
            </a:r>
          </a:p>
          <a:p>
            <a:pPr lvl="1"/>
            <a:r>
              <a:rPr lang="cs-CZ"/>
              <a:t>výbušnou důraznou řeč, </a:t>
            </a:r>
          </a:p>
          <a:p>
            <a:pPr lvl="1"/>
            <a:r>
              <a:rPr lang="cs-CZ"/>
              <a:t>chronickým nedostatkem času, který vede ke zrychlování všech motorických i psychických aktivit</a:t>
            </a:r>
          </a:p>
          <a:p>
            <a:pPr lvl="1"/>
            <a:r>
              <a:rPr lang="cs-CZ"/>
              <a:t>Vysokou mírou kontroly</a:t>
            </a:r>
          </a:p>
          <a:p>
            <a:pPr lvl="1"/>
            <a:endParaRPr lang="cs-CZ"/>
          </a:p>
          <a:p>
            <a:pPr marL="0" indent="0">
              <a:buFont typeface="Wingdings 3" pitchFamily="18" charset="2"/>
              <a:buNone/>
            </a:pPr>
            <a:r>
              <a:rPr lang="cs-CZ" b="1"/>
              <a:t>Je u nich vyšší výskyt onemocnění ischemickou chorobou srdeční (ISCH) </a:t>
            </a:r>
          </a:p>
          <a:p>
            <a:pPr marL="0" indent="0">
              <a:buFont typeface="Wingdings 3" pitchFamily="18" charset="2"/>
              <a:buNone/>
            </a:pPr>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Nadpis 6"/>
          <p:cNvSpPr>
            <a:spLocks noGrp="1"/>
          </p:cNvSpPr>
          <p:nvPr>
            <p:ph type="title"/>
          </p:nvPr>
        </p:nvSpPr>
        <p:spPr/>
        <p:txBody>
          <a:bodyPr/>
          <a:lstStyle/>
          <a:p>
            <a:r>
              <a:rPr lang="cs-CZ"/>
              <a:t>Interakcionistický přístup</a:t>
            </a:r>
          </a:p>
        </p:txBody>
      </p:sp>
      <p:sp>
        <p:nvSpPr>
          <p:cNvPr id="43010" name="Zástupný symbol pro obsah 7"/>
          <p:cNvSpPr>
            <a:spLocks noGrp="1"/>
          </p:cNvSpPr>
          <p:nvPr>
            <p:ph idx="1"/>
          </p:nvPr>
        </p:nvSpPr>
        <p:spPr/>
        <p:txBody>
          <a:bodyPr/>
          <a:lstStyle/>
          <a:p>
            <a:r>
              <a:rPr lang="cs-CZ"/>
              <a:t>Psychický vývoj se uskutečňuje na základě vzájemného působení dědičných dispozic a vlivu prostředí.</a:t>
            </a:r>
          </a:p>
          <a:p>
            <a:r>
              <a:rPr lang="cs-CZ"/>
              <a:t>Člověk je vybaven určitým vnitřním potenciálem k vlastními rozvoji, vliv prostředí tento potenciál může ovlivňovat negativně nebo pozitivně.</a:t>
            </a:r>
          </a:p>
          <a:p>
            <a:endParaRPr lang="cs-CZ"/>
          </a:p>
        </p:txBody>
      </p:sp>
      <p:sp>
        <p:nvSpPr>
          <p:cNvPr id="9" name="TextovéPole 8"/>
          <p:cNvSpPr txBox="1"/>
          <p:nvPr/>
        </p:nvSpPr>
        <p:spPr>
          <a:xfrm>
            <a:off x="2916238" y="4005263"/>
            <a:ext cx="3311525" cy="4619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cs-CZ" sz="2400" dirty="0"/>
              <a:t>Výchovný optimismus</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Nadpis 1"/>
          <p:cNvSpPr>
            <a:spLocks noGrp="1"/>
          </p:cNvSpPr>
          <p:nvPr>
            <p:ph type="title"/>
          </p:nvPr>
        </p:nvSpPr>
        <p:spPr/>
        <p:txBody>
          <a:bodyPr/>
          <a:lstStyle/>
          <a:p>
            <a:r>
              <a:rPr lang="cs-CZ"/>
              <a:t>Chování typu B</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3" charset="2"/>
              <a:buNone/>
              <a:defRPr/>
            </a:pPr>
            <a:r>
              <a:rPr lang="cs-CZ" b="1" dirty="0">
                <a:solidFill>
                  <a:schemeClr val="tx1">
                    <a:lumMod val="75000"/>
                    <a:lumOff val="25000"/>
                  </a:schemeClr>
                </a:solidFill>
              </a:rPr>
              <a:t>Osobnost s chováním typu B</a:t>
            </a:r>
            <a:r>
              <a:rPr lang="cs-CZ" dirty="0">
                <a:solidFill>
                  <a:schemeClr val="tx1">
                    <a:lumMod val="75000"/>
                    <a:lumOff val="25000"/>
                  </a:schemeClr>
                </a:solidFill>
              </a:rPr>
              <a:t>,  je charakterizována </a:t>
            </a:r>
            <a:r>
              <a:rPr lang="cs-CZ" b="1" dirty="0">
                <a:solidFill>
                  <a:schemeClr val="tx1">
                    <a:lumMod val="75000"/>
                    <a:lumOff val="25000"/>
                  </a:schemeClr>
                </a:solidFill>
              </a:rPr>
              <a:t>opaky, opozicemi uvedených osobnostních rysů typu A</a:t>
            </a:r>
            <a:r>
              <a:rPr lang="cs-CZ" dirty="0">
                <a:solidFill>
                  <a:schemeClr val="tx1">
                    <a:lumMod val="75000"/>
                    <a:lumOff val="25000"/>
                  </a:schemeClr>
                </a:solidFill>
              </a:rPr>
              <a:t>. </a:t>
            </a:r>
          </a:p>
          <a:p>
            <a:pPr marL="0" indent="0" fontAlgn="auto">
              <a:spcAft>
                <a:spcPts val="0"/>
              </a:spcAft>
              <a:buFont typeface="Wingdings 3" charset="2"/>
              <a:buNone/>
              <a:defRPr/>
            </a:pPr>
            <a:r>
              <a:rPr lang="cs-CZ" dirty="0">
                <a:solidFill>
                  <a:schemeClr val="tx1">
                    <a:lumMod val="75000"/>
                    <a:lumOff val="25000"/>
                  </a:schemeClr>
                </a:solidFill>
              </a:rPr>
              <a:t>Podobně byl rozdělen </a:t>
            </a:r>
            <a:r>
              <a:rPr lang="cs-CZ" b="1" dirty="0">
                <a:solidFill>
                  <a:schemeClr val="tx1">
                    <a:lumMod val="75000"/>
                    <a:lumOff val="25000"/>
                  </a:schemeClr>
                </a:solidFill>
              </a:rPr>
              <a:t>typ B </a:t>
            </a:r>
            <a:r>
              <a:rPr lang="cs-CZ" dirty="0">
                <a:solidFill>
                  <a:schemeClr val="tx1">
                    <a:lumMod val="75000"/>
                    <a:lumOff val="25000"/>
                  </a:schemeClr>
                </a:solidFill>
              </a:rPr>
              <a:t>na:</a:t>
            </a:r>
          </a:p>
          <a:p>
            <a:pPr fontAlgn="auto">
              <a:spcAft>
                <a:spcPts val="0"/>
              </a:spcAft>
              <a:buFont typeface="Wingdings 3" charset="2"/>
              <a:buChar char=""/>
              <a:defRPr/>
            </a:pPr>
            <a:r>
              <a:rPr lang="cs-CZ" dirty="0">
                <a:solidFill>
                  <a:schemeClr val="tx1">
                    <a:lumMod val="75000"/>
                    <a:lumOff val="25000"/>
                  </a:schemeClr>
                </a:solidFill>
              </a:rPr>
              <a:t>typ relaxovaný, který je v souvislosti se stresem projektivní, </a:t>
            </a:r>
          </a:p>
          <a:p>
            <a:pPr fontAlgn="auto">
              <a:spcAft>
                <a:spcPts val="0"/>
              </a:spcAft>
              <a:buFont typeface="Wingdings 3" charset="2"/>
              <a:buChar char=""/>
              <a:defRPr/>
            </a:pPr>
            <a:r>
              <a:rPr lang="cs-CZ" dirty="0">
                <a:solidFill>
                  <a:schemeClr val="tx1">
                    <a:lumMod val="75000"/>
                    <a:lumOff val="25000"/>
                  </a:schemeClr>
                </a:solidFill>
              </a:rPr>
              <a:t>typ stísněný, u něhož se projevuje vyšší riziko v náchylnosti k onemocnění.</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Nadpis 1"/>
          <p:cNvSpPr>
            <a:spLocks noGrp="1"/>
          </p:cNvSpPr>
          <p:nvPr>
            <p:ph type="title"/>
          </p:nvPr>
        </p:nvSpPr>
        <p:spPr/>
        <p:txBody>
          <a:bodyPr/>
          <a:lstStyle/>
          <a:p>
            <a:r>
              <a:rPr lang="cs-CZ"/>
              <a:t>Chování typu C</a:t>
            </a:r>
          </a:p>
        </p:txBody>
      </p:sp>
      <p:sp>
        <p:nvSpPr>
          <p:cNvPr id="3" name="Zástupný symbol pro obsah 2"/>
          <p:cNvSpPr>
            <a:spLocks noGrp="1"/>
          </p:cNvSpPr>
          <p:nvPr>
            <p:ph idx="1"/>
          </p:nvPr>
        </p:nvSpPr>
        <p:spPr>
          <a:xfrm>
            <a:off x="457200" y="1268413"/>
            <a:ext cx="8229600" cy="5256212"/>
          </a:xfrm>
        </p:spPr>
        <p:txBody>
          <a:bodyPr rtlCol="0">
            <a:normAutofit/>
          </a:bodyPr>
          <a:lstStyle/>
          <a:p>
            <a:pPr marL="0" indent="0" fontAlgn="auto">
              <a:spcAft>
                <a:spcPts val="0"/>
              </a:spcAft>
              <a:buFont typeface="Wingdings 3" charset="2"/>
              <a:buNone/>
              <a:defRPr/>
            </a:pPr>
            <a:endParaRPr lang="cs-CZ" b="1" dirty="0">
              <a:solidFill>
                <a:schemeClr val="tx1">
                  <a:lumMod val="75000"/>
                  <a:lumOff val="25000"/>
                </a:schemeClr>
              </a:solidFill>
            </a:endParaRPr>
          </a:p>
          <a:p>
            <a:pPr marL="0" indent="0" fontAlgn="auto">
              <a:spcAft>
                <a:spcPts val="0"/>
              </a:spcAft>
              <a:buFont typeface="Wingdings 3" charset="2"/>
              <a:buNone/>
              <a:defRPr/>
            </a:pPr>
            <a:r>
              <a:rPr lang="cs-CZ" dirty="0">
                <a:solidFill>
                  <a:schemeClr val="tx1">
                    <a:lumMod val="75000"/>
                    <a:lumOff val="25000"/>
                  </a:schemeClr>
                </a:solidFill>
              </a:rPr>
              <a:t>Ve vztahu k nemoci a zdraví byly ve stejné době, tedy na přelomu 50. a 60. let 20. století, klasifikovány čtyři osobnostní typy </a:t>
            </a:r>
            <a:r>
              <a:rPr lang="cs-CZ" b="1" dirty="0">
                <a:solidFill>
                  <a:schemeClr val="tx1">
                    <a:lumMod val="75000"/>
                    <a:lumOff val="25000"/>
                  </a:schemeClr>
                </a:solidFill>
              </a:rPr>
              <a:t>chování typu</a:t>
            </a:r>
            <a:r>
              <a:rPr lang="cs-CZ" dirty="0">
                <a:solidFill>
                  <a:schemeClr val="tx1">
                    <a:lumMod val="75000"/>
                    <a:lumOff val="25000"/>
                  </a:schemeClr>
                </a:solidFill>
              </a:rPr>
              <a:t> </a:t>
            </a:r>
            <a:r>
              <a:rPr lang="cs-CZ" b="1" dirty="0">
                <a:solidFill>
                  <a:schemeClr val="tx1">
                    <a:lumMod val="75000"/>
                    <a:lumOff val="25000"/>
                  </a:schemeClr>
                </a:solidFill>
              </a:rPr>
              <a:t>C</a:t>
            </a:r>
            <a:r>
              <a:rPr lang="cs-CZ" dirty="0">
                <a:solidFill>
                  <a:schemeClr val="tx1">
                    <a:lumMod val="75000"/>
                    <a:lumOff val="25000"/>
                  </a:schemeClr>
                </a:solidFill>
              </a:rPr>
              <a:t> (tzv. „C – personality“), které byly zkoumány zejména v souvislosti s rakovinou a nádorovými onemocněními. </a:t>
            </a:r>
          </a:p>
          <a:p>
            <a:pPr marL="0" indent="0" fontAlgn="auto">
              <a:spcAft>
                <a:spcPts val="0"/>
              </a:spcAft>
              <a:buFont typeface="Wingdings 3" charset="2"/>
              <a:buNone/>
              <a:defRPr/>
            </a:pPr>
            <a:r>
              <a:rPr lang="cs-CZ" dirty="0">
                <a:solidFill>
                  <a:schemeClr val="tx1">
                    <a:lumMod val="75000"/>
                    <a:lumOff val="25000"/>
                  </a:schemeClr>
                </a:solidFill>
              </a:rPr>
              <a:t>Chování typu C podle </a:t>
            </a:r>
            <a:r>
              <a:rPr lang="cs-CZ" dirty="0" err="1">
                <a:solidFill>
                  <a:schemeClr val="tx1">
                    <a:lumMod val="75000"/>
                    <a:lumOff val="25000"/>
                  </a:schemeClr>
                </a:solidFill>
              </a:rPr>
              <a:t>Baltrusche</a:t>
            </a:r>
            <a:r>
              <a:rPr lang="cs-CZ" dirty="0">
                <a:solidFill>
                  <a:schemeClr val="tx1">
                    <a:lumMod val="75000"/>
                    <a:lumOff val="25000"/>
                  </a:schemeClr>
                </a:solidFill>
              </a:rPr>
              <a:t> a kol.  je charakterizováno především: </a:t>
            </a:r>
          </a:p>
          <a:p>
            <a:pPr fontAlgn="auto">
              <a:spcAft>
                <a:spcPts val="0"/>
              </a:spcAft>
              <a:buFont typeface="Wingdings 3" charset="2"/>
              <a:buChar char=""/>
              <a:defRPr/>
            </a:pPr>
            <a:r>
              <a:rPr lang="cs-CZ" b="1" dirty="0">
                <a:solidFill>
                  <a:schemeClr val="tx1">
                    <a:lumMod val="75000"/>
                    <a:lumOff val="25000"/>
                  </a:schemeClr>
                </a:solidFill>
              </a:rPr>
              <a:t>tendencí potlačovat negativní emoce;</a:t>
            </a:r>
          </a:p>
          <a:p>
            <a:pPr fontAlgn="auto">
              <a:spcAft>
                <a:spcPts val="0"/>
              </a:spcAft>
              <a:buFont typeface="Wingdings 3" charset="2"/>
              <a:buChar char=""/>
              <a:defRPr/>
            </a:pPr>
            <a:r>
              <a:rPr lang="cs-CZ" b="1" dirty="0">
                <a:solidFill>
                  <a:schemeClr val="tx1">
                    <a:lumMod val="75000"/>
                    <a:lumOff val="25000"/>
                  </a:schemeClr>
                </a:solidFill>
              </a:rPr>
              <a:t>neschopností vyjadřovat emoce – zejména hněv;</a:t>
            </a:r>
          </a:p>
          <a:p>
            <a:pPr fontAlgn="auto">
              <a:spcAft>
                <a:spcPts val="0"/>
              </a:spcAft>
              <a:buFont typeface="Wingdings 3" charset="2"/>
              <a:buChar char=""/>
              <a:defRPr/>
            </a:pPr>
            <a:r>
              <a:rPr lang="cs-CZ" b="1" dirty="0">
                <a:solidFill>
                  <a:schemeClr val="tx1">
                    <a:lumMod val="75000"/>
                    <a:lumOff val="25000"/>
                  </a:schemeClr>
                </a:solidFill>
              </a:rPr>
              <a:t>vyhýbáním se konfliktům; </a:t>
            </a:r>
          </a:p>
          <a:p>
            <a:pPr fontAlgn="auto">
              <a:spcAft>
                <a:spcPts val="0"/>
              </a:spcAft>
              <a:buFont typeface="Wingdings 3" charset="2"/>
              <a:buChar char=""/>
              <a:defRPr/>
            </a:pPr>
            <a:r>
              <a:rPr lang="cs-CZ" b="1" dirty="0">
                <a:solidFill>
                  <a:schemeClr val="tx1">
                    <a:lumMod val="75000"/>
                    <a:lumOff val="25000"/>
                  </a:schemeClr>
                </a:solidFill>
              </a:rPr>
              <a:t>tzv. „harmonizujícím chováním“;</a:t>
            </a:r>
          </a:p>
          <a:p>
            <a:pPr fontAlgn="auto">
              <a:spcAft>
                <a:spcPts val="0"/>
              </a:spcAft>
              <a:buFont typeface="Wingdings 3" charset="2"/>
              <a:buChar char=""/>
              <a:defRPr/>
            </a:pPr>
            <a:r>
              <a:rPr lang="cs-CZ" b="1" dirty="0">
                <a:solidFill>
                  <a:schemeClr val="tx1">
                    <a:lumMod val="75000"/>
                    <a:lumOff val="25000"/>
                  </a:schemeClr>
                </a:solidFill>
              </a:rPr>
              <a:t>silně vyjádřenou sociální </a:t>
            </a:r>
            <a:r>
              <a:rPr lang="cs-CZ" b="1" dirty="0" err="1">
                <a:solidFill>
                  <a:schemeClr val="tx1">
                    <a:lumMod val="75000"/>
                    <a:lumOff val="25000"/>
                  </a:schemeClr>
                </a:solidFill>
              </a:rPr>
              <a:t>desirabilitou</a:t>
            </a:r>
            <a:r>
              <a:rPr lang="cs-CZ" b="1" dirty="0">
                <a:solidFill>
                  <a:schemeClr val="tx1">
                    <a:lumMod val="75000"/>
                    <a:lumOff val="25000"/>
                  </a:schemeClr>
                </a:solidFill>
              </a:rPr>
              <a:t> a sociální konformitou.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Nadpis 1"/>
          <p:cNvSpPr>
            <a:spLocks noGrp="1"/>
          </p:cNvSpPr>
          <p:nvPr>
            <p:ph type="title"/>
          </p:nvPr>
        </p:nvSpPr>
        <p:spPr/>
        <p:txBody>
          <a:bodyPr/>
          <a:lstStyle/>
          <a:p>
            <a:r>
              <a:rPr lang="cs-CZ"/>
              <a:t>Chování typu D</a:t>
            </a:r>
          </a:p>
        </p:txBody>
      </p:sp>
      <p:sp>
        <p:nvSpPr>
          <p:cNvPr id="3" name="Zástupný symbol pro obsah 2"/>
          <p:cNvSpPr>
            <a:spLocks noGrp="1"/>
          </p:cNvSpPr>
          <p:nvPr>
            <p:ph idx="1"/>
          </p:nvPr>
        </p:nvSpPr>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Nejnověji je intenzivněji zkoumána náchylnost ke kardiovaskulárním chorobám u tzv. osobnostního typu D.</a:t>
            </a:r>
          </a:p>
          <a:p>
            <a:pPr fontAlgn="auto">
              <a:spcAft>
                <a:spcPts val="0"/>
              </a:spcAft>
              <a:buFont typeface="Wingdings 3" charset="2"/>
              <a:buChar char=""/>
              <a:defRPr/>
            </a:pPr>
            <a:r>
              <a:rPr lang="cs-CZ" dirty="0">
                <a:solidFill>
                  <a:schemeClr val="tx1">
                    <a:lumMod val="75000"/>
                    <a:lumOff val="25000"/>
                  </a:schemeClr>
                </a:solidFill>
              </a:rPr>
              <a:t>Pojem pochází od belgického psychologa </a:t>
            </a:r>
            <a:r>
              <a:rPr lang="cs-CZ" dirty="0" err="1">
                <a:solidFill>
                  <a:schemeClr val="tx1">
                    <a:lumMod val="75000"/>
                    <a:lumOff val="25000"/>
                  </a:schemeClr>
                </a:solidFill>
              </a:rPr>
              <a:t>J.Denolleta</a:t>
            </a:r>
            <a:r>
              <a:rPr lang="cs-CZ" dirty="0">
                <a:solidFill>
                  <a:schemeClr val="tx1">
                    <a:lumMod val="75000"/>
                    <a:lumOff val="25000"/>
                  </a:schemeClr>
                </a:solidFill>
              </a:rPr>
              <a:t>     (1991)</a:t>
            </a:r>
          </a:p>
          <a:p>
            <a:pPr fontAlgn="auto">
              <a:spcAft>
                <a:spcPts val="0"/>
              </a:spcAft>
              <a:buFont typeface="Wingdings 3" charset="2"/>
              <a:buChar char=""/>
              <a:defRPr/>
            </a:pPr>
            <a:r>
              <a:rPr lang="cs-CZ" dirty="0">
                <a:solidFill>
                  <a:schemeClr val="tx1">
                    <a:lumMod val="75000"/>
                    <a:lumOff val="25000"/>
                  </a:schemeClr>
                </a:solidFill>
              </a:rPr>
              <a:t>D znamená „</a:t>
            </a:r>
            <a:r>
              <a:rPr lang="cs-CZ" dirty="0" err="1">
                <a:solidFill>
                  <a:schemeClr val="tx1">
                    <a:lumMod val="75000"/>
                    <a:lumOff val="25000"/>
                  </a:schemeClr>
                </a:solidFill>
              </a:rPr>
              <a:t>distressed</a:t>
            </a:r>
            <a:r>
              <a:rPr lang="cs-CZ" dirty="0">
                <a:solidFill>
                  <a:schemeClr val="tx1">
                    <a:lumMod val="75000"/>
                    <a:lumOff val="25000"/>
                  </a:schemeClr>
                </a:solidFill>
              </a:rPr>
              <a:t> “, a osoby typu D jsou charakterizované tendencí k prožívání negativních emocí a současně k potlačování exprese těchto emocí a souvisejícího chování v sociální interakci.</a:t>
            </a:r>
          </a:p>
          <a:p>
            <a:pPr fontAlgn="auto">
              <a:spcAft>
                <a:spcPts val="0"/>
              </a:spcAft>
              <a:buFont typeface="Wingdings 3" charset="2"/>
              <a:buChar char=""/>
              <a:defRPr/>
            </a:pPr>
            <a:r>
              <a:rPr lang="cs-CZ" dirty="0">
                <a:solidFill>
                  <a:schemeClr val="tx1">
                    <a:lumMod val="75000"/>
                    <a:lumOff val="25000"/>
                  </a:schemeClr>
                </a:solidFill>
              </a:rPr>
              <a:t>Tendence prožívat negativní emoce a tendence k sociální inhibici</a:t>
            </a:r>
          </a:p>
          <a:p>
            <a:pPr fontAlgn="auto">
              <a:spcAft>
                <a:spcPts val="0"/>
              </a:spcAft>
              <a:buFont typeface="Wingdings 3" charset="2"/>
              <a:buChar char=""/>
              <a:defRPr/>
            </a:pPr>
            <a:r>
              <a:rPr lang="cs-CZ" dirty="0">
                <a:solidFill>
                  <a:schemeClr val="tx1">
                    <a:lumMod val="75000"/>
                    <a:lumOff val="25000"/>
                  </a:schemeClr>
                </a:solidFill>
              </a:rPr>
              <a:t>Vede ke zvýšenému riziku kardiovaskulárních onemocnění</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Nadpis 1"/>
          <p:cNvSpPr>
            <a:spLocks noGrp="1"/>
          </p:cNvSpPr>
          <p:nvPr>
            <p:ph type="title"/>
          </p:nvPr>
        </p:nvSpPr>
        <p:spPr/>
        <p:txBody>
          <a:bodyPr/>
          <a:lstStyle/>
          <a:p>
            <a:r>
              <a:rPr lang="cs-CZ"/>
              <a:t>Osobnostní determinanty stresu</a:t>
            </a:r>
          </a:p>
        </p:txBody>
      </p:sp>
      <p:sp>
        <p:nvSpPr>
          <p:cNvPr id="265218" name="Zástupný symbol pro obsah 2"/>
          <p:cNvSpPr>
            <a:spLocks noGrp="1"/>
          </p:cNvSpPr>
          <p:nvPr>
            <p:ph idx="1"/>
          </p:nvPr>
        </p:nvSpPr>
        <p:spPr/>
        <p:txBody>
          <a:bodyPr/>
          <a:lstStyle/>
          <a:p>
            <a:r>
              <a:rPr lang="cs-CZ"/>
              <a:t>Vulnerabilita (zranitelnost, citlivost)</a:t>
            </a:r>
          </a:p>
          <a:p>
            <a:r>
              <a:rPr lang="cs-CZ"/>
              <a:t>Resilience</a:t>
            </a:r>
          </a:p>
          <a:p>
            <a:r>
              <a:rPr lang="cs-CZ"/>
              <a:t>Hardiness</a:t>
            </a:r>
          </a:p>
          <a:p>
            <a:r>
              <a:rPr lang="cs-CZ"/>
              <a:t>Sense of coherence</a:t>
            </a:r>
          </a:p>
          <a:p>
            <a:r>
              <a:rPr lang="cs-CZ"/>
              <a:t>Locus of control</a:t>
            </a:r>
          </a:p>
          <a:p>
            <a:r>
              <a:rPr lang="cs-CZ"/>
              <a:t>Self efficacy</a:t>
            </a:r>
          </a:p>
          <a:p>
            <a:r>
              <a:rPr lang="cs-CZ"/>
              <a:t>Optimismus x pesimismus</a:t>
            </a:r>
          </a:p>
          <a:p>
            <a:r>
              <a:rPr lang="cs-CZ"/>
              <a:t>Kladné sebehodnocení</a:t>
            </a:r>
          </a:p>
          <a:p>
            <a:r>
              <a:rPr lang="cs-CZ"/>
              <a:t>Smysluplnost života a smysl pro humor</a:t>
            </a:r>
          </a:p>
          <a:p>
            <a:endParaRPr lang="cs-CZ"/>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Nadpis 1"/>
          <p:cNvSpPr>
            <a:spLocks noGrp="1"/>
          </p:cNvSpPr>
          <p:nvPr>
            <p:ph type="title"/>
          </p:nvPr>
        </p:nvSpPr>
        <p:spPr/>
        <p:txBody>
          <a:bodyPr/>
          <a:lstStyle/>
          <a:p>
            <a:r>
              <a:rPr lang="cs-CZ"/>
              <a:t>Resilience</a:t>
            </a:r>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r>
              <a:rPr lang="cs-CZ" dirty="0">
                <a:solidFill>
                  <a:schemeClr val="tx1">
                    <a:lumMod val="75000"/>
                    <a:lumOff val="25000"/>
                  </a:schemeClr>
                </a:solidFill>
              </a:rPr>
              <a:t>vyjadřuje odolnost, pružnou, elastickou a houževnatou nezdolnost či nezlomnost</a:t>
            </a:r>
          </a:p>
          <a:p>
            <a:pPr fontAlgn="auto">
              <a:spcAft>
                <a:spcPts val="0"/>
              </a:spcAft>
              <a:buFont typeface="Wingdings 3" charset="2"/>
              <a:buChar char=""/>
              <a:defRPr/>
            </a:pPr>
            <a:r>
              <a:rPr lang="cs-CZ" dirty="0">
                <a:solidFill>
                  <a:schemeClr val="tx1">
                    <a:lumMod val="75000"/>
                    <a:lumOff val="25000"/>
                  </a:schemeClr>
                </a:solidFill>
              </a:rPr>
              <a:t>pružnost návratu systému k původním podmínkám, aniž by došlo k jeho deformaci </a:t>
            </a:r>
          </a:p>
          <a:p>
            <a:pPr fontAlgn="auto">
              <a:spcAft>
                <a:spcPts val="0"/>
              </a:spcAft>
              <a:buFont typeface="Wingdings 3" charset="2"/>
              <a:buChar char=""/>
              <a:defRPr/>
            </a:pPr>
            <a:endParaRPr lang="cs-CZ" dirty="0">
              <a:solidFill>
                <a:schemeClr val="tx1">
                  <a:lumMod val="75000"/>
                  <a:lumOff val="25000"/>
                </a:schemeClr>
              </a:solidFill>
            </a:endParaRPr>
          </a:p>
          <a:p>
            <a:pPr marL="0" indent="0" algn="ctr" fontAlgn="auto">
              <a:spcAft>
                <a:spcPts val="0"/>
              </a:spcAft>
              <a:buFont typeface="Wingdings 3" charset="2"/>
              <a:buNone/>
              <a:defRPr/>
            </a:pPr>
            <a:r>
              <a:rPr lang="cs-CZ" dirty="0">
                <a:solidFill>
                  <a:schemeClr val="tx1">
                    <a:lumMod val="75000"/>
                    <a:lumOff val="25000"/>
                  </a:schemeClr>
                </a:solidFill>
              </a:rPr>
              <a:t>	</a:t>
            </a:r>
            <a:r>
              <a:rPr lang="cs-CZ" sz="2400" b="1" dirty="0">
                <a:solidFill>
                  <a:schemeClr val="accent1">
                    <a:lumMod val="60000"/>
                    <a:lumOff val="40000"/>
                  </a:schemeClr>
                </a:solidFill>
              </a:rPr>
              <a:t>schopnost získat zpět síly, zotavit se a pružně se vrátit do původní podoby </a:t>
            </a:r>
          </a:p>
        </p:txBody>
      </p:sp>
      <p:sp>
        <p:nvSpPr>
          <p:cNvPr id="4" name="Šipka dolů 3"/>
          <p:cNvSpPr/>
          <p:nvPr/>
        </p:nvSpPr>
        <p:spPr>
          <a:xfrm>
            <a:off x="3603625" y="3429000"/>
            <a:ext cx="36036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Nadpis 1"/>
          <p:cNvSpPr>
            <a:spLocks noGrp="1"/>
          </p:cNvSpPr>
          <p:nvPr>
            <p:ph type="title"/>
          </p:nvPr>
        </p:nvSpPr>
        <p:spPr/>
        <p:txBody>
          <a:bodyPr/>
          <a:lstStyle/>
          <a:p>
            <a:r>
              <a:rPr lang="cs-CZ"/>
              <a:t>Koncepce hardiness</a:t>
            </a:r>
          </a:p>
        </p:txBody>
      </p:sp>
      <p:sp>
        <p:nvSpPr>
          <p:cNvPr id="3" name="Zástupný symbol pro obsah 2"/>
          <p:cNvSpPr>
            <a:spLocks noGrp="1"/>
          </p:cNvSpPr>
          <p:nvPr>
            <p:ph idx="1"/>
          </p:nvPr>
        </p:nvSpPr>
        <p:spPr/>
        <p:txBody>
          <a:bodyPr rtlCol="0">
            <a:normAutofit/>
          </a:bodyPr>
          <a:lstStyle/>
          <a:p>
            <a:pPr algn="ctr" fontAlgn="auto">
              <a:spcAft>
                <a:spcPts val="0"/>
              </a:spcAft>
              <a:buFont typeface="Wingdings 3" charset="2"/>
              <a:buChar char=""/>
              <a:defRPr/>
            </a:pPr>
            <a:r>
              <a:rPr lang="cs-CZ" sz="2400" b="1" dirty="0">
                <a:solidFill>
                  <a:schemeClr val="accent1">
                    <a:lumMod val="60000"/>
                    <a:lumOff val="40000"/>
                  </a:schemeClr>
                </a:solidFill>
              </a:rPr>
              <a:t>Tendence spoléhat se na vlastní síly a využívat všech vnitřních kapacit a rezerv, plně se oddávat prováděným činnostem. </a:t>
            </a:r>
          </a:p>
          <a:p>
            <a:pPr fontAlgn="auto">
              <a:spcAft>
                <a:spcPts val="0"/>
              </a:spcAft>
              <a:buFont typeface="Wingdings 3" charset="2"/>
              <a:buChar char=""/>
              <a:defRPr/>
            </a:pPr>
            <a:r>
              <a:rPr lang="cs-CZ" b="1" dirty="0">
                <a:solidFill>
                  <a:schemeClr val="tx1">
                    <a:lumMod val="75000"/>
                    <a:lumOff val="25000"/>
                  </a:schemeClr>
                </a:solidFill>
              </a:rPr>
              <a:t>Životní změny</a:t>
            </a:r>
            <a:r>
              <a:rPr lang="cs-CZ" dirty="0">
                <a:solidFill>
                  <a:schemeClr val="tx1">
                    <a:lumMod val="75000"/>
                    <a:lumOff val="25000"/>
                  </a:schemeClr>
                </a:solidFill>
              </a:rPr>
              <a:t> pro jedince neznamenají v prvé řadě překážky, ale jsou vnímány jako </a:t>
            </a:r>
            <a:r>
              <a:rPr lang="cs-CZ" b="1" dirty="0">
                <a:solidFill>
                  <a:schemeClr val="tx1">
                    <a:lumMod val="75000"/>
                    <a:lumOff val="25000"/>
                  </a:schemeClr>
                </a:solidFill>
              </a:rPr>
              <a:t>inspirující, vzrušující a smysluplné události</a:t>
            </a:r>
            <a:r>
              <a:rPr lang="cs-CZ" dirty="0">
                <a:solidFill>
                  <a:schemeClr val="tx1">
                    <a:lumMod val="75000"/>
                    <a:lumOff val="25000"/>
                  </a:schemeClr>
                </a:solidFill>
              </a:rPr>
              <a:t>. Jsou si plně vědomi vlastních schopností ve smyslu kompetence ovládat a řídit události, které se odehrávají v jejich životech</a:t>
            </a:r>
          </a:p>
          <a:p>
            <a:pPr fontAlgn="auto">
              <a:spcAft>
                <a:spcPts val="0"/>
              </a:spcAft>
              <a:buFont typeface="Wingdings 3" charset="2"/>
              <a:buChar char=""/>
              <a:defRPr/>
            </a:pPr>
            <a:r>
              <a:rPr lang="cs-CZ" dirty="0">
                <a:solidFill>
                  <a:schemeClr val="tx1">
                    <a:lumMod val="75000"/>
                    <a:lumOff val="25000"/>
                  </a:schemeClr>
                </a:solidFill>
              </a:rPr>
              <a:t>Přijmu odpovědnost, mám své prožívání pod kontrolou, překážku vnímám jako výzvu, příležitost</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Nadpis 1"/>
          <p:cNvSpPr>
            <a:spLocks noGrp="1"/>
          </p:cNvSpPr>
          <p:nvPr>
            <p:ph type="title"/>
          </p:nvPr>
        </p:nvSpPr>
        <p:spPr>
          <a:xfrm>
            <a:off x="539750" y="260350"/>
            <a:ext cx="7124700" cy="925513"/>
          </a:xfrm>
        </p:spPr>
        <p:txBody>
          <a:bodyPr/>
          <a:lstStyle/>
          <a:p>
            <a:r>
              <a:rPr lang="cs-CZ"/>
              <a:t>Sense of coherence</a:t>
            </a:r>
          </a:p>
        </p:txBody>
      </p:sp>
      <p:sp>
        <p:nvSpPr>
          <p:cNvPr id="3" name="Zástupný symbol pro obsah 2"/>
          <p:cNvSpPr>
            <a:spLocks noGrp="1"/>
          </p:cNvSpPr>
          <p:nvPr>
            <p:ph idx="1"/>
          </p:nvPr>
        </p:nvSpPr>
        <p:spPr>
          <a:xfrm>
            <a:off x="395288" y="1196975"/>
            <a:ext cx="8229600" cy="5661025"/>
          </a:xfrm>
        </p:spPr>
        <p:txBody>
          <a:bodyPr rtlCol="0">
            <a:normAutofit/>
          </a:bodyPr>
          <a:lstStyle/>
          <a:p>
            <a:pPr fontAlgn="auto">
              <a:spcAft>
                <a:spcPts val="0"/>
              </a:spcAft>
              <a:buFont typeface="Wingdings 3" charset="2"/>
              <a:buChar char=""/>
              <a:defRPr/>
            </a:pPr>
            <a:r>
              <a:rPr lang="cs-CZ" sz="2000" dirty="0">
                <a:solidFill>
                  <a:schemeClr val="tx1">
                    <a:lumMod val="75000"/>
                    <a:lumOff val="25000"/>
                  </a:schemeClr>
                </a:solidFill>
              </a:rPr>
              <a:t>konstrukt soudržnosti osobnosti (SOC) </a:t>
            </a:r>
          </a:p>
          <a:p>
            <a:pPr algn="ctr" fontAlgn="auto">
              <a:spcAft>
                <a:spcPts val="0"/>
              </a:spcAft>
              <a:buFont typeface="Wingdings 3" charset="2"/>
              <a:buChar char=""/>
              <a:defRPr/>
            </a:pPr>
            <a:r>
              <a:rPr lang="cs-CZ" sz="2000" b="1" dirty="0">
                <a:solidFill>
                  <a:schemeClr val="accent1">
                    <a:lumMod val="60000"/>
                    <a:lumOff val="40000"/>
                  </a:schemeClr>
                </a:solidFill>
              </a:rPr>
              <a:t>SOC je definován jako „trvalá tendence vidět svět jako více či méně uspořádaný, předvídatelný a kontrolovatelný“</a:t>
            </a:r>
          </a:p>
          <a:p>
            <a:pPr fontAlgn="auto">
              <a:spcAft>
                <a:spcPts val="0"/>
              </a:spcAft>
              <a:buFont typeface="Wingdings 3" charset="2"/>
              <a:buChar char=""/>
              <a:defRPr/>
            </a:pPr>
            <a:endParaRPr lang="cs-CZ" sz="2000" b="1" dirty="0">
              <a:solidFill>
                <a:schemeClr val="tx1">
                  <a:lumMod val="75000"/>
                  <a:lumOff val="25000"/>
                </a:schemeClr>
              </a:solidFill>
            </a:endParaRPr>
          </a:p>
          <a:p>
            <a:pPr fontAlgn="auto">
              <a:spcAft>
                <a:spcPts val="0"/>
              </a:spcAft>
              <a:buFont typeface="Wingdings 3" charset="2"/>
              <a:buChar char=""/>
              <a:defRPr/>
            </a:pPr>
            <a:endParaRPr lang="cs-CZ" sz="2000" b="1" dirty="0">
              <a:solidFill>
                <a:schemeClr val="tx1">
                  <a:lumMod val="75000"/>
                  <a:lumOff val="25000"/>
                </a:schemeClr>
              </a:solidFill>
            </a:endParaRPr>
          </a:p>
          <a:p>
            <a:pPr fontAlgn="auto">
              <a:spcAft>
                <a:spcPts val="0"/>
              </a:spcAft>
              <a:buFont typeface="Wingdings 3" charset="2"/>
              <a:buChar char=""/>
              <a:defRPr/>
            </a:pPr>
            <a:r>
              <a:rPr lang="cs-CZ" sz="2000" dirty="0">
                <a:solidFill>
                  <a:schemeClr val="tx1">
                    <a:lumMod val="75000"/>
                    <a:lumOff val="25000"/>
                  </a:schemeClr>
                </a:solidFill>
              </a:rPr>
              <a:t>integrita (ucelenost) osobnosti  - posílení</a:t>
            </a:r>
          </a:p>
          <a:p>
            <a:pPr fontAlgn="auto">
              <a:spcAft>
                <a:spcPts val="0"/>
              </a:spcAft>
              <a:buFont typeface="Wingdings 3" charset="2"/>
              <a:buChar char=""/>
              <a:defRPr/>
            </a:pPr>
            <a:r>
              <a:rPr lang="cs-CZ" sz="2000" dirty="0">
                <a:solidFill>
                  <a:schemeClr val="tx1">
                    <a:lumMod val="75000"/>
                    <a:lumOff val="25000"/>
                  </a:schemeClr>
                </a:solidFill>
              </a:rPr>
              <a:t>dezintegrace (rozpad) osobnosti  - oslabení</a:t>
            </a:r>
          </a:p>
          <a:p>
            <a:pPr fontAlgn="auto">
              <a:spcAft>
                <a:spcPts val="0"/>
              </a:spcAft>
              <a:buFont typeface="Wingdings 3" charset="2"/>
              <a:buChar char=""/>
              <a:defRPr/>
            </a:pPr>
            <a:r>
              <a:rPr lang="cs-CZ" sz="2000" dirty="0">
                <a:solidFill>
                  <a:schemeClr val="tx1">
                    <a:lumMod val="75000"/>
                    <a:lumOff val="25000"/>
                  </a:schemeClr>
                </a:solidFill>
              </a:rPr>
              <a:t>Nejvíce záleží na </a:t>
            </a:r>
            <a:r>
              <a:rPr lang="cs-CZ" sz="2000" b="1" dirty="0">
                <a:solidFill>
                  <a:schemeClr val="tx1">
                    <a:lumMod val="75000"/>
                    <a:lumOff val="25000"/>
                  </a:schemeClr>
                </a:solidFill>
              </a:rPr>
              <a:t>postoji k životu</a:t>
            </a:r>
          </a:p>
          <a:p>
            <a:pPr fontAlgn="auto">
              <a:spcAft>
                <a:spcPts val="0"/>
              </a:spcAft>
              <a:buFont typeface="Wingdings 3" charset="2"/>
              <a:buChar char=""/>
              <a:defRPr/>
            </a:pPr>
            <a:r>
              <a:rPr lang="cs-CZ" sz="2000" dirty="0">
                <a:solidFill>
                  <a:schemeClr val="tx1">
                    <a:lumMod val="75000"/>
                    <a:lumOff val="25000"/>
                  </a:schemeClr>
                </a:solidFill>
              </a:rPr>
              <a:t>Záleží na </a:t>
            </a:r>
            <a:r>
              <a:rPr lang="cs-CZ" sz="2000" b="1" dirty="0">
                <a:solidFill>
                  <a:schemeClr val="tx1">
                    <a:lumMod val="75000"/>
                    <a:lumOff val="25000"/>
                  </a:schemeClr>
                </a:solidFill>
              </a:rPr>
              <a:t>soudržnosti skupiny (rodiny) a soudržnosti osobnost</a:t>
            </a:r>
          </a:p>
          <a:p>
            <a:pPr marL="0" indent="0" fontAlgn="auto">
              <a:spcAft>
                <a:spcPts val="0"/>
              </a:spcAft>
              <a:buFont typeface="Wingdings 3" charset="2"/>
              <a:buNone/>
              <a:defRPr/>
            </a:pPr>
            <a:r>
              <a:rPr lang="cs-CZ" sz="2000" b="1" dirty="0">
                <a:solidFill>
                  <a:schemeClr val="tx1">
                    <a:lumMod val="75000"/>
                    <a:lumOff val="25000"/>
                  </a:schemeClr>
                </a:solidFill>
              </a:rPr>
              <a:t>	</a:t>
            </a:r>
          </a:p>
          <a:p>
            <a:pPr marL="0" indent="0" fontAlgn="auto">
              <a:spcAft>
                <a:spcPts val="0"/>
              </a:spcAft>
              <a:buFont typeface="Wingdings 3" charset="2"/>
              <a:buNone/>
              <a:defRPr/>
            </a:pPr>
            <a:r>
              <a:rPr lang="cs-CZ" sz="2000" b="1" dirty="0">
                <a:solidFill>
                  <a:schemeClr val="tx1">
                    <a:lumMod val="75000"/>
                    <a:lumOff val="25000"/>
                  </a:schemeClr>
                </a:solidFill>
              </a:rPr>
              <a:t>	ROZUMĚT			DÁVAT SMYSL			ZVLÁDNOUT</a:t>
            </a:r>
            <a:endParaRPr lang="cs-CZ" b="1" dirty="0">
              <a:solidFill>
                <a:schemeClr val="tx1">
                  <a:lumMod val="75000"/>
                  <a:lumOff val="25000"/>
                </a:schemeClr>
              </a:solidFill>
            </a:endParaRPr>
          </a:p>
          <a:p>
            <a:pPr marL="0" indent="0" fontAlgn="auto">
              <a:spcAft>
                <a:spcPts val="0"/>
              </a:spcAft>
              <a:buFont typeface="Wingdings 3" charset="2"/>
              <a:buNone/>
              <a:defRPr/>
            </a:pPr>
            <a:endParaRPr lang="cs-CZ" sz="2000" b="1" dirty="0">
              <a:solidFill>
                <a:schemeClr val="tx1">
                  <a:lumMod val="75000"/>
                  <a:lumOff val="25000"/>
                </a:schemeClr>
              </a:solidFill>
            </a:endParaRPr>
          </a:p>
        </p:txBody>
      </p:sp>
      <p:sp>
        <p:nvSpPr>
          <p:cNvPr id="4" name="Šipka doprava 3"/>
          <p:cNvSpPr/>
          <p:nvPr/>
        </p:nvSpPr>
        <p:spPr>
          <a:xfrm>
            <a:off x="2268538" y="5497513"/>
            <a:ext cx="792162"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 name="Šipka doprava 4"/>
          <p:cNvSpPr/>
          <p:nvPr/>
        </p:nvSpPr>
        <p:spPr>
          <a:xfrm>
            <a:off x="4932363" y="5497513"/>
            <a:ext cx="792162"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Nadpis 1"/>
          <p:cNvSpPr>
            <a:spLocks noGrp="1"/>
          </p:cNvSpPr>
          <p:nvPr>
            <p:ph type="title"/>
          </p:nvPr>
        </p:nvSpPr>
        <p:spPr/>
        <p:txBody>
          <a:bodyPr/>
          <a:lstStyle/>
          <a:p>
            <a:r>
              <a:rPr lang="cs-CZ"/>
              <a:t>Místo kontroly – Locus of controll</a:t>
            </a:r>
          </a:p>
        </p:txBody>
      </p:sp>
      <p:sp>
        <p:nvSpPr>
          <p:cNvPr id="269314" name="Zástupný symbol pro obsah 2"/>
          <p:cNvSpPr>
            <a:spLocks noGrp="1"/>
          </p:cNvSpPr>
          <p:nvPr>
            <p:ph idx="1"/>
          </p:nvPr>
        </p:nvSpPr>
        <p:spPr/>
        <p:txBody>
          <a:bodyPr/>
          <a:lstStyle/>
          <a:p>
            <a:r>
              <a:rPr lang="cs-CZ"/>
              <a:t>Má-li člověk tzv</a:t>
            </a:r>
            <a:r>
              <a:rPr lang="cs-CZ" b="1"/>
              <a:t>. „vnitřní místo kontroly“ znamená to, že má důvěru ve vlastní síly při zvládání skutečností</a:t>
            </a:r>
            <a:r>
              <a:rPr lang="cs-CZ"/>
              <a:t>, událostí, a že se domnívá, že má vliv na výsledky těchto událostí.</a:t>
            </a:r>
          </a:p>
          <a:p>
            <a:r>
              <a:rPr lang="cs-CZ"/>
              <a:t>Naopak </a:t>
            </a:r>
            <a:r>
              <a:rPr lang="cs-CZ" b="1"/>
              <a:t>„vnější místo kontroly“ znamená, že jedinec pociťuje, že jeho vlastní osobní síla má minimální vliv na výsledky</a:t>
            </a:r>
            <a:r>
              <a:rPr lang="cs-CZ"/>
              <a:t> událostí. Skutečnosti kolem něj jsou ovládány osudem, náhodou anebo jinými, mocnějšími lidmi. </a:t>
            </a:r>
          </a:p>
          <a:p>
            <a:endParaRPr lang="cs-CZ"/>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Nadpis 1"/>
          <p:cNvSpPr>
            <a:spLocks noGrp="1"/>
          </p:cNvSpPr>
          <p:nvPr>
            <p:ph type="title"/>
          </p:nvPr>
        </p:nvSpPr>
        <p:spPr/>
        <p:txBody>
          <a:bodyPr/>
          <a:lstStyle/>
          <a:p>
            <a:r>
              <a:rPr lang="cs-CZ"/>
              <a:t>Self – efficacy (sebeúčinnost, osobní zdatnost)</a:t>
            </a:r>
          </a:p>
        </p:txBody>
      </p:sp>
      <p:sp>
        <p:nvSpPr>
          <p:cNvPr id="3" name="Zástupný symbol pro obsah 2"/>
          <p:cNvSpPr>
            <a:spLocks noGrp="1"/>
          </p:cNvSpPr>
          <p:nvPr>
            <p:ph idx="1"/>
          </p:nvPr>
        </p:nvSpPr>
        <p:spPr/>
        <p:txBody>
          <a:bodyPr rtlCol="0">
            <a:normAutofit/>
          </a:bodyPr>
          <a:lstStyle/>
          <a:p>
            <a:pPr algn="ctr" fontAlgn="auto">
              <a:spcAft>
                <a:spcPts val="0"/>
              </a:spcAft>
              <a:buFont typeface="Wingdings 3" charset="2"/>
              <a:buChar char=""/>
              <a:defRPr/>
            </a:pPr>
            <a:r>
              <a:rPr lang="cs-CZ" sz="2400" dirty="0">
                <a:solidFill>
                  <a:schemeClr val="accent1">
                    <a:lumMod val="60000"/>
                    <a:lumOff val="40000"/>
                  </a:schemeClr>
                </a:solidFill>
              </a:rPr>
              <a:t>přesvědčení jedince, že je schopen dosáhnout cílů, které si předsevzal.</a:t>
            </a:r>
          </a:p>
          <a:p>
            <a:pPr marL="0" indent="0" algn="ctr" fontAlgn="auto">
              <a:spcAft>
                <a:spcPts val="0"/>
              </a:spcAft>
              <a:buFont typeface="Wingdings 3" charset="2"/>
              <a:buNone/>
              <a:defRPr/>
            </a:pPr>
            <a:endParaRPr lang="cs-CZ" sz="2400" dirty="0">
              <a:solidFill>
                <a:schemeClr val="accent1">
                  <a:lumMod val="60000"/>
                  <a:lumOff val="40000"/>
                </a:schemeClr>
              </a:solidFill>
            </a:endParaRPr>
          </a:p>
          <a:p>
            <a:pPr algn="ctr" fontAlgn="auto">
              <a:spcAft>
                <a:spcPts val="0"/>
              </a:spcAft>
              <a:buFont typeface="Wingdings 3" charset="2"/>
              <a:buChar char=""/>
              <a:defRPr/>
            </a:pPr>
            <a:r>
              <a:rPr lang="cs-CZ" b="1" dirty="0">
                <a:solidFill>
                  <a:schemeClr val="accent1">
                    <a:lumMod val="60000"/>
                    <a:lumOff val="40000"/>
                  </a:schemeClr>
                </a:solidFill>
              </a:rPr>
              <a:t>MŮŽU TO ZKUSIT a POVEDE SE TO</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V řadě studií se ukázalo, že tato charakteristika je mimořádně dobrým obranným faktorem proti stresu. Zmíněná charakteristika úzce koreluje např. s kvalitou života, úspěšným zvládáním těžkostí, zanecháním kouření či pití alkoholu apod.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Nadpis 1"/>
          <p:cNvSpPr>
            <a:spLocks noGrp="1"/>
          </p:cNvSpPr>
          <p:nvPr>
            <p:ph type="title"/>
          </p:nvPr>
        </p:nvSpPr>
        <p:spPr/>
        <p:txBody>
          <a:bodyPr/>
          <a:lstStyle/>
          <a:p>
            <a:r>
              <a:rPr lang="cs-CZ"/>
              <a:t>Optimismus a pesimismus</a:t>
            </a:r>
          </a:p>
        </p:txBody>
      </p:sp>
      <p:sp>
        <p:nvSpPr>
          <p:cNvPr id="3" name="Zástupný symbol pro obsah 2"/>
          <p:cNvSpPr>
            <a:spLocks noGrp="1"/>
          </p:cNvSpPr>
          <p:nvPr>
            <p:ph idx="1"/>
          </p:nvPr>
        </p:nvSpPr>
        <p:spPr/>
        <p:txBody>
          <a:bodyPr rtlCol="0">
            <a:normAutofit/>
          </a:bodyPr>
          <a:lstStyle/>
          <a:p>
            <a:pPr fontAlgn="auto">
              <a:spcAft>
                <a:spcPts val="0"/>
              </a:spcAft>
              <a:buFont typeface="Wingdings 3" charset="2"/>
              <a:buChar char=""/>
              <a:defRPr/>
            </a:pPr>
            <a:r>
              <a:rPr lang="cs-CZ" sz="2000" b="1" dirty="0">
                <a:solidFill>
                  <a:schemeClr val="accent1">
                    <a:lumMod val="60000"/>
                    <a:lumOff val="40000"/>
                  </a:schemeClr>
                </a:solidFill>
              </a:rPr>
              <a:t>dispoziční optimismus  </a:t>
            </a:r>
            <a:r>
              <a:rPr lang="cs-CZ" dirty="0">
                <a:solidFill>
                  <a:schemeClr val="tx1">
                    <a:lumMod val="75000"/>
                    <a:lumOff val="25000"/>
                  </a:schemeClr>
                </a:solidFill>
              </a:rPr>
              <a:t>= osobnostní charakteristika lidí, kteří obecně očekávají, že výsledek dění, jehož jsou účastni, bude kladný. </a:t>
            </a:r>
          </a:p>
          <a:p>
            <a:pPr fontAlgn="auto">
              <a:spcAft>
                <a:spcPts val="0"/>
              </a:spcAft>
              <a:buFont typeface="Wingdings 3" charset="2"/>
              <a:buChar char=""/>
              <a:defRPr/>
            </a:pPr>
            <a:r>
              <a:rPr lang="cs-CZ" sz="2000" b="1" dirty="0">
                <a:solidFill>
                  <a:schemeClr val="accent1">
                    <a:lumMod val="60000"/>
                    <a:lumOff val="40000"/>
                  </a:schemeClr>
                </a:solidFill>
              </a:rPr>
              <a:t>tzv. naučený pesimismus</a:t>
            </a:r>
            <a:r>
              <a:rPr lang="cs-CZ" dirty="0">
                <a:solidFill>
                  <a:schemeClr val="tx1">
                    <a:lumMod val="75000"/>
                    <a:lumOff val="25000"/>
                  </a:schemeClr>
                </a:solidFill>
              </a:rPr>
              <a:t>. Tito lidé hodnotí události jako přesahující jejich síly, bez možnosti je změnit. </a:t>
            </a:r>
          </a:p>
          <a:p>
            <a:pPr fontAlgn="auto">
              <a:spcAft>
                <a:spcPts val="0"/>
              </a:spcAft>
              <a:buFont typeface="Wingdings 3" charset="2"/>
              <a:buChar char=""/>
              <a:defRPr/>
            </a:pPr>
            <a:r>
              <a:rPr lang="cs-CZ" dirty="0">
                <a:solidFill>
                  <a:schemeClr val="tx1">
                    <a:lumMod val="75000"/>
                    <a:lumOff val="25000"/>
                  </a:schemeClr>
                </a:solidFill>
              </a:rPr>
              <a:t>Příčiny stresových situací vidí převážně sami v sobě, v kvalitách své osobnosti, nikoli v působení vnějších okolností, a nevidí naději na úspěšné zvládnutí této situace.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Četba I.D. </a:t>
            </a:r>
            <a:r>
              <a:rPr lang="cs-CZ" dirty="0" err="1"/>
              <a:t>Yalom</a:t>
            </a:r>
            <a:r>
              <a:rPr lang="cs-CZ" dirty="0"/>
              <a:t/>
            </a:r>
            <a:br>
              <a:rPr lang="cs-CZ" dirty="0"/>
            </a:br>
            <a:endParaRPr lang="cs-CZ" dirty="0"/>
          </a:p>
        </p:txBody>
      </p:sp>
      <p:sp>
        <p:nvSpPr>
          <p:cNvPr id="5" name="Zástupný symbol pro obsah 4"/>
          <p:cNvSpPr>
            <a:spLocks noGrp="1"/>
          </p:cNvSpPr>
          <p:nvPr>
            <p:ph idx="1"/>
          </p:nvPr>
        </p:nvSpPr>
        <p:spPr>
          <a:xfrm>
            <a:off x="609600" y="1461682"/>
            <a:ext cx="8138864" cy="5400600"/>
          </a:xfrm>
        </p:spPr>
        <p:txBody>
          <a:bodyPr/>
          <a:lstStyle/>
          <a:p>
            <a:pPr lvl="0"/>
            <a:r>
              <a:rPr lang="cs-CZ" sz="1600" i="1" dirty="0"/>
              <a:t>Teorie a praxe skupinové psychoterapie</a:t>
            </a:r>
            <a:r>
              <a:rPr lang="cs-CZ" sz="1600" dirty="0"/>
              <a:t>, Praha, Konfrontace 2001.</a:t>
            </a:r>
          </a:p>
          <a:p>
            <a:pPr lvl="0"/>
            <a:r>
              <a:rPr lang="cs-CZ" sz="1600" i="1" dirty="0"/>
              <a:t>Máma a smysl života</a:t>
            </a:r>
            <a:r>
              <a:rPr lang="cs-CZ" sz="1600" dirty="0"/>
              <a:t>, Praha, Portál 2002.</a:t>
            </a:r>
          </a:p>
          <a:p>
            <a:pPr lvl="0"/>
            <a:r>
              <a:rPr lang="cs-CZ" sz="1600" i="1" dirty="0"/>
              <a:t>Když Nietzsche plakal</a:t>
            </a:r>
            <a:r>
              <a:rPr lang="cs-CZ" sz="1600" dirty="0"/>
              <a:t>, Praha, Portál 2003.</a:t>
            </a:r>
          </a:p>
          <a:p>
            <a:pPr lvl="0"/>
            <a:r>
              <a:rPr lang="cs-CZ" sz="1600" i="1" dirty="0"/>
              <a:t>Láska a její kat</a:t>
            </a:r>
            <a:r>
              <a:rPr lang="cs-CZ" sz="1600" dirty="0"/>
              <a:t>, Praha, Portál 2004.</a:t>
            </a:r>
          </a:p>
          <a:p>
            <a:pPr lvl="0"/>
            <a:r>
              <a:rPr lang="cs-CZ" sz="1600" i="1" dirty="0"/>
              <a:t>Každý den o trochu blíž</a:t>
            </a:r>
            <a:r>
              <a:rPr lang="cs-CZ" sz="1600" dirty="0"/>
              <a:t>, Praha, Portál 2005.</a:t>
            </a:r>
          </a:p>
          <a:p>
            <a:pPr lvl="0"/>
            <a:r>
              <a:rPr lang="cs-CZ" sz="1600" i="1" dirty="0"/>
              <a:t>Lži na pohovce</a:t>
            </a:r>
            <a:r>
              <a:rPr lang="cs-CZ" sz="1600" dirty="0"/>
              <a:t>, Praha, Portál 2006.</a:t>
            </a:r>
          </a:p>
          <a:p>
            <a:pPr lvl="0"/>
            <a:r>
              <a:rPr lang="cs-CZ" sz="1600" i="1" dirty="0"/>
              <a:t>Existenciální psychoterapie</a:t>
            </a:r>
            <a:r>
              <a:rPr lang="cs-CZ" sz="1600" dirty="0"/>
              <a:t>, Praha, Portál 2006.</a:t>
            </a:r>
          </a:p>
          <a:p>
            <a:pPr lvl="0"/>
            <a:r>
              <a:rPr lang="cs-CZ" sz="1600" i="1" dirty="0"/>
              <a:t>Léčba Schopenhauerem</a:t>
            </a:r>
            <a:r>
              <a:rPr lang="cs-CZ" sz="1600" dirty="0"/>
              <a:t>, Praha, Portál 2010.</a:t>
            </a:r>
          </a:p>
          <a:p>
            <a:pPr lvl="0"/>
            <a:r>
              <a:rPr lang="cs-CZ" sz="1600" i="1" dirty="0"/>
              <a:t>Problém Spinoza</a:t>
            </a:r>
            <a:r>
              <a:rPr lang="cs-CZ" sz="1600" dirty="0"/>
              <a:t>, Praha, Portál 2012.</a:t>
            </a:r>
          </a:p>
          <a:p>
            <a:pPr lvl="0"/>
            <a:r>
              <a:rPr lang="cs-CZ" sz="1600" i="1" dirty="0"/>
              <a:t>Pohled do slunce. O překonávání strachu ze smrti</a:t>
            </a:r>
            <a:r>
              <a:rPr lang="cs-CZ" sz="1600" dirty="0"/>
              <a:t>, Praha, Portál 2012.</a:t>
            </a:r>
          </a:p>
          <a:p>
            <a:pPr lvl="0"/>
            <a:r>
              <a:rPr lang="cs-CZ" sz="1600" i="1" dirty="0"/>
              <a:t>Chvála psychoterapie</a:t>
            </a:r>
            <a:r>
              <a:rPr lang="cs-CZ" sz="1600" dirty="0"/>
              <a:t>, Praha, Portál 2012.</a:t>
            </a:r>
          </a:p>
          <a:p>
            <a:pPr lvl="0"/>
            <a:r>
              <a:rPr lang="cs-CZ" sz="1600" i="1" dirty="0"/>
              <a:t>Máma a smysl života</a:t>
            </a:r>
            <a:r>
              <a:rPr lang="cs-CZ" sz="1600" dirty="0"/>
              <a:t>, Praha, Portál 2014</a:t>
            </a:r>
          </a:p>
          <a:p>
            <a:pPr lvl="0"/>
            <a:r>
              <a:rPr lang="cs-CZ" sz="1600" i="1" dirty="0"/>
              <a:t>Hovory k sobě</a:t>
            </a:r>
            <a:r>
              <a:rPr lang="cs-CZ" sz="1600" dirty="0"/>
              <a:t>, Praha, Portál 2015</a:t>
            </a:r>
          </a:p>
          <a:p>
            <a:pPr lvl="0"/>
            <a:r>
              <a:rPr lang="cs-CZ" sz="1600" i="1" dirty="0"/>
              <a:t>Stávám se sám sebou</a:t>
            </a:r>
            <a:r>
              <a:rPr lang="cs-CZ" sz="1600" dirty="0"/>
              <a:t>, Praha, Portál 2018</a:t>
            </a:r>
          </a:p>
          <a:p>
            <a:endParaRPr lang="cs-CZ" dirty="0"/>
          </a:p>
        </p:txBody>
      </p:sp>
    </p:spTree>
    <p:extLst>
      <p:ext uri="{BB962C8B-B14F-4D97-AF65-F5344CB8AC3E}">
        <p14:creationId xmlns:p14="http://schemas.microsoft.com/office/powerpoint/2010/main" val="24283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adpis 8"/>
          <p:cNvSpPr>
            <a:spLocks noGrp="1"/>
          </p:cNvSpPr>
          <p:nvPr>
            <p:ph type="title"/>
          </p:nvPr>
        </p:nvSpPr>
        <p:spPr>
          <a:xfrm>
            <a:off x="609600" y="609600"/>
            <a:ext cx="6348413" cy="1320800"/>
          </a:xfrm>
        </p:spPr>
        <p:txBody>
          <a:bodyPr/>
          <a:lstStyle/>
          <a:p>
            <a:r>
              <a:rPr lang="cs-CZ"/>
              <a:t>Determinace lidské psychiky</a:t>
            </a:r>
          </a:p>
        </p:txBody>
      </p:sp>
      <p:sp>
        <p:nvSpPr>
          <p:cNvPr id="44034" name="Zástupný symbol pro text 11"/>
          <p:cNvSpPr>
            <a:spLocks noGrp="1"/>
          </p:cNvSpPr>
          <p:nvPr>
            <p:ph type="body" idx="1"/>
          </p:nvPr>
        </p:nvSpPr>
        <p:spPr>
          <a:xfrm>
            <a:off x="609600" y="2160588"/>
            <a:ext cx="3090863" cy="576262"/>
          </a:xfrm>
        </p:spPr>
        <p:txBody>
          <a:bodyPr/>
          <a:lstStyle/>
          <a:p>
            <a:r>
              <a:rPr lang="cs-CZ"/>
              <a:t>Vnější – sociální a kulturní</a:t>
            </a:r>
          </a:p>
        </p:txBody>
      </p:sp>
      <p:sp>
        <p:nvSpPr>
          <p:cNvPr id="44035" name="Zástupný symbol pro obsah 12"/>
          <p:cNvSpPr>
            <a:spLocks noGrp="1"/>
          </p:cNvSpPr>
          <p:nvPr>
            <p:ph sz="half" idx="2"/>
          </p:nvPr>
        </p:nvSpPr>
        <p:spPr>
          <a:xfrm>
            <a:off x="609600" y="2736850"/>
            <a:ext cx="3090863" cy="3305175"/>
          </a:xfrm>
        </p:spPr>
        <p:txBody>
          <a:bodyPr/>
          <a:lstStyle/>
          <a:p>
            <a:r>
              <a:rPr lang="cs-CZ"/>
              <a:t>Společnost – jazyk, hodnoty, tradice, média</a:t>
            </a:r>
          </a:p>
          <a:p>
            <a:r>
              <a:rPr lang="cs-CZ"/>
              <a:t>Sociální vrstva – normy, hodnoty, styl života</a:t>
            </a:r>
          </a:p>
          <a:p>
            <a:r>
              <a:rPr lang="cs-CZ"/>
              <a:t>Sociální skupina – rodina, škola, parta….</a:t>
            </a:r>
          </a:p>
          <a:p>
            <a:r>
              <a:rPr lang="cs-CZ"/>
              <a:t>Př. Vlčí děti Amaly a Kamaly</a:t>
            </a:r>
          </a:p>
        </p:txBody>
      </p:sp>
      <p:sp>
        <p:nvSpPr>
          <p:cNvPr id="44036" name="Zástupný symbol pro text 13"/>
          <p:cNvSpPr>
            <a:spLocks noGrp="1"/>
          </p:cNvSpPr>
          <p:nvPr>
            <p:ph type="body" sz="quarter" idx="3"/>
          </p:nvPr>
        </p:nvSpPr>
        <p:spPr>
          <a:xfrm>
            <a:off x="3867150" y="2160588"/>
            <a:ext cx="3090863" cy="576262"/>
          </a:xfrm>
        </p:spPr>
        <p:txBody>
          <a:bodyPr/>
          <a:lstStyle/>
          <a:p>
            <a:r>
              <a:rPr lang="cs-CZ"/>
              <a:t>Vnitřní - biologické</a:t>
            </a:r>
          </a:p>
        </p:txBody>
      </p:sp>
      <p:sp>
        <p:nvSpPr>
          <p:cNvPr id="44037" name="Zástupný symbol pro obsah 14"/>
          <p:cNvSpPr>
            <a:spLocks noGrp="1"/>
          </p:cNvSpPr>
          <p:nvPr>
            <p:ph sz="quarter" idx="4"/>
          </p:nvPr>
        </p:nvSpPr>
        <p:spPr>
          <a:xfrm>
            <a:off x="3867150" y="2736850"/>
            <a:ext cx="3090863" cy="3305175"/>
          </a:xfrm>
        </p:spPr>
        <p:txBody>
          <a:bodyPr/>
          <a:lstStyle/>
          <a:p>
            <a:r>
              <a:rPr lang="cs-CZ"/>
              <a:t>Dědičnost – genotyp</a:t>
            </a:r>
          </a:p>
          <a:p>
            <a:r>
              <a:rPr lang="cs-CZ"/>
              <a:t>Fenotyp vztah genotypu a vlivů vnějšího prostředí</a:t>
            </a:r>
          </a:p>
          <a:p>
            <a:r>
              <a:rPr lang="cs-CZ"/>
              <a:t>Dědičnot nebo osobní nevědomí ???</a:t>
            </a:r>
          </a:p>
          <a:p>
            <a:r>
              <a:rPr lang="cs-CZ"/>
              <a:t>Deprese, alkoholismus, agresivita, schopnost se prosadit, vést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Nadpis 1"/>
          <p:cNvSpPr>
            <a:spLocks noGrp="1"/>
          </p:cNvSpPr>
          <p:nvPr>
            <p:ph type="title"/>
          </p:nvPr>
        </p:nvSpPr>
        <p:spPr/>
        <p:txBody>
          <a:bodyPr/>
          <a:lstStyle/>
          <a:p>
            <a:r>
              <a:rPr lang="cs-CZ"/>
              <a:t>Kladné sebehodnocení selfesteem</a:t>
            </a:r>
          </a:p>
        </p:txBody>
      </p:sp>
      <p:sp>
        <p:nvSpPr>
          <p:cNvPr id="272386" name="Zástupný symbol pro obsah 2"/>
          <p:cNvSpPr>
            <a:spLocks noGrp="1"/>
          </p:cNvSpPr>
          <p:nvPr>
            <p:ph idx="1"/>
          </p:nvPr>
        </p:nvSpPr>
        <p:spPr>
          <a:xfrm>
            <a:off x="609600" y="2160588"/>
            <a:ext cx="7275513" cy="3881437"/>
          </a:xfrm>
        </p:spPr>
        <p:txBody>
          <a:bodyPr/>
          <a:lstStyle/>
          <a:p>
            <a:r>
              <a:rPr lang="cs-CZ"/>
              <a:t>schopnost vidět sebe sama s určitým odstupem tak, jak vidíme druhého člověka, a zároveň se popsat a ohodnotit, což je spojeno s mnoha kladnými a negativními emocemi. </a:t>
            </a:r>
          </a:p>
          <a:p>
            <a:r>
              <a:rPr lang="cs-CZ" sz="1700"/>
              <a:t>Lidé s vysokou mírou sebehodnocení jsou zvídavější, odvážněji se seznamují s novými informacemi i pohledy na skutečnost, jsou důvěřivější, spokojenější a mají méně vnitřních konfliktů. Jsou asertivnější, ne však agresivní. Kladou si poměrně vysoké cíle, obvykle jsou úspěšnější a častěji dosahují cílů, které si stanovili, což opět zvyšuje míru jejich sebehodnocení. Jsou též výrazněji přesvědčeni o tom, že jejich skutečný stav je blízký ideálu jejich „já“.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Nadpis 1"/>
          <p:cNvSpPr>
            <a:spLocks noGrp="1"/>
          </p:cNvSpPr>
          <p:nvPr>
            <p:ph type="title"/>
          </p:nvPr>
        </p:nvSpPr>
        <p:spPr/>
        <p:txBody>
          <a:bodyPr/>
          <a:lstStyle/>
          <a:p>
            <a:r>
              <a:rPr lang="cs-CZ"/>
              <a:t>Smysluplnost života a smysl pro humor</a:t>
            </a:r>
          </a:p>
        </p:txBody>
      </p:sp>
      <p:sp>
        <p:nvSpPr>
          <p:cNvPr id="273410" name="Zástupný symbol pro obsah 2"/>
          <p:cNvSpPr>
            <a:spLocks noGrp="1"/>
          </p:cNvSpPr>
          <p:nvPr>
            <p:ph idx="1"/>
          </p:nvPr>
        </p:nvSpPr>
        <p:spPr/>
        <p:txBody>
          <a:bodyPr/>
          <a:lstStyle/>
          <a:p>
            <a:r>
              <a:rPr lang="cs-CZ"/>
              <a:t>Antonovsky (1979) ve svých studiích zjistil, že lidé, kteří mají pro co žít, mají víru, a lidé, kteří mají smysl pro humor, lépe zvládají životní těžkosti.</a:t>
            </a:r>
          </a:p>
          <a:p>
            <a:r>
              <a:rPr lang="cs-CZ"/>
              <a:t>Podstata blahodárnosti humoru a vůbec optimismu na lidský organismus spočívá ve změněném úhlu pohledu na problém</a:t>
            </a:r>
          </a:p>
          <a:p>
            <a:endParaRPr lang="cs-CZ"/>
          </a:p>
          <a:p>
            <a:endParaRPr lang="cs-CZ"/>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Nadpis 1"/>
          <p:cNvSpPr>
            <a:spLocks noGrp="1"/>
          </p:cNvSpPr>
          <p:nvPr>
            <p:ph type="ctrTitle"/>
          </p:nvPr>
        </p:nvSpPr>
        <p:spPr>
          <a:xfrm>
            <a:off x="1130300" y="2405063"/>
            <a:ext cx="5827713" cy="1646237"/>
          </a:xfrm>
        </p:spPr>
        <p:txBody>
          <a:bodyPr/>
          <a:lstStyle/>
          <a:p>
            <a:r>
              <a:rPr lang="cs-CZ"/>
              <a:t>Zvládání stresu</a:t>
            </a:r>
          </a:p>
        </p:txBody>
      </p:sp>
      <p:sp>
        <p:nvSpPr>
          <p:cNvPr id="3" name="Podnadpis 2"/>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r>
              <a:rPr lang="cs-CZ" dirty="0" err="1"/>
              <a:t>Copingové</a:t>
            </a:r>
            <a:r>
              <a:rPr lang="cs-CZ" dirty="0"/>
              <a:t> strategie</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Nadpis 1"/>
          <p:cNvSpPr>
            <a:spLocks noGrp="1"/>
          </p:cNvSpPr>
          <p:nvPr>
            <p:ph type="title"/>
          </p:nvPr>
        </p:nvSpPr>
        <p:spPr/>
        <p:txBody>
          <a:bodyPr/>
          <a:lstStyle/>
          <a:p>
            <a:r>
              <a:rPr lang="cs-CZ"/>
              <a:t>Coping </a:t>
            </a:r>
          </a:p>
        </p:txBody>
      </p:sp>
      <p:sp>
        <p:nvSpPr>
          <p:cNvPr id="3" name="Zástupný symbol pro obsah 2"/>
          <p:cNvSpPr>
            <a:spLocks noGrp="1"/>
          </p:cNvSpPr>
          <p:nvPr>
            <p:ph idx="1"/>
          </p:nvPr>
        </p:nvSpPr>
        <p:spPr>
          <a:xfrm>
            <a:off x="1009650" y="1628775"/>
            <a:ext cx="7124700" cy="4752975"/>
          </a:xfrm>
        </p:spPr>
        <p:txBody>
          <a:bodyPr rtlCol="0">
            <a:normAutofit/>
          </a:bodyPr>
          <a:lstStyle/>
          <a:p>
            <a:pPr marL="0" indent="0" fontAlgn="auto">
              <a:spcAft>
                <a:spcPts val="0"/>
              </a:spcAft>
              <a:buFont typeface="Wingdings 3" charset="2"/>
              <a:buNone/>
              <a:defRPr/>
            </a:pPr>
            <a:r>
              <a:rPr lang="cs-CZ" dirty="0">
                <a:solidFill>
                  <a:schemeClr val="tx1">
                    <a:lumMod val="75000"/>
                    <a:lumOff val="25000"/>
                  </a:schemeClr>
                </a:solidFill>
              </a:rPr>
              <a:t>„</a:t>
            </a:r>
            <a:r>
              <a:rPr lang="cs-CZ" b="1" dirty="0">
                <a:solidFill>
                  <a:schemeClr val="tx1">
                    <a:lumMod val="75000"/>
                    <a:lumOff val="25000"/>
                  </a:schemeClr>
                </a:solidFill>
              </a:rPr>
              <a:t>snaha zvládat podmínky, které vyžadují anebo přesahují míru adaptačních schopností jedince</a:t>
            </a:r>
          </a:p>
          <a:p>
            <a:pPr marL="0" indent="0" fontAlgn="auto">
              <a:spcAft>
                <a:spcPts val="0"/>
              </a:spcAft>
              <a:buFont typeface="Wingdings 3" charset="2"/>
              <a:buNone/>
              <a:defRPr/>
            </a:pPr>
            <a:r>
              <a:rPr lang="cs-CZ" dirty="0">
                <a:solidFill>
                  <a:schemeClr val="tx1">
                    <a:lumMod val="75000"/>
                    <a:lumOff val="25000"/>
                  </a:schemeClr>
                </a:solidFill>
              </a:rPr>
              <a:t>COPINGOVÉ STRATEGIE  = ZPŮSOBY, JAKÝMI SE SNAŽÍME ZVLÁDAT STRES</a:t>
            </a:r>
          </a:p>
          <a:p>
            <a:pPr fontAlgn="auto">
              <a:spcAft>
                <a:spcPts val="0"/>
              </a:spcAft>
              <a:buFont typeface="Wingdings 3" charset="2"/>
              <a:buChar char=""/>
              <a:defRPr/>
            </a:pPr>
            <a:r>
              <a:rPr lang="cs-CZ" dirty="0">
                <a:solidFill>
                  <a:schemeClr val="tx1">
                    <a:lumMod val="75000"/>
                    <a:lumOff val="25000"/>
                  </a:schemeClr>
                </a:solidFill>
              </a:rPr>
              <a:t>„Zvládáním (</a:t>
            </a:r>
            <a:r>
              <a:rPr lang="cs-CZ" dirty="0" err="1">
                <a:solidFill>
                  <a:schemeClr val="tx1">
                    <a:lumMod val="75000"/>
                    <a:lumOff val="25000"/>
                  </a:schemeClr>
                </a:solidFill>
              </a:rPr>
              <a:t>kopinkem</a:t>
            </a:r>
            <a:r>
              <a:rPr lang="cs-CZ" dirty="0">
                <a:solidFill>
                  <a:schemeClr val="tx1">
                    <a:lumMod val="75000"/>
                    <a:lumOff val="25000"/>
                  </a:schemeClr>
                </a:solidFill>
              </a:rPr>
              <a:t>) se rozumí snaha</a:t>
            </a:r>
          </a:p>
          <a:p>
            <a:pPr lvl="1" fontAlgn="auto">
              <a:spcAft>
                <a:spcPts val="0"/>
              </a:spcAft>
              <a:buFont typeface="Wingdings 3" charset="2"/>
              <a:buChar char=""/>
              <a:defRPr/>
            </a:pPr>
            <a:r>
              <a:rPr lang="cs-CZ" dirty="0">
                <a:solidFill>
                  <a:schemeClr val="tx1">
                    <a:lumMod val="75000"/>
                    <a:lumOff val="25000"/>
                  </a:schemeClr>
                </a:solidFill>
              </a:rPr>
              <a:t>intrapsychická (vnitřní)</a:t>
            </a:r>
          </a:p>
          <a:p>
            <a:pPr lvl="1" fontAlgn="auto">
              <a:spcAft>
                <a:spcPts val="0"/>
              </a:spcAft>
              <a:buFont typeface="Wingdings 3" charset="2"/>
              <a:buChar char=""/>
              <a:defRPr/>
            </a:pPr>
            <a:r>
              <a:rPr lang="cs-CZ" dirty="0" err="1">
                <a:solidFill>
                  <a:schemeClr val="tx1">
                    <a:lumMod val="75000"/>
                    <a:lumOff val="25000"/>
                  </a:schemeClr>
                </a:solidFill>
              </a:rPr>
              <a:t>interpsychická</a:t>
            </a:r>
            <a:r>
              <a:rPr lang="cs-CZ" dirty="0">
                <a:solidFill>
                  <a:schemeClr val="tx1">
                    <a:lumMod val="75000"/>
                    <a:lumOff val="25000"/>
                  </a:schemeClr>
                </a:solidFill>
              </a:rPr>
              <a:t> - zaměřená na určitou činnost – řídit, tolerovat, redukovat a minimalizovat vnitřní i vnější požadavky</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Nadpis 1"/>
          <p:cNvSpPr>
            <a:spLocks noGrp="1"/>
          </p:cNvSpPr>
          <p:nvPr>
            <p:ph type="title"/>
          </p:nvPr>
        </p:nvSpPr>
        <p:spPr/>
        <p:txBody>
          <a:bodyPr/>
          <a:lstStyle/>
          <a:p>
            <a:r>
              <a:rPr lang="cs-CZ"/>
              <a:t>Rozdělení reakcí na zátěž</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3" charset="2"/>
              <a:buNone/>
              <a:defRPr/>
            </a:pPr>
            <a:r>
              <a:rPr lang="cs-CZ" dirty="0">
                <a:solidFill>
                  <a:schemeClr val="tx1">
                    <a:lumMod val="75000"/>
                    <a:lumOff val="25000"/>
                  </a:schemeClr>
                </a:solidFill>
              </a:rPr>
              <a:t>Jiří Mareš navrhuje rozdělení reakcí jedince na zátěž </a:t>
            </a:r>
          </a:p>
          <a:p>
            <a:pPr fontAlgn="auto">
              <a:spcAft>
                <a:spcPts val="0"/>
              </a:spcAft>
              <a:buFont typeface="Wingdings 3" charset="2"/>
              <a:buChar char=""/>
              <a:defRPr/>
            </a:pPr>
            <a:r>
              <a:rPr lang="cs-CZ" dirty="0">
                <a:solidFill>
                  <a:schemeClr val="tx1">
                    <a:lumMod val="75000"/>
                    <a:lumOff val="25000"/>
                  </a:schemeClr>
                </a:solidFill>
              </a:rPr>
              <a:t>reakce </a:t>
            </a:r>
            <a:r>
              <a:rPr lang="cs-CZ" b="1" dirty="0">
                <a:solidFill>
                  <a:schemeClr val="tx1">
                    <a:lumMod val="75000"/>
                    <a:lumOff val="25000"/>
                  </a:schemeClr>
                </a:solidFill>
              </a:rPr>
              <a:t>stresové či obranné - </a:t>
            </a:r>
            <a:r>
              <a:rPr lang="cs-CZ" dirty="0">
                <a:solidFill>
                  <a:schemeClr val="tx1">
                    <a:lumMod val="75000"/>
                    <a:lumOff val="25000"/>
                  </a:schemeClr>
                </a:solidFill>
              </a:rPr>
              <a:t>chování nevědomé</a:t>
            </a:r>
          </a:p>
          <a:p>
            <a:pPr fontAlgn="auto">
              <a:spcAft>
                <a:spcPts val="0"/>
              </a:spcAft>
              <a:buFont typeface="Wingdings 3" charset="2"/>
              <a:buChar char=""/>
              <a:defRPr/>
            </a:pPr>
            <a:r>
              <a:rPr lang="cs-CZ" dirty="0">
                <a:solidFill>
                  <a:schemeClr val="tx1">
                    <a:lumMod val="75000"/>
                    <a:lumOff val="25000"/>
                  </a:schemeClr>
                </a:solidFill>
              </a:rPr>
              <a:t>reakce </a:t>
            </a:r>
            <a:r>
              <a:rPr lang="cs-CZ" b="1" dirty="0">
                <a:solidFill>
                  <a:schemeClr val="tx1">
                    <a:lumMod val="75000"/>
                    <a:lumOff val="25000"/>
                  </a:schemeClr>
                </a:solidFill>
              </a:rPr>
              <a:t>zvládací</a:t>
            </a:r>
            <a:r>
              <a:rPr lang="cs-CZ" dirty="0">
                <a:solidFill>
                  <a:schemeClr val="tx1">
                    <a:lumMod val="75000"/>
                    <a:lumOff val="25000"/>
                  </a:schemeClr>
                </a:solidFill>
              </a:rPr>
              <a:t>, které jsou vědomým reagováním člověka na stresovou situaci (Mareš, 2001). </a:t>
            </a:r>
          </a:p>
          <a:p>
            <a:pPr marL="0" indent="0" fontAlgn="auto">
              <a:spcAft>
                <a:spcPts val="0"/>
              </a:spcAft>
              <a:buFont typeface="Wingdings 3" charset="2"/>
              <a:buNone/>
              <a:defRPr/>
            </a:pPr>
            <a:r>
              <a:rPr lang="cs-CZ" dirty="0">
                <a:solidFill>
                  <a:schemeClr val="tx1">
                    <a:lumMod val="75000"/>
                    <a:lumOff val="25000"/>
                  </a:schemeClr>
                </a:solidFill>
              </a:rPr>
              <a:t>Při volbě </a:t>
            </a:r>
            <a:r>
              <a:rPr lang="cs-CZ" dirty="0" err="1">
                <a:solidFill>
                  <a:schemeClr val="tx1">
                    <a:lumMod val="75000"/>
                    <a:lumOff val="25000"/>
                  </a:schemeClr>
                </a:solidFill>
              </a:rPr>
              <a:t>copingové</a:t>
            </a:r>
            <a:r>
              <a:rPr lang="cs-CZ" dirty="0">
                <a:solidFill>
                  <a:schemeClr val="tx1">
                    <a:lumMod val="75000"/>
                    <a:lumOff val="25000"/>
                  </a:schemeClr>
                </a:solidFill>
              </a:rPr>
              <a:t> strategie je třeba brát v úvahu tři oblasti: </a:t>
            </a:r>
          </a:p>
          <a:p>
            <a:pPr fontAlgn="auto">
              <a:spcAft>
                <a:spcPts val="0"/>
              </a:spcAft>
              <a:buFont typeface="Wingdings 3" charset="2"/>
              <a:buChar char=""/>
              <a:defRPr/>
            </a:pPr>
            <a:r>
              <a:rPr lang="cs-CZ" dirty="0">
                <a:solidFill>
                  <a:schemeClr val="tx1">
                    <a:lumMod val="75000"/>
                    <a:lumOff val="25000"/>
                  </a:schemeClr>
                </a:solidFill>
              </a:rPr>
              <a:t>Myšlenkovou (kognitivní)</a:t>
            </a:r>
          </a:p>
          <a:p>
            <a:pPr fontAlgn="auto">
              <a:spcAft>
                <a:spcPts val="0"/>
              </a:spcAft>
              <a:buFont typeface="Wingdings 3" charset="2"/>
              <a:buChar char=""/>
              <a:defRPr/>
            </a:pPr>
            <a:r>
              <a:rPr lang="cs-CZ" dirty="0">
                <a:solidFill>
                  <a:schemeClr val="tx1">
                    <a:lumMod val="75000"/>
                    <a:lumOff val="25000"/>
                  </a:schemeClr>
                </a:solidFill>
              </a:rPr>
              <a:t>Emocionální (citovou)</a:t>
            </a:r>
          </a:p>
          <a:p>
            <a:pPr fontAlgn="auto">
              <a:spcAft>
                <a:spcPts val="0"/>
              </a:spcAft>
              <a:buFont typeface="Wingdings 3" charset="2"/>
              <a:buChar char=""/>
              <a:defRPr/>
            </a:pPr>
            <a:r>
              <a:rPr lang="cs-CZ" dirty="0">
                <a:solidFill>
                  <a:schemeClr val="tx1">
                    <a:lumMod val="75000"/>
                    <a:lumOff val="25000"/>
                  </a:schemeClr>
                </a:solidFill>
              </a:rPr>
              <a:t>Volní, projevující se chováním (činností)</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Nadpis 1"/>
          <p:cNvSpPr>
            <a:spLocks noGrp="1"/>
          </p:cNvSpPr>
          <p:nvPr>
            <p:ph type="title"/>
          </p:nvPr>
        </p:nvSpPr>
        <p:spPr/>
        <p:txBody>
          <a:bodyPr/>
          <a:lstStyle/>
          <a:p>
            <a:endParaRPr lang="cs-CZ"/>
          </a:p>
        </p:txBody>
      </p:sp>
      <p:pic>
        <p:nvPicPr>
          <p:cNvPr id="277506" name="Zástupný symbol pro obsah 3"/>
          <p:cNvPicPr>
            <a:picLocks noGrp="1" noChangeAspect="1"/>
          </p:cNvPicPr>
          <p:nvPr>
            <p:ph idx="1"/>
          </p:nvPr>
        </p:nvPicPr>
        <p:blipFill>
          <a:blip r:embed="rId2"/>
          <a:srcRect/>
          <a:stretch>
            <a:fillRect/>
          </a:stretch>
        </p:blipFill>
        <p:spPr>
          <a:xfrm>
            <a:off x="395288" y="404813"/>
            <a:ext cx="8497887" cy="6048375"/>
          </a:xfr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29" name="Group 50"/>
          <p:cNvGrpSpPr>
            <a:grpSpLocks/>
          </p:cNvGrpSpPr>
          <p:nvPr/>
        </p:nvGrpSpPr>
        <p:grpSpPr bwMode="auto">
          <a:xfrm>
            <a:off x="708025" y="1198563"/>
            <a:ext cx="7272338" cy="5184775"/>
            <a:chOff x="612" y="663"/>
            <a:chExt cx="3493" cy="3122"/>
          </a:xfrm>
        </p:grpSpPr>
        <p:grpSp>
          <p:nvGrpSpPr>
            <p:cNvPr id="278531" name="Group 4"/>
            <p:cNvGrpSpPr>
              <a:grpSpLocks noChangeAspect="1"/>
            </p:cNvGrpSpPr>
            <p:nvPr/>
          </p:nvGrpSpPr>
          <p:grpSpPr bwMode="auto">
            <a:xfrm>
              <a:off x="612" y="663"/>
              <a:ext cx="3489" cy="3122"/>
              <a:chOff x="2640" y="6233"/>
              <a:chExt cx="10258" cy="9177"/>
            </a:xfrm>
          </p:grpSpPr>
          <p:sp>
            <p:nvSpPr>
              <p:cNvPr id="278533" name="AutoShape 5"/>
              <p:cNvSpPr>
                <a:spLocks noChangeAspect="1" noChangeArrowheads="1"/>
              </p:cNvSpPr>
              <p:nvPr/>
            </p:nvSpPr>
            <p:spPr bwMode="auto">
              <a:xfrm>
                <a:off x="2640" y="6233"/>
                <a:ext cx="10258" cy="9177"/>
              </a:xfrm>
              <a:prstGeom prst="rect">
                <a:avLst/>
              </a:prstGeom>
              <a:noFill/>
              <a:ln w="9525">
                <a:noFill/>
                <a:miter lim="800000"/>
                <a:headEnd/>
                <a:tailEnd/>
              </a:ln>
            </p:spPr>
            <p:txBody>
              <a:bodyPr/>
              <a:lstStyle/>
              <a:p>
                <a:endParaRPr lang="cs-CZ">
                  <a:latin typeface="Trebuchet MS" pitchFamily="34" charset="0"/>
                </a:endParaRPr>
              </a:p>
            </p:txBody>
          </p:sp>
          <p:sp>
            <p:nvSpPr>
              <p:cNvPr id="278534" name="Rectangle 6"/>
              <p:cNvSpPr>
                <a:spLocks noChangeArrowheads="1"/>
              </p:cNvSpPr>
              <p:nvPr/>
            </p:nvSpPr>
            <p:spPr bwMode="auto">
              <a:xfrm>
                <a:off x="4726" y="6233"/>
                <a:ext cx="5898" cy="544"/>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b="1">
                    <a:solidFill>
                      <a:srgbClr val="000000"/>
                    </a:solidFill>
                    <a:latin typeface="Trebuchet MS" pitchFamily="34" charset="0"/>
                  </a:rPr>
                  <a:t>Techniky řešení stresových situací</a:t>
                </a:r>
                <a:endParaRPr lang="cs-CZ">
                  <a:latin typeface="Trebuchet MS" pitchFamily="34" charset="0"/>
                </a:endParaRPr>
              </a:p>
            </p:txBody>
          </p:sp>
          <p:sp>
            <p:nvSpPr>
              <p:cNvPr id="278535" name="Rectangle 7"/>
              <p:cNvSpPr>
                <a:spLocks noChangeArrowheads="1"/>
              </p:cNvSpPr>
              <p:nvPr/>
            </p:nvSpPr>
            <p:spPr bwMode="auto">
              <a:xfrm>
                <a:off x="2640" y="7321"/>
                <a:ext cx="1996" cy="636"/>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b="1">
                    <a:solidFill>
                      <a:srgbClr val="000000"/>
                    </a:solidFill>
                    <a:latin typeface="Trebuchet MS" pitchFamily="34" charset="0"/>
                  </a:rPr>
                  <a:t>agresivní</a:t>
                </a:r>
                <a:endParaRPr lang="cs-CZ">
                  <a:latin typeface="Trebuchet MS" pitchFamily="34" charset="0"/>
                </a:endParaRPr>
              </a:p>
            </p:txBody>
          </p:sp>
          <p:sp>
            <p:nvSpPr>
              <p:cNvPr id="278536" name="Rectangle 8"/>
              <p:cNvSpPr>
                <a:spLocks noChangeArrowheads="1"/>
              </p:cNvSpPr>
              <p:nvPr/>
            </p:nvSpPr>
            <p:spPr bwMode="auto">
              <a:xfrm>
                <a:off x="6419" y="7313"/>
                <a:ext cx="2178" cy="636"/>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b="1">
                    <a:solidFill>
                      <a:srgbClr val="000000"/>
                    </a:solidFill>
                    <a:latin typeface="Trebuchet MS" pitchFamily="34" charset="0"/>
                  </a:rPr>
                  <a:t>úniková</a:t>
                </a:r>
                <a:endParaRPr lang="cs-CZ">
                  <a:latin typeface="Trebuchet MS" pitchFamily="34" charset="0"/>
                </a:endParaRPr>
              </a:p>
            </p:txBody>
          </p:sp>
          <p:sp>
            <p:nvSpPr>
              <p:cNvPr id="278537" name="Rectangle 9"/>
              <p:cNvSpPr>
                <a:spLocks noChangeArrowheads="1"/>
              </p:cNvSpPr>
              <p:nvPr/>
            </p:nvSpPr>
            <p:spPr bwMode="auto">
              <a:xfrm>
                <a:off x="9624" y="7321"/>
                <a:ext cx="2086" cy="636"/>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b="1">
                    <a:solidFill>
                      <a:srgbClr val="000000"/>
                    </a:solidFill>
                    <a:latin typeface="Trebuchet MS" pitchFamily="34" charset="0"/>
                  </a:rPr>
                  <a:t>další</a:t>
                </a:r>
                <a:endParaRPr lang="cs-CZ">
                  <a:latin typeface="Trebuchet MS" pitchFamily="34" charset="0"/>
                </a:endParaRPr>
              </a:p>
            </p:txBody>
          </p:sp>
          <p:sp>
            <p:nvSpPr>
              <p:cNvPr id="278538" name="Rectangle 10"/>
              <p:cNvSpPr>
                <a:spLocks noChangeArrowheads="1"/>
              </p:cNvSpPr>
              <p:nvPr/>
            </p:nvSpPr>
            <p:spPr bwMode="auto">
              <a:xfrm>
                <a:off x="3184" y="8319"/>
                <a:ext cx="2358" cy="452"/>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a:solidFill>
                      <a:srgbClr val="000000"/>
                    </a:solidFill>
                    <a:latin typeface="Trebuchet MS" pitchFamily="34" charset="0"/>
                  </a:rPr>
                  <a:t>přímá agrese</a:t>
                </a:r>
                <a:endParaRPr lang="cs-CZ">
                  <a:latin typeface="Trebuchet MS" pitchFamily="34" charset="0"/>
                </a:endParaRPr>
              </a:p>
            </p:txBody>
          </p:sp>
          <p:sp>
            <p:nvSpPr>
              <p:cNvPr id="278539" name="Rectangle 11"/>
              <p:cNvSpPr>
                <a:spLocks noChangeArrowheads="1"/>
              </p:cNvSpPr>
              <p:nvPr/>
            </p:nvSpPr>
            <p:spPr bwMode="auto">
              <a:xfrm>
                <a:off x="3180" y="9113"/>
                <a:ext cx="2358" cy="451"/>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a:solidFill>
                      <a:srgbClr val="000000"/>
                    </a:solidFill>
                    <a:latin typeface="Trebuchet MS" pitchFamily="34" charset="0"/>
                  </a:rPr>
                  <a:t>nepřímá agrese</a:t>
                </a:r>
                <a:endParaRPr lang="cs-CZ">
                  <a:latin typeface="Trebuchet MS" pitchFamily="34" charset="0"/>
                </a:endParaRPr>
              </a:p>
            </p:txBody>
          </p:sp>
          <p:sp>
            <p:nvSpPr>
              <p:cNvPr id="278540" name="Rectangle 12"/>
              <p:cNvSpPr>
                <a:spLocks noChangeArrowheads="1"/>
              </p:cNvSpPr>
              <p:nvPr/>
            </p:nvSpPr>
            <p:spPr bwMode="auto">
              <a:xfrm>
                <a:off x="3180" y="9832"/>
                <a:ext cx="2358" cy="452"/>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lIns="73152" tIns="36576" rIns="73152" bIns="36576" anchor="ctr"/>
              <a:lstStyle/>
              <a:p>
                <a:pPr algn="ctr"/>
                <a:r>
                  <a:rPr lang="cs-CZ" sz="1200">
                    <a:solidFill>
                      <a:srgbClr val="000000"/>
                    </a:solidFill>
                    <a:latin typeface="Trebuchet MS" pitchFamily="34" charset="0"/>
                  </a:rPr>
                  <a:t>autoagrese</a:t>
                </a:r>
                <a:endParaRPr lang="cs-CZ">
                  <a:latin typeface="Trebuchet MS" pitchFamily="34" charset="0"/>
                </a:endParaRPr>
              </a:p>
            </p:txBody>
          </p:sp>
          <p:sp>
            <p:nvSpPr>
              <p:cNvPr id="278541" name="Line 13"/>
              <p:cNvSpPr>
                <a:spLocks noChangeShapeType="1"/>
              </p:cNvSpPr>
              <p:nvPr/>
            </p:nvSpPr>
            <p:spPr bwMode="auto">
              <a:xfrm>
                <a:off x="2820" y="7957"/>
                <a:ext cx="1" cy="2055"/>
              </a:xfrm>
              <a:prstGeom prst="line">
                <a:avLst/>
              </a:prstGeom>
              <a:noFill/>
              <a:ln w="9525">
                <a:solidFill>
                  <a:srgbClr val="000000"/>
                </a:solidFill>
                <a:round/>
                <a:headEnd/>
                <a:tailEnd/>
              </a:ln>
            </p:spPr>
            <p:txBody>
              <a:bodyPr/>
              <a:lstStyle/>
              <a:p>
                <a:endParaRPr lang="cs-CZ"/>
              </a:p>
            </p:txBody>
          </p:sp>
          <p:sp>
            <p:nvSpPr>
              <p:cNvPr id="278542" name="Line 14"/>
              <p:cNvSpPr>
                <a:spLocks noChangeShapeType="1"/>
              </p:cNvSpPr>
              <p:nvPr/>
            </p:nvSpPr>
            <p:spPr bwMode="auto">
              <a:xfrm>
                <a:off x="2820" y="8501"/>
                <a:ext cx="364" cy="0"/>
              </a:xfrm>
              <a:prstGeom prst="line">
                <a:avLst/>
              </a:prstGeom>
              <a:noFill/>
              <a:ln w="9525">
                <a:solidFill>
                  <a:srgbClr val="000000"/>
                </a:solidFill>
                <a:round/>
                <a:headEnd/>
                <a:tailEnd type="triangle" w="med" len="med"/>
              </a:ln>
            </p:spPr>
            <p:txBody>
              <a:bodyPr/>
              <a:lstStyle/>
              <a:p>
                <a:endParaRPr lang="cs-CZ"/>
              </a:p>
            </p:txBody>
          </p:sp>
          <p:sp>
            <p:nvSpPr>
              <p:cNvPr id="278543" name="Line 15"/>
              <p:cNvSpPr>
                <a:spLocks noChangeShapeType="1"/>
              </p:cNvSpPr>
              <p:nvPr/>
            </p:nvSpPr>
            <p:spPr bwMode="auto">
              <a:xfrm>
                <a:off x="2820" y="9293"/>
                <a:ext cx="364" cy="1"/>
              </a:xfrm>
              <a:prstGeom prst="line">
                <a:avLst/>
              </a:prstGeom>
              <a:noFill/>
              <a:ln w="9525">
                <a:solidFill>
                  <a:srgbClr val="000000"/>
                </a:solidFill>
                <a:round/>
                <a:headEnd/>
                <a:tailEnd type="triangle" w="med" len="med"/>
              </a:ln>
            </p:spPr>
            <p:txBody>
              <a:bodyPr/>
              <a:lstStyle/>
              <a:p>
                <a:endParaRPr lang="cs-CZ"/>
              </a:p>
            </p:txBody>
          </p:sp>
          <p:sp>
            <p:nvSpPr>
              <p:cNvPr id="278544" name="Line 16"/>
              <p:cNvSpPr>
                <a:spLocks noChangeShapeType="1"/>
              </p:cNvSpPr>
              <p:nvPr/>
            </p:nvSpPr>
            <p:spPr bwMode="auto">
              <a:xfrm>
                <a:off x="2820" y="10012"/>
                <a:ext cx="364" cy="1"/>
              </a:xfrm>
              <a:prstGeom prst="line">
                <a:avLst/>
              </a:prstGeom>
              <a:noFill/>
              <a:ln w="9525">
                <a:solidFill>
                  <a:srgbClr val="000000"/>
                </a:solidFill>
                <a:round/>
                <a:headEnd/>
                <a:tailEnd type="triangle" w="med" len="med"/>
              </a:ln>
            </p:spPr>
            <p:txBody>
              <a:bodyPr/>
              <a:lstStyle/>
              <a:p>
                <a:endParaRPr lang="cs-CZ"/>
              </a:p>
            </p:txBody>
          </p:sp>
          <p:grpSp>
            <p:nvGrpSpPr>
              <p:cNvPr id="278545" name="Group 17"/>
              <p:cNvGrpSpPr>
                <a:grpSpLocks/>
              </p:cNvGrpSpPr>
              <p:nvPr/>
            </p:nvGrpSpPr>
            <p:grpSpPr bwMode="auto">
              <a:xfrm>
                <a:off x="5699" y="8212"/>
                <a:ext cx="3514" cy="6691"/>
                <a:chOff x="2109" y="1298"/>
                <a:chExt cx="1406" cy="2677"/>
              </a:xfrm>
            </p:grpSpPr>
            <p:sp>
              <p:nvSpPr>
                <p:cNvPr id="278567" name="Rectangle 18"/>
                <p:cNvSpPr>
                  <a:spLocks noChangeArrowheads="1"/>
                </p:cNvSpPr>
                <p:nvPr/>
              </p:nvSpPr>
              <p:spPr bwMode="auto">
                <a:xfrm>
                  <a:off x="2290" y="1298"/>
                  <a:ext cx="1225" cy="227"/>
                </a:xfrm>
                <a:prstGeom prst="rect">
                  <a:avLst/>
                </a:prstGeom>
                <a:gradFill rotWithShape="1">
                  <a:gsLst>
                    <a:gs pos="0">
                      <a:srgbClr val="ECF6F7"/>
                    </a:gs>
                    <a:gs pos="50000">
                      <a:srgbClr val="BBE0E3"/>
                    </a:gs>
                    <a:gs pos="100000">
                      <a:srgbClr val="ECF6F7"/>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prostý únik</a:t>
                  </a:r>
                  <a:endParaRPr lang="cs-CZ">
                    <a:latin typeface="Trebuchet MS" pitchFamily="34" charset="0"/>
                  </a:endParaRPr>
                </a:p>
              </p:txBody>
            </p:sp>
            <p:sp>
              <p:nvSpPr>
                <p:cNvPr id="278568" name="Rectangle 19"/>
                <p:cNvSpPr>
                  <a:spLocks noChangeArrowheads="1"/>
                </p:cNvSpPr>
                <p:nvPr/>
              </p:nvSpPr>
              <p:spPr bwMode="auto">
                <a:xfrm>
                  <a:off x="2290" y="1888"/>
                  <a:ext cx="1225" cy="227"/>
                </a:xfrm>
                <a:prstGeom prst="rect">
                  <a:avLst/>
                </a:prstGeom>
                <a:gradFill rotWithShape="1">
                  <a:gsLst>
                    <a:gs pos="0">
                      <a:srgbClr val="ECF6F7"/>
                    </a:gs>
                    <a:gs pos="50000">
                      <a:srgbClr val="BBE0E3"/>
                    </a:gs>
                    <a:gs pos="100000">
                      <a:srgbClr val="ECF6F7"/>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únik do nemoci</a:t>
                  </a:r>
                  <a:endParaRPr lang="cs-CZ">
                    <a:latin typeface="Trebuchet MS" pitchFamily="34" charset="0"/>
                  </a:endParaRPr>
                </a:p>
              </p:txBody>
            </p:sp>
            <p:sp>
              <p:nvSpPr>
                <p:cNvPr id="278569" name="Rectangle 20"/>
                <p:cNvSpPr>
                  <a:spLocks noChangeArrowheads="1"/>
                </p:cNvSpPr>
                <p:nvPr/>
              </p:nvSpPr>
              <p:spPr bwMode="auto">
                <a:xfrm>
                  <a:off x="2290" y="2478"/>
                  <a:ext cx="1225" cy="227"/>
                </a:xfrm>
                <a:prstGeom prst="rect">
                  <a:avLst/>
                </a:prstGeom>
                <a:gradFill rotWithShape="1">
                  <a:gsLst>
                    <a:gs pos="0">
                      <a:srgbClr val="ECF6F7"/>
                    </a:gs>
                    <a:gs pos="50000">
                      <a:srgbClr val="BBE0E3"/>
                    </a:gs>
                    <a:gs pos="100000">
                      <a:srgbClr val="ECF6F7"/>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únik do fantazie</a:t>
                  </a:r>
                  <a:endParaRPr lang="cs-CZ">
                    <a:latin typeface="Trebuchet MS" pitchFamily="34" charset="0"/>
                  </a:endParaRPr>
                </a:p>
              </p:txBody>
            </p:sp>
            <p:sp>
              <p:nvSpPr>
                <p:cNvPr id="278570" name="Rectangle 21"/>
                <p:cNvSpPr>
                  <a:spLocks noChangeArrowheads="1"/>
                </p:cNvSpPr>
                <p:nvPr/>
              </p:nvSpPr>
              <p:spPr bwMode="auto">
                <a:xfrm>
                  <a:off x="2290" y="3113"/>
                  <a:ext cx="1225" cy="227"/>
                </a:xfrm>
                <a:prstGeom prst="rect">
                  <a:avLst/>
                </a:prstGeom>
                <a:gradFill rotWithShape="1">
                  <a:gsLst>
                    <a:gs pos="0">
                      <a:srgbClr val="ECF6F7"/>
                    </a:gs>
                    <a:gs pos="50000">
                      <a:srgbClr val="BBE0E3"/>
                    </a:gs>
                    <a:gs pos="100000">
                      <a:srgbClr val="ECF6F7"/>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únik do samoty</a:t>
                  </a:r>
                  <a:endParaRPr lang="cs-CZ">
                    <a:latin typeface="Trebuchet MS" pitchFamily="34" charset="0"/>
                  </a:endParaRPr>
                </a:p>
              </p:txBody>
            </p:sp>
            <p:sp>
              <p:nvSpPr>
                <p:cNvPr id="278571" name="Rectangle 22"/>
                <p:cNvSpPr>
                  <a:spLocks noChangeArrowheads="1"/>
                </p:cNvSpPr>
                <p:nvPr/>
              </p:nvSpPr>
              <p:spPr bwMode="auto">
                <a:xfrm>
                  <a:off x="2290" y="3748"/>
                  <a:ext cx="1225" cy="227"/>
                </a:xfrm>
                <a:prstGeom prst="rect">
                  <a:avLst/>
                </a:prstGeom>
                <a:gradFill rotWithShape="1">
                  <a:gsLst>
                    <a:gs pos="0">
                      <a:srgbClr val="ECF6F7"/>
                    </a:gs>
                    <a:gs pos="50000">
                      <a:srgbClr val="BBE0E3"/>
                    </a:gs>
                    <a:gs pos="100000">
                      <a:srgbClr val="ECF6F7"/>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egocentrismus</a:t>
                  </a:r>
                  <a:endParaRPr lang="cs-CZ">
                    <a:latin typeface="Trebuchet MS" pitchFamily="34" charset="0"/>
                  </a:endParaRPr>
                </a:p>
              </p:txBody>
            </p:sp>
            <p:sp>
              <p:nvSpPr>
                <p:cNvPr id="278572" name="Line 23"/>
                <p:cNvSpPr>
                  <a:spLocks noChangeShapeType="1"/>
                </p:cNvSpPr>
                <p:nvPr/>
              </p:nvSpPr>
              <p:spPr bwMode="auto">
                <a:xfrm>
                  <a:off x="2109" y="1389"/>
                  <a:ext cx="181" cy="0"/>
                </a:xfrm>
                <a:prstGeom prst="line">
                  <a:avLst/>
                </a:prstGeom>
                <a:noFill/>
                <a:ln w="9525">
                  <a:solidFill>
                    <a:srgbClr val="000000"/>
                  </a:solidFill>
                  <a:round/>
                  <a:headEnd/>
                  <a:tailEnd type="triangle" w="med" len="med"/>
                </a:ln>
              </p:spPr>
              <p:txBody>
                <a:bodyPr/>
                <a:lstStyle/>
                <a:p>
                  <a:endParaRPr lang="cs-CZ"/>
                </a:p>
              </p:txBody>
            </p:sp>
            <p:sp>
              <p:nvSpPr>
                <p:cNvPr id="278573" name="Line 24"/>
                <p:cNvSpPr>
                  <a:spLocks noChangeShapeType="1"/>
                </p:cNvSpPr>
                <p:nvPr/>
              </p:nvSpPr>
              <p:spPr bwMode="auto">
                <a:xfrm>
                  <a:off x="2109" y="1979"/>
                  <a:ext cx="181" cy="0"/>
                </a:xfrm>
                <a:prstGeom prst="line">
                  <a:avLst/>
                </a:prstGeom>
                <a:noFill/>
                <a:ln w="9525">
                  <a:solidFill>
                    <a:srgbClr val="000000"/>
                  </a:solidFill>
                  <a:round/>
                  <a:headEnd/>
                  <a:tailEnd type="triangle" w="med" len="med"/>
                </a:ln>
              </p:spPr>
              <p:txBody>
                <a:bodyPr/>
                <a:lstStyle/>
                <a:p>
                  <a:endParaRPr lang="cs-CZ"/>
                </a:p>
              </p:txBody>
            </p:sp>
            <p:sp>
              <p:nvSpPr>
                <p:cNvPr id="278574" name="Line 25"/>
                <p:cNvSpPr>
                  <a:spLocks noChangeShapeType="1"/>
                </p:cNvSpPr>
                <p:nvPr/>
              </p:nvSpPr>
              <p:spPr bwMode="auto">
                <a:xfrm>
                  <a:off x="2109" y="2568"/>
                  <a:ext cx="181" cy="0"/>
                </a:xfrm>
                <a:prstGeom prst="line">
                  <a:avLst/>
                </a:prstGeom>
                <a:noFill/>
                <a:ln w="9525">
                  <a:solidFill>
                    <a:srgbClr val="000000"/>
                  </a:solidFill>
                  <a:round/>
                  <a:headEnd/>
                  <a:tailEnd type="triangle" w="med" len="med"/>
                </a:ln>
              </p:spPr>
              <p:txBody>
                <a:bodyPr/>
                <a:lstStyle/>
                <a:p>
                  <a:endParaRPr lang="cs-CZ"/>
                </a:p>
              </p:txBody>
            </p:sp>
            <p:sp>
              <p:nvSpPr>
                <p:cNvPr id="278575" name="Line 26"/>
                <p:cNvSpPr>
                  <a:spLocks noChangeShapeType="1"/>
                </p:cNvSpPr>
                <p:nvPr/>
              </p:nvSpPr>
              <p:spPr bwMode="auto">
                <a:xfrm>
                  <a:off x="2109" y="3203"/>
                  <a:ext cx="181" cy="0"/>
                </a:xfrm>
                <a:prstGeom prst="line">
                  <a:avLst/>
                </a:prstGeom>
                <a:noFill/>
                <a:ln w="9525">
                  <a:solidFill>
                    <a:srgbClr val="000000"/>
                  </a:solidFill>
                  <a:round/>
                  <a:headEnd/>
                  <a:tailEnd type="triangle" w="med" len="med"/>
                </a:ln>
              </p:spPr>
              <p:txBody>
                <a:bodyPr/>
                <a:lstStyle/>
                <a:p>
                  <a:endParaRPr lang="cs-CZ"/>
                </a:p>
              </p:txBody>
            </p:sp>
            <p:sp>
              <p:nvSpPr>
                <p:cNvPr id="278576" name="Line 27"/>
                <p:cNvSpPr>
                  <a:spLocks noChangeShapeType="1"/>
                </p:cNvSpPr>
                <p:nvPr/>
              </p:nvSpPr>
              <p:spPr bwMode="auto">
                <a:xfrm>
                  <a:off x="2109" y="3838"/>
                  <a:ext cx="181" cy="0"/>
                </a:xfrm>
                <a:prstGeom prst="line">
                  <a:avLst/>
                </a:prstGeom>
                <a:noFill/>
                <a:ln w="9525">
                  <a:solidFill>
                    <a:srgbClr val="000000"/>
                  </a:solidFill>
                  <a:round/>
                  <a:headEnd/>
                  <a:tailEnd type="triangle" w="med" len="med"/>
                </a:ln>
              </p:spPr>
              <p:txBody>
                <a:bodyPr/>
                <a:lstStyle/>
                <a:p>
                  <a:endParaRPr lang="cs-CZ"/>
                </a:p>
              </p:txBody>
            </p:sp>
          </p:grpSp>
          <p:sp>
            <p:nvSpPr>
              <p:cNvPr id="278546" name="Line 28"/>
              <p:cNvSpPr>
                <a:spLocks noChangeShapeType="1"/>
              </p:cNvSpPr>
              <p:nvPr/>
            </p:nvSpPr>
            <p:spPr bwMode="auto">
              <a:xfrm flipH="1">
                <a:off x="5699" y="7673"/>
                <a:ext cx="720" cy="1"/>
              </a:xfrm>
              <a:prstGeom prst="line">
                <a:avLst/>
              </a:prstGeom>
              <a:noFill/>
              <a:ln w="9525">
                <a:solidFill>
                  <a:srgbClr val="000000"/>
                </a:solidFill>
                <a:round/>
                <a:headEnd/>
                <a:tailEnd/>
              </a:ln>
            </p:spPr>
            <p:txBody>
              <a:bodyPr/>
              <a:lstStyle/>
              <a:p>
                <a:endParaRPr lang="cs-CZ"/>
              </a:p>
            </p:txBody>
          </p:sp>
          <p:sp>
            <p:nvSpPr>
              <p:cNvPr id="278547" name="Line 29"/>
              <p:cNvSpPr>
                <a:spLocks noChangeShapeType="1"/>
              </p:cNvSpPr>
              <p:nvPr/>
            </p:nvSpPr>
            <p:spPr bwMode="auto">
              <a:xfrm>
                <a:off x="5699" y="7673"/>
                <a:ext cx="0" cy="6838"/>
              </a:xfrm>
              <a:prstGeom prst="line">
                <a:avLst/>
              </a:prstGeom>
              <a:noFill/>
              <a:ln w="9525">
                <a:solidFill>
                  <a:srgbClr val="000000"/>
                </a:solidFill>
                <a:round/>
                <a:headEnd/>
                <a:tailEnd/>
              </a:ln>
            </p:spPr>
            <p:txBody>
              <a:bodyPr/>
              <a:lstStyle/>
              <a:p>
                <a:endParaRPr lang="cs-CZ"/>
              </a:p>
            </p:txBody>
          </p:sp>
          <p:grpSp>
            <p:nvGrpSpPr>
              <p:cNvPr id="278548" name="Group 30"/>
              <p:cNvGrpSpPr>
                <a:grpSpLocks/>
              </p:cNvGrpSpPr>
              <p:nvPr/>
            </p:nvGrpSpPr>
            <p:grpSpPr bwMode="auto">
              <a:xfrm>
                <a:off x="9479" y="8212"/>
                <a:ext cx="3286" cy="6916"/>
                <a:chOff x="3606" y="1298"/>
                <a:chExt cx="1315" cy="2767"/>
              </a:xfrm>
            </p:grpSpPr>
            <p:sp>
              <p:nvSpPr>
                <p:cNvPr id="278551" name="Rectangle 31"/>
                <p:cNvSpPr>
                  <a:spLocks noChangeArrowheads="1"/>
                </p:cNvSpPr>
                <p:nvPr/>
              </p:nvSpPr>
              <p:spPr bwMode="auto">
                <a:xfrm>
                  <a:off x="3606" y="1298"/>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popření</a:t>
                  </a:r>
                  <a:endParaRPr lang="cs-CZ">
                    <a:latin typeface="Trebuchet MS" pitchFamily="34" charset="0"/>
                  </a:endParaRPr>
                </a:p>
              </p:txBody>
            </p:sp>
            <p:sp>
              <p:nvSpPr>
                <p:cNvPr id="278552" name="Rectangle 32"/>
                <p:cNvSpPr>
                  <a:spLocks noChangeArrowheads="1"/>
                </p:cNvSpPr>
                <p:nvPr/>
              </p:nvSpPr>
              <p:spPr bwMode="auto">
                <a:xfrm>
                  <a:off x="3606" y="1661"/>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regrese</a:t>
                  </a:r>
                  <a:endParaRPr lang="cs-CZ">
                    <a:latin typeface="Trebuchet MS" pitchFamily="34" charset="0"/>
                  </a:endParaRPr>
                </a:p>
              </p:txBody>
            </p:sp>
            <p:sp>
              <p:nvSpPr>
                <p:cNvPr id="278553" name="Rectangle 33"/>
                <p:cNvSpPr>
                  <a:spLocks noChangeArrowheads="1"/>
                </p:cNvSpPr>
                <p:nvPr/>
              </p:nvSpPr>
              <p:spPr bwMode="auto">
                <a:xfrm>
                  <a:off x="3606" y="2024"/>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projekce</a:t>
                  </a:r>
                  <a:endParaRPr lang="cs-CZ">
                    <a:latin typeface="Trebuchet MS" pitchFamily="34" charset="0"/>
                  </a:endParaRPr>
                </a:p>
              </p:txBody>
            </p:sp>
            <p:sp>
              <p:nvSpPr>
                <p:cNvPr id="278554" name="Rectangle 34"/>
                <p:cNvSpPr>
                  <a:spLocks noChangeArrowheads="1"/>
                </p:cNvSpPr>
                <p:nvPr/>
              </p:nvSpPr>
              <p:spPr bwMode="auto">
                <a:xfrm>
                  <a:off x="3606" y="2387"/>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kompenzace</a:t>
                  </a:r>
                  <a:endParaRPr lang="cs-CZ">
                    <a:latin typeface="Trebuchet MS" pitchFamily="34" charset="0"/>
                  </a:endParaRPr>
                </a:p>
              </p:txBody>
            </p:sp>
            <p:sp>
              <p:nvSpPr>
                <p:cNvPr id="278555" name="Rectangle 35"/>
                <p:cNvSpPr>
                  <a:spLocks noChangeArrowheads="1"/>
                </p:cNvSpPr>
                <p:nvPr/>
              </p:nvSpPr>
              <p:spPr bwMode="auto">
                <a:xfrm>
                  <a:off x="3606" y="2750"/>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vytěsnění</a:t>
                  </a:r>
                  <a:endParaRPr lang="cs-CZ">
                    <a:latin typeface="Trebuchet MS" pitchFamily="34" charset="0"/>
                  </a:endParaRPr>
                </a:p>
              </p:txBody>
            </p:sp>
            <p:sp>
              <p:nvSpPr>
                <p:cNvPr id="278556" name="Rectangle 36"/>
                <p:cNvSpPr>
                  <a:spLocks noChangeArrowheads="1"/>
                </p:cNvSpPr>
                <p:nvPr/>
              </p:nvSpPr>
              <p:spPr bwMode="auto">
                <a:xfrm>
                  <a:off x="3606" y="3113"/>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racionalizace</a:t>
                  </a:r>
                  <a:endParaRPr lang="cs-CZ">
                    <a:latin typeface="Trebuchet MS" pitchFamily="34" charset="0"/>
                  </a:endParaRPr>
                </a:p>
              </p:txBody>
            </p:sp>
            <p:sp>
              <p:nvSpPr>
                <p:cNvPr id="278557" name="Rectangle 37"/>
                <p:cNvSpPr>
                  <a:spLocks noChangeArrowheads="1"/>
                </p:cNvSpPr>
                <p:nvPr/>
              </p:nvSpPr>
              <p:spPr bwMode="auto">
                <a:xfrm>
                  <a:off x="3606" y="3475"/>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bagatelizace</a:t>
                  </a:r>
                  <a:endParaRPr lang="cs-CZ">
                    <a:latin typeface="Trebuchet MS" pitchFamily="34" charset="0"/>
                  </a:endParaRPr>
                </a:p>
              </p:txBody>
            </p:sp>
            <p:sp>
              <p:nvSpPr>
                <p:cNvPr id="278558" name="Rectangle 38"/>
                <p:cNvSpPr>
                  <a:spLocks noChangeArrowheads="1"/>
                </p:cNvSpPr>
                <p:nvPr/>
              </p:nvSpPr>
              <p:spPr bwMode="auto">
                <a:xfrm>
                  <a:off x="3606" y="3838"/>
                  <a:ext cx="1225" cy="227"/>
                </a:xfrm>
                <a:prstGeom prst="rect">
                  <a:avLst/>
                </a:prstGeom>
                <a:gradFill rotWithShape="1">
                  <a:gsLst>
                    <a:gs pos="0">
                      <a:srgbClr val="E7F4F5"/>
                    </a:gs>
                    <a:gs pos="50000">
                      <a:srgbClr val="BBE0E3"/>
                    </a:gs>
                    <a:gs pos="100000">
                      <a:srgbClr val="E7F4F5"/>
                    </a:gs>
                  </a:gsLst>
                  <a:lin ang="5400000" scaled="1"/>
                </a:gradFill>
                <a:ln w="9525">
                  <a:solidFill>
                    <a:srgbClr val="000000"/>
                  </a:solidFill>
                  <a:miter lim="800000"/>
                  <a:headEnd/>
                  <a:tailEnd/>
                </a:ln>
              </p:spPr>
              <p:txBody>
                <a:bodyPr anchor="ctr"/>
                <a:lstStyle/>
                <a:p>
                  <a:pPr algn="ctr"/>
                  <a:r>
                    <a:rPr lang="cs-CZ" sz="1200">
                      <a:solidFill>
                        <a:srgbClr val="000000"/>
                      </a:solidFill>
                      <a:latin typeface="Trebuchet MS" pitchFamily="34" charset="0"/>
                    </a:rPr>
                    <a:t>identifikace</a:t>
                  </a:r>
                  <a:endParaRPr lang="cs-CZ">
                    <a:latin typeface="Trebuchet MS" pitchFamily="34" charset="0"/>
                  </a:endParaRPr>
                </a:p>
              </p:txBody>
            </p:sp>
            <p:sp>
              <p:nvSpPr>
                <p:cNvPr id="278559" name="Line 39"/>
                <p:cNvSpPr>
                  <a:spLocks noChangeShapeType="1"/>
                </p:cNvSpPr>
                <p:nvPr/>
              </p:nvSpPr>
              <p:spPr bwMode="auto">
                <a:xfrm flipH="1">
                  <a:off x="4830" y="1389"/>
                  <a:ext cx="91" cy="1"/>
                </a:xfrm>
                <a:prstGeom prst="line">
                  <a:avLst/>
                </a:prstGeom>
                <a:noFill/>
                <a:ln w="9525">
                  <a:solidFill>
                    <a:srgbClr val="000000"/>
                  </a:solidFill>
                  <a:round/>
                  <a:headEnd/>
                  <a:tailEnd type="triangle" w="med" len="med"/>
                </a:ln>
              </p:spPr>
              <p:txBody>
                <a:bodyPr/>
                <a:lstStyle/>
                <a:p>
                  <a:endParaRPr lang="cs-CZ"/>
                </a:p>
              </p:txBody>
            </p:sp>
            <p:sp>
              <p:nvSpPr>
                <p:cNvPr id="278560" name="Line 40"/>
                <p:cNvSpPr>
                  <a:spLocks noChangeShapeType="1"/>
                </p:cNvSpPr>
                <p:nvPr/>
              </p:nvSpPr>
              <p:spPr bwMode="auto">
                <a:xfrm flipH="1">
                  <a:off x="4830" y="1752"/>
                  <a:ext cx="91" cy="1"/>
                </a:xfrm>
                <a:prstGeom prst="line">
                  <a:avLst/>
                </a:prstGeom>
                <a:noFill/>
                <a:ln w="9525">
                  <a:solidFill>
                    <a:srgbClr val="000000"/>
                  </a:solidFill>
                  <a:round/>
                  <a:headEnd/>
                  <a:tailEnd type="triangle" w="med" len="med"/>
                </a:ln>
              </p:spPr>
              <p:txBody>
                <a:bodyPr/>
                <a:lstStyle/>
                <a:p>
                  <a:endParaRPr lang="cs-CZ"/>
                </a:p>
              </p:txBody>
            </p:sp>
            <p:sp>
              <p:nvSpPr>
                <p:cNvPr id="278561" name="Line 41"/>
                <p:cNvSpPr>
                  <a:spLocks noChangeShapeType="1"/>
                </p:cNvSpPr>
                <p:nvPr/>
              </p:nvSpPr>
              <p:spPr bwMode="auto">
                <a:xfrm flipH="1">
                  <a:off x="4830" y="2115"/>
                  <a:ext cx="91" cy="1"/>
                </a:xfrm>
                <a:prstGeom prst="line">
                  <a:avLst/>
                </a:prstGeom>
                <a:noFill/>
                <a:ln w="9525">
                  <a:solidFill>
                    <a:srgbClr val="000000"/>
                  </a:solidFill>
                  <a:round/>
                  <a:headEnd/>
                  <a:tailEnd type="triangle" w="med" len="med"/>
                </a:ln>
              </p:spPr>
              <p:txBody>
                <a:bodyPr/>
                <a:lstStyle/>
                <a:p>
                  <a:endParaRPr lang="cs-CZ"/>
                </a:p>
              </p:txBody>
            </p:sp>
            <p:sp>
              <p:nvSpPr>
                <p:cNvPr id="278562" name="Line 42"/>
                <p:cNvSpPr>
                  <a:spLocks noChangeShapeType="1"/>
                </p:cNvSpPr>
                <p:nvPr/>
              </p:nvSpPr>
              <p:spPr bwMode="auto">
                <a:xfrm flipH="1">
                  <a:off x="4830" y="2478"/>
                  <a:ext cx="91" cy="1"/>
                </a:xfrm>
                <a:prstGeom prst="line">
                  <a:avLst/>
                </a:prstGeom>
                <a:noFill/>
                <a:ln w="9525">
                  <a:solidFill>
                    <a:srgbClr val="000000"/>
                  </a:solidFill>
                  <a:round/>
                  <a:headEnd/>
                  <a:tailEnd type="triangle" w="med" len="med"/>
                </a:ln>
              </p:spPr>
              <p:txBody>
                <a:bodyPr/>
                <a:lstStyle/>
                <a:p>
                  <a:endParaRPr lang="cs-CZ"/>
                </a:p>
              </p:txBody>
            </p:sp>
            <p:sp>
              <p:nvSpPr>
                <p:cNvPr id="278563" name="Line 43"/>
                <p:cNvSpPr>
                  <a:spLocks noChangeShapeType="1"/>
                </p:cNvSpPr>
                <p:nvPr/>
              </p:nvSpPr>
              <p:spPr bwMode="auto">
                <a:xfrm flipH="1">
                  <a:off x="4830" y="2840"/>
                  <a:ext cx="91" cy="1"/>
                </a:xfrm>
                <a:prstGeom prst="line">
                  <a:avLst/>
                </a:prstGeom>
                <a:noFill/>
                <a:ln w="9525">
                  <a:solidFill>
                    <a:srgbClr val="000000"/>
                  </a:solidFill>
                  <a:round/>
                  <a:headEnd/>
                  <a:tailEnd type="triangle" w="med" len="med"/>
                </a:ln>
              </p:spPr>
              <p:txBody>
                <a:bodyPr/>
                <a:lstStyle/>
                <a:p>
                  <a:endParaRPr lang="cs-CZ"/>
                </a:p>
              </p:txBody>
            </p:sp>
            <p:sp>
              <p:nvSpPr>
                <p:cNvPr id="278564" name="Line 44"/>
                <p:cNvSpPr>
                  <a:spLocks noChangeShapeType="1"/>
                </p:cNvSpPr>
                <p:nvPr/>
              </p:nvSpPr>
              <p:spPr bwMode="auto">
                <a:xfrm flipH="1">
                  <a:off x="4830" y="3203"/>
                  <a:ext cx="91" cy="1"/>
                </a:xfrm>
                <a:prstGeom prst="line">
                  <a:avLst/>
                </a:prstGeom>
                <a:noFill/>
                <a:ln w="9525">
                  <a:solidFill>
                    <a:srgbClr val="000000"/>
                  </a:solidFill>
                  <a:round/>
                  <a:headEnd/>
                  <a:tailEnd type="triangle" w="med" len="med"/>
                </a:ln>
              </p:spPr>
              <p:txBody>
                <a:bodyPr/>
                <a:lstStyle/>
                <a:p>
                  <a:endParaRPr lang="cs-CZ"/>
                </a:p>
              </p:txBody>
            </p:sp>
            <p:sp>
              <p:nvSpPr>
                <p:cNvPr id="278565" name="Line 45"/>
                <p:cNvSpPr>
                  <a:spLocks noChangeShapeType="1"/>
                </p:cNvSpPr>
                <p:nvPr/>
              </p:nvSpPr>
              <p:spPr bwMode="auto">
                <a:xfrm flipH="1">
                  <a:off x="4830" y="3566"/>
                  <a:ext cx="91" cy="1"/>
                </a:xfrm>
                <a:prstGeom prst="line">
                  <a:avLst/>
                </a:prstGeom>
                <a:noFill/>
                <a:ln w="9525">
                  <a:solidFill>
                    <a:srgbClr val="000000"/>
                  </a:solidFill>
                  <a:round/>
                  <a:headEnd/>
                  <a:tailEnd type="triangle" w="med" len="med"/>
                </a:ln>
              </p:spPr>
              <p:txBody>
                <a:bodyPr/>
                <a:lstStyle/>
                <a:p>
                  <a:endParaRPr lang="cs-CZ"/>
                </a:p>
              </p:txBody>
            </p:sp>
            <p:sp>
              <p:nvSpPr>
                <p:cNvPr id="278566" name="Line 46"/>
                <p:cNvSpPr>
                  <a:spLocks noChangeShapeType="1"/>
                </p:cNvSpPr>
                <p:nvPr/>
              </p:nvSpPr>
              <p:spPr bwMode="auto">
                <a:xfrm flipH="1">
                  <a:off x="4830" y="3929"/>
                  <a:ext cx="91" cy="1"/>
                </a:xfrm>
                <a:prstGeom prst="line">
                  <a:avLst/>
                </a:prstGeom>
                <a:noFill/>
                <a:ln w="9525">
                  <a:solidFill>
                    <a:srgbClr val="000000"/>
                  </a:solidFill>
                  <a:round/>
                  <a:headEnd/>
                  <a:tailEnd type="triangle" w="med" len="med"/>
                </a:ln>
              </p:spPr>
              <p:txBody>
                <a:bodyPr/>
                <a:lstStyle/>
                <a:p>
                  <a:endParaRPr lang="cs-CZ"/>
                </a:p>
              </p:txBody>
            </p:sp>
          </p:grpSp>
          <p:sp>
            <p:nvSpPr>
              <p:cNvPr id="278549" name="Line 47"/>
              <p:cNvSpPr>
                <a:spLocks noChangeShapeType="1"/>
              </p:cNvSpPr>
              <p:nvPr/>
            </p:nvSpPr>
            <p:spPr bwMode="auto">
              <a:xfrm>
                <a:off x="11818" y="7673"/>
                <a:ext cx="1080" cy="1"/>
              </a:xfrm>
              <a:prstGeom prst="line">
                <a:avLst/>
              </a:prstGeom>
              <a:noFill/>
              <a:ln w="9525">
                <a:solidFill>
                  <a:srgbClr val="000000"/>
                </a:solidFill>
                <a:round/>
                <a:headEnd/>
                <a:tailEnd/>
              </a:ln>
            </p:spPr>
            <p:txBody>
              <a:bodyPr/>
              <a:lstStyle/>
              <a:p>
                <a:endParaRPr lang="cs-CZ"/>
              </a:p>
            </p:txBody>
          </p:sp>
          <p:sp>
            <p:nvSpPr>
              <p:cNvPr id="278550" name="Line 48"/>
              <p:cNvSpPr>
                <a:spLocks noChangeShapeType="1"/>
              </p:cNvSpPr>
              <p:nvPr/>
            </p:nvSpPr>
            <p:spPr bwMode="auto">
              <a:xfrm>
                <a:off x="12718" y="7673"/>
                <a:ext cx="0" cy="0"/>
              </a:xfrm>
              <a:prstGeom prst="line">
                <a:avLst/>
              </a:prstGeom>
              <a:noFill/>
              <a:ln w="9525">
                <a:solidFill>
                  <a:srgbClr val="000000"/>
                </a:solidFill>
                <a:round/>
                <a:headEnd/>
                <a:tailEnd/>
              </a:ln>
            </p:spPr>
            <p:txBody>
              <a:bodyPr/>
              <a:lstStyle/>
              <a:p>
                <a:endParaRPr lang="cs-CZ"/>
              </a:p>
            </p:txBody>
          </p:sp>
        </p:grpSp>
        <p:sp>
          <p:nvSpPr>
            <p:cNvPr id="278532" name="Line 49"/>
            <p:cNvSpPr>
              <a:spLocks noChangeShapeType="1"/>
            </p:cNvSpPr>
            <p:nvPr/>
          </p:nvSpPr>
          <p:spPr bwMode="auto">
            <a:xfrm flipH="1">
              <a:off x="4105" y="1162"/>
              <a:ext cx="0" cy="2404"/>
            </a:xfrm>
            <a:prstGeom prst="line">
              <a:avLst/>
            </a:prstGeom>
            <a:noFill/>
            <a:ln w="9525">
              <a:solidFill>
                <a:schemeClr val="tx1"/>
              </a:solidFill>
              <a:round/>
              <a:headEnd/>
              <a:tailEnd/>
            </a:ln>
          </p:spPr>
          <p:txBody>
            <a:bodyPr/>
            <a:lstStyle/>
            <a:p>
              <a:endParaRPr lang="cs-CZ"/>
            </a:p>
          </p:txBody>
        </p:sp>
      </p:grpSp>
      <p:sp>
        <p:nvSpPr>
          <p:cNvPr id="278530" name="Rectangle 51"/>
          <p:cNvSpPr>
            <a:spLocks noGrp="1" noChangeArrowheads="1"/>
          </p:cNvSpPr>
          <p:nvPr>
            <p:ph type="title"/>
          </p:nvPr>
        </p:nvSpPr>
        <p:spPr>
          <a:xfrm>
            <a:off x="346075" y="260350"/>
            <a:ext cx="7124700" cy="925513"/>
          </a:xfrm>
        </p:spPr>
        <p:txBody>
          <a:bodyPr/>
          <a:lstStyle/>
          <a:p>
            <a:r>
              <a:rPr lang="cs-CZ"/>
              <a:t>Obranné mechanismy</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Nadpis 2"/>
          <p:cNvSpPr>
            <a:spLocks noGrp="1"/>
          </p:cNvSpPr>
          <p:nvPr>
            <p:ph type="title"/>
          </p:nvPr>
        </p:nvSpPr>
        <p:spPr>
          <a:xfrm>
            <a:off x="250825" y="333375"/>
            <a:ext cx="7126288" cy="923925"/>
          </a:xfrm>
        </p:spPr>
        <p:txBody>
          <a:bodyPr/>
          <a:lstStyle/>
          <a:p>
            <a:r>
              <a:rPr lang="cs-CZ"/>
              <a:t>Lazarusovo pojetí </a:t>
            </a:r>
          </a:p>
        </p:txBody>
      </p:sp>
      <p:sp>
        <p:nvSpPr>
          <p:cNvPr id="2" name="Obdélník 1"/>
          <p:cNvSpPr/>
          <p:nvPr/>
        </p:nvSpPr>
        <p:spPr>
          <a:xfrm>
            <a:off x="1042988" y="4005263"/>
            <a:ext cx="68421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79555" name="Zástupný symbol pro obsah 3"/>
          <p:cNvSpPr>
            <a:spLocks noGrp="1"/>
          </p:cNvSpPr>
          <p:nvPr>
            <p:ph idx="1"/>
          </p:nvPr>
        </p:nvSpPr>
        <p:spPr>
          <a:xfrm>
            <a:off x="250825" y="1341438"/>
            <a:ext cx="7883525" cy="5327650"/>
          </a:xfrm>
        </p:spPr>
        <p:txBody>
          <a:bodyPr/>
          <a:lstStyle/>
          <a:p>
            <a:pPr marL="0" indent="0">
              <a:buFont typeface="Wingdings 3" pitchFamily="18" charset="2"/>
              <a:buNone/>
            </a:pPr>
            <a:r>
              <a:rPr lang="cs-CZ"/>
              <a:t>Lazarus položil ve svém pojetí zvládání stresu důraz na myšlenkové zpracování toho, co se děje: </a:t>
            </a:r>
          </a:p>
          <a:p>
            <a:pPr marL="0" indent="0">
              <a:buFont typeface="Wingdings 3" pitchFamily="18" charset="2"/>
              <a:buNone/>
            </a:pPr>
            <a:r>
              <a:rPr lang="cs-CZ" b="1"/>
              <a:t>Primární myšlenkové hodnocení (primary appraisal):</a:t>
            </a:r>
            <a:r>
              <a:rPr lang="cs-CZ"/>
              <a:t> </a:t>
            </a:r>
          </a:p>
          <a:p>
            <a:pPr lvl="1"/>
            <a:r>
              <a:rPr lang="cs-CZ"/>
              <a:t>První fáze styku se stresorem představuje pro jedince šok. </a:t>
            </a:r>
          </a:p>
          <a:p>
            <a:pPr lvl="1"/>
            <a:r>
              <a:rPr lang="cs-CZ"/>
              <a:t>Člověk zvažuje význam určité události s ohledem na to, jak moc ho ohrožuje. </a:t>
            </a:r>
          </a:p>
          <a:p>
            <a:pPr lvl="1"/>
            <a:r>
              <a:rPr lang="cs-CZ"/>
              <a:t>Toto posouzení je subjektivní, neexistuje žádné obecné kritérium rozlišující, zda je pro konkrétního jedince situace ohrožující, zatěžující. </a:t>
            </a:r>
          </a:p>
          <a:p>
            <a:pPr lvl="1"/>
            <a:r>
              <a:rPr lang="cs-CZ" b="1">
                <a:solidFill>
                  <a:schemeClr val="tx1"/>
                </a:solidFill>
              </a:rPr>
              <a:t>V této fázi je důležité, zda člověk považuje situaci za ovlivnitelnou (changeable) nebo neovlivnitelnou. </a:t>
            </a:r>
          </a:p>
          <a:p>
            <a:pPr marL="1828800" lvl="4" indent="0">
              <a:buFont typeface="Wingdings 3" pitchFamily="18" charset="2"/>
              <a:buNone/>
            </a:pPr>
            <a:endParaRPr lang="cs-CZ"/>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Nadpis 1"/>
          <p:cNvSpPr>
            <a:spLocks noGrp="1"/>
          </p:cNvSpPr>
          <p:nvPr>
            <p:ph type="title"/>
          </p:nvPr>
        </p:nvSpPr>
        <p:spPr>
          <a:xfrm>
            <a:off x="107950" y="188913"/>
            <a:ext cx="7124700" cy="923925"/>
          </a:xfrm>
        </p:spPr>
        <p:txBody>
          <a:bodyPr/>
          <a:lstStyle/>
          <a:p>
            <a:r>
              <a:rPr lang="cs-CZ"/>
              <a:t>Lazarusovo pojetí </a:t>
            </a:r>
          </a:p>
        </p:txBody>
      </p:sp>
      <p:sp>
        <p:nvSpPr>
          <p:cNvPr id="3" name="Zástupný symbol pro obsah 2"/>
          <p:cNvSpPr>
            <a:spLocks noGrp="1"/>
          </p:cNvSpPr>
          <p:nvPr>
            <p:ph idx="1"/>
          </p:nvPr>
        </p:nvSpPr>
        <p:spPr>
          <a:xfrm>
            <a:off x="611188" y="1196975"/>
            <a:ext cx="7523162" cy="5327650"/>
          </a:xfrm>
        </p:spPr>
        <p:txBody>
          <a:bodyPr rtlCol="0">
            <a:normAutofit/>
          </a:bodyPr>
          <a:lstStyle/>
          <a:p>
            <a:pPr marL="0" indent="0" fontAlgn="auto">
              <a:spcAft>
                <a:spcPts val="0"/>
              </a:spcAft>
              <a:buFont typeface="Wingdings 3" charset="2"/>
              <a:buNone/>
              <a:defRPr/>
            </a:pPr>
            <a:r>
              <a:rPr lang="cs-CZ" b="1" dirty="0">
                <a:solidFill>
                  <a:schemeClr val="tx1">
                    <a:lumMod val="75000"/>
                    <a:lumOff val="25000"/>
                  </a:schemeClr>
                </a:solidFill>
              </a:rPr>
              <a:t>Sekundární hodnocení (</a:t>
            </a:r>
            <a:r>
              <a:rPr lang="cs-CZ" b="1" dirty="0" err="1">
                <a:solidFill>
                  <a:schemeClr val="tx1">
                    <a:lumMod val="75000"/>
                    <a:lumOff val="25000"/>
                  </a:schemeClr>
                </a:solidFill>
              </a:rPr>
              <a:t>secondery</a:t>
            </a:r>
            <a:r>
              <a:rPr lang="cs-CZ" b="1" dirty="0">
                <a:solidFill>
                  <a:schemeClr val="tx1">
                    <a:lumMod val="75000"/>
                    <a:lumOff val="25000"/>
                  </a:schemeClr>
                </a:solidFill>
              </a:rPr>
              <a:t> </a:t>
            </a:r>
            <a:r>
              <a:rPr lang="cs-CZ" b="1" dirty="0" err="1">
                <a:solidFill>
                  <a:schemeClr val="tx1">
                    <a:lumMod val="75000"/>
                    <a:lumOff val="25000"/>
                  </a:schemeClr>
                </a:solidFill>
              </a:rPr>
              <a:t>appraisal</a:t>
            </a:r>
            <a:r>
              <a:rPr lang="cs-CZ" b="1" dirty="0">
                <a:solidFill>
                  <a:schemeClr val="tx1">
                    <a:lumMod val="75000"/>
                    <a:lumOff val="25000"/>
                  </a:schemeClr>
                </a:solidFill>
              </a:rPr>
              <a:t>):</a:t>
            </a:r>
            <a:r>
              <a:rPr lang="cs-CZ" dirty="0">
                <a:solidFill>
                  <a:schemeClr val="tx1">
                    <a:lumMod val="75000"/>
                    <a:lumOff val="25000"/>
                  </a:schemeClr>
                </a:solidFill>
              </a:rPr>
              <a:t> </a:t>
            </a:r>
          </a:p>
          <a:p>
            <a:pPr fontAlgn="auto">
              <a:spcAft>
                <a:spcPts val="0"/>
              </a:spcAft>
              <a:buFont typeface="Wingdings 3" charset="2"/>
              <a:buChar char=""/>
              <a:defRPr/>
            </a:pPr>
            <a:r>
              <a:rPr lang="cs-CZ" dirty="0">
                <a:solidFill>
                  <a:schemeClr val="tx1">
                    <a:lumMod val="75000"/>
                    <a:lumOff val="25000"/>
                  </a:schemeClr>
                </a:solidFill>
              </a:rPr>
              <a:t>Tato fáze má kognitivní charakter, člověk hodnotí a aktivuje možnosti, které má a které by mohly pomoci při zvládání toho, co ho ohrožuje (přehled „zbraní“ a jejich účinnosti).</a:t>
            </a:r>
          </a:p>
          <a:p>
            <a:pPr lvl="1" fontAlgn="auto">
              <a:spcAft>
                <a:spcPts val="0"/>
              </a:spcAft>
              <a:buFont typeface="Wingdings 3" charset="2"/>
              <a:buChar char=""/>
              <a:defRPr/>
            </a:pPr>
            <a:r>
              <a:rPr lang="cs-CZ" dirty="0">
                <a:solidFill>
                  <a:schemeClr val="tx1">
                    <a:lumMod val="75000"/>
                    <a:lumOff val="25000"/>
                  </a:schemeClr>
                </a:solidFill>
              </a:rPr>
              <a:t>Člověk si klade otázku: „Co mohu v dané situaci dělat?“ Hledá dostupné zdroje zvládání. </a:t>
            </a:r>
          </a:p>
          <a:p>
            <a:pPr lvl="1" fontAlgn="auto">
              <a:spcAft>
                <a:spcPts val="0"/>
              </a:spcAft>
              <a:buFont typeface="Wingdings 3" charset="2"/>
              <a:buChar char=""/>
              <a:defRPr/>
            </a:pPr>
            <a:r>
              <a:rPr lang="cs-CZ" dirty="0">
                <a:solidFill>
                  <a:schemeClr val="tx1">
                    <a:lumMod val="75000"/>
                    <a:lumOff val="25000"/>
                  </a:schemeClr>
                </a:solidFill>
              </a:rPr>
              <a:t>Patří sem </a:t>
            </a:r>
          </a:p>
          <a:p>
            <a:pPr lvl="2" fontAlgn="auto">
              <a:spcAft>
                <a:spcPts val="0"/>
              </a:spcAft>
              <a:buFont typeface="Wingdings 3" charset="2"/>
              <a:buChar char=""/>
              <a:defRPr/>
            </a:pPr>
            <a:r>
              <a:rPr lang="cs-CZ" sz="2000" b="1" i="1" dirty="0">
                <a:ln w="0"/>
                <a:solidFill>
                  <a:srgbClr val="FFFF00"/>
                </a:solidFill>
                <a:effectLst>
                  <a:outerShdw blurRad="38100" dist="25400" dir="5400000" algn="ctr" rotWithShape="0">
                    <a:srgbClr val="6E747A">
                      <a:alpha val="43000"/>
                    </a:srgbClr>
                  </a:outerShdw>
                </a:effectLst>
              </a:rPr>
              <a:t>zdroje fyzické</a:t>
            </a:r>
            <a:r>
              <a:rPr lang="cs-CZ" sz="2000" b="1" dirty="0">
                <a:ln w="0"/>
                <a:solidFill>
                  <a:srgbClr val="FFFF00"/>
                </a:solidFill>
                <a:effectLst>
                  <a:outerShdw blurRad="38100" dist="25400" dir="5400000" algn="ctr" rotWithShape="0">
                    <a:srgbClr val="6E747A">
                      <a:alpha val="43000"/>
                    </a:srgbClr>
                  </a:outerShdw>
                </a:effectLst>
              </a:rPr>
              <a:t> (zdraví, vitalita), </a:t>
            </a:r>
          </a:p>
          <a:p>
            <a:pPr lvl="2" fontAlgn="auto">
              <a:spcAft>
                <a:spcPts val="0"/>
              </a:spcAft>
              <a:buFont typeface="Wingdings 3" charset="2"/>
              <a:buChar char=""/>
              <a:defRPr/>
            </a:pPr>
            <a:r>
              <a:rPr lang="cs-CZ" sz="2000" b="1" i="1" dirty="0">
                <a:ln w="0"/>
                <a:solidFill>
                  <a:srgbClr val="FFFF00"/>
                </a:solidFill>
                <a:effectLst>
                  <a:outerShdw blurRad="38100" dist="25400" dir="5400000" algn="ctr" rotWithShape="0">
                    <a:srgbClr val="6E747A">
                      <a:alpha val="43000"/>
                    </a:srgbClr>
                  </a:outerShdw>
                </a:effectLst>
              </a:rPr>
              <a:t>zdroje psychologické</a:t>
            </a:r>
            <a:r>
              <a:rPr lang="cs-CZ" sz="2000" b="1" dirty="0">
                <a:ln w="0"/>
                <a:solidFill>
                  <a:srgbClr val="FFFF00"/>
                </a:solidFill>
                <a:effectLst>
                  <a:outerShdw blurRad="38100" dist="25400" dir="5400000" algn="ctr" rotWithShape="0">
                    <a:srgbClr val="6E747A">
                      <a:alpha val="43000"/>
                    </a:srgbClr>
                  </a:outerShdw>
                </a:effectLst>
              </a:rPr>
              <a:t> (schopnosti, dovednosti), </a:t>
            </a:r>
          </a:p>
          <a:p>
            <a:pPr lvl="2" fontAlgn="auto">
              <a:spcAft>
                <a:spcPts val="0"/>
              </a:spcAft>
              <a:buFont typeface="Wingdings 3" charset="2"/>
              <a:buChar char=""/>
              <a:defRPr/>
            </a:pPr>
            <a:r>
              <a:rPr lang="cs-CZ" sz="2000" b="1" i="1" dirty="0">
                <a:ln w="0"/>
                <a:solidFill>
                  <a:srgbClr val="FFFF00"/>
                </a:solidFill>
                <a:effectLst>
                  <a:outerShdw blurRad="38100" dist="25400" dir="5400000" algn="ctr" rotWithShape="0">
                    <a:srgbClr val="6E747A">
                      <a:alpha val="43000"/>
                    </a:srgbClr>
                  </a:outerShdw>
                </a:effectLst>
              </a:rPr>
              <a:t>zdroje sociální</a:t>
            </a:r>
            <a:r>
              <a:rPr lang="cs-CZ" sz="2000" b="1" dirty="0">
                <a:ln w="0"/>
                <a:solidFill>
                  <a:srgbClr val="FFFF00"/>
                </a:solidFill>
                <a:effectLst>
                  <a:outerShdw blurRad="38100" dist="25400" dir="5400000" algn="ctr" rotWithShape="0">
                    <a:srgbClr val="6E747A">
                      <a:alpha val="43000"/>
                    </a:srgbClr>
                  </a:outerShdw>
                </a:effectLst>
              </a:rPr>
              <a:t> (vztahy k druhým lidem – tzv. </a:t>
            </a:r>
            <a:r>
              <a:rPr lang="cs-CZ" sz="2000" b="1" dirty="0" err="1">
                <a:ln w="0"/>
                <a:solidFill>
                  <a:srgbClr val="FFFF00"/>
                </a:solidFill>
                <a:effectLst>
                  <a:outerShdw blurRad="38100" dist="25400" dir="5400000" algn="ctr" rotWithShape="0">
                    <a:srgbClr val="6E747A">
                      <a:alpha val="43000"/>
                    </a:srgbClr>
                  </a:outerShdw>
                </a:effectLst>
              </a:rPr>
              <a:t>social</a:t>
            </a:r>
            <a:r>
              <a:rPr lang="cs-CZ" sz="2000" b="1" dirty="0">
                <a:ln w="0"/>
                <a:solidFill>
                  <a:srgbClr val="FFFF00"/>
                </a:solidFill>
                <a:effectLst>
                  <a:outerShdw blurRad="38100" dist="25400" dir="5400000" algn="ctr" rotWithShape="0">
                    <a:srgbClr val="6E747A">
                      <a:alpha val="43000"/>
                    </a:srgbClr>
                  </a:outerShdw>
                </a:effectLst>
              </a:rPr>
              <a:t> </a:t>
            </a:r>
            <a:r>
              <a:rPr lang="cs-CZ" sz="2000" b="1" dirty="0" err="1">
                <a:ln w="0"/>
                <a:solidFill>
                  <a:srgbClr val="FFFF00"/>
                </a:solidFill>
                <a:effectLst>
                  <a:outerShdw blurRad="38100" dist="25400" dir="5400000" algn="ctr" rotWithShape="0">
                    <a:srgbClr val="6E747A">
                      <a:alpha val="43000"/>
                    </a:srgbClr>
                  </a:outerShdw>
                </a:effectLst>
              </a:rPr>
              <a:t>resources</a:t>
            </a:r>
            <a:r>
              <a:rPr lang="cs-CZ" sz="2000" b="1" dirty="0">
                <a:ln w="0"/>
                <a:solidFill>
                  <a:srgbClr val="FFFF00"/>
                </a:solidFill>
                <a:effectLst>
                  <a:outerShdw blurRad="38100" dist="25400" dir="5400000" algn="ctr" rotWithShape="0">
                    <a:srgbClr val="6E747A">
                      <a:alpha val="43000"/>
                    </a:srgbClr>
                  </a:outerShdw>
                </a:effectLst>
              </a:rPr>
              <a:t>, </a:t>
            </a:r>
            <a:r>
              <a:rPr lang="cs-CZ" sz="2000" b="1" dirty="0" err="1">
                <a:ln w="0"/>
                <a:solidFill>
                  <a:srgbClr val="FFFF00"/>
                </a:solidFill>
                <a:effectLst>
                  <a:outerShdw blurRad="38100" dist="25400" dir="5400000" algn="ctr" rotWithShape="0">
                    <a:srgbClr val="6E747A">
                      <a:alpha val="43000"/>
                    </a:srgbClr>
                  </a:outerShdw>
                </a:effectLst>
              </a:rPr>
              <a:t>social</a:t>
            </a:r>
            <a:r>
              <a:rPr lang="cs-CZ" sz="2000" b="1" dirty="0">
                <a:ln w="0"/>
                <a:solidFill>
                  <a:srgbClr val="FFFF00"/>
                </a:solidFill>
                <a:effectLst>
                  <a:outerShdw blurRad="38100" dist="25400" dir="5400000" algn="ctr" rotWithShape="0">
                    <a:srgbClr val="6E747A">
                      <a:alpha val="43000"/>
                    </a:srgbClr>
                  </a:outerShdw>
                </a:effectLst>
              </a:rPr>
              <a:t> support, pomoc odborníků),</a:t>
            </a:r>
          </a:p>
          <a:p>
            <a:pPr lvl="2" fontAlgn="auto">
              <a:spcAft>
                <a:spcPts val="0"/>
              </a:spcAft>
              <a:buFont typeface="Wingdings 3" charset="2"/>
              <a:buChar char=""/>
              <a:defRPr/>
            </a:pPr>
            <a:r>
              <a:rPr lang="cs-CZ" sz="2000" b="1" i="1" dirty="0">
                <a:ln w="0"/>
                <a:solidFill>
                  <a:srgbClr val="FFFF00"/>
                </a:solidFill>
                <a:effectLst>
                  <a:outerShdw blurRad="38100" dist="25400" dir="5400000" algn="ctr" rotWithShape="0">
                    <a:srgbClr val="6E747A">
                      <a:alpha val="43000"/>
                    </a:srgbClr>
                  </a:outerShdw>
                </a:effectLst>
              </a:rPr>
              <a:t>zdroje materiální. </a:t>
            </a:r>
            <a:endParaRPr lang="cs-CZ" sz="2000" b="1" dirty="0">
              <a:ln w="0"/>
              <a:solidFill>
                <a:srgbClr val="FFFF00"/>
              </a:solidFill>
              <a:effectLst>
                <a:outerShdw blurRad="38100" dist="25400" dir="5400000" algn="ctr" rotWithShape="0">
                  <a:srgbClr val="6E747A">
                    <a:alpha val="43000"/>
                  </a:srgbClr>
                </a:outerShdw>
              </a:effectLst>
            </a:endParaRP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Nadpis 1"/>
          <p:cNvSpPr>
            <a:spLocks noGrp="1"/>
          </p:cNvSpPr>
          <p:nvPr>
            <p:ph type="title"/>
          </p:nvPr>
        </p:nvSpPr>
        <p:spPr>
          <a:xfrm>
            <a:off x="250825" y="260350"/>
            <a:ext cx="7126288" cy="925513"/>
          </a:xfrm>
        </p:spPr>
        <p:txBody>
          <a:bodyPr/>
          <a:lstStyle/>
          <a:p>
            <a:r>
              <a:rPr lang="cs-CZ"/>
              <a:t>Lazarusovo pojetí </a:t>
            </a:r>
          </a:p>
        </p:txBody>
      </p:sp>
      <p:sp>
        <p:nvSpPr>
          <p:cNvPr id="281602" name="Zástupný symbol pro obsah 2"/>
          <p:cNvSpPr>
            <a:spLocks noGrp="1"/>
          </p:cNvSpPr>
          <p:nvPr>
            <p:ph idx="1"/>
          </p:nvPr>
        </p:nvSpPr>
        <p:spPr/>
        <p:txBody>
          <a:bodyPr/>
          <a:lstStyle/>
          <a:p>
            <a:r>
              <a:rPr lang="cs-CZ" b="1"/>
              <a:t>Třetí fází hodnocení</a:t>
            </a:r>
            <a:r>
              <a:rPr lang="cs-CZ"/>
              <a:t> je </a:t>
            </a:r>
            <a:r>
              <a:rPr lang="cs-CZ" b="1"/>
              <a:t>„přehodnocování situace“</a:t>
            </a:r>
            <a:r>
              <a:rPr lang="cs-CZ"/>
              <a:t>. Člověk reflektuje předchozí kroky. Je třeba vědět, co se v důsledku použité strategie změnilo a podle toho je třeba měnit strategie</a:t>
            </a:r>
          </a:p>
          <a:p>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dpis 6"/>
          <p:cNvSpPr>
            <a:spLocks noGrp="1"/>
          </p:cNvSpPr>
          <p:nvPr>
            <p:ph type="title"/>
          </p:nvPr>
        </p:nvSpPr>
        <p:spPr/>
        <p:txBody>
          <a:bodyPr/>
          <a:lstStyle/>
          <a:p>
            <a:r>
              <a:rPr lang="cs-CZ"/>
              <a:t>Výzkumy dědičnosti na dvojčatech</a:t>
            </a:r>
          </a:p>
        </p:txBody>
      </p:sp>
      <p:sp>
        <p:nvSpPr>
          <p:cNvPr id="45058" name="Zástupný symbol pro obsah 7"/>
          <p:cNvSpPr>
            <a:spLocks noGrp="1"/>
          </p:cNvSpPr>
          <p:nvPr>
            <p:ph idx="1"/>
          </p:nvPr>
        </p:nvSpPr>
        <p:spPr/>
        <p:txBody>
          <a:bodyPr/>
          <a:lstStyle/>
          <a:p>
            <a:r>
              <a:rPr lang="cs-CZ"/>
              <a:t>Francis Galton(1822–1911) provedl experiment s porovnáním 35 dvojčat (jednovaječných) s 20 páry dvojčat (dvojvaječných).</a:t>
            </a:r>
          </a:p>
          <a:p>
            <a:r>
              <a:rPr lang="cs-CZ"/>
              <a:t>Jednovaječná dvojčata si byla velmi podobná i v dospělosti. Podobala se nejen fyzicky, ale i osobnostně, inteligencí, zájmy a profesní dráhou.</a:t>
            </a:r>
          </a:p>
          <a:p>
            <a:r>
              <a:rPr lang="cs-CZ"/>
              <a:t>Je známo, že jednovaječná dvojčata mají v podstatě stejnou dědičnou výbavu. Vznikla totiž rozdvojením již oplodněného vajíčka a všechny geny jsou u nich stejně zastoupeny.</a:t>
            </a:r>
          </a:p>
          <a:p>
            <a:endParaRPr lang="cs-CZ"/>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Nadpis 3"/>
          <p:cNvSpPr>
            <a:spLocks noGrp="1"/>
          </p:cNvSpPr>
          <p:nvPr>
            <p:ph type="ctrTitle"/>
          </p:nvPr>
        </p:nvSpPr>
        <p:spPr>
          <a:xfrm>
            <a:off x="1130300" y="2405063"/>
            <a:ext cx="5827713" cy="1646237"/>
          </a:xfrm>
        </p:spPr>
        <p:txBody>
          <a:bodyPr/>
          <a:lstStyle/>
          <a:p>
            <a:r>
              <a:rPr lang="cs-CZ"/>
              <a:t>Negativní jevy na pracovišti</a:t>
            </a:r>
          </a:p>
        </p:txBody>
      </p:sp>
      <p:sp>
        <p:nvSpPr>
          <p:cNvPr id="5" name="Podnadpis 4"/>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r>
              <a:rPr lang="cs-CZ" dirty="0"/>
              <a:t>PhDr. Lenka </a:t>
            </a:r>
            <a:r>
              <a:rPr lang="cs-CZ" dirty="0" err="1"/>
              <a:t>Emrová</a:t>
            </a:r>
            <a:endParaRPr lang="cs-CZ" dirty="0"/>
          </a:p>
          <a:p>
            <a:pPr fontAlgn="auto">
              <a:spcAft>
                <a:spcPts val="0"/>
              </a:spcAft>
              <a:buFont typeface="Wingdings 3" charset="2"/>
              <a:buNone/>
              <a:defRPr/>
            </a:pPr>
            <a:r>
              <a:rPr lang="cs-CZ" dirty="0"/>
              <a:t>10. přednáška</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Nadpis 3"/>
          <p:cNvSpPr>
            <a:spLocks noGrp="1"/>
          </p:cNvSpPr>
          <p:nvPr>
            <p:ph type="ctrTitle"/>
          </p:nvPr>
        </p:nvSpPr>
        <p:spPr>
          <a:xfrm>
            <a:off x="900113" y="3408363"/>
            <a:ext cx="5826125" cy="1646237"/>
          </a:xfrm>
        </p:spPr>
        <p:txBody>
          <a:bodyPr/>
          <a:lstStyle/>
          <a:p>
            <a:r>
              <a:rPr lang="cs-CZ"/>
              <a:t>Syndrom vyhoření</a:t>
            </a:r>
          </a:p>
        </p:txBody>
      </p:sp>
      <p:sp>
        <p:nvSpPr>
          <p:cNvPr id="5" name="Podnadpis 4"/>
          <p:cNvSpPr>
            <a:spLocks noGrp="1"/>
          </p:cNvSpPr>
          <p:nvPr>
            <p:ph type="subTitle" idx="1"/>
          </p:nvPr>
        </p:nvSpPr>
        <p:spPr>
          <a:xfrm>
            <a:off x="395288" y="5232400"/>
            <a:ext cx="7116762" cy="860425"/>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buFont typeface="Wingdings 3" charset="2"/>
              <a:buNone/>
              <a:defRPr/>
            </a:pPr>
            <a:r>
              <a:rPr lang="cs-CZ" dirty="0"/>
              <a:t>„Práce šlechtí“, aneb syndrom vyhoření a workoholismus jako metla lidstva</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Nadpis 3"/>
          <p:cNvSpPr>
            <a:spLocks noGrp="1"/>
          </p:cNvSpPr>
          <p:nvPr>
            <p:ph type="title"/>
          </p:nvPr>
        </p:nvSpPr>
        <p:spPr>
          <a:xfrm>
            <a:off x="220663" y="908050"/>
            <a:ext cx="7124700" cy="925513"/>
          </a:xfrm>
        </p:spPr>
        <p:txBody>
          <a:bodyPr/>
          <a:lstStyle/>
          <a:p>
            <a:r>
              <a:rPr lang="cs-CZ"/>
              <a:t>Syndrom vyhoření – burn-out</a:t>
            </a:r>
          </a:p>
        </p:txBody>
      </p:sp>
      <p:sp>
        <p:nvSpPr>
          <p:cNvPr id="5" name="Zástupný symbol pro obsah 4"/>
          <p:cNvSpPr>
            <a:spLocks noGrp="1"/>
          </p:cNvSpPr>
          <p:nvPr>
            <p:ph idx="1"/>
          </p:nvPr>
        </p:nvSpPr>
        <p:spPr/>
        <p:txBody>
          <a:bodyPr rtlCol="0">
            <a:normAutofit fontScale="85000" lnSpcReduction="20000"/>
          </a:bodyPr>
          <a:lstStyle/>
          <a:p>
            <a:pPr marL="0" indent="0" fontAlgn="auto">
              <a:spcAft>
                <a:spcPts val="0"/>
              </a:spcAft>
              <a:buFont typeface="Wingdings 3" charset="2"/>
              <a:buNone/>
              <a:defRPr/>
            </a:pPr>
            <a:endParaRPr lang="cs-CZ" sz="2200" b="1" i="1" dirty="0">
              <a:solidFill>
                <a:schemeClr val="tx1">
                  <a:lumMod val="75000"/>
                  <a:lumOff val="25000"/>
                </a:schemeClr>
              </a:solidFill>
            </a:endParaRPr>
          </a:p>
          <a:p>
            <a:pPr marL="0" indent="0" fontAlgn="auto">
              <a:spcAft>
                <a:spcPts val="0"/>
              </a:spcAft>
              <a:buFont typeface="Wingdings 3" charset="2"/>
              <a:buNone/>
              <a:defRPr/>
            </a:pPr>
            <a:r>
              <a:rPr lang="cs-CZ" sz="2200" b="1" i="1" dirty="0">
                <a:solidFill>
                  <a:schemeClr val="tx1">
                    <a:lumMod val="75000"/>
                    <a:lumOff val="25000"/>
                  </a:schemeClr>
                </a:solidFill>
              </a:rPr>
              <a:t>stav tělesného, citového (emocionálního) a duševního vyčerpání, způsobeného dlouhodobým pobýváním v situacích, které jsou emocionálně mimořádně náročné. Tato emocionální náročnost je nejčastěji způsobena spojením velkého očekávání s chronickými situačními stresy.“ </a:t>
            </a:r>
          </a:p>
          <a:p>
            <a:pPr marL="0" indent="0" fontAlgn="auto">
              <a:spcAft>
                <a:spcPts val="0"/>
              </a:spcAft>
              <a:buFont typeface="Wingdings 3" charset="2"/>
              <a:buNone/>
              <a:defRPr/>
            </a:pPr>
            <a:endParaRPr lang="cs-CZ" dirty="0">
              <a:solidFill>
                <a:schemeClr val="tx1">
                  <a:lumMod val="75000"/>
                  <a:lumOff val="25000"/>
                </a:schemeClr>
              </a:solidFill>
            </a:endParaRPr>
          </a:p>
          <a:p>
            <a:pPr marL="0" indent="0" fontAlgn="auto">
              <a:spcAft>
                <a:spcPts val="0"/>
              </a:spcAft>
              <a:buFont typeface="Wingdings 3" charset="2"/>
              <a:buNone/>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Syndrom vyhoření – BURN-OUT SYNDROM - popsal jako první v roce 1974 americký psychiatr </a:t>
            </a:r>
            <a:r>
              <a:rPr lang="cs-CZ" b="1" dirty="0">
                <a:solidFill>
                  <a:schemeClr val="tx1">
                    <a:lumMod val="75000"/>
                    <a:lumOff val="25000"/>
                  </a:schemeClr>
                </a:solidFill>
              </a:rPr>
              <a:t>H. J. </a:t>
            </a:r>
            <a:r>
              <a:rPr lang="cs-CZ" b="1" dirty="0" err="1">
                <a:solidFill>
                  <a:schemeClr val="tx1">
                    <a:lumMod val="75000"/>
                    <a:lumOff val="25000"/>
                  </a:schemeClr>
                </a:solidFill>
              </a:rPr>
              <a:t>Freudenberger</a:t>
            </a:r>
            <a:r>
              <a:rPr lang="cs-CZ" dirty="0">
                <a:solidFill>
                  <a:schemeClr val="tx1">
                    <a:lumMod val="75000"/>
                    <a:lumOff val="25000"/>
                  </a:schemeClr>
                </a:solidFill>
              </a:rPr>
              <a:t> </a:t>
            </a:r>
          </a:p>
          <a:p>
            <a:pPr fontAlgn="auto">
              <a:spcAft>
                <a:spcPts val="0"/>
              </a:spcAft>
              <a:buFont typeface="Wingdings 3" charset="2"/>
              <a:buChar char=""/>
              <a:defRPr/>
            </a:pPr>
            <a:r>
              <a:rPr lang="cs-CZ" dirty="0">
                <a:solidFill>
                  <a:schemeClr val="tx1">
                    <a:lumMod val="75000"/>
                    <a:lumOff val="25000"/>
                  </a:schemeClr>
                </a:solidFill>
              </a:rPr>
              <a:t>proces, který začíná nadměrným a dlouhodobým pracovním zatížením, které vede k pocitům napětí, podrážděnosti, až k úplnému psychickému vyčerpání. </a:t>
            </a: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Nadpis 1"/>
          <p:cNvSpPr>
            <a:spLocks noGrp="1"/>
          </p:cNvSpPr>
          <p:nvPr>
            <p:ph type="title"/>
          </p:nvPr>
        </p:nvSpPr>
        <p:spPr/>
        <p:txBody>
          <a:bodyPr/>
          <a:lstStyle/>
          <a:p>
            <a:endParaRPr lang="cs-CZ"/>
          </a:p>
        </p:txBody>
      </p:sp>
      <p:pic>
        <p:nvPicPr>
          <p:cNvPr id="285698" name="Zástupný symbol pro obsah 3"/>
          <p:cNvPicPr>
            <a:picLocks noGrp="1" noChangeAspect="1"/>
          </p:cNvPicPr>
          <p:nvPr>
            <p:ph idx="1"/>
          </p:nvPr>
        </p:nvPicPr>
        <p:blipFill>
          <a:blip r:embed="rId2"/>
          <a:srcRect/>
          <a:stretch>
            <a:fillRect/>
          </a:stretch>
        </p:blipFill>
        <p:spPr>
          <a:xfrm>
            <a:off x="179388" y="549275"/>
            <a:ext cx="8121650" cy="5183188"/>
          </a:xfrm>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Nadpis 1"/>
          <p:cNvSpPr>
            <a:spLocks noGrp="1"/>
          </p:cNvSpPr>
          <p:nvPr>
            <p:ph type="title"/>
          </p:nvPr>
        </p:nvSpPr>
        <p:spPr/>
        <p:txBody>
          <a:bodyPr/>
          <a:lstStyle/>
          <a:p>
            <a:r>
              <a:rPr lang="cs-CZ"/>
              <a:t>Příznaky psychické</a:t>
            </a:r>
          </a:p>
        </p:txBody>
      </p:sp>
      <p:sp>
        <p:nvSpPr>
          <p:cNvPr id="286722" name="Zástupný symbol pro obsah 2"/>
          <p:cNvSpPr>
            <a:spLocks noGrp="1"/>
          </p:cNvSpPr>
          <p:nvPr>
            <p:ph idx="1"/>
          </p:nvPr>
        </p:nvSpPr>
        <p:spPr/>
        <p:txBody>
          <a:bodyPr/>
          <a:lstStyle/>
          <a:p>
            <a:pPr algn="ctr"/>
            <a:r>
              <a:rPr lang="cs-CZ" altLang="cs-CZ" b="1">
                <a:solidFill>
                  <a:schemeClr val="tx2"/>
                </a:solidFill>
                <a:latin typeface="Arial" charset="0"/>
              </a:rPr>
              <a:t>ztráta nadšení, schopnosti pracovního nasazení, </a:t>
            </a:r>
          </a:p>
          <a:p>
            <a:pPr algn="ctr"/>
            <a:r>
              <a:rPr lang="cs-CZ" altLang="cs-CZ" b="1">
                <a:solidFill>
                  <a:schemeClr val="tx2"/>
                </a:solidFill>
                <a:latin typeface="Arial" charset="0"/>
              </a:rPr>
              <a:t>zodpovědnosti;</a:t>
            </a:r>
          </a:p>
          <a:p>
            <a:pPr algn="ctr"/>
            <a:r>
              <a:rPr lang="cs-CZ" altLang="cs-CZ" b="1">
                <a:solidFill>
                  <a:schemeClr val="tx2"/>
                </a:solidFill>
                <a:latin typeface="Arial" charset="0"/>
              </a:rPr>
              <a:t>nechuť, lhostejnost k práci;</a:t>
            </a:r>
          </a:p>
          <a:p>
            <a:pPr algn="ctr"/>
            <a:r>
              <a:rPr lang="cs-CZ" altLang="cs-CZ" b="1">
                <a:solidFill>
                  <a:schemeClr val="tx2"/>
                </a:solidFill>
                <a:latin typeface="Arial" charset="0"/>
              </a:rPr>
              <a:t>negativní postoj k sobě, k práci, k instituci, ke společnosti, k životu;</a:t>
            </a:r>
          </a:p>
          <a:p>
            <a:pPr algn="ctr"/>
            <a:r>
              <a:rPr lang="cs-CZ" altLang="cs-CZ" b="1">
                <a:solidFill>
                  <a:schemeClr val="tx2"/>
                </a:solidFill>
                <a:latin typeface="Arial" charset="0"/>
              </a:rPr>
              <a:t>únik do fantazie;</a:t>
            </a:r>
          </a:p>
          <a:p>
            <a:pPr algn="ctr"/>
            <a:r>
              <a:rPr lang="cs-CZ" altLang="cs-CZ" b="1">
                <a:solidFill>
                  <a:schemeClr val="tx2"/>
                </a:solidFill>
                <a:latin typeface="Arial" charset="0"/>
              </a:rPr>
              <a:t>potíže se soustředěním, zapomínání;</a:t>
            </a:r>
          </a:p>
          <a:p>
            <a:pPr algn="ctr"/>
            <a:r>
              <a:rPr lang="cs-CZ" altLang="cs-CZ" b="1">
                <a:solidFill>
                  <a:schemeClr val="tx2"/>
                </a:solidFill>
                <a:latin typeface="Arial" charset="0"/>
              </a:rPr>
              <a:t>sklíčenost, pocity bezmoci, popudlivost, agresivita, nespokojenost;</a:t>
            </a:r>
          </a:p>
          <a:p>
            <a:pPr algn="ctr"/>
            <a:r>
              <a:rPr lang="cs-CZ" altLang="cs-CZ" b="1">
                <a:solidFill>
                  <a:schemeClr val="tx2"/>
                </a:solidFill>
                <a:latin typeface="Arial" charset="0"/>
              </a:rPr>
              <a:t>pocit nedostatku uznání</a:t>
            </a:r>
          </a:p>
          <a:p>
            <a:endParaRPr lang="cs-CZ"/>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Nadpis 1"/>
          <p:cNvSpPr>
            <a:spLocks noGrp="1"/>
          </p:cNvSpPr>
          <p:nvPr>
            <p:ph type="title"/>
          </p:nvPr>
        </p:nvSpPr>
        <p:spPr/>
        <p:txBody>
          <a:bodyPr/>
          <a:lstStyle/>
          <a:p>
            <a:r>
              <a:rPr lang="cs-CZ"/>
              <a:t>Příznaky tělesné</a:t>
            </a:r>
          </a:p>
        </p:txBody>
      </p:sp>
      <p:sp>
        <p:nvSpPr>
          <p:cNvPr id="287746" name="Zástupný symbol pro obsah 2"/>
          <p:cNvSpPr>
            <a:spLocks noGrp="1"/>
          </p:cNvSpPr>
          <p:nvPr>
            <p:ph idx="1"/>
          </p:nvPr>
        </p:nvSpPr>
        <p:spPr/>
        <p:txBody>
          <a:bodyPr/>
          <a:lstStyle/>
          <a:p>
            <a:pPr algn="ctr"/>
            <a:r>
              <a:rPr lang="cs-CZ" altLang="cs-CZ" b="1">
                <a:solidFill>
                  <a:schemeClr val="tx2"/>
                </a:solidFill>
                <a:latin typeface="Arial" charset="0"/>
              </a:rPr>
              <a:t>poruchy spánku, chuti k jídlu, náchylnost k nemocím, </a:t>
            </a:r>
          </a:p>
          <a:p>
            <a:pPr algn="ctr"/>
            <a:r>
              <a:rPr lang="cs-CZ" altLang="cs-CZ" b="1">
                <a:solidFill>
                  <a:schemeClr val="tx2"/>
                </a:solidFill>
                <a:latin typeface="Arial" charset="0"/>
              </a:rPr>
              <a:t>potíže v oblasti srdeční činnosti, </a:t>
            </a:r>
          </a:p>
          <a:p>
            <a:pPr algn="ctr"/>
            <a:r>
              <a:rPr lang="cs-CZ" altLang="cs-CZ" b="1">
                <a:solidFill>
                  <a:schemeClr val="tx2"/>
                </a:solidFill>
                <a:latin typeface="Arial" charset="0"/>
              </a:rPr>
              <a:t>dýchání nebo zažívání;</a:t>
            </a:r>
          </a:p>
          <a:p>
            <a:pPr algn="ctr"/>
            <a:r>
              <a:rPr lang="cs-CZ" altLang="cs-CZ" b="1">
                <a:solidFill>
                  <a:schemeClr val="tx2"/>
                </a:solidFill>
                <a:latin typeface="Arial" charset="0"/>
              </a:rPr>
              <a:t>rychlá unavitelnost, vyčerpanost</a:t>
            </a:r>
          </a:p>
          <a:p>
            <a:pPr algn="ctr"/>
            <a:r>
              <a:rPr lang="cs-CZ" altLang="cs-CZ" b="1">
                <a:solidFill>
                  <a:schemeClr val="tx2"/>
                </a:solidFill>
                <a:latin typeface="Arial" charset="0"/>
              </a:rPr>
              <a:t>svalové napětí, vysoký krevní tlak</a:t>
            </a:r>
          </a:p>
          <a:p>
            <a:endParaRPr lang="cs-CZ"/>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Nadpis 1"/>
          <p:cNvSpPr>
            <a:spLocks noGrp="1"/>
          </p:cNvSpPr>
          <p:nvPr>
            <p:ph type="title"/>
          </p:nvPr>
        </p:nvSpPr>
        <p:spPr/>
        <p:txBody>
          <a:bodyPr/>
          <a:lstStyle/>
          <a:p>
            <a:r>
              <a:rPr lang="cs-CZ"/>
              <a:t>Příznaky vztahové</a:t>
            </a:r>
          </a:p>
        </p:txBody>
      </p:sp>
      <p:sp>
        <p:nvSpPr>
          <p:cNvPr id="288770" name="Zástupný symbol pro obsah 2"/>
          <p:cNvSpPr>
            <a:spLocks noGrp="1"/>
          </p:cNvSpPr>
          <p:nvPr>
            <p:ph idx="1"/>
          </p:nvPr>
        </p:nvSpPr>
        <p:spPr/>
        <p:txBody>
          <a:bodyPr/>
          <a:lstStyle/>
          <a:p>
            <a:pPr algn="ctr"/>
            <a:r>
              <a:rPr lang="cs-CZ" altLang="cs-CZ" b="1">
                <a:solidFill>
                  <a:schemeClr val="tx2"/>
                </a:solidFill>
                <a:latin typeface="Arial" charset="0"/>
              </a:rPr>
              <a:t>ubývá angažovanosti, snahy pomáhat problémovým klientům;</a:t>
            </a:r>
          </a:p>
          <a:p>
            <a:pPr algn="ctr"/>
            <a:r>
              <a:rPr lang="cs-CZ" altLang="cs-CZ" b="1">
                <a:solidFill>
                  <a:schemeClr val="tx2"/>
                </a:solidFill>
                <a:latin typeface="Arial" charset="0"/>
              </a:rPr>
              <a:t>omezení kontaktů s klienty na nejmenší možnou mez;</a:t>
            </a:r>
          </a:p>
          <a:p>
            <a:pPr algn="ctr"/>
            <a:r>
              <a:rPr lang="cs-CZ" altLang="cs-CZ" b="1">
                <a:solidFill>
                  <a:schemeClr val="tx2"/>
                </a:solidFill>
                <a:latin typeface="Arial" charset="0"/>
              </a:rPr>
              <a:t>cynický nebo lhostejný přístup ke klientům</a:t>
            </a:r>
          </a:p>
          <a:p>
            <a:pPr algn="ctr"/>
            <a:r>
              <a:rPr lang="cs-CZ" altLang="cs-CZ" b="1">
                <a:solidFill>
                  <a:schemeClr val="tx2"/>
                </a:solidFill>
                <a:latin typeface="Arial" charset="0"/>
              </a:rPr>
              <a:t>omezení kontaktů s kolegy</a:t>
            </a:r>
          </a:p>
          <a:p>
            <a:pPr algn="ctr"/>
            <a:r>
              <a:rPr lang="cs-CZ" altLang="cs-CZ" b="1">
                <a:solidFill>
                  <a:schemeClr val="tx2"/>
                </a:solidFill>
                <a:latin typeface="Arial" charset="0"/>
              </a:rPr>
              <a:t>přibývání konfliktů v oblasti soukromí;</a:t>
            </a:r>
          </a:p>
          <a:p>
            <a:pPr algn="ctr"/>
            <a:r>
              <a:rPr lang="cs-CZ" altLang="cs-CZ" b="1">
                <a:solidFill>
                  <a:schemeClr val="tx2"/>
                </a:solidFill>
                <a:latin typeface="Arial" charset="0"/>
              </a:rPr>
              <a:t>nedostatečná příprava k výkonu práce, dlouhodobě nízká výkonnost</a:t>
            </a:r>
          </a:p>
          <a:p>
            <a:endParaRPr lang="cs-CZ"/>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Nadpis 3"/>
          <p:cNvSpPr>
            <a:spLocks noGrp="1"/>
          </p:cNvSpPr>
          <p:nvPr>
            <p:ph type="ctrTitle"/>
          </p:nvPr>
        </p:nvSpPr>
        <p:spPr>
          <a:xfrm>
            <a:off x="1130300" y="2405063"/>
            <a:ext cx="5827713" cy="1646237"/>
          </a:xfrm>
        </p:spPr>
        <p:txBody>
          <a:bodyPr/>
          <a:lstStyle/>
          <a:p>
            <a:r>
              <a:rPr lang="cs-CZ"/>
              <a:t>Mobbing a bossing</a:t>
            </a:r>
          </a:p>
        </p:txBody>
      </p:sp>
      <p:sp>
        <p:nvSpPr>
          <p:cNvPr id="5" name="Podnadpis 4"/>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endParaRPr lang="cs-CZ"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Nadpis 1"/>
          <p:cNvSpPr>
            <a:spLocks noGrp="1"/>
          </p:cNvSpPr>
          <p:nvPr>
            <p:ph type="title"/>
          </p:nvPr>
        </p:nvSpPr>
        <p:spPr>
          <a:xfrm>
            <a:off x="609600" y="609600"/>
            <a:ext cx="6348413" cy="1320800"/>
          </a:xfrm>
        </p:spPr>
        <p:txBody>
          <a:bodyPr/>
          <a:lstStyle/>
          <a:p>
            <a:r>
              <a:rPr lang="cs-CZ"/>
              <a:t>Negativní chování - příčiny </a:t>
            </a:r>
          </a:p>
        </p:txBody>
      </p:sp>
      <p:sp>
        <p:nvSpPr>
          <p:cNvPr id="290818" name="Zástupný symbol pro text 5"/>
          <p:cNvSpPr>
            <a:spLocks noGrp="1"/>
          </p:cNvSpPr>
          <p:nvPr>
            <p:ph type="body" idx="1"/>
          </p:nvPr>
        </p:nvSpPr>
        <p:spPr>
          <a:xfrm>
            <a:off x="609600" y="2160588"/>
            <a:ext cx="3090863" cy="576262"/>
          </a:xfrm>
        </p:spPr>
        <p:txBody>
          <a:bodyPr/>
          <a:lstStyle/>
          <a:p>
            <a:r>
              <a:rPr lang="cs-CZ"/>
              <a:t>Situační faktory</a:t>
            </a:r>
          </a:p>
        </p:txBody>
      </p:sp>
      <p:sp>
        <p:nvSpPr>
          <p:cNvPr id="7" name="Zástupný symbol pro obsah 6"/>
          <p:cNvSpPr>
            <a:spLocks noGrp="1"/>
          </p:cNvSpPr>
          <p:nvPr>
            <p:ph sz="half" idx="2"/>
          </p:nvPr>
        </p:nvSpPr>
        <p:spPr>
          <a:xfrm>
            <a:off x="609600" y="2736850"/>
            <a:ext cx="3090863" cy="3305175"/>
          </a:xfrm>
        </p:spPr>
        <p:txBody>
          <a:bodyPr rtlCol="0"/>
          <a:lstStyle/>
          <a:p>
            <a:pPr fontAlgn="auto">
              <a:spcAft>
                <a:spcPts val="0"/>
              </a:spcAft>
              <a:buFont typeface="Wingdings 3" charset="2"/>
              <a:buChar char=""/>
              <a:defRPr/>
            </a:pPr>
            <a:r>
              <a:rPr lang="cs-CZ" dirty="0">
                <a:solidFill>
                  <a:schemeClr val="tx1">
                    <a:lumMod val="75000"/>
                    <a:lumOff val="25000"/>
                  </a:schemeClr>
                </a:solidFill>
              </a:rPr>
              <a:t>Vliv prostředí</a:t>
            </a:r>
          </a:p>
          <a:p>
            <a:pPr fontAlgn="auto">
              <a:spcAft>
                <a:spcPts val="0"/>
              </a:spcAft>
              <a:buFont typeface="Wingdings 3" charset="2"/>
              <a:buChar char=""/>
              <a:defRPr/>
            </a:pPr>
            <a:r>
              <a:rPr lang="cs-CZ" dirty="0">
                <a:solidFill>
                  <a:schemeClr val="tx1">
                    <a:lumMod val="75000"/>
                    <a:lumOff val="25000"/>
                  </a:schemeClr>
                </a:solidFill>
              </a:rPr>
              <a:t>Vliv prototypu role</a:t>
            </a:r>
          </a:p>
          <a:p>
            <a:pPr fontAlgn="auto">
              <a:spcAft>
                <a:spcPts val="0"/>
              </a:spcAft>
              <a:buFont typeface="Wingdings 3" charset="2"/>
              <a:buChar char=""/>
              <a:defRPr/>
            </a:pPr>
            <a:r>
              <a:rPr lang="cs-CZ" dirty="0">
                <a:solidFill>
                  <a:schemeClr val="tx1">
                    <a:lumMod val="75000"/>
                    <a:lumOff val="25000"/>
                  </a:schemeClr>
                </a:solidFill>
              </a:rPr>
              <a:t>Přenesená odpovědnost</a:t>
            </a:r>
          </a:p>
          <a:p>
            <a:pPr fontAlgn="auto">
              <a:spcAft>
                <a:spcPts val="0"/>
              </a:spcAft>
              <a:buFont typeface="Wingdings 3" charset="2"/>
              <a:buChar char=""/>
              <a:defRPr/>
            </a:pPr>
            <a:r>
              <a:rPr lang="cs-CZ" dirty="0" err="1">
                <a:solidFill>
                  <a:schemeClr val="tx1">
                    <a:lumMod val="75000"/>
                    <a:lumOff val="25000"/>
                  </a:schemeClr>
                </a:solidFill>
              </a:rPr>
              <a:t>Deindividuace</a:t>
            </a:r>
            <a:endParaRPr lang="cs-CZ" dirty="0">
              <a:solidFill>
                <a:schemeClr val="tx1">
                  <a:lumMod val="75000"/>
                  <a:lumOff val="25000"/>
                </a:schemeClr>
              </a:solidFill>
            </a:endParaRPr>
          </a:p>
          <a:p>
            <a:pPr marL="0" indent="0" fontAlgn="auto">
              <a:spcAft>
                <a:spcPts val="0"/>
              </a:spcAft>
              <a:buFont typeface="Wingdings 3" charset="2"/>
              <a:buNone/>
              <a:defRPr/>
            </a:pPr>
            <a:endParaRPr lang="cs-CZ" dirty="0">
              <a:solidFill>
                <a:schemeClr val="tx1">
                  <a:lumMod val="75000"/>
                  <a:lumOff val="25000"/>
                </a:schemeClr>
              </a:solidFill>
            </a:endParaRPr>
          </a:p>
        </p:txBody>
      </p:sp>
      <p:sp>
        <p:nvSpPr>
          <p:cNvPr id="290820" name="Zástupný symbol pro text 7"/>
          <p:cNvSpPr>
            <a:spLocks noGrp="1"/>
          </p:cNvSpPr>
          <p:nvPr>
            <p:ph type="body" sz="quarter" idx="3"/>
          </p:nvPr>
        </p:nvSpPr>
        <p:spPr>
          <a:xfrm>
            <a:off x="3867150" y="2160588"/>
            <a:ext cx="3090863" cy="576262"/>
          </a:xfrm>
        </p:spPr>
        <p:txBody>
          <a:bodyPr/>
          <a:lstStyle/>
          <a:p>
            <a:r>
              <a:rPr lang="cs-CZ"/>
              <a:t>Osobnostní faktory</a:t>
            </a:r>
          </a:p>
        </p:txBody>
      </p:sp>
      <p:sp>
        <p:nvSpPr>
          <p:cNvPr id="9" name="Zástupný symbol pro obsah 8"/>
          <p:cNvSpPr>
            <a:spLocks noGrp="1"/>
          </p:cNvSpPr>
          <p:nvPr>
            <p:ph sz="quarter" idx="4"/>
          </p:nvPr>
        </p:nvSpPr>
        <p:spPr>
          <a:xfrm>
            <a:off x="3867150" y="2736850"/>
            <a:ext cx="3090863" cy="3305175"/>
          </a:xfrm>
        </p:spPr>
        <p:txBody>
          <a:bodyPr rtlCol="0"/>
          <a:lstStyle/>
          <a:p>
            <a:pPr fontAlgn="auto">
              <a:spcAft>
                <a:spcPts val="0"/>
              </a:spcAft>
              <a:buFont typeface="Wingdings 3" charset="2"/>
              <a:buChar char=""/>
              <a:defRPr/>
            </a:pPr>
            <a:r>
              <a:rPr lang="cs-CZ" dirty="0">
                <a:solidFill>
                  <a:schemeClr val="tx1">
                    <a:lumMod val="75000"/>
                    <a:lumOff val="25000"/>
                  </a:schemeClr>
                </a:solidFill>
              </a:rPr>
              <a:t>Psychopatie </a:t>
            </a:r>
          </a:p>
          <a:p>
            <a:pPr fontAlgn="auto">
              <a:spcAft>
                <a:spcPts val="0"/>
              </a:spcAft>
              <a:buFont typeface="Wingdings 3" charset="2"/>
              <a:buChar char=""/>
              <a:defRPr/>
            </a:pPr>
            <a:r>
              <a:rPr lang="cs-CZ" dirty="0">
                <a:solidFill>
                  <a:schemeClr val="tx1">
                    <a:lumMod val="75000"/>
                    <a:lumOff val="25000"/>
                  </a:schemeClr>
                </a:solidFill>
              </a:rPr>
              <a:t>Nízká frustrační tolerance</a:t>
            </a:r>
          </a:p>
          <a:p>
            <a:pPr fontAlgn="auto">
              <a:spcAft>
                <a:spcPts val="0"/>
              </a:spcAft>
              <a:buFont typeface="Wingdings 3" charset="2"/>
              <a:buChar char=""/>
              <a:defRPr/>
            </a:pPr>
            <a:r>
              <a:rPr lang="cs-CZ" dirty="0">
                <a:solidFill>
                  <a:schemeClr val="tx1">
                    <a:lumMod val="75000"/>
                    <a:lumOff val="25000"/>
                  </a:schemeClr>
                </a:solidFill>
              </a:rPr>
              <a:t>Zvýšená tolerance k násilí</a:t>
            </a:r>
          </a:p>
          <a:p>
            <a:pPr marL="0" indent="0" fontAlgn="auto">
              <a:spcAft>
                <a:spcPts val="0"/>
              </a:spcAft>
              <a:buFont typeface="Wingdings 3" charset="2"/>
              <a:buNone/>
              <a:defRPr/>
            </a:pPr>
            <a:endParaRPr lang="cs-CZ" dirty="0">
              <a:solidFill>
                <a:schemeClr val="tx1">
                  <a:lumMod val="75000"/>
                  <a:lumOff val="25000"/>
                </a:schemeClr>
              </a:solidFil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p:nvPr>
        </p:nvSpPr>
        <p:spPr>
          <a:xfrm>
            <a:off x="609600" y="228600"/>
            <a:ext cx="5981700" cy="1143000"/>
          </a:xfrm>
        </p:spPr>
        <p:txBody>
          <a:bodyPr/>
          <a:lstStyle/>
          <a:p>
            <a:r>
              <a:rPr lang="cs-CZ" altLang="cs-CZ" sz="3200" b="1"/>
              <a:t>DEFINICE MOBBINGU</a:t>
            </a:r>
          </a:p>
        </p:txBody>
      </p:sp>
      <p:sp>
        <p:nvSpPr>
          <p:cNvPr id="3075" name="Rectangle 3"/>
          <p:cNvSpPr>
            <a:spLocks noGrp="1" noChangeArrowheads="1"/>
          </p:cNvSpPr>
          <p:nvPr>
            <p:ph idx="1"/>
          </p:nvPr>
        </p:nvSpPr>
        <p:spPr>
          <a:xfrm>
            <a:off x="107950" y="3213100"/>
            <a:ext cx="8229600" cy="2819400"/>
          </a:xfrm>
        </p:spPr>
        <p:txBody>
          <a:bodyPr rtlCol="0">
            <a:normAutofit lnSpcReduction="10000"/>
          </a:bodyPr>
          <a:lstStyle/>
          <a:p>
            <a:pPr fontAlgn="auto">
              <a:lnSpc>
                <a:spcPct val="90000"/>
              </a:lnSpc>
              <a:spcAft>
                <a:spcPts val="0"/>
              </a:spcAft>
              <a:buFont typeface="Wingdings" pitchFamily="2" charset="2"/>
              <a:buNone/>
              <a:defRPr/>
            </a:pPr>
            <a:r>
              <a:rPr lang="cs-CZ" altLang="cs-CZ" sz="2400" b="1" dirty="0">
                <a:solidFill>
                  <a:schemeClr val="tx1">
                    <a:lumMod val="75000"/>
                    <a:lumOff val="25000"/>
                  </a:schemeClr>
                </a:solidFill>
              </a:rPr>
              <a:t>Obecná charakteristika:</a:t>
            </a:r>
            <a:r>
              <a:rPr lang="cs-CZ" altLang="cs-CZ" sz="2400" dirty="0">
                <a:solidFill>
                  <a:schemeClr val="tx1">
                    <a:lumMod val="75000"/>
                    <a:lumOff val="25000"/>
                  </a:schemeClr>
                </a:solidFill>
              </a:rPr>
              <a:t> </a:t>
            </a:r>
          </a:p>
          <a:p>
            <a:pPr fontAlgn="auto">
              <a:lnSpc>
                <a:spcPct val="90000"/>
              </a:lnSpc>
              <a:spcAft>
                <a:spcPts val="0"/>
              </a:spcAft>
              <a:buFont typeface="Wingdings 3" charset="2"/>
              <a:buChar char=""/>
              <a:defRPr/>
            </a:pPr>
            <a:r>
              <a:rPr lang="cs-CZ" altLang="cs-CZ" sz="2400" dirty="0" err="1">
                <a:solidFill>
                  <a:schemeClr val="tx1">
                    <a:lumMod val="75000"/>
                    <a:lumOff val="25000"/>
                  </a:schemeClr>
                </a:solidFill>
              </a:rPr>
              <a:t>Mobbing</a:t>
            </a:r>
            <a:r>
              <a:rPr lang="cs-CZ" altLang="cs-CZ" sz="2400" dirty="0">
                <a:solidFill>
                  <a:schemeClr val="tx1">
                    <a:lumMod val="75000"/>
                    <a:lumOff val="25000"/>
                  </a:schemeClr>
                </a:solidFill>
              </a:rPr>
              <a:t> je řada negativních komunikativních jednání, kterých se pravidelně dopouští jednotlivec nebo několik osob vůči určitému člověku po určitou dobu (nejméně půl roku alespoň 1x týdně).</a:t>
            </a:r>
          </a:p>
          <a:p>
            <a:pPr fontAlgn="auto">
              <a:lnSpc>
                <a:spcPct val="80000"/>
              </a:lnSpc>
              <a:spcAft>
                <a:spcPts val="0"/>
              </a:spcAft>
              <a:buFont typeface="Wingdings 3" charset="2"/>
              <a:buChar char=""/>
              <a:defRPr/>
            </a:pPr>
            <a:r>
              <a:rPr lang="cs-CZ" altLang="cs-CZ" sz="2400" dirty="0">
                <a:solidFill>
                  <a:schemeClr val="tx1">
                    <a:lumMod val="75000"/>
                    <a:lumOff val="25000"/>
                  </a:schemeClr>
                </a:solidFill>
              </a:rPr>
              <a:t>Útok vede jeden nebo více silných jedinců proti slabšímu, tyto nepřátelské útoky se systematicky opakují.</a:t>
            </a:r>
          </a:p>
          <a:p>
            <a:pPr fontAlgn="auto">
              <a:lnSpc>
                <a:spcPct val="90000"/>
              </a:lnSpc>
              <a:spcAft>
                <a:spcPts val="0"/>
              </a:spcAft>
              <a:buFont typeface="Wingdings 3" charset="2"/>
              <a:buChar char=""/>
              <a:defRPr/>
            </a:pPr>
            <a:endParaRPr lang="cs-CZ" altLang="cs-CZ" sz="2400" dirty="0">
              <a:solidFill>
                <a:schemeClr val="tx1">
                  <a:lumMod val="75000"/>
                  <a:lumOff val="25000"/>
                </a:schemeClr>
              </a:solidFill>
            </a:endParaRPr>
          </a:p>
          <a:p>
            <a:pPr fontAlgn="auto">
              <a:lnSpc>
                <a:spcPct val="90000"/>
              </a:lnSpc>
              <a:spcAft>
                <a:spcPts val="0"/>
              </a:spcAft>
              <a:buFont typeface="Wingdings 3" charset="2"/>
              <a:buChar char=""/>
              <a:defRPr/>
            </a:pPr>
            <a:endParaRPr lang="cs-CZ" altLang="cs-CZ" sz="2800" dirty="0">
              <a:solidFill>
                <a:schemeClr val="tx1">
                  <a:lumMod val="75000"/>
                  <a:lumOff val="25000"/>
                </a:schemeClr>
              </a:solidFill>
            </a:endParaRPr>
          </a:p>
          <a:p>
            <a:pPr algn="just" fontAlgn="auto">
              <a:lnSpc>
                <a:spcPct val="90000"/>
              </a:lnSpc>
              <a:spcAft>
                <a:spcPts val="0"/>
              </a:spcAft>
              <a:buFont typeface="Wingdings 3" charset="2"/>
              <a:buChar char=""/>
              <a:defRPr/>
            </a:pPr>
            <a:endParaRPr lang="cs-CZ" altLang="cs-CZ" sz="2800" dirty="0">
              <a:solidFill>
                <a:schemeClr val="tx1">
                  <a:lumMod val="75000"/>
                  <a:lumOff val="25000"/>
                </a:schemeClr>
              </a:solidFill>
            </a:endParaRPr>
          </a:p>
        </p:txBody>
      </p:sp>
      <p:sp>
        <p:nvSpPr>
          <p:cNvPr id="291843" name="Text Box 4"/>
          <p:cNvSpPr txBox="1">
            <a:spLocks noChangeArrowheads="1"/>
          </p:cNvSpPr>
          <p:nvPr/>
        </p:nvSpPr>
        <p:spPr bwMode="auto">
          <a:xfrm>
            <a:off x="611188" y="1743075"/>
            <a:ext cx="6697662" cy="895350"/>
          </a:xfrm>
          <a:prstGeom prst="rect">
            <a:avLst/>
          </a:prstGeom>
          <a:solidFill>
            <a:srgbClr val="C0C0C0">
              <a:alpha val="50195"/>
            </a:srgbClr>
          </a:solidFill>
          <a:ln w="22225">
            <a:solidFill>
              <a:schemeClr val="tx1"/>
            </a:solidFill>
            <a:miter lim="800000"/>
            <a:headEnd/>
            <a:tailEnd/>
          </a:ln>
        </p:spPr>
        <p:txBody>
          <a:bodyPr>
            <a:spAutoFit/>
          </a:bodyPr>
          <a:lstStyle/>
          <a:p>
            <a:pPr>
              <a:lnSpc>
                <a:spcPct val="90000"/>
              </a:lnSpc>
              <a:spcBef>
                <a:spcPct val="20000"/>
              </a:spcBef>
              <a:buClr>
                <a:schemeClr val="accent2"/>
              </a:buClr>
              <a:buSzPct val="85000"/>
              <a:buFont typeface="Wingdings" pitchFamily="2" charset="2"/>
              <a:buChar char="n"/>
            </a:pPr>
            <a:r>
              <a:rPr lang="cs-CZ" altLang="cs-CZ">
                <a:latin typeface="Trebuchet MS" pitchFamily="34" charset="0"/>
              </a:rPr>
              <a:t> Mobbing je odvozen od angl. slova </a:t>
            </a:r>
            <a:r>
              <a:rPr lang="cs-CZ" altLang="cs-CZ" b="1" i="1">
                <a:latin typeface="Trebuchet MS" pitchFamily="34" charset="0"/>
              </a:rPr>
              <a:t>to mob</a:t>
            </a:r>
            <a:r>
              <a:rPr lang="cs-CZ" altLang="cs-CZ">
                <a:latin typeface="Trebuchet MS" pitchFamily="34" charset="0"/>
              </a:rPr>
              <a:t> - utlačovat, urážet, útočit, napadat, vrhat se na někoho, srocovat se.</a:t>
            </a:r>
          </a:p>
          <a:p>
            <a:pPr>
              <a:lnSpc>
                <a:spcPct val="90000"/>
              </a:lnSpc>
              <a:spcBef>
                <a:spcPct val="20000"/>
              </a:spcBef>
              <a:buClr>
                <a:schemeClr val="accent2"/>
              </a:buClr>
              <a:buSzPct val="85000"/>
              <a:buFont typeface="Wingdings" pitchFamily="2" charset="2"/>
              <a:buChar char="n"/>
            </a:pPr>
            <a:r>
              <a:rPr lang="cs-CZ" altLang="cs-CZ">
                <a:latin typeface="Trebuchet MS" pitchFamily="34" charset="0"/>
              </a:rPr>
              <a:t> V anglosaské oblasti „bullying“, „employee abuse“.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rtlCol="0">
            <a:normAutofit fontScale="85000" lnSpcReduction="10000"/>
          </a:bodyPr>
          <a:lstStyle/>
          <a:p>
            <a:pPr fontAlgn="auto">
              <a:spcAft>
                <a:spcPts val="0"/>
              </a:spcAft>
              <a:buFont typeface="Wingdings 3" charset="2"/>
              <a:buChar char=""/>
              <a:defRPr/>
            </a:pPr>
            <a:r>
              <a:rPr lang="cs-CZ" dirty="0">
                <a:solidFill>
                  <a:schemeClr val="tx1">
                    <a:lumMod val="75000"/>
                    <a:lumOff val="25000"/>
                  </a:schemeClr>
                </a:solidFill>
              </a:rPr>
              <a:t>Případ jednovaječných dvojčat (</a:t>
            </a:r>
            <a:r>
              <a:rPr lang="cs-CZ" dirty="0" err="1">
                <a:solidFill>
                  <a:schemeClr val="tx1">
                    <a:lumMod val="75000"/>
                    <a:lumOff val="25000"/>
                  </a:schemeClr>
                </a:solidFill>
              </a:rPr>
              <a:t>Beth</a:t>
            </a:r>
            <a:r>
              <a:rPr lang="cs-CZ" dirty="0">
                <a:solidFill>
                  <a:schemeClr val="tx1">
                    <a:lumMod val="75000"/>
                    <a:lumOff val="25000"/>
                  </a:schemeClr>
                </a:solidFill>
              </a:rPr>
              <a:t> a </a:t>
            </a:r>
            <a:r>
              <a:rPr lang="cs-CZ" dirty="0" err="1">
                <a:solidFill>
                  <a:schemeClr val="tx1">
                    <a:lumMod val="75000"/>
                    <a:lumOff val="25000"/>
                  </a:schemeClr>
                </a:solidFill>
              </a:rPr>
              <a:t>Amy</a:t>
            </a:r>
            <a:r>
              <a:rPr lang="cs-CZ" dirty="0">
                <a:solidFill>
                  <a:schemeClr val="tx1">
                    <a:lumMod val="75000"/>
                    <a:lumOff val="25000"/>
                  </a:schemeClr>
                </a:solidFill>
              </a:rPr>
              <a:t>) vychovávaných odděleně. Po narození byla dvojčata dána k adopci novým rodičům, v obou případech to byly židovské rodiny ze státu New York.</a:t>
            </a:r>
          </a:p>
          <a:p>
            <a:pPr fontAlgn="auto">
              <a:spcAft>
                <a:spcPts val="0"/>
              </a:spcAft>
              <a:buFont typeface="Wingdings 3" charset="2"/>
              <a:buChar char=""/>
              <a:defRPr/>
            </a:pPr>
            <a:r>
              <a:rPr lang="cs-CZ" dirty="0">
                <a:solidFill>
                  <a:schemeClr val="tx1">
                    <a:lumMod val="75000"/>
                    <a:lumOff val="25000"/>
                  </a:schemeClr>
                </a:solidFill>
              </a:rPr>
              <a:t>Matka </a:t>
            </a:r>
            <a:r>
              <a:rPr lang="cs-CZ" dirty="0" err="1">
                <a:solidFill>
                  <a:schemeClr val="tx1">
                    <a:lumMod val="75000"/>
                    <a:lumOff val="25000"/>
                  </a:schemeClr>
                </a:solidFill>
              </a:rPr>
              <a:t>Amy</a:t>
            </a:r>
            <a:r>
              <a:rPr lang="cs-CZ" dirty="0">
                <a:solidFill>
                  <a:schemeClr val="tx1">
                    <a:lumMod val="75000"/>
                    <a:lumOff val="25000"/>
                  </a:schemeClr>
                </a:solidFill>
              </a:rPr>
              <a:t> byla obézní, nejistá, žárlivá a nemilující.</a:t>
            </a:r>
          </a:p>
          <a:p>
            <a:pPr fontAlgn="auto">
              <a:spcAft>
                <a:spcPts val="0"/>
              </a:spcAft>
              <a:buFont typeface="Wingdings 3" charset="2"/>
              <a:buChar char=""/>
              <a:defRPr/>
            </a:pPr>
            <a:r>
              <a:rPr lang="cs-CZ" dirty="0">
                <a:solidFill>
                  <a:schemeClr val="tx1">
                    <a:lumMod val="75000"/>
                    <a:lumOff val="25000"/>
                  </a:schemeClr>
                </a:solidFill>
              </a:rPr>
              <a:t>Matka </a:t>
            </a:r>
            <a:r>
              <a:rPr lang="cs-CZ" dirty="0" err="1">
                <a:solidFill>
                  <a:schemeClr val="tx1">
                    <a:lumMod val="75000"/>
                    <a:lumOff val="25000"/>
                  </a:schemeClr>
                </a:solidFill>
              </a:rPr>
              <a:t>Beth</a:t>
            </a:r>
            <a:r>
              <a:rPr lang="cs-CZ" dirty="0">
                <a:solidFill>
                  <a:schemeClr val="tx1">
                    <a:lumMod val="75000"/>
                    <a:lumOff val="25000"/>
                  </a:schemeClr>
                </a:solidFill>
              </a:rPr>
              <a:t> byla atraktivní, plná radosti a lásky k dítěti.</a:t>
            </a:r>
          </a:p>
          <a:p>
            <a:pPr fontAlgn="auto">
              <a:spcAft>
                <a:spcPts val="0"/>
              </a:spcAft>
              <a:buFont typeface="Wingdings 3" charset="2"/>
              <a:buChar char=""/>
              <a:defRPr/>
            </a:pPr>
            <a:r>
              <a:rPr lang="cs-CZ" dirty="0" err="1">
                <a:solidFill>
                  <a:schemeClr val="tx1">
                    <a:lumMod val="75000"/>
                    <a:lumOff val="25000"/>
                  </a:schemeClr>
                </a:solidFill>
              </a:rPr>
              <a:t>Amy</a:t>
            </a:r>
            <a:r>
              <a:rPr lang="cs-CZ" dirty="0">
                <a:solidFill>
                  <a:schemeClr val="tx1">
                    <a:lumMod val="75000"/>
                    <a:lumOff val="25000"/>
                  </a:schemeClr>
                </a:solidFill>
              </a:rPr>
              <a:t> nikdy nezapadla do rodinného prostředí, vyrůstala s emočními problémy. Už jako malá byla ukňouraná a vyžadovala stálou pozornost. Tyto vlastnosti jí vydržely až do dospělosti.</a:t>
            </a:r>
          </a:p>
          <a:p>
            <a:pPr fontAlgn="auto">
              <a:spcAft>
                <a:spcPts val="0"/>
              </a:spcAft>
              <a:buFont typeface="Wingdings 3" charset="2"/>
              <a:buChar char=""/>
              <a:defRPr/>
            </a:pPr>
            <a:r>
              <a:rPr lang="cs-CZ" dirty="0" err="1">
                <a:solidFill>
                  <a:schemeClr val="tx1">
                    <a:lumMod val="75000"/>
                    <a:lumOff val="25000"/>
                  </a:schemeClr>
                </a:solidFill>
              </a:rPr>
              <a:t>Beth</a:t>
            </a:r>
            <a:r>
              <a:rPr lang="cs-CZ" dirty="0">
                <a:solidFill>
                  <a:schemeClr val="tx1">
                    <a:lumMod val="75000"/>
                    <a:lumOff val="25000"/>
                  </a:schemeClr>
                </a:solidFill>
              </a:rPr>
              <a:t> vyrůstala v milující rodině a byla středem pozornosti od chvíle, kdy si ji přinesli domů. </a:t>
            </a:r>
            <a:r>
              <a:rPr lang="cs-CZ" dirty="0" err="1">
                <a:solidFill>
                  <a:schemeClr val="tx1">
                    <a:lumMod val="75000"/>
                    <a:lumOff val="25000"/>
                  </a:schemeClr>
                </a:solidFill>
              </a:rPr>
              <a:t>Beth</a:t>
            </a:r>
            <a:r>
              <a:rPr lang="cs-CZ" dirty="0">
                <a:solidFill>
                  <a:schemeClr val="tx1">
                    <a:lumMod val="75000"/>
                    <a:lumOff val="25000"/>
                  </a:schemeClr>
                </a:solidFill>
              </a:rPr>
              <a:t> se dostávalo všeho, přesto byla </a:t>
            </a:r>
            <a:r>
              <a:rPr lang="cs-CZ" dirty="0" err="1">
                <a:solidFill>
                  <a:schemeClr val="tx1">
                    <a:lumMod val="75000"/>
                    <a:lumOff val="25000"/>
                  </a:schemeClr>
                </a:solidFill>
              </a:rPr>
              <a:t>Beth</a:t>
            </a:r>
            <a:r>
              <a:rPr lang="cs-CZ" dirty="0">
                <a:solidFill>
                  <a:schemeClr val="tx1">
                    <a:lumMod val="75000"/>
                    <a:lumOff val="25000"/>
                  </a:schemeClr>
                </a:solidFill>
              </a:rPr>
              <a:t> problémovým dítětem a pořád plakala, stejně jako </a:t>
            </a:r>
            <a:r>
              <a:rPr lang="cs-CZ" dirty="0" err="1">
                <a:solidFill>
                  <a:schemeClr val="tx1">
                    <a:lumMod val="75000"/>
                    <a:lumOff val="25000"/>
                  </a:schemeClr>
                </a:solidFill>
              </a:rPr>
              <a:t>Amy</a:t>
            </a:r>
            <a:r>
              <a:rPr lang="cs-CZ" dirty="0">
                <a:solidFill>
                  <a:schemeClr val="tx1">
                    <a:lumMod val="75000"/>
                    <a:lumOff val="25000"/>
                  </a:schemeClr>
                </a:solidFill>
              </a:rPr>
              <a:t>. Jako dospělá byla protivná, neurotická a nesnášenlivá žena, stejně jako </a:t>
            </a:r>
            <a:r>
              <a:rPr lang="cs-CZ" dirty="0" err="1">
                <a:solidFill>
                  <a:schemeClr val="tx1">
                    <a:lumMod val="75000"/>
                    <a:lumOff val="25000"/>
                  </a:schemeClr>
                </a:solidFill>
              </a:rPr>
              <a:t>Amy</a:t>
            </a:r>
            <a:r>
              <a:rPr lang="cs-CZ" dirty="0">
                <a:solidFill>
                  <a:schemeClr val="tx1">
                    <a:lumMod val="75000"/>
                    <a:lumOff val="25000"/>
                  </a:schemeClr>
                </a:solidFill>
              </a:rPr>
              <a:t> (dle Hammer, </a:t>
            </a:r>
            <a:r>
              <a:rPr lang="cs-CZ" dirty="0" err="1">
                <a:solidFill>
                  <a:schemeClr val="tx1">
                    <a:lumMod val="75000"/>
                    <a:lumOff val="25000"/>
                  </a:schemeClr>
                </a:solidFill>
              </a:rPr>
              <a:t>Copeland</a:t>
            </a:r>
            <a:r>
              <a:rPr lang="cs-CZ" dirty="0">
                <a:solidFill>
                  <a:schemeClr val="tx1">
                    <a:lumMod val="75000"/>
                    <a:lumOff val="25000"/>
                  </a:schemeClr>
                </a:solidFill>
              </a:rPr>
              <a:t>, 2003).</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95288" y="765175"/>
            <a:ext cx="8280400" cy="5616575"/>
          </a:xfrm>
        </p:spPr>
        <p:txBody>
          <a:bodyPr rtlCol="0">
            <a:normAutofit/>
          </a:bodyPr>
          <a:lstStyle/>
          <a:p>
            <a:pPr fontAlgn="auto">
              <a:lnSpc>
                <a:spcPct val="90000"/>
              </a:lnSpc>
              <a:spcAft>
                <a:spcPts val="0"/>
              </a:spcAft>
              <a:buFont typeface="Wingdings 3" charset="2"/>
              <a:buChar char=""/>
              <a:defRPr/>
            </a:pPr>
            <a:r>
              <a:rPr lang="en-AU" altLang="cs-CZ" sz="2800" dirty="0">
                <a:solidFill>
                  <a:schemeClr val="tx1">
                    <a:lumMod val="75000"/>
                    <a:lumOff val="25000"/>
                  </a:schemeClr>
                </a:solidFill>
              </a:rPr>
              <a:t>Mobbing </a:t>
            </a:r>
            <a:r>
              <a:rPr lang="cs-CZ" altLang="cs-CZ" sz="2800" dirty="0">
                <a:solidFill>
                  <a:schemeClr val="tx1">
                    <a:lumMod val="75000"/>
                    <a:lumOff val="25000"/>
                  </a:schemeClr>
                </a:solidFill>
              </a:rPr>
              <a:t>- systematické zákulisní intrikování, omezování, teror řízený kolegy na pracovišti nebo přímo nadřízeným. </a:t>
            </a:r>
          </a:p>
          <a:p>
            <a:pPr fontAlgn="auto">
              <a:lnSpc>
                <a:spcPct val="90000"/>
              </a:lnSpc>
              <a:spcAft>
                <a:spcPts val="0"/>
              </a:spcAft>
              <a:buFont typeface="Wingdings 3" charset="2"/>
              <a:buChar char=""/>
              <a:defRPr/>
            </a:pPr>
            <a:endParaRPr lang="cs-CZ" altLang="cs-CZ" sz="2800" dirty="0">
              <a:solidFill>
                <a:schemeClr val="tx1">
                  <a:lumMod val="75000"/>
                  <a:lumOff val="25000"/>
                </a:schemeClr>
              </a:solidFill>
            </a:endParaRPr>
          </a:p>
          <a:p>
            <a:pPr fontAlgn="auto">
              <a:lnSpc>
                <a:spcPct val="90000"/>
              </a:lnSpc>
              <a:spcAft>
                <a:spcPts val="0"/>
              </a:spcAft>
              <a:buFont typeface="Wingdings 3" charset="2"/>
              <a:buChar char=""/>
              <a:defRPr/>
            </a:pPr>
            <a:r>
              <a:rPr lang="en-AU" altLang="cs-CZ" sz="2800" dirty="0">
                <a:solidFill>
                  <a:schemeClr val="tx1">
                    <a:lumMod val="75000"/>
                    <a:lumOff val="25000"/>
                  </a:schemeClr>
                </a:solidFill>
              </a:rPr>
              <a:t>Mobbing</a:t>
            </a:r>
            <a:r>
              <a:rPr lang="cs-CZ" altLang="cs-CZ" sz="2800" dirty="0">
                <a:solidFill>
                  <a:schemeClr val="tx1">
                    <a:lumMod val="75000"/>
                    <a:lumOff val="25000"/>
                  </a:schemeClr>
                </a:solidFill>
              </a:rPr>
              <a:t> ze strany kolegů</a:t>
            </a:r>
          </a:p>
          <a:p>
            <a:pPr fontAlgn="auto">
              <a:lnSpc>
                <a:spcPct val="90000"/>
              </a:lnSpc>
              <a:spcAft>
                <a:spcPts val="0"/>
              </a:spcAft>
              <a:buFont typeface="Wingdings 3" charset="2"/>
              <a:buChar char=""/>
              <a:defRPr/>
            </a:pPr>
            <a:r>
              <a:rPr lang="en-AU" altLang="cs-CZ" sz="2800" dirty="0">
                <a:solidFill>
                  <a:schemeClr val="tx1">
                    <a:lumMod val="75000"/>
                    <a:lumOff val="25000"/>
                  </a:schemeClr>
                </a:solidFill>
              </a:rPr>
              <a:t>Mobbing</a:t>
            </a:r>
            <a:r>
              <a:rPr lang="cs-CZ" altLang="cs-CZ" sz="2800" dirty="0">
                <a:solidFill>
                  <a:schemeClr val="tx1">
                    <a:lumMod val="75000"/>
                    <a:lumOff val="25000"/>
                  </a:schemeClr>
                </a:solidFill>
              </a:rPr>
              <a:t> ze strany nadřízeného (</a:t>
            </a:r>
            <a:r>
              <a:rPr lang="en-AU" altLang="cs-CZ" sz="2800" dirty="0">
                <a:solidFill>
                  <a:schemeClr val="tx1">
                    <a:lumMod val="75000"/>
                    <a:lumOff val="25000"/>
                  </a:schemeClr>
                </a:solidFill>
              </a:rPr>
              <a:t>bossing</a:t>
            </a:r>
            <a:r>
              <a:rPr lang="cs-CZ" altLang="cs-CZ" sz="2800" dirty="0">
                <a:solidFill>
                  <a:schemeClr val="tx1">
                    <a:lumMod val="75000"/>
                    <a:lumOff val="25000"/>
                  </a:schemeClr>
                </a:solidFill>
              </a:rPr>
              <a:t>) </a:t>
            </a:r>
          </a:p>
          <a:p>
            <a:pPr fontAlgn="auto">
              <a:lnSpc>
                <a:spcPct val="90000"/>
              </a:lnSpc>
              <a:spcAft>
                <a:spcPts val="0"/>
              </a:spcAft>
              <a:buFont typeface="Wingdings 3" charset="2"/>
              <a:buChar char=""/>
              <a:defRPr/>
            </a:pPr>
            <a:r>
              <a:rPr lang="en-AU" altLang="cs-CZ" sz="2800" dirty="0">
                <a:solidFill>
                  <a:schemeClr val="tx1">
                    <a:lumMod val="75000"/>
                    <a:lumOff val="25000"/>
                  </a:schemeClr>
                </a:solidFill>
              </a:rPr>
              <a:t>Mobbing</a:t>
            </a:r>
            <a:r>
              <a:rPr lang="cs-CZ" altLang="cs-CZ" sz="2800" dirty="0">
                <a:solidFill>
                  <a:schemeClr val="tx1">
                    <a:lumMod val="75000"/>
                    <a:lumOff val="25000"/>
                  </a:schemeClr>
                </a:solidFill>
              </a:rPr>
              <a:t> ze strany podřízených </a:t>
            </a:r>
            <a:r>
              <a:rPr lang="cs-CZ" altLang="cs-CZ" sz="2400" dirty="0">
                <a:solidFill>
                  <a:schemeClr val="tx1">
                    <a:lumMod val="75000"/>
                    <a:lumOff val="25000"/>
                  </a:schemeClr>
                </a:solidFill>
              </a:rPr>
              <a:t>(</a:t>
            </a:r>
            <a:r>
              <a:rPr lang="cs-CZ" altLang="cs-CZ" sz="2400" dirty="0" err="1">
                <a:solidFill>
                  <a:schemeClr val="tx1">
                    <a:lumMod val="75000"/>
                    <a:lumOff val="25000"/>
                  </a:schemeClr>
                </a:solidFill>
              </a:rPr>
              <a:t>staffing</a:t>
            </a:r>
            <a:r>
              <a:rPr lang="cs-CZ" altLang="cs-CZ" sz="2400" dirty="0">
                <a:solidFill>
                  <a:schemeClr val="tx1">
                    <a:lumMod val="75000"/>
                    <a:lumOff val="25000"/>
                  </a:schemeClr>
                </a:solidFill>
              </a:rPr>
              <a:t> - méně typický)</a:t>
            </a:r>
          </a:p>
          <a:p>
            <a:pPr fontAlgn="auto">
              <a:lnSpc>
                <a:spcPct val="90000"/>
              </a:lnSpc>
              <a:spcAft>
                <a:spcPts val="0"/>
              </a:spcAft>
              <a:buFont typeface="Wingdings 3" charset="2"/>
              <a:buChar char=""/>
              <a:defRPr/>
            </a:pPr>
            <a:endParaRPr lang="cs-CZ" altLang="cs-CZ" sz="2800" dirty="0">
              <a:solidFill>
                <a:schemeClr val="tx1">
                  <a:lumMod val="75000"/>
                  <a:lumOff val="25000"/>
                </a:schemeClr>
              </a:solidFill>
            </a:endParaRPr>
          </a:p>
          <a:p>
            <a:pPr marL="0" indent="0" algn="ctr" fontAlgn="auto">
              <a:lnSpc>
                <a:spcPct val="90000"/>
              </a:lnSpc>
              <a:spcAft>
                <a:spcPts val="0"/>
              </a:spcAft>
              <a:buFont typeface="Wingdings 3" charset="2"/>
              <a:buNone/>
              <a:defRPr/>
            </a:pPr>
            <a:r>
              <a:rPr lang="cs-CZ" altLang="cs-CZ" sz="2800" b="1" dirty="0">
                <a:solidFill>
                  <a:schemeClr val="tx1">
                    <a:lumMod val="75000"/>
                    <a:lumOff val="25000"/>
                  </a:schemeClr>
                </a:solidFill>
              </a:rPr>
              <a:t>Cíl: donutit dotyčného, aby opustil pracoviště z vlastní vůle.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3"/>
          <p:cNvSpPr>
            <a:spLocks noGrp="1" noChangeArrowheads="1"/>
          </p:cNvSpPr>
          <p:nvPr>
            <p:ph idx="1"/>
          </p:nvPr>
        </p:nvSpPr>
        <p:spPr>
          <a:xfrm>
            <a:off x="838200" y="1143000"/>
            <a:ext cx="7467600" cy="5486400"/>
          </a:xfrm>
        </p:spPr>
        <p:txBody>
          <a:bodyPr/>
          <a:lstStyle/>
          <a:p>
            <a:pPr>
              <a:lnSpc>
                <a:spcPct val="90000"/>
              </a:lnSpc>
            </a:pPr>
            <a:r>
              <a:rPr lang="cs-CZ" altLang="cs-CZ" sz="2000" b="1"/>
              <a:t>Ze strany kolegy</a:t>
            </a:r>
          </a:p>
          <a:p>
            <a:pPr lvl="1">
              <a:lnSpc>
                <a:spcPct val="90000"/>
              </a:lnSpc>
            </a:pPr>
            <a:r>
              <a:rPr lang="cs-CZ" altLang="cs-CZ" sz="1800"/>
              <a:t>Šíření pomluv</a:t>
            </a:r>
          </a:p>
          <a:p>
            <a:pPr lvl="1">
              <a:lnSpc>
                <a:spcPct val="90000"/>
              </a:lnSpc>
            </a:pPr>
            <a:r>
              <a:rPr lang="cs-CZ" altLang="cs-CZ" sz="1800"/>
              <a:t>Izolování kolegy</a:t>
            </a:r>
          </a:p>
          <a:p>
            <a:pPr lvl="1">
              <a:lnSpc>
                <a:spcPct val="90000"/>
              </a:lnSpc>
            </a:pPr>
            <a:r>
              <a:rPr lang="cs-CZ" altLang="cs-CZ" sz="1800"/>
              <a:t>Sabotování práce</a:t>
            </a:r>
          </a:p>
          <a:p>
            <a:pPr lvl="1">
              <a:lnSpc>
                <a:spcPct val="90000"/>
              </a:lnSpc>
            </a:pPr>
            <a:r>
              <a:rPr lang="cs-CZ" altLang="cs-CZ" sz="1800"/>
              <a:t>Znevažování výkonů a schopností</a:t>
            </a:r>
          </a:p>
          <a:p>
            <a:pPr lvl="1">
              <a:lnSpc>
                <a:spcPct val="90000"/>
              </a:lnSpc>
            </a:pPr>
            <a:r>
              <a:rPr lang="cs-CZ" altLang="cs-CZ" sz="1800"/>
              <a:t>Poškození soukromí a osobnosti</a:t>
            </a:r>
          </a:p>
          <a:p>
            <a:pPr lvl="1">
              <a:lnSpc>
                <a:spcPct val="90000"/>
              </a:lnSpc>
            </a:pPr>
            <a:r>
              <a:rPr lang="cs-CZ" altLang="cs-CZ" sz="1800"/>
              <a:t>Poškození zdraví</a:t>
            </a:r>
          </a:p>
          <a:p>
            <a:pPr lvl="1">
              <a:lnSpc>
                <a:spcPct val="90000"/>
              </a:lnSpc>
            </a:pPr>
            <a:r>
              <a:rPr lang="cs-CZ" altLang="cs-CZ" sz="1800"/>
              <a:t>Ničivé války bez naděje na usmíření</a:t>
            </a:r>
          </a:p>
          <a:p>
            <a:pPr>
              <a:lnSpc>
                <a:spcPct val="90000"/>
              </a:lnSpc>
            </a:pPr>
            <a:endParaRPr lang="cs-CZ" altLang="cs-CZ" sz="2000" b="1"/>
          </a:p>
          <a:p>
            <a:pPr lvl="1">
              <a:lnSpc>
                <a:spcPct val="90000"/>
              </a:lnSpc>
            </a:pPr>
            <a:endParaRPr lang="cs-CZ" altLang="cs-CZ" sz="1800"/>
          </a:p>
          <a:p>
            <a:pPr>
              <a:lnSpc>
                <a:spcPct val="90000"/>
              </a:lnSpc>
            </a:pPr>
            <a:endParaRPr lang="cs-CZ" altLang="cs-CZ" sz="280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Zástupný symbol pro obsah 2"/>
          <p:cNvSpPr>
            <a:spLocks noGrp="1"/>
          </p:cNvSpPr>
          <p:nvPr>
            <p:ph idx="1"/>
          </p:nvPr>
        </p:nvSpPr>
        <p:spPr>
          <a:xfrm>
            <a:off x="1009650" y="1196975"/>
            <a:ext cx="7450138" cy="5111750"/>
          </a:xfrm>
        </p:spPr>
        <p:txBody>
          <a:bodyPr/>
          <a:lstStyle/>
          <a:p>
            <a:r>
              <a:rPr lang="cs-CZ" b="1"/>
              <a:t>Ze strany nadřízeného</a:t>
            </a:r>
          </a:p>
          <a:p>
            <a:pPr lvl="1"/>
            <a:r>
              <a:rPr lang="cs-CZ"/>
              <a:t>Dávání pocitu nadřazenosti (urážky a ponižování)</a:t>
            </a:r>
          </a:p>
          <a:p>
            <a:pPr lvl="1"/>
            <a:r>
              <a:rPr lang="cs-CZ"/>
              <a:t>Naprostá ignorace</a:t>
            </a:r>
          </a:p>
          <a:p>
            <a:pPr lvl="1"/>
            <a:r>
              <a:rPr lang="cs-CZ"/>
              <a:t>Úkoly nesplnitelné v čase</a:t>
            </a:r>
          </a:p>
          <a:p>
            <a:pPr lvl="1"/>
            <a:r>
              <a:rPr lang="cs-CZ"/>
              <a:t>Nedostatek informací</a:t>
            </a:r>
          </a:p>
          <a:p>
            <a:pPr lvl="1"/>
            <a:r>
              <a:rPr lang="cs-CZ"/>
              <a:t>Úkoly pod úroveň</a:t>
            </a:r>
          </a:p>
          <a:p>
            <a:pPr lvl="1"/>
            <a:r>
              <a:rPr lang="cs-CZ"/>
              <a:t>Úkoly ohrožující psychické a fyzické zdraví </a:t>
            </a:r>
          </a:p>
          <a:p>
            <a:pPr lvl="1"/>
            <a:r>
              <a:rPr lang="cs-CZ"/>
              <a:t>Kontrola malá, až vůbec žádná</a:t>
            </a:r>
          </a:p>
          <a:p>
            <a:pPr lvl="1"/>
            <a:r>
              <a:rPr lang="cs-CZ"/>
              <a:t>Kontrola velká</a:t>
            </a:r>
          </a:p>
          <a:p>
            <a:pPr lvl="1"/>
            <a:r>
              <a:rPr lang="cs-CZ"/>
              <a:t>Důležité úkoly se dějí za jejich zády</a:t>
            </a:r>
          </a:p>
          <a:p>
            <a:pPr lvl="1"/>
            <a:r>
              <a:rPr lang="cs-CZ"/>
              <a:t>Okleštěné kompetence</a:t>
            </a:r>
          </a:p>
          <a:p>
            <a:pPr lvl="1"/>
            <a:r>
              <a:rPr lang="cs-CZ"/>
              <a:t>Záměrné poškozování práce</a:t>
            </a:r>
          </a:p>
          <a:p>
            <a:pPr lvl="1"/>
            <a:r>
              <a:rPr lang="cs-CZ"/>
              <a:t>Úmyslné vyhledávání nedostatků</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p:nvPr>
        </p:nvSpPr>
        <p:spPr>
          <a:xfrm>
            <a:off x="468313" y="457200"/>
            <a:ext cx="8351837" cy="762000"/>
          </a:xfrm>
        </p:spPr>
        <p:txBody>
          <a:bodyPr/>
          <a:lstStyle/>
          <a:p>
            <a:r>
              <a:rPr lang="cs-CZ" altLang="cs-CZ" sz="4000"/>
              <a:t>Profil oběti mobbingu</a:t>
            </a:r>
          </a:p>
        </p:txBody>
      </p:sp>
      <p:sp>
        <p:nvSpPr>
          <p:cNvPr id="5123" name="Rectangle 3"/>
          <p:cNvSpPr>
            <a:spLocks noGrp="1" noChangeArrowheads="1"/>
          </p:cNvSpPr>
          <p:nvPr>
            <p:ph idx="1"/>
          </p:nvPr>
        </p:nvSpPr>
        <p:spPr>
          <a:xfrm>
            <a:off x="533400" y="1676400"/>
            <a:ext cx="8305800" cy="4724400"/>
          </a:xfrm>
        </p:spPr>
        <p:txBody>
          <a:bodyPr rtlCol="0">
            <a:normAutofit fontScale="92500" lnSpcReduction="20000"/>
          </a:bodyPr>
          <a:lstStyle/>
          <a:p>
            <a:pPr fontAlgn="auto">
              <a:lnSpc>
                <a:spcPct val="90000"/>
              </a:lnSpc>
              <a:spcAft>
                <a:spcPts val="0"/>
              </a:spcAft>
              <a:buFont typeface="Wingdings 3" charset="2"/>
              <a:buChar char=""/>
              <a:defRPr/>
            </a:pPr>
            <a:r>
              <a:rPr lang="cs-CZ" altLang="cs-CZ" sz="2400">
                <a:solidFill>
                  <a:schemeClr val="tx1">
                    <a:lumMod val="75000"/>
                    <a:lumOff val="25000"/>
                  </a:schemeClr>
                </a:solidFill>
              </a:rPr>
              <a:t>Obětí mobbingu se často stávají lidé, kteří jsou něčím výjimeční: </a:t>
            </a:r>
          </a:p>
          <a:p>
            <a:pPr lvl="1" fontAlgn="auto">
              <a:lnSpc>
                <a:spcPct val="90000"/>
              </a:lnSpc>
              <a:spcAft>
                <a:spcPts val="0"/>
              </a:spcAft>
              <a:buFont typeface="Wingdings 3" charset="2"/>
              <a:buChar char=""/>
              <a:defRPr/>
            </a:pPr>
            <a:r>
              <a:rPr lang="cs-CZ" altLang="cs-CZ" sz="2000">
                <a:solidFill>
                  <a:schemeClr val="tx1">
                    <a:lumMod val="75000"/>
                    <a:lumOff val="25000"/>
                  </a:schemeClr>
                </a:solidFill>
              </a:rPr>
              <a:t>odlišnost rasová, náboženská, politická, genderová  (žena v mužském kolektivu či naopak)</a:t>
            </a:r>
          </a:p>
          <a:p>
            <a:pPr lvl="1" fontAlgn="auto">
              <a:lnSpc>
                <a:spcPct val="90000"/>
              </a:lnSpc>
              <a:spcAft>
                <a:spcPts val="0"/>
              </a:spcAft>
              <a:buFont typeface="Wingdings 3" charset="2"/>
              <a:buChar char=""/>
              <a:defRPr/>
            </a:pPr>
            <a:r>
              <a:rPr lang="cs-CZ" altLang="cs-CZ" sz="2000">
                <a:solidFill>
                  <a:schemeClr val="tx1">
                    <a:lumMod val="75000"/>
                    <a:lumOff val="25000"/>
                  </a:schemeClr>
                </a:solidFill>
              </a:rPr>
              <a:t>silní introverti, lidé s vadou řeči </a:t>
            </a:r>
          </a:p>
          <a:p>
            <a:pPr lvl="1" fontAlgn="auto">
              <a:lnSpc>
                <a:spcPct val="90000"/>
              </a:lnSpc>
              <a:spcAft>
                <a:spcPts val="0"/>
              </a:spcAft>
              <a:buFont typeface="Wingdings 3" charset="2"/>
              <a:buChar char=""/>
              <a:defRPr/>
            </a:pPr>
            <a:r>
              <a:rPr lang="cs-CZ" altLang="cs-CZ" sz="2000">
                <a:solidFill>
                  <a:schemeClr val="tx1">
                    <a:lumMod val="75000"/>
                    <a:lumOff val="25000"/>
                  </a:schemeClr>
                </a:solidFill>
              </a:rPr>
              <a:t>či naopak velmi inteligentní zaměstnanci, schopnější nebo vzdělanější než zbytek pracovního kolektivu. </a:t>
            </a:r>
          </a:p>
          <a:p>
            <a:pPr fontAlgn="auto">
              <a:lnSpc>
                <a:spcPct val="90000"/>
              </a:lnSpc>
              <a:spcAft>
                <a:spcPts val="0"/>
              </a:spcAft>
              <a:buFont typeface="Wingdings 3" charset="2"/>
              <a:buChar char=""/>
              <a:defRPr/>
            </a:pPr>
            <a:r>
              <a:rPr lang="cs-CZ" altLang="cs-CZ" sz="2400">
                <a:solidFill>
                  <a:schemeClr val="tx1">
                    <a:lumMod val="75000"/>
                    <a:lumOff val="25000"/>
                  </a:schemeClr>
                </a:solidFill>
              </a:rPr>
              <a:t>Neexistuje však žádný typický profil oběti – mobbing může postihnout každého. </a:t>
            </a:r>
          </a:p>
          <a:p>
            <a:pPr lvl="1" fontAlgn="auto">
              <a:lnSpc>
                <a:spcPct val="90000"/>
              </a:lnSpc>
              <a:spcAft>
                <a:spcPts val="0"/>
              </a:spcAft>
              <a:buFont typeface="Wingdings 3" charset="2"/>
              <a:buChar char=""/>
              <a:defRPr/>
            </a:pPr>
            <a:r>
              <a:rPr lang="cs-CZ" altLang="cs-CZ" sz="2000">
                <a:solidFill>
                  <a:schemeClr val="tx1">
                    <a:lumMod val="75000"/>
                    <a:lumOff val="25000"/>
                  </a:schemeClr>
                </a:solidFill>
              </a:rPr>
              <a:t>Nejčastěji jím trpí ženy, lidé mladší 29 let a lidé s nižším vzděláním. </a:t>
            </a:r>
          </a:p>
          <a:p>
            <a:pPr lvl="1" fontAlgn="auto">
              <a:lnSpc>
                <a:spcPct val="90000"/>
              </a:lnSpc>
              <a:spcAft>
                <a:spcPts val="0"/>
              </a:spcAft>
              <a:buFont typeface="Wingdings 3" charset="2"/>
              <a:buChar char=""/>
              <a:defRPr/>
            </a:pPr>
            <a:r>
              <a:rPr lang="cs-CZ" altLang="cs-CZ" sz="2000">
                <a:solidFill>
                  <a:schemeClr val="tx1">
                    <a:lumMod val="75000"/>
                    <a:lumOff val="25000"/>
                  </a:schemeClr>
                </a:solidFill>
              </a:rPr>
              <a:t>každý může být obětí mobbingu - a dokonce i iniciátorem. </a:t>
            </a:r>
          </a:p>
          <a:p>
            <a:pPr lvl="2" fontAlgn="auto">
              <a:lnSpc>
                <a:spcPct val="90000"/>
              </a:lnSpc>
              <a:spcAft>
                <a:spcPts val="0"/>
              </a:spcAft>
              <a:buFont typeface="Wingdings 3" charset="2"/>
              <a:buChar char=""/>
              <a:defRPr/>
            </a:pPr>
            <a:r>
              <a:rPr lang="cs-CZ" altLang="cs-CZ" sz="1800">
                <a:solidFill>
                  <a:schemeClr val="tx1">
                    <a:lumMod val="75000"/>
                    <a:lumOff val="25000"/>
                  </a:schemeClr>
                </a:solidFill>
              </a:rPr>
              <a:t>Dospělý, který již jako dítě tyranizoval ostatní, má velké předpoklady setrvat v tom i v dospělosti. </a:t>
            </a:r>
          </a:p>
          <a:p>
            <a:pPr lvl="2" fontAlgn="auto">
              <a:lnSpc>
                <a:spcPct val="90000"/>
              </a:lnSpc>
              <a:spcAft>
                <a:spcPts val="0"/>
              </a:spcAft>
              <a:buFont typeface="Wingdings 3" charset="2"/>
              <a:buChar char=""/>
              <a:defRPr/>
            </a:pPr>
            <a:r>
              <a:rPr lang="cs-CZ" altLang="cs-CZ" sz="1800">
                <a:solidFill>
                  <a:schemeClr val="tx1">
                    <a:lumMod val="75000"/>
                    <a:lumOff val="25000"/>
                  </a:schemeClr>
                </a:solidFill>
              </a:rPr>
              <a:t>Na druhou stranu dítě, které bylo obětí šikany si může svoje ponížení kompenzovat v dospělosti. </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1600200" y="457200"/>
            <a:ext cx="5943600" cy="1143000"/>
          </a:xfrm>
        </p:spPr>
        <p:txBody>
          <a:bodyPr/>
          <a:lstStyle/>
          <a:p>
            <a:r>
              <a:rPr lang="cs-CZ" altLang="cs-CZ" b="1"/>
              <a:t>Příčiny vzniku mobbingu</a:t>
            </a:r>
          </a:p>
        </p:txBody>
      </p:sp>
      <p:sp>
        <p:nvSpPr>
          <p:cNvPr id="296962" name="Rectangle 3"/>
          <p:cNvSpPr>
            <a:spLocks noGrp="1" noChangeArrowheads="1"/>
          </p:cNvSpPr>
          <p:nvPr>
            <p:ph idx="1"/>
          </p:nvPr>
        </p:nvSpPr>
        <p:spPr>
          <a:xfrm>
            <a:off x="457200" y="2286000"/>
            <a:ext cx="8229600" cy="3581400"/>
          </a:xfrm>
        </p:spPr>
        <p:txBody>
          <a:bodyPr/>
          <a:lstStyle/>
          <a:p>
            <a:r>
              <a:rPr lang="cs-CZ" altLang="cs-CZ"/>
              <a:t>Vnější příčiny:</a:t>
            </a:r>
          </a:p>
          <a:p>
            <a:pPr lvl="1"/>
            <a:r>
              <a:rPr lang="cs-CZ" altLang="cs-CZ" sz="2000"/>
              <a:t>Permanentní tlak na zvyšování výkonů a snižování nákladů.</a:t>
            </a:r>
          </a:p>
          <a:p>
            <a:pPr lvl="1"/>
            <a:r>
              <a:rPr lang="cs-CZ" altLang="cs-CZ" sz="2000"/>
              <a:t>Strach před ztrátou zaměstnání (napjatá ekonomická situace)</a:t>
            </a:r>
          </a:p>
          <a:p>
            <a:r>
              <a:rPr lang="cs-CZ" altLang="cs-CZ"/>
              <a:t>Firemní kultura:</a:t>
            </a:r>
          </a:p>
          <a:p>
            <a:pPr lvl="1"/>
            <a:r>
              <a:rPr lang="cs-CZ" altLang="cs-CZ" sz="2000"/>
              <a:t>Firemní kultura s nízkou úrovní etiky. </a:t>
            </a:r>
          </a:p>
          <a:p>
            <a:pPr lvl="1"/>
            <a:r>
              <a:rPr lang="cs-CZ" altLang="cs-CZ" sz="2000"/>
              <a:t>Nedostatky ve vnitropodnikových strukturách</a:t>
            </a:r>
          </a:p>
          <a:p>
            <a:pPr lvl="1"/>
            <a:r>
              <a:rPr lang="cs-CZ" altLang="cs-CZ" sz="2000"/>
              <a:t>Nedostatečná kvalifikace pro vedení lidí - autoritářský styl vedení. </a:t>
            </a:r>
          </a:p>
          <a:p>
            <a:endParaRPr lang="cs-CZ" altLang="cs-CZ" sz="2000"/>
          </a:p>
          <a:p>
            <a:endParaRPr lang="cs-CZ" altLang="cs-CZ"/>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a:xfrm>
            <a:off x="1143000" y="533400"/>
            <a:ext cx="7010400" cy="1143000"/>
          </a:xfrm>
        </p:spPr>
        <p:txBody>
          <a:bodyPr/>
          <a:lstStyle/>
          <a:p>
            <a:r>
              <a:rPr lang="cs-CZ" altLang="cs-CZ" sz="3200" b="1"/>
              <a:t>Příčiny vzniku mobbingu (pokrač.)</a:t>
            </a:r>
          </a:p>
        </p:txBody>
      </p:sp>
      <p:sp>
        <p:nvSpPr>
          <p:cNvPr id="297986" name="Rectangle 3"/>
          <p:cNvSpPr>
            <a:spLocks noGrp="1" noChangeArrowheads="1"/>
          </p:cNvSpPr>
          <p:nvPr>
            <p:ph idx="1"/>
          </p:nvPr>
        </p:nvSpPr>
        <p:spPr>
          <a:xfrm>
            <a:off x="533400" y="2133600"/>
            <a:ext cx="7772400" cy="3495675"/>
          </a:xfrm>
        </p:spPr>
        <p:txBody>
          <a:bodyPr/>
          <a:lstStyle/>
          <a:p>
            <a:r>
              <a:rPr lang="cs-CZ" altLang="cs-CZ"/>
              <a:t>Vztahy v kolektivu:</a:t>
            </a:r>
          </a:p>
          <a:p>
            <a:pPr lvl="1"/>
            <a:r>
              <a:rPr lang="cs-CZ" altLang="cs-CZ" sz="2000"/>
              <a:t>Závist a konkurenční vztahy</a:t>
            </a:r>
          </a:p>
          <a:p>
            <a:pPr lvl="1"/>
            <a:r>
              <a:rPr lang="cs-CZ" altLang="cs-CZ" sz="2000"/>
              <a:t>Podstatné rozdíly v míře (příp. nedostatek) tolerance </a:t>
            </a:r>
          </a:p>
          <a:p>
            <a:pPr lvl="1"/>
            <a:r>
              <a:rPr lang="cs-CZ" altLang="cs-CZ" sz="2000"/>
              <a:t>Destruktivní zacházení s chybami či omyly.</a:t>
            </a:r>
            <a:r>
              <a:rPr lang="cs-CZ" altLang="cs-CZ"/>
              <a:t> </a:t>
            </a:r>
          </a:p>
          <a:p>
            <a:r>
              <a:rPr lang="cs-CZ" altLang="cs-CZ"/>
              <a:t>Struktura osobnosti mobovaného</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836613"/>
            <a:ext cx="8229600" cy="1143000"/>
          </a:xfrm>
        </p:spPr>
        <p:txBody>
          <a:bodyPr rtlCol="0">
            <a:normAutofit fontScale="90000"/>
          </a:bodyPr>
          <a:lstStyle/>
          <a:p>
            <a:pPr fontAlgn="auto">
              <a:spcAft>
                <a:spcPts val="0"/>
              </a:spcAft>
              <a:defRPr/>
            </a:pPr>
            <a:r>
              <a:rPr lang="cs-CZ" altLang="cs-CZ" b="1" dirty="0"/>
              <a:t>statistiky</a:t>
            </a:r>
            <a:br>
              <a:rPr lang="cs-CZ" altLang="cs-CZ" b="1" dirty="0"/>
            </a:br>
            <a:r>
              <a:rPr lang="cs-CZ" altLang="cs-CZ" dirty="0"/>
              <a:t/>
            </a:r>
            <a:br>
              <a:rPr lang="cs-CZ" altLang="cs-CZ" dirty="0"/>
            </a:br>
            <a:endParaRPr lang="cs-CZ" altLang="cs-CZ" dirty="0"/>
          </a:p>
        </p:txBody>
      </p:sp>
      <p:sp>
        <p:nvSpPr>
          <p:cNvPr id="299010" name="Rectangle 3"/>
          <p:cNvSpPr>
            <a:spLocks noGrp="1" noChangeArrowheads="1"/>
          </p:cNvSpPr>
          <p:nvPr>
            <p:ph idx="1"/>
          </p:nvPr>
        </p:nvSpPr>
        <p:spPr>
          <a:xfrm>
            <a:off x="468313" y="1844675"/>
            <a:ext cx="8229600" cy="4784725"/>
          </a:xfrm>
        </p:spPr>
        <p:txBody>
          <a:bodyPr/>
          <a:lstStyle/>
          <a:p>
            <a:pPr>
              <a:lnSpc>
                <a:spcPct val="90000"/>
              </a:lnSpc>
            </a:pPr>
            <a:r>
              <a:rPr lang="cs-CZ" altLang="cs-CZ" sz="2800"/>
              <a:t>Zhruba 4 – 8% pracujících je vystaveno mobbingu.</a:t>
            </a:r>
          </a:p>
          <a:p>
            <a:pPr>
              <a:lnSpc>
                <a:spcPct val="90000"/>
              </a:lnSpc>
            </a:pPr>
            <a:r>
              <a:rPr lang="cs-CZ" altLang="cs-CZ" sz="2800"/>
              <a:t>Asi 20% sebevražd je považováno za důsledek mobbingu.</a:t>
            </a:r>
          </a:p>
          <a:p>
            <a:pPr>
              <a:lnSpc>
                <a:spcPct val="90000"/>
              </a:lnSpc>
            </a:pPr>
            <a:r>
              <a:rPr lang="cs-CZ" altLang="cs-CZ" sz="2800"/>
              <a:t>Mobbing hrozí především zaměstnancům a úředníkům:</a:t>
            </a:r>
          </a:p>
          <a:p>
            <a:pPr lvl="1">
              <a:lnSpc>
                <a:spcPct val="90000"/>
              </a:lnSpc>
            </a:pPr>
            <a:r>
              <a:rPr lang="cs-CZ" altLang="cs-CZ" sz="2400"/>
              <a:t>resortu zdravotnictví a soc. věcí (7-násobné riziko)</a:t>
            </a:r>
          </a:p>
          <a:p>
            <a:pPr lvl="1">
              <a:lnSpc>
                <a:spcPct val="90000"/>
              </a:lnSpc>
            </a:pPr>
            <a:r>
              <a:rPr lang="cs-CZ" altLang="cs-CZ" sz="2400"/>
              <a:t>resortu školství (3,5-násobné riziko)</a:t>
            </a:r>
          </a:p>
          <a:p>
            <a:pPr lvl="1">
              <a:lnSpc>
                <a:spcPct val="90000"/>
              </a:lnSpc>
            </a:pPr>
            <a:r>
              <a:rPr lang="cs-CZ" altLang="cs-CZ" sz="2400"/>
              <a:t>státní správy (3-násobné riziko)</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765175"/>
            <a:ext cx="7772400" cy="1143000"/>
          </a:xfrm>
        </p:spPr>
        <p:txBody>
          <a:bodyPr rtlCol="0">
            <a:normAutofit fontScale="90000"/>
          </a:bodyPr>
          <a:lstStyle/>
          <a:p>
            <a:pPr fontAlgn="auto">
              <a:spcAft>
                <a:spcPts val="0"/>
              </a:spcAft>
              <a:defRPr/>
            </a:pPr>
            <a:r>
              <a:rPr lang="cs-CZ" altLang="cs-CZ" b="1"/>
              <a:t>Základní opatření proti mobbingu</a:t>
            </a:r>
            <a:br>
              <a:rPr lang="cs-CZ" altLang="cs-CZ" b="1"/>
            </a:br>
            <a:endParaRPr lang="cs-CZ" altLang="cs-CZ" b="1"/>
          </a:p>
        </p:txBody>
      </p:sp>
      <p:sp>
        <p:nvSpPr>
          <p:cNvPr id="300034" name="Rectangle 3"/>
          <p:cNvSpPr>
            <a:spLocks noGrp="1" noChangeArrowheads="1"/>
          </p:cNvSpPr>
          <p:nvPr>
            <p:ph idx="1"/>
          </p:nvPr>
        </p:nvSpPr>
        <p:spPr>
          <a:xfrm>
            <a:off x="457200" y="2276475"/>
            <a:ext cx="8229600" cy="4048125"/>
          </a:xfrm>
        </p:spPr>
        <p:txBody>
          <a:bodyPr/>
          <a:lstStyle/>
          <a:p>
            <a:pPr>
              <a:lnSpc>
                <a:spcPct val="90000"/>
              </a:lnSpc>
            </a:pPr>
            <a:r>
              <a:rPr lang="cs-CZ" altLang="cs-CZ" sz="2800"/>
              <a:t>Mobbingu se nedaří na pracovištích na nichž vládne dobré pracovní klima.</a:t>
            </a:r>
          </a:p>
          <a:p>
            <a:pPr>
              <a:lnSpc>
                <a:spcPct val="90000"/>
              </a:lnSpc>
            </a:pPr>
            <a:endParaRPr lang="cs-CZ" altLang="cs-CZ" sz="2800"/>
          </a:p>
          <a:p>
            <a:pPr>
              <a:lnSpc>
                <a:spcPct val="90000"/>
              </a:lnSpc>
            </a:pPr>
            <a:r>
              <a:rPr lang="cs-CZ" altLang="cs-CZ" sz="2800"/>
              <a:t>Mobbing se vyvine z mnoha konfliktů protože se nechá věcem volný průběh.</a:t>
            </a:r>
          </a:p>
          <a:p>
            <a:pPr>
              <a:lnSpc>
                <a:spcPct val="90000"/>
              </a:lnSpc>
            </a:pPr>
            <a:endParaRPr lang="cs-CZ" altLang="cs-CZ" sz="2800"/>
          </a:p>
          <a:p>
            <a:pPr>
              <a:lnSpc>
                <a:spcPct val="90000"/>
              </a:lnSpc>
            </a:pPr>
            <a:r>
              <a:rPr lang="cs-CZ" altLang="cs-CZ" sz="2800"/>
              <a:t>Včas rozpoznat mobbingové aktivity a cíleně proti nim zakročit - problém se podaří vyřešit.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Nadpis 1"/>
          <p:cNvSpPr>
            <a:spLocks noGrp="1"/>
          </p:cNvSpPr>
          <p:nvPr>
            <p:ph type="title"/>
          </p:nvPr>
        </p:nvSpPr>
        <p:spPr/>
        <p:txBody>
          <a:bodyPr/>
          <a:lstStyle/>
          <a:p>
            <a:r>
              <a:rPr lang="cs-CZ"/>
              <a:t>Vnitřní determinace lidské psychiky</a:t>
            </a:r>
          </a:p>
        </p:txBody>
      </p:sp>
      <p:sp>
        <p:nvSpPr>
          <p:cNvPr id="47106" name="Zástupný symbol pro obsah 2"/>
          <p:cNvSpPr>
            <a:spLocks noGrp="1"/>
          </p:cNvSpPr>
          <p:nvPr>
            <p:ph idx="1"/>
          </p:nvPr>
        </p:nvSpPr>
        <p:spPr/>
        <p:txBody>
          <a:bodyPr/>
          <a:lstStyle/>
          <a:p>
            <a:r>
              <a:rPr lang="cs-CZ"/>
              <a:t>Spojitost mezi mozkem a prožíváním a chováním</a:t>
            </a:r>
          </a:p>
          <a:p>
            <a:pPr lvl="1"/>
            <a:r>
              <a:rPr lang="cs-CZ"/>
              <a:t>J. Delgado: zastavil rozzuřeného býka v aréně pouhým zmáčknutím tlačítka, které aktivovalo elektrodu v mozku zvířete - potlačil agresivní chování a proměnil rozzuřeného býka v beránka.</a:t>
            </a:r>
          </a:p>
          <a:p>
            <a:pPr lvl="1"/>
            <a:r>
              <a:rPr lang="cs-CZ"/>
              <a:t>Římský císař Caligula po zánětu mozku údajně zešílel, začal být neuvěřitelně krutý a agresivní.</a:t>
            </a:r>
          </a:p>
          <a:p>
            <a:pPr lvl="1"/>
            <a:r>
              <a:rPr lang="cs-CZ"/>
              <a:t>Josef Mánes po horečnatém onemocnění, které zřejmě postihlo jeho nervovou soustavu, trpěl velkými bolestmi hlavy, jeho organismus byl vyčerpaný a choval se „podivně“.</a:t>
            </a:r>
          </a:p>
          <a:p>
            <a:pPr lvl="1"/>
            <a:endParaRPr lang="cs-CZ"/>
          </a:p>
          <a:p>
            <a:pPr lvl="1"/>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adpis 1"/>
          <p:cNvSpPr>
            <a:spLocks noGrp="1"/>
          </p:cNvSpPr>
          <p:nvPr>
            <p:ph type="title"/>
          </p:nvPr>
        </p:nvSpPr>
        <p:spPr/>
        <p:txBody>
          <a:bodyPr/>
          <a:lstStyle/>
          <a:p>
            <a:r>
              <a:rPr lang="cs-CZ"/>
              <a:t>Neuroplasticita mozku</a:t>
            </a:r>
          </a:p>
        </p:txBody>
      </p:sp>
      <p:sp>
        <p:nvSpPr>
          <p:cNvPr id="3" name="Zástupný symbol pro obsah 2"/>
          <p:cNvSpPr>
            <a:spLocks noGrp="1"/>
          </p:cNvSpPr>
          <p:nvPr>
            <p:ph idx="1"/>
          </p:nvPr>
        </p:nvSpPr>
        <p:spPr/>
        <p:txBody>
          <a:bodyPr rtlCol="0">
            <a:normAutofit fontScale="62500" lnSpcReduction="20000"/>
          </a:bodyPr>
          <a:lstStyle/>
          <a:p>
            <a:pPr fontAlgn="auto">
              <a:spcAft>
                <a:spcPts val="0"/>
              </a:spcAft>
              <a:buFont typeface="Wingdings 3" charset="2"/>
              <a:buChar char=""/>
              <a:defRPr/>
            </a:pPr>
            <a:r>
              <a:rPr lang="cs-CZ" dirty="0">
                <a:solidFill>
                  <a:schemeClr val="tx1">
                    <a:lumMod val="75000"/>
                    <a:lumOff val="25000"/>
                  </a:schemeClr>
                </a:solidFill>
              </a:rPr>
              <a:t>Mozek je PLASTICKÝ – největší objev ve zkoumání lidského mozku za posledních 400 let</a:t>
            </a:r>
          </a:p>
          <a:p>
            <a:pPr fontAlgn="auto">
              <a:spcAft>
                <a:spcPts val="0"/>
              </a:spcAft>
              <a:buFont typeface="Wingdings 3" charset="2"/>
              <a:buChar char=""/>
              <a:defRPr/>
            </a:pPr>
            <a:r>
              <a:rPr lang="cs-CZ" dirty="0">
                <a:solidFill>
                  <a:schemeClr val="tx1">
                    <a:lumMod val="75000"/>
                    <a:lumOff val="25000"/>
                  </a:schemeClr>
                </a:solidFill>
              </a:rPr>
              <a:t>Každý den z kmenových buněk vyrůstají buňky nové</a:t>
            </a:r>
          </a:p>
          <a:p>
            <a:pPr fontAlgn="auto">
              <a:spcAft>
                <a:spcPts val="0"/>
              </a:spcAft>
              <a:buFont typeface="Wingdings 3" charset="2"/>
              <a:buChar char=""/>
              <a:defRPr/>
            </a:pPr>
            <a:r>
              <a:rPr lang="cs-CZ" dirty="0">
                <a:solidFill>
                  <a:schemeClr val="tx1">
                    <a:lumMod val="75000"/>
                    <a:lumOff val="25000"/>
                  </a:schemeClr>
                </a:solidFill>
              </a:rPr>
              <a:t>Mozek se přizpůsobuje podnětům z prostředí, kterému je vystavený po celý život</a:t>
            </a:r>
          </a:p>
          <a:p>
            <a:pPr fontAlgn="auto">
              <a:spcAft>
                <a:spcPts val="0"/>
              </a:spcAft>
              <a:buFont typeface="Wingdings 3" charset="2"/>
              <a:buChar char=""/>
              <a:defRPr/>
            </a:pPr>
            <a:r>
              <a:rPr lang="cs-CZ" dirty="0">
                <a:solidFill>
                  <a:schemeClr val="tx1">
                    <a:lumMod val="75000"/>
                    <a:lumOff val="25000"/>
                  </a:schemeClr>
                </a:solidFill>
              </a:rPr>
              <a:t>Nový význam má vzájemná spolupráce </a:t>
            </a:r>
          </a:p>
          <a:p>
            <a:pPr marL="0" indent="0" fontAlgn="auto">
              <a:spcAft>
                <a:spcPts val="0"/>
              </a:spcAft>
              <a:buFont typeface="Wingdings 3" charset="2"/>
              <a:buNone/>
              <a:defRPr/>
            </a:pPr>
            <a:r>
              <a:rPr lang="cs-CZ" dirty="0">
                <a:solidFill>
                  <a:schemeClr val="tx1">
                    <a:lumMod val="75000"/>
                    <a:lumOff val="25000"/>
                  </a:schemeClr>
                </a:solidFill>
              </a:rPr>
              <a:t>	mezi kognitivními, sociálními a </a:t>
            </a:r>
          </a:p>
          <a:p>
            <a:pPr marL="0" indent="0" fontAlgn="auto">
              <a:spcAft>
                <a:spcPts val="0"/>
              </a:spcAft>
              <a:buFont typeface="Wingdings 3" charset="2"/>
              <a:buNone/>
              <a:defRPr/>
            </a:pPr>
            <a:r>
              <a:rPr lang="cs-CZ" dirty="0">
                <a:solidFill>
                  <a:schemeClr val="tx1">
                    <a:lumMod val="75000"/>
                    <a:lumOff val="25000"/>
                  </a:schemeClr>
                </a:solidFill>
              </a:rPr>
              <a:t>	emocionálními schopnostmi jedince</a:t>
            </a:r>
          </a:p>
          <a:p>
            <a:pPr fontAlgn="auto">
              <a:spcAft>
                <a:spcPts val="0"/>
              </a:spcAft>
              <a:buFont typeface="Wingdings 3" charset="2"/>
              <a:buChar char=""/>
              <a:defRPr/>
            </a:pPr>
            <a:r>
              <a:rPr lang="cs-CZ" dirty="0">
                <a:solidFill>
                  <a:schemeClr val="tx1">
                    <a:lumMod val="75000"/>
                    <a:lumOff val="25000"/>
                  </a:schemeClr>
                </a:solidFill>
              </a:rPr>
              <a:t>V průběhu let se mozek buď vyvíjí nebo</a:t>
            </a:r>
          </a:p>
          <a:p>
            <a:pPr marL="0" indent="0" fontAlgn="auto">
              <a:spcAft>
                <a:spcPts val="0"/>
              </a:spcAft>
              <a:buFont typeface="Wingdings 3" charset="2"/>
              <a:buNone/>
              <a:defRPr/>
            </a:pPr>
            <a:r>
              <a:rPr lang="cs-CZ" dirty="0">
                <a:solidFill>
                  <a:schemeClr val="tx1">
                    <a:lumMod val="75000"/>
                    <a:lumOff val="25000"/>
                  </a:schemeClr>
                </a:solidFill>
              </a:rPr>
              <a:t>	degraduje, stres výrazně snižuje funkci</a:t>
            </a:r>
          </a:p>
          <a:p>
            <a:pPr marL="0" indent="0" fontAlgn="auto">
              <a:spcAft>
                <a:spcPts val="0"/>
              </a:spcAft>
              <a:buFont typeface="Wingdings 3" charset="2"/>
              <a:buNone/>
              <a:defRPr/>
            </a:pPr>
            <a:r>
              <a:rPr lang="cs-CZ" dirty="0">
                <a:solidFill>
                  <a:schemeClr val="tx1">
                    <a:lumMod val="75000"/>
                    <a:lumOff val="25000"/>
                  </a:schemeClr>
                </a:solidFill>
              </a:rPr>
              <a:t>	mozku</a:t>
            </a:r>
          </a:p>
          <a:p>
            <a:pPr fontAlgn="auto">
              <a:spcAft>
                <a:spcPts val="0"/>
              </a:spcAft>
              <a:buFont typeface="Wingdings 3" charset="2"/>
              <a:buChar char=""/>
              <a:defRPr/>
            </a:pPr>
            <a:r>
              <a:rPr lang="cs-CZ" dirty="0">
                <a:solidFill>
                  <a:schemeClr val="tx1">
                    <a:lumMod val="75000"/>
                    <a:lumOff val="25000"/>
                  </a:schemeClr>
                </a:solidFill>
              </a:rPr>
              <a:t>Vzájemným propojením neuronů se vytvářejí mozkové mapy, </a:t>
            </a:r>
          </a:p>
          <a:p>
            <a:pPr marL="0" indent="0" fontAlgn="auto">
              <a:spcAft>
                <a:spcPts val="0"/>
              </a:spcAft>
              <a:buFont typeface="Wingdings 3" charset="2"/>
              <a:buNone/>
              <a:defRPr/>
            </a:pPr>
            <a:r>
              <a:rPr lang="cs-CZ" dirty="0">
                <a:solidFill>
                  <a:schemeClr val="tx1">
                    <a:lumMod val="75000"/>
                    <a:lumOff val="25000"/>
                  </a:schemeClr>
                </a:solidFill>
              </a:rPr>
              <a:t>	které jsou zodpovědné za naše chování, myšlení, cítění</a:t>
            </a:r>
          </a:p>
          <a:p>
            <a:pPr fontAlgn="auto">
              <a:spcAft>
                <a:spcPts val="0"/>
              </a:spcAft>
              <a:buFont typeface="Wingdings 3" charset="2"/>
              <a:buChar char=""/>
              <a:defRPr/>
            </a:pPr>
            <a:r>
              <a:rPr lang="cs-CZ" dirty="0">
                <a:solidFill>
                  <a:schemeClr val="tx1">
                    <a:lumMod val="75000"/>
                    <a:lumOff val="25000"/>
                  </a:schemeClr>
                </a:solidFill>
              </a:rPr>
              <a:t>Mozek je schopen měnit mapy podle situací, </a:t>
            </a:r>
          </a:p>
          <a:p>
            <a:pPr marL="0" indent="0" fontAlgn="auto">
              <a:spcAft>
                <a:spcPts val="0"/>
              </a:spcAft>
              <a:buFont typeface="Wingdings 3" charset="2"/>
              <a:buNone/>
              <a:defRPr/>
            </a:pPr>
            <a:r>
              <a:rPr lang="cs-CZ" dirty="0">
                <a:solidFill>
                  <a:schemeClr val="tx1">
                    <a:lumMod val="75000"/>
                    <a:lumOff val="25000"/>
                  </a:schemeClr>
                </a:solidFill>
              </a:rPr>
              <a:t>	kterým je vystavený</a:t>
            </a:r>
          </a:p>
          <a:p>
            <a:pPr fontAlgn="auto">
              <a:spcAft>
                <a:spcPts val="0"/>
              </a:spcAft>
              <a:buFont typeface="Wingdings 3" charset="2"/>
              <a:buChar char=""/>
              <a:defRPr/>
            </a:pPr>
            <a:r>
              <a:rPr lang="cs-CZ" dirty="0">
                <a:solidFill>
                  <a:schemeClr val="tx1">
                    <a:lumMod val="75000"/>
                    <a:lumOff val="25000"/>
                  </a:schemeClr>
                </a:solidFill>
              </a:rPr>
              <a:t>Mozkové mapy rozhodují o našem úspěchu nebo </a:t>
            </a:r>
          </a:p>
          <a:p>
            <a:pPr marL="0" indent="0" fontAlgn="auto">
              <a:spcAft>
                <a:spcPts val="0"/>
              </a:spcAft>
              <a:buFont typeface="Wingdings 3" charset="2"/>
              <a:buNone/>
              <a:defRPr/>
            </a:pPr>
            <a:r>
              <a:rPr lang="cs-CZ" dirty="0">
                <a:solidFill>
                  <a:schemeClr val="tx1">
                    <a:lumMod val="75000"/>
                    <a:lumOff val="25000"/>
                  </a:schemeClr>
                </a:solidFill>
              </a:rPr>
              <a:t>	neúspěchu, pohodě či nepohodě…</a:t>
            </a:r>
          </a:p>
          <a:p>
            <a:pPr marL="0" indent="0" fontAlgn="auto">
              <a:spcAft>
                <a:spcPts val="0"/>
              </a:spcAft>
              <a:buFont typeface="Wingdings 3" charset="2"/>
              <a:buNone/>
              <a:defRPr/>
            </a:pPr>
            <a:endParaRPr lang="cs-CZ" dirty="0">
              <a:solidFill>
                <a:schemeClr val="tx1">
                  <a:lumMod val="75000"/>
                  <a:lumOff val="25000"/>
                </a:schemeClr>
              </a:solidFill>
            </a:endParaRPr>
          </a:p>
        </p:txBody>
      </p:sp>
      <p:pic>
        <p:nvPicPr>
          <p:cNvPr id="48131" name="Picture 2" descr="Neurón"/>
          <p:cNvPicPr>
            <a:picLocks noChangeAspect="1" noChangeArrowheads="1"/>
          </p:cNvPicPr>
          <p:nvPr/>
        </p:nvPicPr>
        <p:blipFill>
          <a:blip r:embed="rId2"/>
          <a:srcRect/>
          <a:stretch>
            <a:fillRect/>
          </a:stretch>
        </p:blipFill>
        <p:spPr bwMode="auto">
          <a:xfrm>
            <a:off x="4787900" y="2781300"/>
            <a:ext cx="2609850" cy="1962150"/>
          </a:xfrm>
          <a:prstGeom prst="rect">
            <a:avLst/>
          </a:prstGeom>
          <a:noFill/>
          <a:ln w="9525">
            <a:noFill/>
            <a:miter lim="800000"/>
            <a:headEnd/>
            <a:tailEnd/>
          </a:ln>
        </p:spPr>
      </p:pic>
      <p:pic>
        <p:nvPicPr>
          <p:cNvPr id="48132" name="Picture 4" descr="Mozgová mapa"/>
          <p:cNvPicPr>
            <a:picLocks noChangeAspect="1" noChangeArrowheads="1"/>
          </p:cNvPicPr>
          <p:nvPr/>
        </p:nvPicPr>
        <p:blipFill>
          <a:blip r:embed="rId3"/>
          <a:srcRect/>
          <a:stretch>
            <a:fillRect/>
          </a:stretch>
        </p:blipFill>
        <p:spPr bwMode="auto">
          <a:xfrm>
            <a:off x="4211638" y="4868863"/>
            <a:ext cx="2609850" cy="1847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dpis 3"/>
          <p:cNvSpPr>
            <a:spLocks noGrp="1"/>
          </p:cNvSpPr>
          <p:nvPr>
            <p:ph type="title"/>
          </p:nvPr>
        </p:nvSpPr>
        <p:spPr>
          <a:xfrm>
            <a:off x="609600" y="609600"/>
            <a:ext cx="6348413" cy="1320800"/>
          </a:xfrm>
        </p:spPr>
        <p:txBody>
          <a:bodyPr/>
          <a:lstStyle/>
          <a:p>
            <a:r>
              <a:rPr lang="cs-CZ"/>
              <a:t>Vliv prostředí na krysí mozek</a:t>
            </a:r>
          </a:p>
        </p:txBody>
      </p:sp>
      <p:pic>
        <p:nvPicPr>
          <p:cNvPr id="49154" name="Picture 2"/>
          <p:cNvPicPr>
            <a:picLocks noChangeAspect="1" noChangeArrowheads="1"/>
          </p:cNvPicPr>
          <p:nvPr/>
        </p:nvPicPr>
        <p:blipFill>
          <a:blip r:embed="rId2"/>
          <a:srcRect/>
          <a:stretch>
            <a:fillRect/>
          </a:stretch>
        </p:blipFill>
        <p:spPr bwMode="auto">
          <a:xfrm>
            <a:off x="539750" y="1233488"/>
            <a:ext cx="3295650" cy="4962525"/>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4356100" y="1227138"/>
            <a:ext cx="3295650" cy="5000625"/>
          </a:xfrm>
          <a:prstGeom prst="rect">
            <a:avLst/>
          </a:prstGeom>
          <a:noFill/>
          <a:ln w="9525">
            <a:noFill/>
            <a:miter lim="800000"/>
            <a:headEnd/>
            <a:tailEnd/>
          </a:ln>
        </p:spPr>
      </p:pic>
      <p:sp>
        <p:nvSpPr>
          <p:cNvPr id="49156" name="TextovéPole 4"/>
          <p:cNvSpPr txBox="1">
            <a:spLocks noChangeArrowheads="1"/>
          </p:cNvSpPr>
          <p:nvPr/>
        </p:nvSpPr>
        <p:spPr bwMode="auto">
          <a:xfrm>
            <a:off x="849313" y="6146800"/>
            <a:ext cx="3429000" cy="647700"/>
          </a:xfrm>
          <a:prstGeom prst="rect">
            <a:avLst/>
          </a:prstGeom>
          <a:noFill/>
          <a:ln w="9525">
            <a:noFill/>
            <a:miter lim="800000"/>
            <a:headEnd/>
            <a:tailEnd/>
          </a:ln>
        </p:spPr>
        <p:txBody>
          <a:bodyPr wrap="none">
            <a:spAutoFit/>
          </a:bodyPr>
          <a:lstStyle/>
          <a:p>
            <a:r>
              <a:rPr lang="cs-CZ">
                <a:latin typeface="Trebuchet MS" pitchFamily="34" charset="0"/>
              </a:rPr>
              <a:t>STANDARDNÍ LABORATORNÍ </a:t>
            </a:r>
          </a:p>
          <a:p>
            <a:r>
              <a:rPr lang="cs-CZ">
                <a:latin typeface="Trebuchet MS" pitchFamily="34" charset="0"/>
              </a:rPr>
              <a:t>PROSTŘEDÍ</a:t>
            </a:r>
          </a:p>
        </p:txBody>
      </p:sp>
      <p:sp>
        <p:nvSpPr>
          <p:cNvPr id="49157" name="TextovéPole 5"/>
          <p:cNvSpPr txBox="1">
            <a:spLocks noChangeArrowheads="1"/>
          </p:cNvSpPr>
          <p:nvPr/>
        </p:nvSpPr>
        <p:spPr bwMode="auto">
          <a:xfrm>
            <a:off x="4251325" y="6146800"/>
            <a:ext cx="3421063" cy="647700"/>
          </a:xfrm>
          <a:prstGeom prst="rect">
            <a:avLst/>
          </a:prstGeom>
          <a:noFill/>
          <a:ln w="9525">
            <a:noFill/>
            <a:miter lim="800000"/>
            <a:headEnd/>
            <a:tailEnd/>
          </a:ln>
        </p:spPr>
        <p:txBody>
          <a:bodyPr wrap="none">
            <a:spAutoFit/>
          </a:bodyPr>
          <a:lstStyle/>
          <a:p>
            <a:r>
              <a:rPr lang="cs-CZ">
                <a:latin typeface="Trebuchet MS" pitchFamily="34" charset="0"/>
              </a:rPr>
              <a:t>OBOHACENÉ LABORATORNÍ </a:t>
            </a:r>
          </a:p>
          <a:p>
            <a:r>
              <a:rPr lang="cs-CZ">
                <a:latin typeface="Trebuchet MS" pitchFamily="34" charset="0"/>
              </a:rPr>
              <a:t>PROSTŘEDÍ</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5" name="Picture 23" descr="39&#10;7. Spôsoby myslenia&#10;SPOLUPRÁCA A CHÁPANIE MOZGOVÝCH MÁP&#10;MOŽNÁ SPOLUPRÁCA&#10;NEMOŽNÁ SPOLUPRÁCA&#10;NÁROČNÁ SPOLUPRÁCA&#10;stress&#10;a..."/>
          <p:cNvPicPr>
            <a:picLocks noChangeAspect="1" noChangeArrowheads="1"/>
          </p:cNvPicPr>
          <p:nvPr/>
        </p:nvPicPr>
        <p:blipFill>
          <a:blip r:embed="rId2"/>
          <a:srcRect/>
          <a:stretch>
            <a:fillRect/>
          </a:stretch>
        </p:blipFill>
        <p:spPr bwMode="auto">
          <a:xfrm>
            <a:off x="755650" y="836613"/>
            <a:ext cx="6329363" cy="4752975"/>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dpis 1"/>
          <p:cNvSpPr>
            <a:spLocks noGrp="1"/>
          </p:cNvSpPr>
          <p:nvPr>
            <p:ph type="title"/>
          </p:nvPr>
        </p:nvSpPr>
        <p:spPr>
          <a:xfrm>
            <a:off x="609600" y="609600"/>
            <a:ext cx="6348413" cy="1320800"/>
          </a:xfrm>
        </p:spPr>
        <p:txBody>
          <a:bodyPr/>
          <a:lstStyle/>
          <a:p>
            <a:r>
              <a:rPr lang="cs-CZ"/>
              <a:t>Člověk je </a:t>
            </a: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3" name="TextovéPole 3"/>
          <p:cNvSpPr txBox="1">
            <a:spLocks noChangeArrowheads="1"/>
          </p:cNvSpPr>
          <p:nvPr/>
        </p:nvSpPr>
        <p:spPr bwMode="auto">
          <a:xfrm>
            <a:off x="4111625" y="3429000"/>
            <a:ext cx="1014413" cy="369888"/>
          </a:xfrm>
          <a:prstGeom prst="rect">
            <a:avLst/>
          </a:prstGeom>
          <a:noFill/>
          <a:ln w="9525">
            <a:noFill/>
            <a:miter lim="800000"/>
            <a:headEnd/>
            <a:tailEnd/>
          </a:ln>
        </p:spPr>
        <p:txBody>
          <a:bodyPr wrap="none">
            <a:spAutoFit/>
          </a:bodyPr>
          <a:lstStyle/>
          <a:p>
            <a:r>
              <a:rPr lang="cs-CZ">
                <a:latin typeface="Trebuchet MS" pitchFamily="34" charset="0"/>
              </a:rPr>
              <a:t>BYTOST</a:t>
            </a:r>
          </a:p>
        </p:txBody>
      </p:sp>
      <p:pic>
        <p:nvPicPr>
          <p:cNvPr id="51204" name="Picture 2" descr="Display image coloring-leonard-de-vinci-vitruvian-man-1492"/>
          <p:cNvPicPr>
            <a:picLocks noChangeAspect="1" noChangeArrowheads="1"/>
          </p:cNvPicPr>
          <p:nvPr/>
        </p:nvPicPr>
        <p:blipFill>
          <a:blip r:embed="rId7"/>
          <a:srcRect/>
          <a:stretch>
            <a:fillRect/>
          </a:stretch>
        </p:blipFill>
        <p:spPr bwMode="auto">
          <a:xfrm>
            <a:off x="392113" y="4267200"/>
            <a:ext cx="2087562" cy="2387600"/>
          </a:xfrm>
          <a:prstGeom prst="rect">
            <a:avLst/>
          </a:prstGeom>
          <a:noFill/>
          <a:ln w="9525">
            <a:noFill/>
            <a:miter lim="800000"/>
            <a:headEnd/>
            <a:tailEnd/>
          </a:ln>
        </p:spPr>
      </p:pic>
      <p:sp>
        <p:nvSpPr>
          <p:cNvPr id="51205" name="TextovéPole 4"/>
          <p:cNvSpPr txBox="1">
            <a:spLocks noChangeArrowheads="1"/>
          </p:cNvSpPr>
          <p:nvPr/>
        </p:nvSpPr>
        <p:spPr bwMode="auto">
          <a:xfrm>
            <a:off x="2700338" y="6230938"/>
            <a:ext cx="1716087" cy="261937"/>
          </a:xfrm>
          <a:prstGeom prst="rect">
            <a:avLst/>
          </a:prstGeom>
          <a:noFill/>
          <a:ln w="9525">
            <a:noFill/>
            <a:miter lim="800000"/>
            <a:headEnd/>
            <a:tailEnd/>
          </a:ln>
        </p:spPr>
        <p:txBody>
          <a:bodyPr wrap="none">
            <a:spAutoFit/>
          </a:bodyPr>
          <a:lstStyle/>
          <a:p>
            <a:r>
              <a:rPr lang="cs-CZ" sz="1100">
                <a:latin typeface="Trebuchet MS" pitchFamily="34" charset="0"/>
              </a:rPr>
              <a:t>VITRUVIANOVA FIGURA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a:xfrm>
            <a:off x="611188" y="620713"/>
            <a:ext cx="6348412" cy="1320800"/>
          </a:xfrm>
        </p:spPr>
        <p:txBody>
          <a:bodyPr/>
          <a:lstStyle/>
          <a:p>
            <a:r>
              <a:rPr lang="cs-CZ" dirty="0"/>
              <a:t>1. </a:t>
            </a:r>
            <a:r>
              <a:rPr lang="cs-CZ"/>
              <a:t>cvičení</a:t>
            </a:r>
          </a:p>
        </p:txBody>
      </p:sp>
      <p:sp>
        <p:nvSpPr>
          <p:cNvPr id="52226" name="TextovéPole 2"/>
          <p:cNvSpPr txBox="1">
            <a:spLocks noChangeArrowheads="1"/>
          </p:cNvSpPr>
          <p:nvPr/>
        </p:nvSpPr>
        <p:spPr bwMode="auto">
          <a:xfrm>
            <a:off x="179388" y="1341438"/>
            <a:ext cx="8432800" cy="3387725"/>
          </a:xfrm>
          <a:prstGeom prst="rect">
            <a:avLst/>
          </a:prstGeom>
          <a:noFill/>
          <a:ln w="9525">
            <a:noFill/>
            <a:miter lim="800000"/>
            <a:headEnd/>
            <a:tailEnd/>
          </a:ln>
        </p:spPr>
        <p:txBody>
          <a:bodyPr wrap="none">
            <a:spAutoFit/>
          </a:bodyPr>
          <a:lstStyle/>
          <a:p>
            <a:r>
              <a:rPr lang="cs-CZ" dirty="0">
                <a:latin typeface="Trebuchet MS" pitchFamily="34" charset="0"/>
              </a:rPr>
              <a:t>Studijní literatura:</a:t>
            </a:r>
          </a:p>
          <a:p>
            <a:r>
              <a:rPr lang="cs-CZ" dirty="0" err="1">
                <a:latin typeface="Trebuchet MS" pitchFamily="34" charset="0"/>
              </a:rPr>
              <a:t>Zacharová,E</a:t>
            </a:r>
            <a:r>
              <a:rPr lang="cs-CZ" dirty="0">
                <a:latin typeface="Trebuchet MS" pitchFamily="34" charset="0"/>
              </a:rPr>
              <a:t>., Šimíčková-</a:t>
            </a:r>
            <a:r>
              <a:rPr lang="cs-CZ" dirty="0" err="1">
                <a:latin typeface="Trebuchet MS" pitchFamily="34" charset="0"/>
              </a:rPr>
              <a:t>Čížková,J</a:t>
            </a:r>
            <a:r>
              <a:rPr lang="cs-CZ" dirty="0">
                <a:latin typeface="Trebuchet MS" pitchFamily="34" charset="0"/>
              </a:rPr>
              <a:t>.: Základy psychologie pro zdravotnické </a:t>
            </a:r>
          </a:p>
          <a:p>
            <a:r>
              <a:rPr lang="cs-CZ" dirty="0">
                <a:latin typeface="Trebuchet MS" pitchFamily="34" charset="0"/>
              </a:rPr>
              <a:t>Obory, </a:t>
            </a:r>
            <a:r>
              <a:rPr lang="cs-CZ" dirty="0" err="1">
                <a:latin typeface="Trebuchet MS" pitchFamily="34" charset="0"/>
              </a:rPr>
              <a:t>Grada</a:t>
            </a:r>
            <a:r>
              <a:rPr lang="cs-CZ" dirty="0">
                <a:latin typeface="Trebuchet MS" pitchFamily="34" charset="0"/>
              </a:rPr>
              <a:t> </a:t>
            </a:r>
            <a:r>
              <a:rPr lang="cs-CZ" dirty="0" err="1">
                <a:latin typeface="Trebuchet MS" pitchFamily="34" charset="0"/>
              </a:rPr>
              <a:t>Publishing</a:t>
            </a:r>
            <a:r>
              <a:rPr lang="cs-CZ" dirty="0">
                <a:latin typeface="Trebuchet MS" pitchFamily="34" charset="0"/>
              </a:rPr>
              <a:t>, 2011.</a:t>
            </a:r>
          </a:p>
          <a:p>
            <a:r>
              <a:rPr lang="cs-CZ" dirty="0">
                <a:latin typeface="Trebuchet MS" pitchFamily="34" charset="0"/>
              </a:rPr>
              <a:t>Andršová, A.: Psychologie a komunikace pro záchranáře. </a:t>
            </a:r>
            <a:r>
              <a:rPr lang="cs-CZ" dirty="0" err="1"/>
              <a:t>Grada</a:t>
            </a:r>
            <a:r>
              <a:rPr lang="cs-CZ" dirty="0"/>
              <a:t> </a:t>
            </a:r>
            <a:r>
              <a:rPr lang="cs-CZ" dirty="0" err="1"/>
              <a:t>Publishing</a:t>
            </a:r>
            <a:r>
              <a:rPr lang="cs-CZ" dirty="0"/>
              <a:t>, 2012</a:t>
            </a:r>
            <a:endParaRPr lang="cs-CZ" dirty="0">
              <a:latin typeface="Trebuchet MS" pitchFamily="34" charset="0"/>
            </a:endParaRPr>
          </a:p>
          <a:p>
            <a:endParaRPr lang="cs-CZ" dirty="0">
              <a:latin typeface="Trebuchet MS" pitchFamily="34" charset="0"/>
            </a:endParaRPr>
          </a:p>
          <a:p>
            <a:r>
              <a:rPr lang="cs-CZ" dirty="0" err="1">
                <a:latin typeface="Trebuchet MS" pitchFamily="34" charset="0"/>
              </a:rPr>
              <a:t>Atkinson,R.L.Psychologie</a:t>
            </a:r>
            <a:r>
              <a:rPr lang="cs-CZ" dirty="0">
                <a:latin typeface="Trebuchet MS" pitchFamily="34" charset="0"/>
              </a:rPr>
              <a:t> Atkinsonové a </a:t>
            </a:r>
            <a:r>
              <a:rPr lang="cs-CZ" dirty="0" err="1">
                <a:latin typeface="Trebuchet MS" pitchFamily="34" charset="0"/>
              </a:rPr>
              <a:t>Hilgarda</a:t>
            </a:r>
            <a:r>
              <a:rPr lang="cs-CZ" dirty="0">
                <a:latin typeface="Trebuchet MS" pitchFamily="34" charset="0"/>
              </a:rPr>
              <a:t>. Portál, 2012 </a:t>
            </a:r>
          </a:p>
          <a:p>
            <a:r>
              <a:rPr lang="cs-CZ" dirty="0" err="1">
                <a:latin typeface="Trebuchet MS" pitchFamily="34" charset="0"/>
              </a:rPr>
              <a:t>Hunt</a:t>
            </a:r>
            <a:r>
              <a:rPr lang="cs-CZ" dirty="0">
                <a:latin typeface="Trebuchet MS" pitchFamily="34" charset="0"/>
              </a:rPr>
              <a:t>, M.: Dějiny psychologie </a:t>
            </a:r>
          </a:p>
          <a:p>
            <a:r>
              <a:rPr lang="cs-CZ" dirty="0" err="1">
                <a:latin typeface="Trebuchet MS" pitchFamily="34" charset="0"/>
              </a:rPr>
              <a:t>Cakirpaloglu</a:t>
            </a:r>
            <a:r>
              <a:rPr lang="cs-CZ" dirty="0">
                <a:latin typeface="Trebuchet MS" pitchFamily="34" charset="0"/>
              </a:rPr>
              <a:t>, P.: Úvod do psychologie osobnosti, </a:t>
            </a:r>
            <a:r>
              <a:rPr lang="cs-CZ" dirty="0" err="1">
                <a:latin typeface="Trebuchet MS" pitchFamily="34" charset="0"/>
              </a:rPr>
              <a:t>Grada</a:t>
            </a:r>
            <a:r>
              <a:rPr lang="cs-CZ" dirty="0">
                <a:latin typeface="Trebuchet MS" pitchFamily="34" charset="0"/>
              </a:rPr>
              <a:t>, 2012 </a:t>
            </a:r>
          </a:p>
          <a:p>
            <a:r>
              <a:rPr lang="cs-CZ" dirty="0">
                <a:latin typeface="Trebuchet MS" pitchFamily="34" charset="0"/>
              </a:rPr>
              <a:t>Hayesová, N.: Základy sociální psychologie, Portál, 2013 </a:t>
            </a:r>
          </a:p>
          <a:p>
            <a:r>
              <a:rPr lang="cs-CZ" dirty="0">
                <a:latin typeface="Trebuchet MS" pitchFamily="34" charset="0"/>
              </a:rPr>
              <a:t>Křivohlavý, J., Pečenková, J.: Duševní hygiena zdravotní sestry. </a:t>
            </a:r>
            <a:r>
              <a:rPr lang="cs-CZ" dirty="0" err="1">
                <a:latin typeface="Trebuchet MS" pitchFamily="34" charset="0"/>
              </a:rPr>
              <a:t>Grada</a:t>
            </a:r>
            <a:r>
              <a:rPr lang="cs-CZ" dirty="0">
                <a:latin typeface="Trebuchet MS" pitchFamily="34" charset="0"/>
              </a:rPr>
              <a:t> 2004. </a:t>
            </a:r>
          </a:p>
          <a:p>
            <a:r>
              <a:rPr lang="cs-CZ" dirty="0">
                <a:latin typeface="Trebuchet MS" pitchFamily="34" charset="0"/>
              </a:rPr>
              <a:t>Vobořilová, J.: Duševní hygiena a stres. CVUT  Praha 2015 </a:t>
            </a:r>
          </a:p>
          <a:p>
            <a:endParaRPr lang="cs-CZ" dirty="0">
              <a:latin typeface="Trebuchet MS" pitchFamily="34" charset="0"/>
            </a:endParaRPr>
          </a:p>
        </p:txBody>
      </p:sp>
      <p:sp>
        <p:nvSpPr>
          <p:cNvPr id="52227" name="TextovéPole 3"/>
          <p:cNvSpPr txBox="1">
            <a:spLocks noChangeArrowheads="1"/>
          </p:cNvSpPr>
          <p:nvPr/>
        </p:nvSpPr>
        <p:spPr bwMode="auto">
          <a:xfrm>
            <a:off x="827088" y="4652963"/>
            <a:ext cx="6127750" cy="1200150"/>
          </a:xfrm>
          <a:prstGeom prst="rect">
            <a:avLst/>
          </a:prstGeom>
          <a:solidFill>
            <a:schemeClr val="accent1"/>
          </a:solidFill>
          <a:ln w="9525">
            <a:noFill/>
            <a:miter lim="800000"/>
            <a:headEnd/>
            <a:tailEnd/>
          </a:ln>
        </p:spPr>
        <p:txBody>
          <a:bodyPr wrap="none">
            <a:spAutoFit/>
          </a:bodyPr>
          <a:lstStyle/>
          <a:p>
            <a:r>
              <a:rPr lang="cs-CZ">
                <a:latin typeface="Trebuchet MS" pitchFamily="34" charset="0"/>
              </a:rPr>
              <a:t>Požadavky k zápočtu: </a:t>
            </a:r>
          </a:p>
          <a:p>
            <a:r>
              <a:rPr lang="cs-CZ">
                <a:latin typeface="Trebuchet MS" pitchFamily="34" charset="0"/>
              </a:rPr>
              <a:t>100 % docházka na cvičení  </a:t>
            </a:r>
          </a:p>
          <a:p>
            <a:r>
              <a:rPr lang="cs-CZ">
                <a:latin typeface="Trebuchet MS" pitchFamily="34" charset="0"/>
              </a:rPr>
              <a:t>Recenze knihy s psychologickou tématikou (cca 1 strana) </a:t>
            </a:r>
          </a:p>
          <a:p>
            <a:endParaRPr lang="cs-CZ">
              <a:latin typeface="Trebuchet MS" pitchFamily="34" charset="0"/>
            </a:endParaRPr>
          </a:p>
        </p:txBody>
      </p:sp>
      <p:sp>
        <p:nvSpPr>
          <p:cNvPr id="52228" name="TextovéPole 5"/>
          <p:cNvSpPr txBox="1">
            <a:spLocks noChangeArrowheads="1"/>
          </p:cNvSpPr>
          <p:nvPr/>
        </p:nvSpPr>
        <p:spPr bwMode="auto">
          <a:xfrm>
            <a:off x="827088" y="6021388"/>
            <a:ext cx="4908550" cy="650875"/>
          </a:xfrm>
          <a:prstGeom prst="rect">
            <a:avLst/>
          </a:prstGeom>
          <a:solidFill>
            <a:schemeClr val="accent1"/>
          </a:solidFill>
          <a:ln w="9525">
            <a:solidFill>
              <a:schemeClr val="accent1"/>
            </a:solidFill>
            <a:miter lim="800000"/>
            <a:headEnd/>
            <a:tailEnd/>
          </a:ln>
        </p:spPr>
        <p:txBody>
          <a:bodyPr wrap="none">
            <a:spAutoFit/>
          </a:bodyPr>
          <a:lstStyle/>
          <a:p>
            <a:r>
              <a:rPr lang="cs-CZ">
                <a:latin typeface="Trebuchet MS" pitchFamily="34" charset="0"/>
              </a:rPr>
              <a:t>Požadavky ke zkoušce:</a:t>
            </a:r>
          </a:p>
          <a:p>
            <a:r>
              <a:rPr lang="cs-CZ">
                <a:latin typeface="Trebuchet MS" pitchFamily="34" charset="0"/>
              </a:rPr>
              <a:t>Ústní zkouška ze studia literatury a přednášek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p:cNvSpPr>
          <p:nvPr>
            <p:ph type="title"/>
          </p:nvPr>
        </p:nvSpPr>
        <p:spPr/>
        <p:txBody>
          <a:bodyPr/>
          <a:lstStyle/>
          <a:p>
            <a:endParaRPr lang="cs-CZ"/>
          </a:p>
        </p:txBody>
      </p:sp>
      <p:sp>
        <p:nvSpPr>
          <p:cNvPr id="305155" name="Rectangle 3"/>
          <p:cNvSpPr>
            <a:spLocks noGrp="1"/>
          </p:cNvSpPr>
          <p:nvPr>
            <p:ph type="body" idx="1"/>
          </p:nvPr>
        </p:nvSpPr>
        <p:spPr/>
        <p:txBody>
          <a:bodyPr/>
          <a:lstStyle/>
          <a:p>
            <a:endParaRPr lang="cs-CZ"/>
          </a:p>
        </p:txBody>
      </p:sp>
      <p:pic>
        <p:nvPicPr>
          <p:cNvPr id="305156" name="Picture 4" descr="images"/>
          <p:cNvPicPr>
            <a:picLocks noChangeAspect="1" noChangeArrowheads="1"/>
          </p:cNvPicPr>
          <p:nvPr/>
        </p:nvPicPr>
        <p:blipFill>
          <a:blip r:embed="rId2"/>
          <a:srcRect/>
          <a:stretch>
            <a:fillRect/>
          </a:stretch>
        </p:blipFill>
        <p:spPr bwMode="auto">
          <a:xfrm>
            <a:off x="5292725" y="1341438"/>
            <a:ext cx="2682875" cy="3889375"/>
          </a:xfrm>
          <a:prstGeom prst="rect">
            <a:avLst/>
          </a:prstGeom>
          <a:noFill/>
        </p:spPr>
      </p:pic>
      <p:pic>
        <p:nvPicPr>
          <p:cNvPr id="305158" name="Picture 6" descr="740621_350_0_fit"/>
          <p:cNvPicPr>
            <a:picLocks noChangeAspect="1" noChangeArrowheads="1"/>
          </p:cNvPicPr>
          <p:nvPr/>
        </p:nvPicPr>
        <p:blipFill>
          <a:blip r:embed="rId3"/>
          <a:srcRect/>
          <a:stretch>
            <a:fillRect/>
          </a:stretch>
        </p:blipFill>
        <p:spPr bwMode="auto">
          <a:xfrm>
            <a:off x="1403350" y="765175"/>
            <a:ext cx="3333750" cy="48672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možnosti</a:t>
            </a:r>
          </a:p>
        </p:txBody>
      </p:sp>
      <p:sp>
        <p:nvSpPr>
          <p:cNvPr id="3" name="Zástupný symbol pro obsah 2"/>
          <p:cNvSpPr>
            <a:spLocks noGrp="1"/>
          </p:cNvSpPr>
          <p:nvPr>
            <p:ph idx="1"/>
          </p:nvPr>
        </p:nvSpPr>
        <p:spPr/>
        <p:txBody>
          <a:bodyPr/>
          <a:lstStyle/>
          <a:p>
            <a:r>
              <a:rPr lang="cs-CZ" dirty="0"/>
              <a:t>Miroslav Orel: Na Freuda nemám čas, doktore</a:t>
            </a:r>
          </a:p>
          <a:p>
            <a:r>
              <a:rPr lang="cs-CZ" dirty="0"/>
              <a:t>Miroslav Orel: A co řeknete teď, doktore</a:t>
            </a:r>
          </a:p>
          <a:p>
            <a:r>
              <a:rPr lang="cs-CZ" dirty="0"/>
              <a:t>V. </a:t>
            </a:r>
            <a:r>
              <a:rPr lang="cs-CZ" dirty="0" err="1"/>
              <a:t>Frankl</a:t>
            </a:r>
            <a:r>
              <a:rPr lang="cs-CZ" dirty="0"/>
              <a:t>: </a:t>
            </a:r>
            <a:r>
              <a:rPr lang="pt-BR" dirty="0"/>
              <a:t>A přesto říci životu ano </a:t>
            </a:r>
            <a:endParaRPr lang="cs-CZ" dirty="0"/>
          </a:p>
          <a:p>
            <a:r>
              <a:rPr lang="cs-CZ" dirty="0"/>
              <a:t>M. A. </a:t>
            </a:r>
            <a:r>
              <a:rPr lang="cs-CZ" dirty="0" err="1"/>
              <a:t>Ruiz</a:t>
            </a:r>
            <a:r>
              <a:rPr lang="cs-CZ" dirty="0"/>
              <a:t>: Čtyři dohody: Kniha moudrosti starých </a:t>
            </a:r>
            <a:r>
              <a:rPr lang="cs-CZ" dirty="0" err="1"/>
              <a:t>Toltéků</a:t>
            </a:r>
            <a:endParaRPr lang="cs-CZ" dirty="0"/>
          </a:p>
          <a:p>
            <a:pPr marL="0" indent="0">
              <a:buNone/>
            </a:pPr>
            <a:r>
              <a:rPr lang="cs-CZ" dirty="0"/>
              <a:t>			    Pátá dohoda: </a:t>
            </a:r>
            <a:r>
              <a:rPr lang="cs-CZ" dirty="0" err="1"/>
              <a:t>Toltécká</a:t>
            </a:r>
            <a:r>
              <a:rPr lang="cs-CZ" dirty="0"/>
              <a:t> </a:t>
            </a:r>
            <a:r>
              <a:rPr lang="cs-CZ"/>
              <a:t>kniha moudrosti</a:t>
            </a:r>
          </a:p>
          <a:p>
            <a:pPr marL="0" indent="0">
              <a:buNone/>
            </a:pPr>
            <a:endParaRPr lang="cs-CZ" dirty="0"/>
          </a:p>
        </p:txBody>
      </p:sp>
    </p:spTree>
    <p:extLst>
      <p:ext uri="{BB962C8B-B14F-4D97-AF65-F5344CB8AC3E}">
        <p14:creationId xmlns:p14="http://schemas.microsoft.com/office/powerpoint/2010/main" val="1835321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dpis 3"/>
          <p:cNvSpPr>
            <a:spLocks noGrp="1"/>
          </p:cNvSpPr>
          <p:nvPr>
            <p:ph type="title"/>
          </p:nvPr>
        </p:nvSpPr>
        <p:spPr>
          <a:xfrm>
            <a:off x="609600" y="2700338"/>
            <a:ext cx="6348413" cy="1827212"/>
          </a:xfrm>
        </p:spPr>
        <p:txBody>
          <a:bodyPr/>
          <a:lstStyle/>
          <a:p>
            <a:r>
              <a:rPr lang="cs-CZ"/>
              <a:t>Jak to všechno začalo</a:t>
            </a:r>
            <a:br>
              <a:rPr lang="cs-CZ"/>
            </a:br>
            <a:r>
              <a:rPr lang="cs-CZ"/>
              <a:t>Historie psychologie</a:t>
            </a:r>
          </a:p>
        </p:txBody>
      </p:sp>
      <p:sp>
        <p:nvSpPr>
          <p:cNvPr id="53250" name="Zástupný symbol pro text 1"/>
          <p:cNvSpPr>
            <a:spLocks noGrp="1"/>
          </p:cNvSpPr>
          <p:nvPr>
            <p:ph type="body" idx="1"/>
          </p:nvPr>
        </p:nvSpPr>
        <p:spPr>
          <a:xfrm>
            <a:off x="609600" y="4527550"/>
            <a:ext cx="6348413" cy="860425"/>
          </a:xfrm>
        </p:spPr>
        <p:txBody>
          <a:bodyPr/>
          <a:lstStyle/>
          <a:p>
            <a:r>
              <a:rPr lang="cs-CZ"/>
              <a:t>2. přednáška</a:t>
            </a:r>
          </a:p>
          <a:p>
            <a:r>
              <a:rPr lang="cs-CZ"/>
              <a:t>PhDr. Lenka Emrová</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Nadpis 3"/>
          <p:cNvSpPr>
            <a:spLocks noGrp="1"/>
          </p:cNvSpPr>
          <p:nvPr>
            <p:ph type="title"/>
          </p:nvPr>
        </p:nvSpPr>
        <p:spPr>
          <a:xfrm>
            <a:off x="250825" y="115888"/>
            <a:ext cx="8229600" cy="990600"/>
          </a:xfrm>
        </p:spPr>
        <p:txBody>
          <a:bodyPr>
            <a:normAutofit fontScale="90000"/>
          </a:bodyPr>
          <a:lstStyle/>
          <a:p>
            <a:r>
              <a:rPr lang="cs-CZ"/>
              <a:t>Psychologie má dlouhou minulost, ale krátkou historii	    </a:t>
            </a:r>
            <a:r>
              <a:rPr lang="cs-CZ" sz="2800"/>
              <a:t>Ebbinghaus 1908</a:t>
            </a:r>
            <a:r>
              <a:rPr lang="cs-CZ"/>
              <a:t>	</a:t>
            </a:r>
            <a:br>
              <a:rPr lang="cs-CZ"/>
            </a:br>
            <a:endParaRPr lang="cs-CZ" sz="2400"/>
          </a:p>
        </p:txBody>
      </p:sp>
      <p:sp>
        <p:nvSpPr>
          <p:cNvPr id="8" name="Zástupný symbol pro obsah 7"/>
          <p:cNvSpPr>
            <a:spLocks noGrp="1"/>
          </p:cNvSpPr>
          <p:nvPr>
            <p:ph idx="1"/>
          </p:nvPr>
        </p:nvSpPr>
        <p:spPr>
          <a:xfrm>
            <a:off x="395288" y="1341438"/>
            <a:ext cx="6348412" cy="3881437"/>
          </a:xfrm>
        </p:spPr>
        <p:txBody>
          <a:bodyPr rtlCol="0">
            <a:normAutofit/>
          </a:bodyPr>
          <a:lstStyle/>
          <a:p>
            <a:pPr fontAlgn="auto">
              <a:spcAft>
                <a:spcPts val="0"/>
              </a:spcAft>
              <a:buFont typeface="Wingdings 3" charset="2"/>
              <a:buChar char=""/>
              <a:defRPr/>
            </a:pPr>
            <a:r>
              <a:rPr lang="cs-CZ" dirty="0">
                <a:solidFill>
                  <a:schemeClr val="tx1">
                    <a:lumMod val="75000"/>
                    <a:lumOff val="25000"/>
                  </a:schemeClr>
                </a:solidFill>
              </a:rPr>
              <a:t>Předvědecká psychologie je součástí filosofie </a:t>
            </a:r>
          </a:p>
          <a:p>
            <a:pPr fontAlgn="auto">
              <a:spcAft>
                <a:spcPts val="0"/>
              </a:spcAft>
              <a:buFont typeface="Wingdings 3" charset="2"/>
              <a:buChar char=""/>
              <a:defRPr/>
            </a:pPr>
            <a:r>
              <a:rPr lang="cs-CZ" dirty="0">
                <a:solidFill>
                  <a:schemeClr val="tx1">
                    <a:lumMod val="75000"/>
                    <a:lumOff val="25000"/>
                  </a:schemeClr>
                </a:solidFill>
              </a:rPr>
              <a:t>Kořeny má v starověké filosofii, náboženství, medicíně, politice</a:t>
            </a:r>
          </a:p>
          <a:p>
            <a:pPr fontAlgn="auto">
              <a:spcAft>
                <a:spcPts val="0"/>
              </a:spcAft>
              <a:buFont typeface="Wingdings 3" charset="2"/>
              <a:buChar char=""/>
              <a:defRPr/>
            </a:pPr>
            <a:r>
              <a:rPr lang="cs-CZ" dirty="0">
                <a:solidFill>
                  <a:schemeClr val="tx1">
                    <a:lumMod val="75000"/>
                    <a:lumOff val="25000"/>
                  </a:schemeClr>
                </a:solidFill>
              </a:rPr>
              <a:t>Základní otázky týkající se duše,</a:t>
            </a:r>
          </a:p>
          <a:p>
            <a:pPr marL="0" indent="0" fontAlgn="auto">
              <a:spcAft>
                <a:spcPts val="0"/>
              </a:spcAft>
              <a:buFont typeface="Wingdings 3" charset="2"/>
              <a:buNone/>
              <a:defRPr/>
            </a:pPr>
            <a:r>
              <a:rPr lang="cs-CZ" dirty="0">
                <a:solidFill>
                  <a:schemeClr val="tx1">
                    <a:lumMod val="75000"/>
                    <a:lumOff val="25000"/>
                  </a:schemeClr>
                </a:solidFill>
              </a:rPr>
              <a:t>podstaty člověka </a:t>
            </a:r>
          </a:p>
          <a:p>
            <a:pPr fontAlgn="auto">
              <a:spcAft>
                <a:spcPts val="0"/>
              </a:spcAft>
              <a:buFont typeface="Wingdings 3" charset="2"/>
              <a:buChar char=""/>
              <a:defRPr/>
            </a:pPr>
            <a:r>
              <a:rPr lang="cs-CZ" dirty="0">
                <a:solidFill>
                  <a:schemeClr val="tx1">
                    <a:lumMod val="75000"/>
                    <a:lumOff val="25000"/>
                  </a:schemeClr>
                </a:solidFill>
              </a:rPr>
              <a:t>Významní řečtí filozofové</a:t>
            </a:r>
            <a:r>
              <a:rPr lang="cs-CZ" sz="2800" dirty="0">
                <a:solidFill>
                  <a:schemeClr val="tx1">
                    <a:lumMod val="75000"/>
                    <a:lumOff val="25000"/>
                  </a:schemeClr>
                </a:solidFill>
              </a:rPr>
              <a:t> </a:t>
            </a:r>
            <a:r>
              <a:rPr lang="cs-CZ" altLang="cs-CZ" dirty="0">
                <a:solidFill>
                  <a:schemeClr val="tx1">
                    <a:lumMod val="75000"/>
                    <a:lumOff val="25000"/>
                  </a:schemeClr>
                </a:solidFill>
              </a:rPr>
              <a:t>5. – 4. </a:t>
            </a:r>
            <a:r>
              <a:rPr lang="cs-CZ" altLang="cs-CZ" dirty="0" err="1">
                <a:solidFill>
                  <a:schemeClr val="tx1">
                    <a:lumMod val="75000"/>
                    <a:lumOff val="25000"/>
                  </a:schemeClr>
                </a:solidFill>
              </a:rPr>
              <a:t>st.př.n.l</a:t>
            </a:r>
            <a:r>
              <a:rPr lang="cs-CZ" altLang="cs-CZ" dirty="0">
                <a:solidFill>
                  <a:schemeClr val="tx1">
                    <a:lumMod val="75000"/>
                    <a:lumOff val="25000"/>
                  </a:schemeClr>
                </a:solidFill>
              </a:rPr>
              <a:t>. </a:t>
            </a:r>
          </a:p>
          <a:p>
            <a:pPr marL="0" indent="0" fontAlgn="auto">
              <a:spcAft>
                <a:spcPts val="0"/>
              </a:spcAft>
              <a:buFont typeface="Wingdings 3" charset="2"/>
              <a:buNone/>
              <a:defRPr/>
            </a:pPr>
            <a:r>
              <a:rPr lang="cs-CZ" altLang="cs-CZ" dirty="0">
                <a:solidFill>
                  <a:schemeClr val="tx1">
                    <a:lumMod val="75000"/>
                    <a:lumOff val="25000"/>
                  </a:schemeClr>
                </a:solidFill>
              </a:rPr>
              <a:t>filosofové</a:t>
            </a:r>
          </a:p>
          <a:p>
            <a:pPr marL="0" indent="0" fontAlgn="auto">
              <a:spcAft>
                <a:spcPts val="0"/>
              </a:spcAft>
              <a:buFont typeface="Wingdings 3" charset="2"/>
              <a:buNone/>
              <a:defRPr/>
            </a:pPr>
            <a:r>
              <a:rPr lang="cs-CZ" altLang="cs-CZ" sz="2400" dirty="0">
                <a:solidFill>
                  <a:schemeClr val="tx1">
                    <a:lumMod val="75000"/>
                    <a:lumOff val="25000"/>
                  </a:schemeClr>
                </a:solidFill>
              </a:rPr>
              <a:t>Sokrates, Platón, Aristoteles, Hippokrates</a:t>
            </a:r>
          </a:p>
          <a:p>
            <a:pPr fontAlgn="auto">
              <a:spcAft>
                <a:spcPts val="0"/>
              </a:spcAft>
              <a:buFont typeface="Wingdings 3" charset="2"/>
              <a:buChar char=""/>
              <a:defRPr/>
            </a:pPr>
            <a:endParaRPr lang="cs-CZ" dirty="0">
              <a:solidFill>
                <a:schemeClr val="tx1">
                  <a:lumMod val="75000"/>
                  <a:lumOff val="25000"/>
                </a:schemeClr>
              </a:solidFill>
            </a:endParaRPr>
          </a:p>
        </p:txBody>
      </p:sp>
      <p:pic>
        <p:nvPicPr>
          <p:cNvPr id="54275" name="Obrázek 8"/>
          <p:cNvPicPr>
            <a:picLocks noChangeAspect="1"/>
          </p:cNvPicPr>
          <p:nvPr/>
        </p:nvPicPr>
        <p:blipFill>
          <a:blip r:embed="rId2"/>
          <a:srcRect/>
          <a:stretch>
            <a:fillRect/>
          </a:stretch>
        </p:blipFill>
        <p:spPr bwMode="auto">
          <a:xfrm>
            <a:off x="6635750" y="3881438"/>
            <a:ext cx="2447925" cy="2879725"/>
          </a:xfrm>
          <a:prstGeom prst="rect">
            <a:avLst/>
          </a:prstGeom>
          <a:noFill/>
          <a:ln w="9525">
            <a:noFill/>
            <a:miter lim="800000"/>
            <a:headEnd/>
            <a:tailEnd/>
          </a:ln>
        </p:spPr>
      </p:pic>
      <p:pic>
        <p:nvPicPr>
          <p:cNvPr id="54276" name="Zástupný symbol pro obsah 3"/>
          <p:cNvPicPr>
            <a:picLocks noChangeAspect="1"/>
          </p:cNvPicPr>
          <p:nvPr/>
        </p:nvPicPr>
        <p:blipFill>
          <a:blip r:embed="rId3"/>
          <a:srcRect/>
          <a:stretch>
            <a:fillRect/>
          </a:stretch>
        </p:blipFill>
        <p:spPr bwMode="auto">
          <a:xfrm>
            <a:off x="2987675" y="4875213"/>
            <a:ext cx="1243013" cy="1927225"/>
          </a:xfrm>
          <a:prstGeom prst="rect">
            <a:avLst/>
          </a:prstGeom>
          <a:noFill/>
          <a:ln w="9525">
            <a:noFill/>
            <a:miter lim="800000"/>
            <a:headEnd/>
            <a:tailEnd/>
          </a:ln>
        </p:spPr>
      </p:pic>
      <p:pic>
        <p:nvPicPr>
          <p:cNvPr id="54277" name="Obrázek 8"/>
          <p:cNvPicPr>
            <a:picLocks noChangeAspect="1"/>
          </p:cNvPicPr>
          <p:nvPr/>
        </p:nvPicPr>
        <p:blipFill>
          <a:blip r:embed="rId4"/>
          <a:srcRect/>
          <a:stretch>
            <a:fillRect/>
          </a:stretch>
        </p:blipFill>
        <p:spPr bwMode="auto">
          <a:xfrm>
            <a:off x="1619250" y="4875213"/>
            <a:ext cx="1262063" cy="1947862"/>
          </a:xfrm>
          <a:prstGeom prst="rect">
            <a:avLst/>
          </a:prstGeom>
          <a:noFill/>
          <a:ln w="9525">
            <a:noFill/>
            <a:miter lim="800000"/>
            <a:headEnd/>
            <a:tailEnd/>
          </a:ln>
        </p:spPr>
      </p:pic>
      <p:pic>
        <p:nvPicPr>
          <p:cNvPr id="54278" name="Obrázek 6"/>
          <p:cNvPicPr>
            <a:picLocks noChangeAspect="1"/>
          </p:cNvPicPr>
          <p:nvPr/>
        </p:nvPicPr>
        <p:blipFill>
          <a:blip r:embed="rId5"/>
          <a:srcRect/>
          <a:stretch>
            <a:fillRect/>
          </a:stretch>
        </p:blipFill>
        <p:spPr bwMode="auto">
          <a:xfrm>
            <a:off x="107950" y="4953000"/>
            <a:ext cx="1373188" cy="1771650"/>
          </a:xfrm>
          <a:prstGeom prst="rect">
            <a:avLst/>
          </a:prstGeom>
          <a:noFill/>
          <a:ln w="9525">
            <a:noFill/>
            <a:miter lim="800000"/>
            <a:headEnd/>
            <a:tailEnd/>
          </a:ln>
        </p:spPr>
      </p:pic>
      <p:pic>
        <p:nvPicPr>
          <p:cNvPr id="54279" name="Obrázek 12"/>
          <p:cNvPicPr>
            <a:picLocks noChangeAspect="1"/>
          </p:cNvPicPr>
          <p:nvPr/>
        </p:nvPicPr>
        <p:blipFill>
          <a:blip r:embed="rId6"/>
          <a:srcRect/>
          <a:stretch>
            <a:fillRect/>
          </a:stretch>
        </p:blipFill>
        <p:spPr bwMode="auto">
          <a:xfrm>
            <a:off x="4500563" y="4875213"/>
            <a:ext cx="1419225" cy="1885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Obrázek 9"/>
          <p:cNvPicPr>
            <a:picLocks noChangeAspect="1"/>
          </p:cNvPicPr>
          <p:nvPr/>
        </p:nvPicPr>
        <p:blipFill>
          <a:blip r:embed="rId2"/>
          <a:srcRect/>
          <a:stretch>
            <a:fillRect/>
          </a:stretch>
        </p:blipFill>
        <p:spPr bwMode="auto">
          <a:xfrm>
            <a:off x="7451725" y="4875213"/>
            <a:ext cx="1427163" cy="1554162"/>
          </a:xfrm>
          <a:prstGeom prst="rect">
            <a:avLst/>
          </a:prstGeom>
          <a:noFill/>
          <a:ln w="9525">
            <a:noFill/>
            <a:miter lim="800000"/>
            <a:headEnd/>
            <a:tailEnd/>
          </a:ln>
        </p:spPr>
      </p:pic>
      <p:sp>
        <p:nvSpPr>
          <p:cNvPr id="2" name="Nadpis 1"/>
          <p:cNvSpPr>
            <a:spLocks noGrp="1"/>
          </p:cNvSpPr>
          <p:nvPr>
            <p:ph type="title"/>
          </p:nvPr>
        </p:nvSpPr>
        <p:spPr>
          <a:xfrm>
            <a:off x="609600" y="609600"/>
            <a:ext cx="6348413" cy="1320800"/>
          </a:xfrm>
        </p:spPr>
        <p:txBody>
          <a:bodyPr rtlCol="0">
            <a:normAutofit fontScale="90000"/>
          </a:bodyPr>
          <a:lstStyle/>
          <a:p>
            <a:pPr fontAlgn="auto">
              <a:spcAft>
                <a:spcPts val="0"/>
              </a:spcAft>
              <a:defRPr/>
            </a:pPr>
            <a:r>
              <a:rPr lang="cs-CZ" dirty="0"/>
              <a:t>Středověká filosofie </a:t>
            </a:r>
            <a:br>
              <a:rPr lang="cs-CZ" dirty="0"/>
            </a:br>
            <a:r>
              <a:rPr lang="cs-CZ" dirty="0"/>
              <a:t>Jsou schopnosti vrozené nebo získané </a:t>
            </a:r>
          </a:p>
        </p:txBody>
      </p:sp>
      <p:sp>
        <p:nvSpPr>
          <p:cNvPr id="55299" name="Zástupný symbol pro text 3"/>
          <p:cNvSpPr>
            <a:spLocks noGrp="1"/>
          </p:cNvSpPr>
          <p:nvPr>
            <p:ph type="body" idx="1"/>
          </p:nvPr>
        </p:nvSpPr>
        <p:spPr>
          <a:xfrm>
            <a:off x="609600" y="2160588"/>
            <a:ext cx="3090863" cy="576262"/>
          </a:xfrm>
        </p:spPr>
        <p:txBody>
          <a:bodyPr/>
          <a:lstStyle/>
          <a:p>
            <a:r>
              <a:rPr lang="cs-CZ"/>
              <a:t>Nativismus</a:t>
            </a:r>
          </a:p>
        </p:txBody>
      </p:sp>
      <p:sp>
        <p:nvSpPr>
          <p:cNvPr id="5" name="Zástupný symbol pro obsah 4"/>
          <p:cNvSpPr>
            <a:spLocks noGrp="1"/>
          </p:cNvSpPr>
          <p:nvPr>
            <p:ph sz="half" idx="2"/>
          </p:nvPr>
        </p:nvSpPr>
        <p:spPr>
          <a:xfrm>
            <a:off x="609600" y="2736850"/>
            <a:ext cx="3090863" cy="3305175"/>
          </a:xfrm>
        </p:spPr>
        <p:txBody>
          <a:bodyPr rtlCol="0">
            <a:normAutofit fontScale="85000" lnSpcReduction="20000"/>
          </a:bodyPr>
          <a:lstStyle/>
          <a:p>
            <a:pPr fontAlgn="auto">
              <a:spcAft>
                <a:spcPts val="0"/>
              </a:spcAft>
              <a:buFont typeface="Wingdings 3" charset="2"/>
              <a:buChar char=""/>
              <a:defRPr/>
            </a:pPr>
            <a:r>
              <a:rPr lang="cs-CZ" dirty="0" err="1">
                <a:solidFill>
                  <a:schemeClr val="tx1">
                    <a:lumMod val="75000"/>
                    <a:lumOff val="25000"/>
                  </a:schemeClr>
                </a:solidFill>
              </a:rPr>
              <a:t>Decartes</a:t>
            </a:r>
            <a:r>
              <a:rPr lang="cs-CZ" dirty="0">
                <a:solidFill>
                  <a:schemeClr val="tx1">
                    <a:lumMod val="75000"/>
                    <a:lumOff val="25000"/>
                  </a:schemeClr>
                </a:solidFill>
              </a:rPr>
              <a:t> – </a:t>
            </a:r>
            <a:r>
              <a:rPr lang="cs-CZ" sz="2000" dirty="0">
                <a:solidFill>
                  <a:schemeClr val="tx1">
                    <a:lumMod val="75000"/>
                    <a:lumOff val="25000"/>
                  </a:schemeClr>
                </a:solidFill>
              </a:rPr>
              <a:t>Cogito ergo sum –“Myslím tedy jsem“</a:t>
            </a:r>
          </a:p>
          <a:p>
            <a:pPr fontAlgn="auto">
              <a:spcAft>
                <a:spcPts val="0"/>
              </a:spcAft>
              <a:buFont typeface="Wingdings 3" charset="2"/>
              <a:buChar char=""/>
              <a:defRPr/>
            </a:pPr>
            <a:r>
              <a:rPr lang="cs-CZ" sz="2000" dirty="0">
                <a:solidFill>
                  <a:schemeClr val="tx1">
                    <a:lumMod val="75000"/>
                    <a:lumOff val="25000"/>
                  </a:schemeClr>
                </a:solidFill>
              </a:rPr>
              <a:t>Člověk přichází na svět s vrozenou základnou vědomostí a pochopením reality, může docílit znalostí a chápaní světa pečlivým logickým myšlením</a:t>
            </a:r>
          </a:p>
          <a:p>
            <a:pPr fontAlgn="auto">
              <a:spcAft>
                <a:spcPts val="0"/>
              </a:spcAft>
              <a:buFont typeface="Wingdings 3" charset="2"/>
              <a:buChar char=""/>
              <a:defRPr/>
            </a:pPr>
            <a:r>
              <a:rPr lang="cs-CZ" sz="2000" dirty="0">
                <a:solidFill>
                  <a:schemeClr val="tx1">
                    <a:lumMod val="75000"/>
                    <a:lumOff val="25000"/>
                  </a:schemeClr>
                </a:solidFill>
              </a:rPr>
              <a:t>Zavedl </a:t>
            </a:r>
            <a:r>
              <a:rPr lang="cs-CZ" sz="2000" dirty="0">
                <a:solidFill>
                  <a:schemeClr val="tx1"/>
                </a:solidFill>
              </a:rPr>
              <a:t>pojem vědomí</a:t>
            </a:r>
          </a:p>
          <a:p>
            <a:pPr fontAlgn="auto">
              <a:spcAft>
                <a:spcPts val="0"/>
              </a:spcAft>
              <a:buFont typeface="Wingdings 3" charset="2"/>
              <a:buChar char=""/>
              <a:defRPr/>
            </a:pPr>
            <a:r>
              <a:rPr lang="cs-CZ" sz="2000" dirty="0">
                <a:solidFill>
                  <a:schemeClr val="tx1"/>
                </a:solidFill>
              </a:rPr>
              <a:t>Popsal reflexní oblouk</a:t>
            </a:r>
          </a:p>
          <a:p>
            <a:pPr fontAlgn="auto">
              <a:spcAft>
                <a:spcPts val="0"/>
              </a:spcAft>
              <a:buFont typeface="Wingdings 3" charset="2"/>
              <a:buChar char=""/>
              <a:defRPr/>
            </a:pPr>
            <a:r>
              <a:rPr lang="cs-CZ" sz="2000" dirty="0">
                <a:solidFill>
                  <a:schemeClr val="tx1">
                    <a:lumMod val="75000"/>
                    <a:lumOff val="25000"/>
                  </a:schemeClr>
                </a:solidFill>
              </a:rPr>
              <a:t>Člověk = stroj</a:t>
            </a:r>
          </a:p>
          <a:p>
            <a:pPr fontAlgn="auto">
              <a:spcAft>
                <a:spcPts val="0"/>
              </a:spcAft>
              <a:buFont typeface="Wingdings 3" charset="2"/>
              <a:buChar char=""/>
              <a:defRPr/>
            </a:pPr>
            <a:endParaRPr lang="cs-CZ" sz="2000" dirty="0">
              <a:solidFill>
                <a:schemeClr val="tx1">
                  <a:lumMod val="75000"/>
                  <a:lumOff val="25000"/>
                </a:schemeClr>
              </a:solidFill>
            </a:endParaRPr>
          </a:p>
        </p:txBody>
      </p:sp>
      <p:sp>
        <p:nvSpPr>
          <p:cNvPr id="55301" name="Zástupný symbol pro text 5"/>
          <p:cNvSpPr>
            <a:spLocks noGrp="1"/>
          </p:cNvSpPr>
          <p:nvPr>
            <p:ph type="body" sz="quarter" idx="3"/>
          </p:nvPr>
        </p:nvSpPr>
        <p:spPr>
          <a:xfrm>
            <a:off x="4729163" y="1196975"/>
            <a:ext cx="4041775" cy="685800"/>
          </a:xfrm>
        </p:spPr>
        <p:txBody>
          <a:bodyPr/>
          <a:lstStyle/>
          <a:p>
            <a:r>
              <a:rPr lang="cs-CZ"/>
              <a:t>Empirismus</a:t>
            </a:r>
          </a:p>
        </p:txBody>
      </p:sp>
      <p:sp>
        <p:nvSpPr>
          <p:cNvPr id="55302" name="Zástupný symbol pro obsah 6"/>
          <p:cNvSpPr>
            <a:spLocks noGrp="1"/>
          </p:cNvSpPr>
          <p:nvPr>
            <p:ph sz="quarter" idx="4"/>
          </p:nvPr>
        </p:nvSpPr>
        <p:spPr>
          <a:xfrm>
            <a:off x="4471988" y="1771650"/>
            <a:ext cx="4038600" cy="3492500"/>
          </a:xfrm>
        </p:spPr>
        <p:txBody>
          <a:bodyPr>
            <a:spAutoFit/>
          </a:bodyPr>
          <a:lstStyle/>
          <a:p>
            <a:r>
              <a:rPr lang="cs-CZ"/>
              <a:t>J. Locke – </a:t>
            </a:r>
            <a:r>
              <a:rPr lang="cs-CZ" sz="2000"/>
              <a:t>Tabula rasa – nepopsaná deska</a:t>
            </a:r>
          </a:p>
          <a:p>
            <a:r>
              <a:rPr lang="cs-CZ" sz="2000"/>
              <a:t>„</a:t>
            </a:r>
            <a:r>
              <a:rPr lang="cs-CZ"/>
              <a:t>Nic není ve vědomí, co dříve nebylo ve smyslech"</a:t>
            </a:r>
          </a:p>
          <a:p>
            <a:r>
              <a:rPr lang="cs-CZ" sz="2000"/>
              <a:t>Vědomosti jsou získávány prostřednictvím zkušeností a interakcí s okolím </a:t>
            </a:r>
          </a:p>
          <a:p>
            <a:r>
              <a:rPr lang="cs-CZ" sz="2000"/>
              <a:t>V průběhu života se vpisují zkušenosti, znalosti a chápání světa</a:t>
            </a:r>
          </a:p>
        </p:txBody>
      </p:sp>
      <p:pic>
        <p:nvPicPr>
          <p:cNvPr id="55303" name="Obrázek 8"/>
          <p:cNvPicPr>
            <a:picLocks noChangeAspect="1"/>
          </p:cNvPicPr>
          <p:nvPr/>
        </p:nvPicPr>
        <p:blipFill>
          <a:blip r:embed="rId3"/>
          <a:srcRect/>
          <a:stretch>
            <a:fillRect/>
          </a:stretch>
        </p:blipFill>
        <p:spPr bwMode="auto">
          <a:xfrm>
            <a:off x="3268663" y="4702175"/>
            <a:ext cx="1584325" cy="1584325"/>
          </a:xfrm>
          <a:prstGeom prst="rect">
            <a:avLst/>
          </a:prstGeom>
          <a:noFill/>
          <a:ln w="9525">
            <a:noFill/>
            <a:miter lim="800000"/>
            <a:headEnd/>
            <a:tailEnd/>
          </a:ln>
        </p:spPr>
      </p:pic>
      <p:sp>
        <p:nvSpPr>
          <p:cNvPr id="55304" name="TextovéPole 7"/>
          <p:cNvSpPr txBox="1">
            <a:spLocks noChangeArrowheads="1"/>
          </p:cNvSpPr>
          <p:nvPr/>
        </p:nvSpPr>
        <p:spPr bwMode="auto">
          <a:xfrm>
            <a:off x="1692275" y="6245225"/>
            <a:ext cx="6075363" cy="368300"/>
          </a:xfrm>
          <a:prstGeom prst="rect">
            <a:avLst/>
          </a:prstGeom>
          <a:noFill/>
          <a:ln w="9525">
            <a:noFill/>
            <a:miter lim="800000"/>
            <a:headEnd/>
            <a:tailEnd/>
          </a:ln>
        </p:spPr>
        <p:txBody>
          <a:bodyPr wrap="none">
            <a:spAutoFit/>
          </a:bodyPr>
          <a:lstStyle/>
          <a:p>
            <a:r>
              <a:rPr lang="cs-CZ">
                <a:latin typeface="Trebuchet MS" pitchFamily="34" charset="0"/>
              </a:rPr>
              <a:t>V současnosti diskuse </a:t>
            </a:r>
            <a:r>
              <a:rPr lang="cs-CZ" b="1">
                <a:solidFill>
                  <a:srgbClr val="FF0000"/>
                </a:solidFill>
                <a:latin typeface="Trebuchet MS" pitchFamily="34" charset="0"/>
              </a:rPr>
              <a:t>DĚDIČNOST VERSUS VÝCHOVA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388" y="228600"/>
            <a:ext cx="8713787" cy="914400"/>
          </a:xfrm>
        </p:spPr>
        <p:txBody>
          <a:bodyPr rtlCol="0">
            <a:normAutofit fontScale="90000"/>
          </a:bodyPr>
          <a:lstStyle/>
          <a:p>
            <a:pPr fontAlgn="auto">
              <a:spcAft>
                <a:spcPts val="0"/>
              </a:spcAft>
              <a:defRPr/>
            </a:pPr>
            <a:r>
              <a:rPr lang="cs-CZ" dirty="0" err="1"/>
              <a:t>Nature</a:t>
            </a:r>
            <a:r>
              <a:rPr lang="cs-CZ" dirty="0"/>
              <a:t> versus </a:t>
            </a:r>
            <a:r>
              <a:rPr lang="cs-CZ" dirty="0" err="1"/>
              <a:t>nurture</a:t>
            </a:r>
            <a:r>
              <a:rPr lang="cs-CZ" dirty="0"/>
              <a:t> – základní vědecký spor</a:t>
            </a:r>
          </a:p>
        </p:txBody>
      </p:sp>
      <p:sp>
        <p:nvSpPr>
          <p:cNvPr id="56322" name="Zástupný symbol pro text 2"/>
          <p:cNvSpPr>
            <a:spLocks noGrp="1"/>
          </p:cNvSpPr>
          <p:nvPr>
            <p:ph type="body" idx="1"/>
          </p:nvPr>
        </p:nvSpPr>
        <p:spPr>
          <a:xfrm>
            <a:off x="609600" y="2160588"/>
            <a:ext cx="3090863" cy="576262"/>
          </a:xfrm>
        </p:spPr>
        <p:txBody>
          <a:bodyPr/>
          <a:lstStyle/>
          <a:p>
            <a:r>
              <a:rPr lang="cs-CZ"/>
              <a:t>Vnitřní vlivy</a:t>
            </a:r>
          </a:p>
        </p:txBody>
      </p:sp>
      <p:sp>
        <p:nvSpPr>
          <p:cNvPr id="5" name="Zástupný symbol pro obsah 4"/>
          <p:cNvSpPr>
            <a:spLocks noGrp="1"/>
          </p:cNvSpPr>
          <p:nvPr>
            <p:ph sz="half" idx="2"/>
          </p:nvPr>
        </p:nvSpPr>
        <p:spPr>
          <a:xfrm>
            <a:off x="457200" y="2133600"/>
            <a:ext cx="4038600" cy="1439863"/>
          </a:xfrm>
        </p:spPr>
        <p:txBody>
          <a:bodyPr rtlCol="0">
            <a:normAutofit lnSpcReduction="10000"/>
          </a:bodyPr>
          <a:lstStyle/>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Přeceňování vlivu genů tzv. výchovný pesimismus</a:t>
            </a:r>
          </a:p>
        </p:txBody>
      </p:sp>
      <p:sp>
        <p:nvSpPr>
          <p:cNvPr id="56324" name="Zástupný symbol pro text 3"/>
          <p:cNvSpPr>
            <a:spLocks noGrp="1"/>
          </p:cNvSpPr>
          <p:nvPr>
            <p:ph type="body" sz="quarter" idx="3"/>
          </p:nvPr>
        </p:nvSpPr>
        <p:spPr>
          <a:xfrm>
            <a:off x="3867150" y="2160588"/>
            <a:ext cx="3090863" cy="576262"/>
          </a:xfrm>
        </p:spPr>
        <p:txBody>
          <a:bodyPr/>
          <a:lstStyle/>
          <a:p>
            <a:r>
              <a:rPr lang="cs-CZ"/>
              <a:t>Vnější vlivy</a:t>
            </a:r>
          </a:p>
        </p:txBody>
      </p:sp>
      <p:sp>
        <p:nvSpPr>
          <p:cNvPr id="6" name="Zástupný symbol pro obsah 5"/>
          <p:cNvSpPr>
            <a:spLocks noGrp="1"/>
          </p:cNvSpPr>
          <p:nvPr>
            <p:ph sz="quarter" idx="4"/>
          </p:nvPr>
        </p:nvSpPr>
        <p:spPr>
          <a:xfrm>
            <a:off x="4648200" y="2133600"/>
            <a:ext cx="4038600" cy="1223963"/>
          </a:xfrm>
        </p:spPr>
        <p:txBody>
          <a:bodyPr rtlCol="0">
            <a:normAutofit fontScale="92500" lnSpcReduction="20000"/>
          </a:bodyPr>
          <a:lstStyle/>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a:p>
            <a:pPr fontAlgn="auto">
              <a:spcAft>
                <a:spcPts val="0"/>
              </a:spcAft>
              <a:buFont typeface="Wingdings 3" charset="2"/>
              <a:buChar char=""/>
              <a:defRPr/>
            </a:pPr>
            <a:r>
              <a:rPr lang="cs-CZ" dirty="0">
                <a:solidFill>
                  <a:schemeClr val="tx1">
                    <a:lumMod val="75000"/>
                    <a:lumOff val="25000"/>
                  </a:schemeClr>
                </a:solidFill>
              </a:rPr>
              <a:t>Přeceňování výchovy (J. Locke, J.B. Watson)</a:t>
            </a:r>
          </a:p>
        </p:txBody>
      </p:sp>
      <p:sp>
        <p:nvSpPr>
          <p:cNvPr id="7" name="Obdélník 6"/>
          <p:cNvSpPr/>
          <p:nvPr/>
        </p:nvSpPr>
        <p:spPr>
          <a:xfrm>
            <a:off x="1403350" y="3860800"/>
            <a:ext cx="6337300" cy="11525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4000" dirty="0" err="1"/>
              <a:t>Interakcionistické</a:t>
            </a:r>
            <a:r>
              <a:rPr lang="cs-CZ" sz="4000" dirty="0"/>
              <a:t> pojetí</a:t>
            </a:r>
          </a:p>
          <a:p>
            <a:pPr algn="ctr" fontAlgn="auto">
              <a:spcBef>
                <a:spcPts val="0"/>
              </a:spcBef>
              <a:spcAft>
                <a:spcPts val="0"/>
              </a:spcAft>
              <a:defRPr/>
            </a:pPr>
            <a:r>
              <a:rPr lang="cs-CZ" sz="4000" dirty="0"/>
              <a:t>= vzájemné působení</a:t>
            </a:r>
          </a:p>
        </p:txBody>
      </p:sp>
      <p:sp>
        <p:nvSpPr>
          <p:cNvPr id="8" name="Šipka dolů 7"/>
          <p:cNvSpPr/>
          <p:nvPr/>
        </p:nvSpPr>
        <p:spPr>
          <a:xfrm>
            <a:off x="4464050" y="5178425"/>
            <a:ext cx="215900"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9" name="Obdélník 8"/>
          <p:cNvSpPr/>
          <p:nvPr/>
        </p:nvSpPr>
        <p:spPr>
          <a:xfrm>
            <a:off x="2951163" y="5732463"/>
            <a:ext cx="3241675" cy="6492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2400" dirty="0"/>
              <a:t>Výchovný optimismus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Nadpis 6"/>
          <p:cNvSpPr>
            <a:spLocks noGrp="1"/>
          </p:cNvSpPr>
          <p:nvPr>
            <p:ph type="title"/>
          </p:nvPr>
        </p:nvSpPr>
        <p:spPr/>
        <p:txBody>
          <a:bodyPr/>
          <a:lstStyle/>
          <a:p>
            <a:r>
              <a:rPr lang="cs-CZ"/>
              <a:t>19. století – rozhodující pro rozvoj </a:t>
            </a:r>
          </a:p>
        </p:txBody>
      </p:sp>
      <p:sp>
        <p:nvSpPr>
          <p:cNvPr id="57346" name="Zástupný symbol pro obsah 10"/>
          <p:cNvSpPr>
            <a:spLocks noGrp="1"/>
          </p:cNvSpPr>
          <p:nvPr>
            <p:ph idx="1"/>
          </p:nvPr>
        </p:nvSpPr>
        <p:spPr/>
        <p:txBody>
          <a:bodyPr/>
          <a:lstStyle/>
          <a:p>
            <a:r>
              <a:rPr lang="cs-CZ"/>
              <a:t>Prolínání s přírodními vědami (prudký rozvoj)</a:t>
            </a:r>
          </a:p>
          <a:p>
            <a:r>
              <a:rPr lang="cs-CZ"/>
              <a:t>Začal se hojně využívat experiment</a:t>
            </a:r>
          </a:p>
          <a:p>
            <a:r>
              <a:rPr lang="cs-CZ"/>
              <a:t>Snaha o změření duševních procesů</a:t>
            </a:r>
          </a:p>
          <a:p>
            <a:endParaRPr lang="cs-CZ"/>
          </a:p>
          <a:p>
            <a:endParaRPr lang="cs-CZ"/>
          </a:p>
        </p:txBody>
      </p:sp>
      <p:pic>
        <p:nvPicPr>
          <p:cNvPr id="57347" name="Obrázek 11"/>
          <p:cNvPicPr>
            <a:picLocks noChangeAspect="1"/>
          </p:cNvPicPr>
          <p:nvPr/>
        </p:nvPicPr>
        <p:blipFill>
          <a:blip r:embed="rId3"/>
          <a:srcRect/>
          <a:stretch>
            <a:fillRect/>
          </a:stretch>
        </p:blipFill>
        <p:spPr bwMode="auto">
          <a:xfrm>
            <a:off x="5580063" y="2924175"/>
            <a:ext cx="1368425" cy="1368425"/>
          </a:xfrm>
          <a:prstGeom prst="rect">
            <a:avLst/>
          </a:prstGeom>
          <a:noFill/>
          <a:ln w="9525">
            <a:noFill/>
            <a:miter lim="800000"/>
            <a:headEnd/>
            <a:tailEnd/>
          </a:ln>
        </p:spPr>
      </p:pic>
      <p:sp>
        <p:nvSpPr>
          <p:cNvPr id="13" name="Obdélník 12"/>
          <p:cNvSpPr/>
          <p:nvPr/>
        </p:nvSpPr>
        <p:spPr>
          <a:xfrm>
            <a:off x="395536" y="3921428"/>
            <a:ext cx="4532011" cy="923330"/>
          </a:xfrm>
          <a:prstGeom prst="rect">
            <a:avLst/>
          </a:prstGeom>
          <a:noFill/>
        </p:spPr>
        <p:txBody>
          <a:bodyPr wrap="none">
            <a:spAutoFit/>
          </a:bodyPr>
          <a:lstStyle/>
          <a:p>
            <a:pPr algn="ctr" fontAlgn="auto">
              <a:spcBef>
                <a:spcPts val="0"/>
              </a:spcBef>
              <a:spcAft>
                <a:spcPts val="0"/>
              </a:spcAft>
              <a:defRPr/>
            </a:pPr>
            <a:r>
              <a:rPr lang="cs-CZ"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psychofyzika</a:t>
            </a:r>
          </a:p>
        </p:txBody>
      </p:sp>
      <p:sp>
        <p:nvSpPr>
          <p:cNvPr id="16" name="TextovéPole 15"/>
          <p:cNvSpPr txBox="1"/>
          <p:nvPr/>
        </p:nvSpPr>
        <p:spPr>
          <a:xfrm>
            <a:off x="609600" y="5084763"/>
            <a:ext cx="5762625" cy="369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fontAlgn="auto">
              <a:spcBef>
                <a:spcPts val="0"/>
              </a:spcBef>
              <a:spcAft>
                <a:spcPts val="0"/>
              </a:spcAft>
              <a:defRPr/>
            </a:pPr>
            <a:r>
              <a:rPr lang="cs-CZ" dirty="0"/>
              <a:t>Exaktní zkoumání počitků, zakladatelem je </a:t>
            </a:r>
            <a:r>
              <a:rPr lang="cs-CZ" dirty="0" err="1"/>
              <a:t>Fechner</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Nadpis 6"/>
          <p:cNvSpPr>
            <a:spLocks noGrp="1"/>
          </p:cNvSpPr>
          <p:nvPr>
            <p:ph type="title"/>
          </p:nvPr>
        </p:nvSpPr>
        <p:spPr/>
        <p:txBody>
          <a:bodyPr/>
          <a:lstStyle/>
          <a:p>
            <a:r>
              <a:rPr lang="cs-CZ"/>
              <a:t>Počátky vědecké psychologie </a:t>
            </a:r>
          </a:p>
        </p:txBody>
      </p:sp>
      <p:sp>
        <p:nvSpPr>
          <p:cNvPr id="8" name="Zástupný symbol pro obsah 7"/>
          <p:cNvSpPr>
            <a:spLocks noGrp="1"/>
          </p:cNvSpPr>
          <p:nvPr>
            <p:ph idx="1"/>
          </p:nvPr>
        </p:nvSpPr>
        <p:spPr>
          <a:xfrm>
            <a:off x="609599" y="2160590"/>
            <a:ext cx="6347714" cy="3880773"/>
          </a:xfrm>
        </p:spPr>
        <p:txBody>
          <a:bodyPr rtlCol="0">
            <a:normAutofit lnSpcReduction="10000"/>
          </a:bodyPr>
          <a:lstStyle/>
          <a:p>
            <a:pPr fontAlgn="auto">
              <a:spcAft>
                <a:spcPts val="0"/>
              </a:spcAft>
              <a:buFont typeface="Wingdings 3" charset="2"/>
              <a:buChar char=""/>
              <a:defRPr/>
            </a:pPr>
            <a:r>
              <a:rPr lang="cs-CZ"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Wilhem</a:t>
            </a: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cs-CZ"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Wundt</a:t>
            </a: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otec moderní psychologie</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psychologická laboratoř v Lipsku</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Experiment</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Introspekce</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časopis pro experimentální</a:t>
            </a:r>
          </a:p>
          <a:p>
            <a:pPr marL="0" indent="0" fontAlgn="auto">
              <a:spcAft>
                <a:spcPts val="0"/>
              </a:spcAft>
              <a:buFont typeface="Wingdings 3" charset="2"/>
              <a:buNone/>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psychologii</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Zaměřen na smysly – zrak,</a:t>
            </a:r>
          </a:p>
          <a:p>
            <a:pPr marL="0" indent="0" fontAlgn="auto">
              <a:spcAft>
                <a:spcPts val="0"/>
              </a:spcAft>
              <a:buFont typeface="Wingdings 3" charset="2"/>
              <a:buNone/>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pozornost, paměť, emoce</a:t>
            </a:r>
          </a:p>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Zkoumá objektivně pozorovatelné</a:t>
            </a:r>
          </a:p>
          <a:p>
            <a:pPr marL="0" indent="0" fontAlgn="auto">
              <a:spcAft>
                <a:spcPts val="0"/>
              </a:spcAft>
              <a:buFont typeface="Wingdings 3" charset="2"/>
              <a:buNone/>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jevy, nezpochybnitelné</a:t>
            </a:r>
          </a:p>
          <a:p>
            <a:pPr marL="0" indent="0" fontAlgn="auto">
              <a:spcAft>
                <a:spcPts val="0"/>
              </a:spcAft>
              <a:buFont typeface="Wingdings 3" charset="2"/>
              <a:buNone/>
              <a:defRPr/>
            </a:pPr>
            <a:endPar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Obdélník 9"/>
          <p:cNvSpPr/>
          <p:nvPr/>
        </p:nvSpPr>
        <p:spPr>
          <a:xfrm>
            <a:off x="5443576" y="1268760"/>
            <a:ext cx="172354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cs-CZ"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1879</a:t>
            </a:r>
            <a:endParaRPr lang="cs-CZ" sz="5400" b="1" dirty="0">
              <a:ln w="11430"/>
              <a:solidFill>
                <a:srgbClr val="FF0000"/>
              </a:solidFill>
              <a:effectLst>
                <a:outerShdw blurRad="80000" dist="40000" dir="5040000" algn="tl">
                  <a:srgbClr val="000000">
                    <a:alpha val="30000"/>
                  </a:srgbClr>
                </a:outerShdw>
              </a:effectLst>
              <a:latin typeface="+mn-lt"/>
              <a:cs typeface="+mn-cs"/>
            </a:endParaRPr>
          </a:p>
        </p:txBody>
      </p:sp>
      <p:pic>
        <p:nvPicPr>
          <p:cNvPr id="59396" name="Zástupný symbol pro obsah 3"/>
          <p:cNvPicPr>
            <a:picLocks noChangeAspect="1"/>
          </p:cNvPicPr>
          <p:nvPr/>
        </p:nvPicPr>
        <p:blipFill>
          <a:blip r:embed="rId2"/>
          <a:srcRect/>
          <a:stretch>
            <a:fillRect/>
          </a:stretch>
        </p:blipFill>
        <p:spPr bwMode="auto">
          <a:xfrm>
            <a:off x="5148263" y="2781300"/>
            <a:ext cx="2314575" cy="35290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Nadpis 6"/>
          <p:cNvSpPr>
            <a:spLocks noGrp="1"/>
          </p:cNvSpPr>
          <p:nvPr>
            <p:ph type="title"/>
          </p:nvPr>
        </p:nvSpPr>
        <p:spPr>
          <a:xfrm>
            <a:off x="609600" y="609600"/>
            <a:ext cx="6348413" cy="1320800"/>
          </a:xfrm>
        </p:spPr>
        <p:txBody>
          <a:bodyPr/>
          <a:lstStyle/>
          <a:p>
            <a:r>
              <a:rPr lang="cs-CZ"/>
              <a:t>Základní psychologické směry 20. století</a:t>
            </a:r>
          </a:p>
        </p:txBody>
      </p:sp>
      <p:sp>
        <p:nvSpPr>
          <p:cNvPr id="8" name="Obdélník 7"/>
          <p:cNvSpPr/>
          <p:nvPr/>
        </p:nvSpPr>
        <p:spPr>
          <a:xfrm>
            <a:off x="1547664" y="1844824"/>
            <a:ext cx="5147563" cy="923330"/>
          </a:xfrm>
          <a:prstGeom prst="rect">
            <a:avLst/>
          </a:prstGeom>
          <a:noFill/>
        </p:spPr>
        <p:txBody>
          <a:bodyPr wrap="none">
            <a:spAutoFit/>
          </a:bodyPr>
          <a:lstStyle/>
          <a:p>
            <a:pPr algn="ctr" fontAlgn="auto">
              <a:spcBef>
                <a:spcPts val="0"/>
              </a:spcBef>
              <a:spcAft>
                <a:spcPts val="0"/>
              </a:spcAft>
              <a:defRPr/>
            </a:pPr>
            <a:r>
              <a:rPr lang="cs-CZ"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Behaviorismus</a:t>
            </a:r>
          </a:p>
        </p:txBody>
      </p:sp>
      <p:sp>
        <p:nvSpPr>
          <p:cNvPr id="9" name="Obdélník 8"/>
          <p:cNvSpPr/>
          <p:nvPr/>
        </p:nvSpPr>
        <p:spPr>
          <a:xfrm>
            <a:off x="974440" y="2774768"/>
            <a:ext cx="6417141"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cs-CZ"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Psychoanalýza</a:t>
            </a:r>
          </a:p>
        </p:txBody>
      </p:sp>
      <p:sp>
        <p:nvSpPr>
          <p:cNvPr id="10" name="Obdélník 9"/>
          <p:cNvSpPr/>
          <p:nvPr/>
        </p:nvSpPr>
        <p:spPr>
          <a:xfrm>
            <a:off x="0" y="4869160"/>
            <a:ext cx="8917826" cy="923330"/>
          </a:xfrm>
          <a:prstGeom prst="rect">
            <a:avLst/>
          </a:prstGeom>
          <a:noFill/>
        </p:spPr>
        <p:txBody>
          <a:bodyPr wrap="none">
            <a:spAutoFit/>
          </a:bodyPr>
          <a:lstStyle/>
          <a:p>
            <a:pPr algn="ctr" fontAlgn="auto">
              <a:spcBef>
                <a:spcPts val="0"/>
              </a:spcBef>
              <a:spcAft>
                <a:spcPts val="0"/>
              </a:spcAft>
              <a:defRPr/>
            </a:pPr>
            <a:r>
              <a:rPr lang="cs-CZ"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Humanistická psychologie</a:t>
            </a:r>
          </a:p>
        </p:txBody>
      </p:sp>
      <p:sp>
        <p:nvSpPr>
          <p:cNvPr id="11" name="Obdélník 10"/>
          <p:cNvSpPr/>
          <p:nvPr/>
        </p:nvSpPr>
        <p:spPr>
          <a:xfrm>
            <a:off x="82642" y="3861048"/>
            <a:ext cx="8584146" cy="923330"/>
          </a:xfrm>
          <a:prstGeom prst="rect">
            <a:avLst/>
          </a:prstGeom>
          <a:noFill/>
        </p:spPr>
        <p:txBody>
          <a:bodyPr wrap="none">
            <a:spAutoFit/>
          </a:bodyPr>
          <a:lstStyle/>
          <a:p>
            <a:pPr algn="ctr" fontAlgn="auto">
              <a:spcBef>
                <a:spcPts val="0"/>
              </a:spcBef>
              <a:spcAft>
                <a:spcPts val="0"/>
              </a:spcAft>
              <a:defRPr/>
            </a:pPr>
            <a:r>
              <a:rPr lang="cs-CZ"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Gestalt</a:t>
            </a:r>
            <a:r>
              <a:rPr lang="cs-CZ"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 psychologie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Nadpis 1"/>
          <p:cNvSpPr>
            <a:spLocks noGrp="1"/>
          </p:cNvSpPr>
          <p:nvPr>
            <p:ph type="title"/>
          </p:nvPr>
        </p:nvSpPr>
        <p:spPr/>
        <p:txBody>
          <a:bodyPr/>
          <a:lstStyle/>
          <a:p>
            <a:r>
              <a:rPr lang="cs-CZ"/>
              <a:t>Behaviorismus</a:t>
            </a:r>
          </a:p>
        </p:txBody>
      </p:sp>
      <p:sp>
        <p:nvSpPr>
          <p:cNvPr id="8" name="Zástupný symbol pro obsah 7"/>
          <p:cNvSpPr>
            <a:spLocks noGrp="1"/>
          </p:cNvSpPr>
          <p:nvPr>
            <p:ph idx="1"/>
          </p:nvPr>
        </p:nvSpPr>
        <p:spPr>
          <a:xfrm>
            <a:off x="395536" y="1700808"/>
            <a:ext cx="7072308" cy="4937760"/>
          </a:xfrm>
          <a:solidFill>
            <a:schemeClr val="accent4">
              <a:lumMod val="75000"/>
            </a:schemeClr>
          </a:solidFill>
        </p:spPr>
        <p:txBody>
          <a:bodyPr rtlCol="0">
            <a:normAutofit/>
          </a:bodyPr>
          <a:lstStyle/>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 B Watson – americký psycholog</a:t>
            </a:r>
          </a:p>
          <a:p>
            <a:pPr marL="0" indent="0" fontAlgn="auto">
              <a:spcAft>
                <a:spcPts val="0"/>
              </a:spcAft>
              <a:buFont typeface="Wingdings 3" charset="2"/>
              <a:buNone/>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(vychází z reflexologie - </a:t>
            </a:r>
            <a:r>
              <a:rPr lang="cs-CZ"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I.P.Pavlov</a:t>
            </a: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Extrospekce – pozorování vnějšího chování</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Odmítá introspekci – je nevědecká</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Objektivně pozorovatelná, měřitelná fakta</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Předmět studia psychologie – chování</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Lidská mysl = </a:t>
            </a:r>
            <a:r>
              <a:rPr lang="cs-CZ"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black</a:t>
            </a: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box </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Vývoj jedince je pouze učení se </a:t>
            </a:r>
          </a:p>
          <a:p>
            <a:pPr marL="0" indent="0" fontAlgn="auto">
              <a:spcAft>
                <a:spcPts val="0"/>
              </a:spcAft>
              <a:buFont typeface="Wingdings 3" charset="2"/>
              <a:buNone/>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odpovědím na podněty</a:t>
            </a:r>
          </a:p>
          <a:p>
            <a:pPr fontAlgn="auto">
              <a:spcAft>
                <a:spcPts val="0"/>
              </a:spcAft>
              <a:buFont typeface="Wingdings 3" charset="2"/>
              <a:buChar char=""/>
              <a:defRPr/>
            </a:pPr>
            <a:r>
              <a:rPr lang="cs-C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Přeceňovali význam výchovy a učení</a:t>
            </a:r>
          </a:p>
          <a:p>
            <a:pPr fontAlgn="auto">
              <a:spcAft>
                <a:spcPts val="0"/>
              </a:spcAft>
              <a:buFont typeface="Wingdings 3" charset="2"/>
              <a:buChar char=""/>
              <a:defRPr/>
            </a:pPr>
            <a:endParaRPr lang="cs-CZ" dirty="0">
              <a:solidFill>
                <a:schemeClr val="tx1">
                  <a:lumMod val="75000"/>
                  <a:lumOff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Vodorovný svitek 2"/>
          <p:cNvSpPr/>
          <p:nvPr/>
        </p:nvSpPr>
        <p:spPr>
          <a:xfrm>
            <a:off x="4355976" y="189938"/>
            <a:ext cx="2448272" cy="1368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cs-CZ" sz="2000" b="1" dirty="0">
                <a:ln/>
                <a:solidFill>
                  <a:schemeClr val="accent3"/>
                </a:solidFill>
              </a:rPr>
              <a:t>1. pol. 20. století</a:t>
            </a:r>
          </a:p>
        </p:txBody>
      </p:sp>
      <p:pic>
        <p:nvPicPr>
          <p:cNvPr id="61444" name="Obrázek 15"/>
          <p:cNvPicPr>
            <a:picLocks noChangeAspect="1"/>
          </p:cNvPicPr>
          <p:nvPr/>
        </p:nvPicPr>
        <p:blipFill>
          <a:blip r:embed="rId2"/>
          <a:srcRect/>
          <a:stretch>
            <a:fillRect/>
          </a:stretch>
        </p:blipFill>
        <p:spPr bwMode="auto">
          <a:xfrm>
            <a:off x="6126163" y="1989138"/>
            <a:ext cx="1341437" cy="2108200"/>
          </a:xfrm>
          <a:prstGeom prst="rect">
            <a:avLst/>
          </a:prstGeom>
          <a:noFill/>
          <a:ln w="9525">
            <a:noFill/>
            <a:miter lim="800000"/>
            <a:headEnd/>
            <a:tailEnd/>
          </a:ln>
        </p:spPr>
      </p:pic>
      <p:pic>
        <p:nvPicPr>
          <p:cNvPr id="61445" name="Obrázek 13"/>
          <p:cNvPicPr>
            <a:picLocks noChangeAspect="1"/>
          </p:cNvPicPr>
          <p:nvPr/>
        </p:nvPicPr>
        <p:blipFill>
          <a:blip r:embed="rId3"/>
          <a:srcRect/>
          <a:stretch>
            <a:fillRect/>
          </a:stretch>
        </p:blipFill>
        <p:spPr bwMode="auto">
          <a:xfrm>
            <a:off x="5907088" y="4365625"/>
            <a:ext cx="1560512" cy="18161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Nadpis 1"/>
          <p:cNvSpPr>
            <a:spLocks noGrp="1"/>
          </p:cNvSpPr>
          <p:nvPr>
            <p:ph type="title"/>
          </p:nvPr>
        </p:nvSpPr>
        <p:spPr/>
        <p:txBody>
          <a:bodyPr/>
          <a:lstStyle/>
          <a:p>
            <a:r>
              <a:rPr lang="cs-CZ"/>
              <a:t>Behaviorismus</a:t>
            </a:r>
          </a:p>
        </p:txBody>
      </p:sp>
      <p:sp>
        <p:nvSpPr>
          <p:cNvPr id="62466" name="Zástupný symbol pro obsah 2"/>
          <p:cNvSpPr>
            <a:spLocks noGrp="1"/>
          </p:cNvSpPr>
          <p:nvPr>
            <p:ph idx="1"/>
          </p:nvPr>
        </p:nvSpPr>
        <p:spPr/>
        <p:txBody>
          <a:bodyPr/>
          <a:lstStyle/>
          <a:p>
            <a:r>
              <a:rPr lang="cs-CZ"/>
              <a:t>Experimenty se zvířaty</a:t>
            </a:r>
          </a:p>
          <a:p>
            <a:r>
              <a:rPr lang="cs-CZ"/>
              <a:t> 	klasické podmiňování </a:t>
            </a:r>
          </a:p>
          <a:p>
            <a:pPr lvl="1"/>
            <a:r>
              <a:rPr lang="cs-CZ"/>
              <a:t>I.P. Pavlov</a:t>
            </a:r>
          </a:p>
          <a:p>
            <a:r>
              <a:rPr lang="cs-CZ"/>
              <a:t>      operantní podmiňování</a:t>
            </a:r>
          </a:p>
          <a:p>
            <a:pPr lvl="1"/>
            <a:r>
              <a:rPr lang="cs-CZ"/>
              <a:t>E.L. Thorndike</a:t>
            </a:r>
          </a:p>
          <a:p>
            <a:pPr lvl="1"/>
            <a:r>
              <a:rPr lang="cs-CZ"/>
              <a:t>B.F. Skinner</a:t>
            </a:r>
          </a:p>
          <a:p>
            <a:pPr lvl="1"/>
            <a:endParaRPr lang="cs-CZ"/>
          </a:p>
          <a:p>
            <a:r>
              <a:rPr lang="cs-CZ"/>
              <a:t>       učení vhledem</a:t>
            </a:r>
          </a:p>
          <a:p>
            <a:pPr lvl="1"/>
            <a:r>
              <a:rPr lang="cs-CZ"/>
              <a:t>W. Kohler </a:t>
            </a:r>
          </a:p>
        </p:txBody>
      </p:sp>
      <p:pic>
        <p:nvPicPr>
          <p:cNvPr id="62467" name="Obrázek 3"/>
          <p:cNvPicPr>
            <a:picLocks noChangeAspect="1"/>
          </p:cNvPicPr>
          <p:nvPr/>
        </p:nvPicPr>
        <p:blipFill>
          <a:blip r:embed="rId2"/>
          <a:srcRect/>
          <a:stretch>
            <a:fillRect/>
          </a:stretch>
        </p:blipFill>
        <p:spPr bwMode="auto">
          <a:xfrm>
            <a:off x="4019550" y="1000125"/>
            <a:ext cx="2938463" cy="1901825"/>
          </a:xfrm>
          <a:prstGeom prst="rect">
            <a:avLst/>
          </a:prstGeom>
          <a:noFill/>
          <a:ln w="9525">
            <a:noFill/>
            <a:miter lim="800000"/>
            <a:headEnd/>
            <a:tailEnd/>
          </a:ln>
        </p:spPr>
      </p:pic>
      <p:pic>
        <p:nvPicPr>
          <p:cNvPr id="62468" name="Obrázek 4"/>
          <p:cNvPicPr>
            <a:picLocks noChangeAspect="1"/>
          </p:cNvPicPr>
          <p:nvPr/>
        </p:nvPicPr>
        <p:blipFill>
          <a:blip r:embed="rId3"/>
          <a:srcRect/>
          <a:stretch>
            <a:fillRect/>
          </a:stretch>
        </p:blipFill>
        <p:spPr bwMode="auto">
          <a:xfrm>
            <a:off x="4221163" y="3238500"/>
            <a:ext cx="1603375" cy="1201738"/>
          </a:xfrm>
          <a:prstGeom prst="rect">
            <a:avLst/>
          </a:prstGeom>
          <a:noFill/>
          <a:ln w="9525">
            <a:noFill/>
            <a:miter lim="800000"/>
            <a:headEnd/>
            <a:tailEnd/>
          </a:ln>
        </p:spPr>
      </p:pic>
      <p:pic>
        <p:nvPicPr>
          <p:cNvPr id="62469" name="Obrázek 5"/>
          <p:cNvPicPr>
            <a:picLocks noChangeAspect="1"/>
          </p:cNvPicPr>
          <p:nvPr/>
        </p:nvPicPr>
        <p:blipFill>
          <a:blip r:embed="rId4"/>
          <a:srcRect/>
          <a:stretch>
            <a:fillRect/>
          </a:stretch>
        </p:blipFill>
        <p:spPr bwMode="auto">
          <a:xfrm>
            <a:off x="6210300" y="3071813"/>
            <a:ext cx="2311400" cy="1758950"/>
          </a:xfrm>
          <a:prstGeom prst="rect">
            <a:avLst/>
          </a:prstGeom>
          <a:noFill/>
          <a:ln w="9525">
            <a:noFill/>
            <a:miter lim="800000"/>
            <a:headEnd/>
            <a:tailEnd/>
          </a:ln>
        </p:spPr>
      </p:pic>
      <p:pic>
        <p:nvPicPr>
          <p:cNvPr id="62470" name="Obrázek 6"/>
          <p:cNvPicPr>
            <a:picLocks noChangeAspect="1"/>
          </p:cNvPicPr>
          <p:nvPr/>
        </p:nvPicPr>
        <p:blipFill>
          <a:blip r:embed="rId5"/>
          <a:srcRect/>
          <a:stretch>
            <a:fillRect/>
          </a:stretch>
        </p:blipFill>
        <p:spPr bwMode="auto">
          <a:xfrm>
            <a:off x="3292475" y="4797425"/>
            <a:ext cx="2532063" cy="18986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p:cNvSpPr>
            <a:spLocks noGrp="1"/>
          </p:cNvSpPr>
          <p:nvPr>
            <p:ph type="title"/>
          </p:nvPr>
        </p:nvSpPr>
        <p:spPr/>
        <p:txBody>
          <a:bodyPr/>
          <a:lstStyle/>
          <a:p>
            <a:r>
              <a:rPr lang="cs-CZ"/>
              <a:t>Neobehaviorismus</a:t>
            </a:r>
          </a:p>
        </p:txBody>
      </p:sp>
      <p:sp>
        <p:nvSpPr>
          <p:cNvPr id="63490" name="Zástupný symbol pro obsah 2"/>
          <p:cNvSpPr>
            <a:spLocks noGrp="1"/>
          </p:cNvSpPr>
          <p:nvPr>
            <p:ph idx="1"/>
          </p:nvPr>
        </p:nvSpPr>
        <p:spPr/>
        <p:txBody>
          <a:bodyPr/>
          <a:lstStyle/>
          <a:p>
            <a:r>
              <a:rPr lang="cs-CZ"/>
              <a:t>S – O – R paradigma – ne na každý stimul je stejná reakce</a:t>
            </a:r>
          </a:p>
          <a:p>
            <a:r>
              <a:rPr lang="cs-CZ"/>
              <a:t>Tolman kognitivní mapy</a:t>
            </a:r>
          </a:p>
          <a:p>
            <a:r>
              <a:rPr lang="cs-CZ"/>
              <a:t>C.L. Hull – teorie drive – zákon formování návyku</a:t>
            </a:r>
          </a:p>
          <a:p>
            <a:endParaRPr lang="cs-CZ"/>
          </a:p>
          <a:p>
            <a:endParaRPr lang="cs-CZ"/>
          </a:p>
          <a:p>
            <a:pPr lvl="1"/>
            <a:r>
              <a:rPr lang="cs-CZ"/>
              <a:t>Frustračně agresivní hypotéza </a:t>
            </a:r>
          </a:p>
          <a:p>
            <a:r>
              <a:rPr lang="cs-CZ"/>
              <a:t>B. F Skinner – skinner box </a:t>
            </a:r>
          </a:p>
          <a:p>
            <a:pPr lvl="1"/>
            <a:r>
              <a:rPr lang="cs-CZ"/>
              <a:t>Operantní podmiňování</a:t>
            </a:r>
          </a:p>
        </p:txBody>
      </p:sp>
      <p:sp>
        <p:nvSpPr>
          <p:cNvPr id="4" name="Zaoblený obdélník 3"/>
          <p:cNvSpPr/>
          <p:nvPr/>
        </p:nvSpPr>
        <p:spPr>
          <a:xfrm>
            <a:off x="827088" y="3779838"/>
            <a:ext cx="1441450" cy="64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Potřeba</a:t>
            </a:r>
          </a:p>
          <a:p>
            <a:pPr algn="ctr" fontAlgn="auto">
              <a:spcBef>
                <a:spcPts val="0"/>
              </a:spcBef>
              <a:spcAft>
                <a:spcPts val="0"/>
              </a:spcAft>
              <a:defRPr/>
            </a:pPr>
            <a:r>
              <a:rPr lang="cs-CZ" dirty="0"/>
              <a:t>voda</a:t>
            </a:r>
          </a:p>
        </p:txBody>
      </p:sp>
      <p:sp>
        <p:nvSpPr>
          <p:cNvPr id="5" name="Zaoblený obdélník 4"/>
          <p:cNvSpPr/>
          <p:nvPr/>
        </p:nvSpPr>
        <p:spPr>
          <a:xfrm>
            <a:off x="3063875" y="3770313"/>
            <a:ext cx="1439863" cy="63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Pud</a:t>
            </a:r>
          </a:p>
          <a:p>
            <a:pPr algn="ctr" fontAlgn="auto">
              <a:spcBef>
                <a:spcPts val="0"/>
              </a:spcBef>
              <a:spcAft>
                <a:spcPts val="0"/>
              </a:spcAft>
              <a:defRPr/>
            </a:pPr>
            <a:r>
              <a:rPr lang="cs-CZ" dirty="0"/>
              <a:t>žízeň</a:t>
            </a:r>
          </a:p>
        </p:txBody>
      </p:sp>
      <p:sp>
        <p:nvSpPr>
          <p:cNvPr id="6" name="Zaoblený obdélník 5"/>
          <p:cNvSpPr/>
          <p:nvPr/>
        </p:nvSpPr>
        <p:spPr>
          <a:xfrm>
            <a:off x="5591175" y="3744913"/>
            <a:ext cx="1728788" cy="64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Redukce pudu</a:t>
            </a:r>
          </a:p>
          <a:p>
            <a:pPr algn="ctr" fontAlgn="auto">
              <a:spcBef>
                <a:spcPts val="0"/>
              </a:spcBef>
              <a:spcAft>
                <a:spcPts val="0"/>
              </a:spcAft>
              <a:defRPr/>
            </a:pPr>
            <a:r>
              <a:rPr lang="cs-CZ" dirty="0"/>
              <a:t>Napití se</a:t>
            </a:r>
          </a:p>
        </p:txBody>
      </p:sp>
      <p:sp>
        <p:nvSpPr>
          <p:cNvPr id="7" name="Šipka doprava 6"/>
          <p:cNvSpPr/>
          <p:nvPr/>
        </p:nvSpPr>
        <p:spPr>
          <a:xfrm>
            <a:off x="2449513" y="3998913"/>
            <a:ext cx="431800"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8" name="Šipka doprava 7"/>
          <p:cNvSpPr/>
          <p:nvPr/>
        </p:nvSpPr>
        <p:spPr>
          <a:xfrm>
            <a:off x="4838700" y="3998913"/>
            <a:ext cx="431800"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p:txBody>
          <a:bodyPr/>
          <a:lstStyle/>
          <a:p>
            <a:r>
              <a:rPr lang="cs-CZ"/>
              <a:t>Psychologie jako empirická věda</a:t>
            </a:r>
          </a:p>
        </p:txBody>
      </p:sp>
      <p:sp>
        <p:nvSpPr>
          <p:cNvPr id="21506" name="Zástupný symbol pro obsah 2"/>
          <p:cNvSpPr>
            <a:spLocks noGrp="1"/>
          </p:cNvSpPr>
          <p:nvPr>
            <p:ph idx="1"/>
          </p:nvPr>
        </p:nvSpPr>
        <p:spPr/>
        <p:txBody>
          <a:bodyPr/>
          <a:lstStyle/>
          <a:p>
            <a:r>
              <a:rPr lang="cs-CZ"/>
              <a:t>Přináší ověřitelné poznatky o lidské psychice na základě objektivních metod a srozumitelné terminologie</a:t>
            </a:r>
          </a:p>
          <a:p>
            <a:r>
              <a:rPr lang="cs-CZ"/>
              <a:t>Vychází z empirických dat, tj. vědeckými metodami získaných poznatků, na základě jich se vytvářejí hypotézy, které se psychologickým výzkumem ověřují  </a:t>
            </a:r>
          </a:p>
          <a:p>
            <a:r>
              <a:rPr lang="cs-CZ"/>
              <a:t>Není vědou exaktní, ale </a:t>
            </a:r>
            <a:r>
              <a:rPr lang="cs-CZ">
                <a:solidFill>
                  <a:srgbClr val="FF0000"/>
                </a:solidFill>
              </a:rPr>
              <a:t>pravděpodobnostní</a:t>
            </a:r>
          </a:p>
        </p:txBody>
      </p:sp>
      <p:pic>
        <p:nvPicPr>
          <p:cNvPr id="21507" name="Obrázek 3"/>
          <p:cNvPicPr>
            <a:picLocks noChangeAspect="1"/>
          </p:cNvPicPr>
          <p:nvPr/>
        </p:nvPicPr>
        <p:blipFill>
          <a:blip r:embed="rId2"/>
          <a:srcRect/>
          <a:stretch>
            <a:fillRect/>
          </a:stretch>
        </p:blipFill>
        <p:spPr bwMode="auto">
          <a:xfrm>
            <a:off x="2484438" y="4437063"/>
            <a:ext cx="3046412" cy="21971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a:t>Psychoanalýza</a:t>
            </a:r>
          </a:p>
        </p:txBody>
      </p:sp>
      <p:sp>
        <p:nvSpPr>
          <p:cNvPr id="4" name="Zástupný symbol pro obsah 3"/>
          <p:cNvSpPr>
            <a:spLocks noGrp="1"/>
          </p:cNvSpPr>
          <p:nvPr>
            <p:ph idx="1"/>
          </p:nvPr>
        </p:nvSpPr>
        <p:spPr>
          <a:xfrm>
            <a:off x="251520" y="1556792"/>
            <a:ext cx="6347714" cy="3880773"/>
          </a:xfrm>
          <a:solidFill>
            <a:schemeClr val="tx1">
              <a:lumMod val="95000"/>
              <a:lumOff val="5000"/>
            </a:schemeClr>
          </a:solidFill>
        </p:spPr>
        <p:txBody>
          <a:bodyPr rtlCol="0">
            <a:normAutofit fontScale="85000" lnSpcReduction="20000"/>
            <a:scene3d>
              <a:camera prst="orthographicFront"/>
              <a:lightRig rig="glow" dir="tl">
                <a:rot lat="0" lon="0" rev="5400000"/>
              </a:lightRig>
            </a:scene3d>
            <a:sp3d contourW="12700">
              <a:bevelT w="25400" h="25400"/>
              <a:contourClr>
                <a:schemeClr val="accent6">
                  <a:shade val="73000"/>
                </a:schemeClr>
              </a:contourClr>
            </a:sp3d>
          </a:bodyPr>
          <a:lstStyle/>
          <a:p>
            <a:pPr fontAlgn="auto">
              <a:spcAft>
                <a:spcPts val="0"/>
              </a:spcAft>
              <a:buFont typeface="Wingdings 3" charset="2"/>
              <a:buChar char=""/>
              <a:defRPr/>
            </a:pP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 Freud -  narodil se v </a:t>
            </a:r>
            <a:r>
              <a:rPr lang="cs-CZ"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Příboře</a:t>
            </a:r>
            <a:r>
              <a:rPr lang="cs-CZ"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na Moravě</a:t>
            </a:r>
          </a:p>
          <a:p>
            <a:pPr marL="274320" lvl="1" fontAlgn="auto">
              <a:spcBef>
                <a:spcPts val="600"/>
              </a:spcBef>
              <a:spcAft>
                <a:spcPts val="0"/>
              </a:spcAft>
              <a:buFont typeface="Wingdings 3" charset="2"/>
              <a:buChar char=""/>
              <a:defRPr/>
            </a:pPr>
            <a:r>
              <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Duševní prožitky i projevy chování mají nevědomý motiv</a:t>
            </a:r>
          </a:p>
          <a:p>
            <a:pPr marL="274320" lvl="1" fontAlgn="auto">
              <a:spcBef>
                <a:spcPts val="600"/>
              </a:spcBef>
              <a:spcAft>
                <a:spcPts val="0"/>
              </a:spcAft>
              <a:buFont typeface="Wingdings 3" charset="2"/>
              <a:buChar char=""/>
              <a:defRPr/>
            </a:pPr>
            <a:r>
              <a:rPr 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Zdroj psychické energie jsou pudy</a:t>
            </a:r>
          </a:p>
          <a:p>
            <a:pPr marL="548640" lvl="2" fontAlgn="auto">
              <a:spcBef>
                <a:spcPts val="600"/>
              </a:spcBef>
              <a:spcAft>
                <a:spcPts val="0"/>
              </a:spcAft>
              <a:buFont typeface="Wingdings 3" charset="2"/>
              <a:buChar char=""/>
              <a:defRPr/>
            </a:pPr>
            <a:r>
              <a:rPr lang="cs-CZ" sz="21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Eros</a:t>
            </a:r>
            <a:r>
              <a:rPr lang="cs-CZ"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 </a:t>
            </a:r>
            <a:r>
              <a:rPr lang="cs-CZ" sz="21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Thanatos</a:t>
            </a:r>
            <a:endParaRPr lang="cs-CZ"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fontAlgn="auto">
              <a:lnSpc>
                <a:spcPct val="80000"/>
              </a:lnSpc>
              <a:spcAft>
                <a:spcPts val="0"/>
              </a:spcAft>
              <a:buFont typeface="Wingdings 3" charset="2"/>
              <a:buChar char=""/>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přisuzuje hlavní roli pudům, především </a:t>
            </a:r>
          </a:p>
          <a:p>
            <a:pPr marL="0" indent="0" fontAlgn="auto">
              <a:lnSpc>
                <a:spcPct val="80000"/>
              </a:lnSpc>
              <a:spcAft>
                <a:spcPts val="0"/>
              </a:spcAft>
              <a:buFont typeface="Wingdings 3" charset="2"/>
              <a:buNone/>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sexuálnímu pudu, který nazývá </a:t>
            </a:r>
            <a:r>
              <a:rPr lang="cs-CZ" altLang="cs-CZ" sz="2400" b="1" dirty="0">
                <a:ln w="10541" cmpd="sng">
                  <a:solidFill>
                    <a:schemeClr val="accent1">
                      <a:shade val="88000"/>
                      <a:satMod val="110000"/>
                    </a:schemeClr>
                  </a:solidFill>
                  <a:prstDash val="solid"/>
                </a:ln>
                <a:solidFill>
                  <a:srgbClr val="FF0000"/>
                </a:solidFill>
              </a:rPr>
              <a:t>libido</a:t>
            </a: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marL="0" indent="0" fontAlgn="auto">
              <a:lnSpc>
                <a:spcPct val="80000"/>
              </a:lnSpc>
              <a:spcAft>
                <a:spcPts val="0"/>
              </a:spcAft>
              <a:buFont typeface="Wingdings 3" charset="2"/>
              <a:buNone/>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většina konfliktů je  způsobena </a:t>
            </a:r>
          </a:p>
          <a:p>
            <a:pPr marL="0" indent="0" fontAlgn="auto">
              <a:lnSpc>
                <a:spcPct val="80000"/>
              </a:lnSpc>
              <a:spcAft>
                <a:spcPts val="0"/>
              </a:spcAft>
              <a:buFont typeface="Wingdings 3" charset="2"/>
              <a:buNone/>
              <a:defRPr/>
            </a:pPr>
            <a:r>
              <a:rPr lang="cs-CZ" altLang="cs-CZ" sz="2400" b="1" dirty="0">
                <a:ln w="10541" cmpd="sng">
                  <a:solidFill>
                    <a:schemeClr val="accent1">
                      <a:shade val="88000"/>
                      <a:satMod val="110000"/>
                    </a:schemeClr>
                  </a:solidFill>
                  <a:prstDash val="solid"/>
                </a:ln>
                <a:solidFill>
                  <a:srgbClr val="FF0000"/>
                </a:solidFill>
              </a:rPr>
              <a:t>neuspokojením tohoto pudu </a:t>
            </a: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vede ke </a:t>
            </a:r>
          </a:p>
          <a:p>
            <a:pPr marL="0" indent="0" fontAlgn="auto">
              <a:lnSpc>
                <a:spcPct val="80000"/>
              </a:lnSpc>
              <a:spcAft>
                <a:spcPts val="0"/>
              </a:spcAft>
              <a:buFont typeface="Wingdings 3" charset="2"/>
              <a:buNone/>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vzniku neuróz</a:t>
            </a:r>
          </a:p>
          <a:p>
            <a:pPr fontAlgn="auto">
              <a:lnSpc>
                <a:spcPct val="80000"/>
              </a:lnSpc>
              <a:spcAft>
                <a:spcPts val="0"/>
              </a:spcAft>
              <a:buFont typeface="Wingdings 3" charset="2"/>
              <a:buChar char=""/>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Metoda volných asociací (jsou manifestací nevědomých přání a obav), analýza snů, </a:t>
            </a:r>
          </a:p>
          <a:p>
            <a:pPr marL="0" indent="0" fontAlgn="auto">
              <a:lnSpc>
                <a:spcPct val="80000"/>
              </a:lnSpc>
              <a:spcAft>
                <a:spcPts val="0"/>
              </a:spcAft>
              <a:buFont typeface="Wingdings 3" charset="2"/>
              <a:buNone/>
              <a:defRPr/>
            </a:pPr>
            <a:r>
              <a:rPr lang="cs-CZ" altLang="cs-CZ"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raných dětských zážitků</a:t>
            </a:r>
          </a:p>
          <a:p>
            <a:pPr fontAlgn="auto">
              <a:spcAft>
                <a:spcPts val="0"/>
              </a:spcAft>
              <a:buFont typeface="Wingdings 3" charset="2"/>
              <a:buChar char=""/>
              <a:defRPr/>
            </a:pPr>
            <a:endParaRPr lang="cs-CZ"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Vodorovný svitek 2"/>
          <p:cNvSpPr/>
          <p:nvPr/>
        </p:nvSpPr>
        <p:spPr>
          <a:xfrm>
            <a:off x="4499992" y="116632"/>
            <a:ext cx="2448272" cy="13681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cs-CZ" sz="2000" b="1" dirty="0">
                <a:ln/>
                <a:solidFill>
                  <a:schemeClr val="accent3"/>
                </a:solidFill>
              </a:rPr>
              <a:t>1. pol. 20. století</a:t>
            </a:r>
          </a:p>
        </p:txBody>
      </p:sp>
      <p:pic>
        <p:nvPicPr>
          <p:cNvPr id="64516" name="Picture 4" descr="psychiatrist_sleeping_during_session_pt_res_thm"/>
          <p:cNvPicPr>
            <a:picLocks noChangeAspect="1" noChangeArrowheads="1"/>
          </p:cNvPicPr>
          <p:nvPr/>
        </p:nvPicPr>
        <p:blipFill>
          <a:blip r:embed="rId2"/>
          <a:srcRect/>
          <a:stretch>
            <a:fillRect/>
          </a:stretch>
        </p:blipFill>
        <p:spPr bwMode="auto">
          <a:xfrm>
            <a:off x="4337050" y="5153025"/>
            <a:ext cx="2289175" cy="1663700"/>
          </a:xfrm>
          <a:prstGeom prst="rect">
            <a:avLst/>
          </a:prstGeom>
          <a:noFill/>
          <a:ln w="9525">
            <a:noFill/>
            <a:miter lim="800000"/>
            <a:headEnd/>
            <a:tailEnd/>
          </a:ln>
        </p:spPr>
      </p:pic>
      <p:pic>
        <p:nvPicPr>
          <p:cNvPr id="64517" name="Obrázek 7"/>
          <p:cNvPicPr>
            <a:picLocks noChangeAspect="1"/>
          </p:cNvPicPr>
          <p:nvPr/>
        </p:nvPicPr>
        <p:blipFill>
          <a:blip r:embed="rId3"/>
          <a:srcRect/>
          <a:stretch>
            <a:fillRect/>
          </a:stretch>
        </p:blipFill>
        <p:spPr bwMode="auto">
          <a:xfrm>
            <a:off x="5724525" y="1989138"/>
            <a:ext cx="1584325" cy="23034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609600" y="609600"/>
            <a:ext cx="6348413" cy="1320800"/>
          </a:xfrm>
        </p:spPr>
        <p:txBody>
          <a:bodyPr/>
          <a:lstStyle/>
          <a:p>
            <a:r>
              <a:rPr lang="cs-CZ"/>
              <a:t>Topografický model osobnosti – Freud 1900</a:t>
            </a:r>
          </a:p>
        </p:txBody>
      </p:sp>
      <p:pic>
        <p:nvPicPr>
          <p:cNvPr id="65538" name="Obrázek 2"/>
          <p:cNvPicPr>
            <a:picLocks noChangeAspect="1"/>
          </p:cNvPicPr>
          <p:nvPr/>
        </p:nvPicPr>
        <p:blipFill>
          <a:blip r:embed="rId2"/>
          <a:srcRect/>
          <a:stretch>
            <a:fillRect/>
          </a:stretch>
        </p:blipFill>
        <p:spPr bwMode="auto">
          <a:xfrm>
            <a:off x="1042988" y="2016125"/>
            <a:ext cx="4752975" cy="4176713"/>
          </a:xfrm>
          <a:prstGeom prst="rect">
            <a:avLst/>
          </a:prstGeom>
          <a:noFill/>
          <a:ln w="9525">
            <a:noFill/>
            <a:miter lim="800000"/>
            <a:headEnd/>
            <a:tailEnd/>
          </a:ln>
        </p:spPr>
      </p:pic>
      <p:sp>
        <p:nvSpPr>
          <p:cNvPr id="4" name="Levá složená závorka 3"/>
          <p:cNvSpPr/>
          <p:nvPr/>
        </p:nvSpPr>
        <p:spPr>
          <a:xfrm rot="10800000">
            <a:off x="5913438" y="2386013"/>
            <a:ext cx="792162" cy="143986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cs-CZ"/>
          </a:p>
        </p:txBody>
      </p:sp>
      <p:sp>
        <p:nvSpPr>
          <p:cNvPr id="65540" name="TextovéPole 4"/>
          <p:cNvSpPr txBox="1">
            <a:spLocks noChangeArrowheads="1"/>
          </p:cNvSpPr>
          <p:nvPr/>
        </p:nvSpPr>
        <p:spPr bwMode="auto">
          <a:xfrm>
            <a:off x="6823075" y="2782888"/>
            <a:ext cx="1981200" cy="646112"/>
          </a:xfrm>
          <a:prstGeom prst="rect">
            <a:avLst/>
          </a:prstGeom>
          <a:noFill/>
          <a:ln w="9525">
            <a:noFill/>
            <a:miter lim="800000"/>
            <a:headEnd/>
            <a:tailEnd/>
          </a:ln>
        </p:spPr>
        <p:txBody>
          <a:bodyPr wrap="none">
            <a:spAutoFit/>
          </a:bodyPr>
          <a:lstStyle/>
          <a:p>
            <a:r>
              <a:rPr lang="cs-CZ">
                <a:latin typeface="Trebuchet MS" pitchFamily="34" charset="0"/>
              </a:rPr>
              <a:t>Řídí se principem</a:t>
            </a:r>
          </a:p>
          <a:p>
            <a:r>
              <a:rPr lang="cs-CZ">
                <a:latin typeface="Trebuchet MS" pitchFamily="34" charset="0"/>
              </a:rPr>
              <a:t>reality</a:t>
            </a:r>
          </a:p>
        </p:txBody>
      </p:sp>
      <p:sp>
        <p:nvSpPr>
          <p:cNvPr id="65541" name="TextovéPole 5"/>
          <p:cNvSpPr txBox="1">
            <a:spLocks noChangeArrowheads="1"/>
          </p:cNvSpPr>
          <p:nvPr/>
        </p:nvSpPr>
        <p:spPr bwMode="auto">
          <a:xfrm>
            <a:off x="5899150" y="4665663"/>
            <a:ext cx="1979613" cy="646112"/>
          </a:xfrm>
          <a:prstGeom prst="rect">
            <a:avLst/>
          </a:prstGeom>
          <a:noFill/>
          <a:ln w="9525">
            <a:noFill/>
            <a:miter lim="800000"/>
            <a:headEnd/>
            <a:tailEnd/>
          </a:ln>
        </p:spPr>
        <p:txBody>
          <a:bodyPr wrap="none">
            <a:spAutoFit/>
          </a:bodyPr>
          <a:lstStyle/>
          <a:p>
            <a:r>
              <a:rPr lang="cs-CZ">
                <a:latin typeface="Trebuchet MS" pitchFamily="34" charset="0"/>
              </a:rPr>
              <a:t>Řídí se principem</a:t>
            </a:r>
          </a:p>
          <a:p>
            <a:r>
              <a:rPr lang="cs-CZ">
                <a:latin typeface="Trebuchet MS" pitchFamily="34" charset="0"/>
              </a:rPr>
              <a:t>slasti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adpis 1"/>
          <p:cNvSpPr>
            <a:spLocks noGrp="1"/>
          </p:cNvSpPr>
          <p:nvPr>
            <p:ph type="title"/>
          </p:nvPr>
        </p:nvSpPr>
        <p:spPr/>
        <p:txBody>
          <a:bodyPr/>
          <a:lstStyle/>
          <a:p>
            <a:r>
              <a:rPr lang="cs-CZ"/>
              <a:t>Neopsychoanalýza</a:t>
            </a:r>
          </a:p>
        </p:txBody>
      </p:sp>
      <p:sp>
        <p:nvSpPr>
          <p:cNvPr id="3" name="Zástupný symbol pro obsah 2"/>
          <p:cNvSpPr>
            <a:spLocks noGrp="1"/>
          </p:cNvSpPr>
          <p:nvPr>
            <p:ph idx="1"/>
          </p:nvPr>
        </p:nvSpPr>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Anna </a:t>
            </a:r>
            <a:r>
              <a:rPr lang="cs-CZ" dirty="0" err="1">
                <a:solidFill>
                  <a:schemeClr val="tx1">
                    <a:lumMod val="75000"/>
                    <a:lumOff val="25000"/>
                  </a:schemeClr>
                </a:solidFill>
              </a:rPr>
              <a:t>Freudová</a:t>
            </a:r>
            <a:r>
              <a:rPr lang="cs-CZ" dirty="0">
                <a:solidFill>
                  <a:schemeClr val="tx1">
                    <a:lumMod val="75000"/>
                    <a:lumOff val="25000"/>
                  </a:schemeClr>
                </a:solidFill>
              </a:rPr>
              <a:t> – ego-psychologie</a:t>
            </a:r>
          </a:p>
          <a:p>
            <a:pPr lvl="1" fontAlgn="auto">
              <a:spcAft>
                <a:spcPts val="0"/>
              </a:spcAft>
              <a:buFont typeface="Wingdings 3" charset="2"/>
              <a:buChar char=""/>
              <a:defRPr/>
            </a:pPr>
            <a:r>
              <a:rPr lang="cs-CZ" dirty="0">
                <a:solidFill>
                  <a:schemeClr val="tx1">
                    <a:lumMod val="75000"/>
                    <a:lumOff val="25000"/>
                  </a:schemeClr>
                </a:solidFill>
              </a:rPr>
              <a:t>Ego-obranné mechanismy </a:t>
            </a:r>
          </a:p>
          <a:p>
            <a:pPr fontAlgn="auto">
              <a:spcAft>
                <a:spcPts val="0"/>
              </a:spcAft>
              <a:buFont typeface="Wingdings 3" charset="2"/>
              <a:buChar char=""/>
              <a:defRPr/>
            </a:pPr>
            <a:r>
              <a:rPr lang="cs-CZ" dirty="0">
                <a:solidFill>
                  <a:schemeClr val="tx1">
                    <a:lumMod val="75000"/>
                    <a:lumOff val="25000"/>
                  </a:schemeClr>
                </a:solidFill>
              </a:rPr>
              <a:t>Alfred Adler – individuální psychologie</a:t>
            </a:r>
          </a:p>
          <a:p>
            <a:pPr lvl="1" fontAlgn="auto">
              <a:spcAft>
                <a:spcPts val="0"/>
              </a:spcAft>
              <a:buFont typeface="Wingdings 3" charset="2"/>
              <a:buChar char=""/>
              <a:defRPr/>
            </a:pPr>
            <a:r>
              <a:rPr lang="cs-CZ" dirty="0">
                <a:solidFill>
                  <a:schemeClr val="tx1">
                    <a:lumMod val="75000"/>
                    <a:lumOff val="25000"/>
                  </a:schemeClr>
                </a:solidFill>
              </a:rPr>
              <a:t>Psychologie sourozeneckých vztahů</a:t>
            </a:r>
          </a:p>
          <a:p>
            <a:pPr lvl="1" fontAlgn="auto">
              <a:spcAft>
                <a:spcPts val="0"/>
              </a:spcAft>
              <a:buFont typeface="Wingdings 3" charset="2"/>
              <a:buChar char=""/>
              <a:defRPr/>
            </a:pPr>
            <a:r>
              <a:rPr lang="cs-CZ" dirty="0">
                <a:solidFill>
                  <a:schemeClr val="tx1">
                    <a:lumMod val="75000"/>
                    <a:lumOff val="25000"/>
                  </a:schemeClr>
                </a:solidFill>
              </a:rPr>
              <a:t>Komplex méněcennosti</a:t>
            </a:r>
          </a:p>
          <a:p>
            <a:pPr lvl="1" fontAlgn="auto">
              <a:spcAft>
                <a:spcPts val="0"/>
              </a:spcAft>
              <a:buFont typeface="Wingdings 3" charset="2"/>
              <a:buChar char=""/>
              <a:defRPr/>
            </a:pPr>
            <a:r>
              <a:rPr lang="cs-CZ" dirty="0">
                <a:solidFill>
                  <a:schemeClr val="tx1">
                    <a:lumMod val="75000"/>
                    <a:lumOff val="25000"/>
                  </a:schemeClr>
                </a:solidFill>
              </a:rPr>
              <a:t>Touha po moci</a:t>
            </a:r>
          </a:p>
          <a:p>
            <a:pPr fontAlgn="auto">
              <a:spcAft>
                <a:spcPts val="0"/>
              </a:spcAft>
              <a:buFont typeface="Wingdings 3" charset="2"/>
              <a:buChar char=""/>
              <a:defRPr/>
            </a:pPr>
            <a:r>
              <a:rPr lang="cs-CZ" dirty="0">
                <a:solidFill>
                  <a:schemeClr val="tx1">
                    <a:lumMod val="75000"/>
                    <a:lumOff val="25000"/>
                  </a:schemeClr>
                </a:solidFill>
              </a:rPr>
              <a:t>C.G. Jung – analytická psychologie</a:t>
            </a:r>
          </a:p>
          <a:p>
            <a:pPr lvl="1" fontAlgn="auto">
              <a:spcAft>
                <a:spcPts val="0"/>
              </a:spcAft>
              <a:buFont typeface="Wingdings 3" charset="2"/>
              <a:buChar char=""/>
              <a:defRPr/>
            </a:pPr>
            <a:r>
              <a:rPr lang="cs-CZ" dirty="0">
                <a:solidFill>
                  <a:schemeClr val="tx1">
                    <a:lumMod val="75000"/>
                    <a:lumOff val="25000"/>
                  </a:schemeClr>
                </a:solidFill>
              </a:rPr>
              <a:t>Osobní a kolektivní nevědomí</a:t>
            </a:r>
          </a:p>
          <a:p>
            <a:pPr fontAlgn="auto">
              <a:spcAft>
                <a:spcPts val="0"/>
              </a:spcAft>
              <a:buFont typeface="Wingdings 3" charset="2"/>
              <a:buChar char=""/>
              <a:defRPr/>
            </a:pPr>
            <a:r>
              <a:rPr lang="cs-CZ" dirty="0">
                <a:solidFill>
                  <a:schemeClr val="tx1">
                    <a:lumMod val="75000"/>
                    <a:lumOff val="25000"/>
                  </a:schemeClr>
                </a:solidFill>
              </a:rPr>
              <a:t>E.P. </a:t>
            </a:r>
            <a:r>
              <a:rPr lang="cs-CZ" dirty="0" err="1">
                <a:solidFill>
                  <a:schemeClr val="tx1">
                    <a:lumMod val="75000"/>
                    <a:lumOff val="25000"/>
                  </a:schemeClr>
                </a:solidFill>
              </a:rPr>
              <a:t>Fromm</a:t>
            </a:r>
            <a:r>
              <a:rPr lang="cs-CZ" dirty="0">
                <a:solidFill>
                  <a:schemeClr val="tx1">
                    <a:lumMod val="75000"/>
                    <a:lumOff val="25000"/>
                  </a:schemeClr>
                </a:solidFill>
              </a:rPr>
              <a:t> – formování charakteru asimilací a socializací</a:t>
            </a:r>
          </a:p>
          <a:p>
            <a:pPr fontAlgn="auto">
              <a:spcAft>
                <a:spcPts val="0"/>
              </a:spcAft>
              <a:buFont typeface="Wingdings 3" charset="2"/>
              <a:buChar char=""/>
              <a:defRPr/>
            </a:pPr>
            <a:r>
              <a:rPr lang="cs-CZ" dirty="0">
                <a:solidFill>
                  <a:schemeClr val="tx1">
                    <a:lumMod val="75000"/>
                    <a:lumOff val="25000"/>
                  </a:schemeClr>
                </a:solidFill>
              </a:rPr>
              <a:t>E. </a:t>
            </a:r>
            <a:r>
              <a:rPr lang="cs-CZ" dirty="0" err="1">
                <a:solidFill>
                  <a:schemeClr val="tx1">
                    <a:lumMod val="75000"/>
                    <a:lumOff val="25000"/>
                  </a:schemeClr>
                </a:solidFill>
              </a:rPr>
              <a:t>Erikson</a:t>
            </a:r>
            <a:endParaRPr lang="cs-CZ" dirty="0">
              <a:solidFill>
                <a:schemeClr val="tx1">
                  <a:lumMod val="75000"/>
                  <a:lumOff val="2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Nadpis 1"/>
          <p:cNvSpPr>
            <a:spLocks noGrp="1"/>
          </p:cNvSpPr>
          <p:nvPr>
            <p:ph type="title"/>
          </p:nvPr>
        </p:nvSpPr>
        <p:spPr/>
        <p:txBody>
          <a:bodyPr/>
          <a:lstStyle/>
          <a:p>
            <a:r>
              <a:rPr lang="cs-CZ"/>
              <a:t>Gestalt-psychologie – tvarová, celostní</a:t>
            </a:r>
          </a:p>
        </p:txBody>
      </p:sp>
      <p:sp>
        <p:nvSpPr>
          <p:cNvPr id="4" name="Zástupný symbol pro obsah 3"/>
          <p:cNvSpPr>
            <a:spLocks noGrp="1"/>
          </p:cNvSpPr>
          <p:nvPr>
            <p:ph idx="1"/>
          </p:nvPr>
        </p:nvSpPr>
        <p:spPr>
          <a:xfrm>
            <a:off x="457200" y="1219200"/>
            <a:ext cx="8229600" cy="5378152"/>
          </a:xfrm>
          <a:solidFill>
            <a:schemeClr val="accent3">
              <a:lumMod val="50000"/>
            </a:schemeClr>
          </a:solidFill>
        </p:spPr>
        <p:txBody>
          <a:bodyPr rtlCol="0">
            <a:normAutofit/>
          </a:bodyPr>
          <a:lstStyle/>
          <a:p>
            <a:pPr fontAlgn="auto">
              <a:spcAft>
                <a:spcPts val="0"/>
              </a:spcAft>
              <a:buFont typeface="Wingdings 3" charset="2"/>
              <a:buChar char=""/>
              <a:defRPr/>
            </a:pP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Reakcí na asocianistickou –</a:t>
            </a:r>
          </a:p>
          <a:p>
            <a:pPr marL="0" indent="0" fontAlgn="auto">
              <a:spcAft>
                <a:spcPts val="0"/>
              </a:spcAft>
              <a:buFont typeface="Wingdings 3" charset="2"/>
              <a:buNone/>
              <a:defRPr/>
            </a:pPr>
            <a:r>
              <a:rPr lang="cs-CZ"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elementovou</a:t>
            </a: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psychologii</a:t>
            </a:r>
          </a:p>
          <a:p>
            <a:pPr fontAlgn="auto">
              <a:spcAft>
                <a:spcPts val="0"/>
              </a:spcAft>
              <a:buFont typeface="Wingdings 3" charset="2"/>
              <a:buChar char=""/>
              <a:defRPr/>
            </a:pP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Celek je víc než součet částí</a:t>
            </a:r>
          </a:p>
          <a:p>
            <a:pPr fontAlgn="auto">
              <a:spcAft>
                <a:spcPts val="0"/>
              </a:spcAft>
              <a:buFont typeface="Wingdings 3" charset="2"/>
              <a:buChar char=""/>
              <a:defRPr/>
            </a:pP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Zakladatel </a:t>
            </a:r>
            <a:r>
              <a:rPr lang="cs-CZ"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Kurt </a:t>
            </a:r>
            <a:r>
              <a:rPr lang="cs-CZ"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weirtheimer</a:t>
            </a:r>
            <a:r>
              <a:rPr lang="cs-CZ"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 </a:t>
            </a: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Německo</a:t>
            </a:r>
          </a:p>
          <a:p>
            <a:pPr fontAlgn="auto">
              <a:spcAft>
                <a:spcPts val="0"/>
              </a:spcAft>
              <a:buFont typeface="Wingdings 3" charset="2"/>
              <a:buChar char=""/>
              <a:defRPr/>
            </a:pP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 </a:t>
            </a:r>
            <a:r>
              <a:rPr lang="cs-CZ"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Kofka</a:t>
            </a: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W. </a:t>
            </a:r>
            <a:r>
              <a:rPr lang="cs-CZ"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Kohler</a:t>
            </a: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endPar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fontAlgn="auto">
              <a:spcAft>
                <a:spcPts val="0"/>
              </a:spcAft>
              <a:buFont typeface="Wingdings 3" charset="2"/>
              <a:buChar char=""/>
              <a:defRPr/>
            </a:pPr>
            <a:r>
              <a:rPr lang="cs-C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Úkon náhlého pochopení – AHA fenomén</a:t>
            </a:r>
            <a:endParaRPr lang="cs-CZ" dirty="0">
              <a:solidFill>
                <a:schemeClr val="tx1">
                  <a:lumMod val="75000"/>
                  <a:lumOff val="25000"/>
                </a:schemeClr>
              </a:solidFill>
            </a:endParaRPr>
          </a:p>
        </p:txBody>
      </p:sp>
      <p:sp>
        <p:nvSpPr>
          <p:cNvPr id="3" name="Vodorovný svitek 2"/>
          <p:cNvSpPr/>
          <p:nvPr/>
        </p:nvSpPr>
        <p:spPr>
          <a:xfrm>
            <a:off x="5004048" y="-56593"/>
            <a:ext cx="2210722"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cs-CZ" sz="2000" b="1" dirty="0">
                <a:ln/>
                <a:solidFill>
                  <a:schemeClr val="accent3"/>
                </a:solidFill>
              </a:rPr>
              <a:t>1. pol. 20. století</a:t>
            </a:r>
          </a:p>
        </p:txBody>
      </p:sp>
      <p:pic>
        <p:nvPicPr>
          <p:cNvPr id="67588" name="Obrázek 16"/>
          <p:cNvPicPr>
            <a:picLocks noChangeAspect="1"/>
          </p:cNvPicPr>
          <p:nvPr/>
        </p:nvPicPr>
        <p:blipFill>
          <a:blip r:embed="rId2"/>
          <a:srcRect/>
          <a:stretch>
            <a:fillRect/>
          </a:stretch>
        </p:blipFill>
        <p:spPr bwMode="auto">
          <a:xfrm>
            <a:off x="5292725" y="3084513"/>
            <a:ext cx="2141538" cy="2647950"/>
          </a:xfrm>
          <a:prstGeom prst="rect">
            <a:avLst/>
          </a:prstGeom>
          <a:noFill/>
          <a:ln w="9525">
            <a:noFill/>
            <a:miter lim="800000"/>
            <a:headEnd/>
            <a:tailEnd/>
          </a:ln>
        </p:spPr>
      </p:pic>
      <p:pic>
        <p:nvPicPr>
          <p:cNvPr id="67589" name="Obrázek 13"/>
          <p:cNvPicPr>
            <a:picLocks noChangeAspect="1"/>
          </p:cNvPicPr>
          <p:nvPr/>
        </p:nvPicPr>
        <p:blipFill>
          <a:blip r:embed="rId3"/>
          <a:srcRect/>
          <a:stretch>
            <a:fillRect/>
          </a:stretch>
        </p:blipFill>
        <p:spPr bwMode="auto">
          <a:xfrm>
            <a:off x="3059113" y="3509963"/>
            <a:ext cx="1587500" cy="2409825"/>
          </a:xfrm>
          <a:prstGeom prst="rect">
            <a:avLst/>
          </a:prstGeom>
          <a:noFill/>
          <a:ln w="9525">
            <a:noFill/>
            <a:miter lim="800000"/>
            <a:headEnd/>
            <a:tailEnd/>
          </a:ln>
        </p:spPr>
      </p:pic>
      <p:pic>
        <p:nvPicPr>
          <p:cNvPr id="67590" name="Obrázek 15"/>
          <p:cNvPicPr>
            <a:picLocks noChangeAspect="1"/>
          </p:cNvPicPr>
          <p:nvPr/>
        </p:nvPicPr>
        <p:blipFill>
          <a:blip r:embed="rId4"/>
          <a:srcRect/>
          <a:stretch>
            <a:fillRect/>
          </a:stretch>
        </p:blipFill>
        <p:spPr bwMode="auto">
          <a:xfrm>
            <a:off x="971550" y="3532188"/>
            <a:ext cx="1493838" cy="2387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Nadpis 1"/>
          <p:cNvSpPr>
            <a:spLocks noGrp="1"/>
          </p:cNvSpPr>
          <p:nvPr>
            <p:ph type="title"/>
          </p:nvPr>
        </p:nvSpPr>
        <p:spPr/>
        <p:txBody>
          <a:bodyPr/>
          <a:lstStyle/>
          <a:p>
            <a:r>
              <a:rPr lang="cs-CZ"/>
              <a:t>Humanistická psychologie </a:t>
            </a:r>
          </a:p>
        </p:txBody>
      </p:sp>
      <p:sp>
        <p:nvSpPr>
          <p:cNvPr id="3" name="Zástupný symbol pro obsah 2"/>
          <p:cNvSpPr>
            <a:spLocks noGrp="1"/>
          </p:cNvSpPr>
          <p:nvPr>
            <p:ph idx="1"/>
          </p:nvPr>
        </p:nvSpPr>
        <p:spPr>
          <a:xfrm>
            <a:off x="609599" y="2160590"/>
            <a:ext cx="6347714" cy="3880773"/>
          </a:xfrm>
        </p:spPr>
        <p:style>
          <a:lnRef idx="0">
            <a:schemeClr val="accent1"/>
          </a:lnRef>
          <a:fillRef idx="3">
            <a:schemeClr val="accent1"/>
          </a:fillRef>
          <a:effectRef idx="3">
            <a:schemeClr val="accent1"/>
          </a:effectRef>
          <a:fontRef idx="minor">
            <a:schemeClr val="lt1"/>
          </a:fontRef>
        </p:style>
        <p:txBody>
          <a:bodyPr rtlCol="0">
            <a:normAutofit fontScale="62500" lnSpcReduction="20000"/>
          </a:bodyPr>
          <a:lstStyle/>
          <a:p>
            <a:pPr fontAlgn="auto">
              <a:spcAft>
                <a:spcPts val="0"/>
              </a:spcAft>
              <a:buFont typeface="Wingdings 3" charset="2"/>
              <a:buChar char=""/>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Zakladatel C. </a:t>
            </a:r>
            <a:r>
              <a:rPr lang="cs-CZ" b="1" dirty="0" err="1">
                <a:ln w="17780" cmpd="sng">
                  <a:solidFill>
                    <a:srgbClr val="FFFFFF"/>
                  </a:solidFill>
                  <a:prstDash val="solid"/>
                  <a:miter lim="800000"/>
                </a:ln>
                <a:solidFill>
                  <a:schemeClr val="accent4">
                    <a:lumMod val="75000"/>
                  </a:schemeClr>
                </a:solidFill>
                <a:effectLst>
                  <a:outerShdw blurRad="50800" algn="tl" rotWithShape="0">
                    <a:srgbClr val="000000"/>
                  </a:outerShdw>
                </a:effectLst>
              </a:rPr>
              <a:t>R.Rogers</a:t>
            </a:r>
            <a:endPar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a:p>
            <a:pPr fontAlgn="auto">
              <a:spcAft>
                <a:spcPts val="0"/>
              </a:spcAft>
              <a:buFont typeface="Wingdings 3" charset="2"/>
              <a:buChar char=""/>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Svobodná vůle, </a:t>
            </a:r>
          </a:p>
          <a:p>
            <a:pPr fontAlgn="auto">
              <a:spcAft>
                <a:spcPts val="0"/>
              </a:spcAft>
              <a:buFont typeface="Wingdings 3" charset="2"/>
              <a:buChar char=""/>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Sebeaktualizace</a:t>
            </a:r>
          </a:p>
          <a:p>
            <a:pPr fontAlgn="auto">
              <a:spcAft>
                <a:spcPts val="0"/>
              </a:spcAft>
              <a:buFont typeface="Wingdings 3" charset="2"/>
              <a:buChar char=""/>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Přirozená tendence k </a:t>
            </a:r>
          </a:p>
          <a:p>
            <a:pPr marL="0" indent="0" fontAlgn="auto">
              <a:spcAft>
                <a:spcPts val="0"/>
              </a:spcAft>
              <a:buFont typeface="Wingdings 3" charset="2"/>
              <a:buNone/>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růstu, jsou-li splněny</a:t>
            </a:r>
          </a:p>
          <a:p>
            <a:pPr marL="0" indent="0" fontAlgn="auto">
              <a:spcAft>
                <a:spcPts val="0"/>
              </a:spcAft>
              <a:buFont typeface="Wingdings 3" charset="2"/>
              <a:buNone/>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podmínky: </a:t>
            </a:r>
          </a:p>
          <a:p>
            <a:pPr marL="0" indent="0" fontAlgn="auto">
              <a:spcAft>
                <a:spcPts val="0"/>
              </a:spcAft>
              <a:buFont typeface="Wingdings 3" charset="2"/>
              <a:buNone/>
              <a:defRPr/>
            </a:pPr>
            <a:r>
              <a:rPr lang="cs-CZ" b="1" dirty="0">
                <a:ln w="17780" cmpd="sng">
                  <a:solidFill>
                    <a:srgbClr val="FFFFFF"/>
                  </a:solidFill>
                  <a:prstDash val="solid"/>
                  <a:miter lim="800000"/>
                </a:ln>
                <a:solidFill>
                  <a:srgbClr val="FF0000"/>
                </a:solidFill>
              </a:rPr>
              <a:t>empatické porozumění</a:t>
            </a:r>
          </a:p>
          <a:p>
            <a:pPr marL="0" indent="0" fontAlgn="auto">
              <a:spcAft>
                <a:spcPts val="0"/>
              </a:spcAft>
              <a:buFont typeface="Wingdings 3" charset="2"/>
              <a:buNone/>
              <a:defRPr/>
            </a:pPr>
            <a:r>
              <a:rPr lang="cs-CZ" b="1" dirty="0">
                <a:ln w="17780" cmpd="sng">
                  <a:solidFill>
                    <a:srgbClr val="FFFFFF"/>
                  </a:solidFill>
                  <a:prstDash val="solid"/>
                  <a:miter lim="800000"/>
                </a:ln>
                <a:solidFill>
                  <a:srgbClr val="FF0000"/>
                </a:solidFill>
              </a:rPr>
              <a:t>bezpodmínečné přijetí</a:t>
            </a:r>
          </a:p>
          <a:p>
            <a:pPr marL="0" indent="0" fontAlgn="auto">
              <a:spcAft>
                <a:spcPts val="0"/>
              </a:spcAft>
              <a:buFont typeface="Wingdings 3" charset="2"/>
              <a:buNone/>
              <a:defRPr/>
            </a:pPr>
            <a:r>
              <a:rPr lang="cs-CZ" b="1" dirty="0">
                <a:ln w="17780" cmpd="sng">
                  <a:solidFill>
                    <a:srgbClr val="FFFFFF"/>
                  </a:solidFill>
                  <a:prstDash val="solid"/>
                  <a:miter lim="800000"/>
                </a:ln>
                <a:solidFill>
                  <a:srgbClr val="FF0000"/>
                </a:solidFill>
              </a:rPr>
              <a:t>autenticita - opravdovost</a:t>
            </a:r>
          </a:p>
          <a:p>
            <a:pPr marL="0" indent="0" fontAlgn="auto">
              <a:spcAft>
                <a:spcPts val="0"/>
              </a:spcAft>
              <a:buFont typeface="Wingdings 3" charset="2"/>
              <a:buNone/>
              <a:defRPr/>
            </a:pPr>
            <a:endPar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a:p>
            <a:pPr fontAlgn="auto">
              <a:spcAft>
                <a:spcPts val="0"/>
              </a:spcAft>
              <a:buFont typeface="Wingdings 3" charset="2"/>
              <a:buChar char=""/>
              <a:defRPr/>
            </a:pPr>
            <a:r>
              <a:rPr lang="cs-CZ"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Zaměřuje se na prevenci, ne pouze nemoc</a:t>
            </a:r>
            <a:endParaRPr lang="cs-CZ" altLang="cs-CZ" sz="2800" dirty="0">
              <a:solidFill>
                <a:schemeClr val="accent4">
                  <a:lumMod val="75000"/>
                </a:schemeClr>
              </a:solidFill>
            </a:endParaRPr>
          </a:p>
          <a:p>
            <a:pPr fontAlgn="auto">
              <a:spcAft>
                <a:spcPts val="0"/>
              </a:spcAft>
              <a:buFont typeface="Wingdings 3" charset="2"/>
              <a:buChar char=""/>
              <a:defRPr/>
            </a:pPr>
            <a:r>
              <a:rPr lang="cs-CZ" altLang="cs-CZ" sz="2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Lidé jsou v zásadě dobří, každý je motivován ke změně, jsou měnitelní a aktivní</a:t>
            </a:r>
          </a:p>
          <a:p>
            <a:pPr fontAlgn="auto">
              <a:spcAft>
                <a:spcPts val="0"/>
              </a:spcAft>
              <a:buFont typeface="Wingdings 3" charset="2"/>
              <a:buChar char=""/>
              <a:defRPr/>
            </a:pPr>
            <a:r>
              <a:rPr lang="cs-CZ" altLang="cs-CZ" sz="2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A. </a:t>
            </a:r>
            <a:r>
              <a:rPr lang="cs-CZ" altLang="cs-CZ" sz="2400" b="1" dirty="0" err="1">
                <a:ln w="17780" cmpd="sng">
                  <a:solidFill>
                    <a:srgbClr val="FFFFFF"/>
                  </a:solidFill>
                  <a:prstDash val="solid"/>
                  <a:miter lim="800000"/>
                </a:ln>
                <a:solidFill>
                  <a:schemeClr val="accent4">
                    <a:lumMod val="75000"/>
                  </a:schemeClr>
                </a:solidFill>
                <a:effectLst>
                  <a:outerShdw blurRad="50800" algn="tl" rotWithShape="0">
                    <a:srgbClr val="000000"/>
                  </a:outerShdw>
                </a:effectLst>
              </a:rPr>
              <a:t>Maslow</a:t>
            </a:r>
            <a:r>
              <a:rPr lang="cs-CZ" altLang="cs-CZ" sz="2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rPr>
              <a:t> – Pyramida potřeb</a:t>
            </a:r>
          </a:p>
          <a:p>
            <a:pPr fontAlgn="auto">
              <a:spcAft>
                <a:spcPts val="0"/>
              </a:spcAft>
              <a:buFont typeface="Wingdings 3" charset="2"/>
              <a:buChar char=""/>
              <a:defRPr/>
            </a:pPr>
            <a:endParaRPr lang="cs-CZ" altLang="cs-CZ" sz="2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a:p>
            <a:pPr fontAlgn="auto">
              <a:spcAft>
                <a:spcPts val="0"/>
              </a:spcAft>
              <a:buFont typeface="Wingdings 3" charset="2"/>
              <a:buChar char=""/>
              <a:defRPr/>
            </a:pPr>
            <a:endParaRPr lang="cs-CZ"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fontAlgn="auto">
              <a:spcAft>
                <a:spcPts val="0"/>
              </a:spcAft>
              <a:buFont typeface="Wingdings 3" charset="2"/>
              <a:buNone/>
              <a:defRPr/>
            </a:pPr>
            <a:endParaRPr lang="cs-CZ"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Vodorovný svitek 3"/>
          <p:cNvSpPr/>
          <p:nvPr/>
        </p:nvSpPr>
        <p:spPr>
          <a:xfrm>
            <a:off x="5940152" y="836712"/>
            <a:ext cx="2210722"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cs-CZ" sz="2000" b="1" dirty="0">
                <a:ln/>
                <a:solidFill>
                  <a:schemeClr val="accent3"/>
                </a:solidFill>
              </a:rPr>
              <a:t>50. léta 20. století</a:t>
            </a:r>
          </a:p>
        </p:txBody>
      </p:sp>
      <p:pic>
        <p:nvPicPr>
          <p:cNvPr id="68612" name="Obrázek 5"/>
          <p:cNvPicPr>
            <a:picLocks noChangeAspect="1"/>
          </p:cNvPicPr>
          <p:nvPr/>
        </p:nvPicPr>
        <p:blipFill>
          <a:blip r:embed="rId3"/>
          <a:srcRect/>
          <a:stretch>
            <a:fillRect/>
          </a:stretch>
        </p:blipFill>
        <p:spPr bwMode="auto">
          <a:xfrm>
            <a:off x="2987675" y="2276475"/>
            <a:ext cx="1463675" cy="2179638"/>
          </a:xfrm>
          <a:prstGeom prst="rect">
            <a:avLst/>
          </a:prstGeom>
          <a:noFill/>
          <a:ln w="9525">
            <a:noFill/>
            <a:miter lim="800000"/>
            <a:headEnd/>
            <a:tailEnd/>
          </a:ln>
        </p:spPr>
      </p:pic>
      <p:sp>
        <p:nvSpPr>
          <p:cNvPr id="8" name="Kříž 7"/>
          <p:cNvSpPr/>
          <p:nvPr/>
        </p:nvSpPr>
        <p:spPr>
          <a:xfrm>
            <a:off x="4859338" y="3041650"/>
            <a:ext cx="936625" cy="865188"/>
          </a:xfrm>
          <a:prstGeom prst="plus">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cs-CZ">
              <a:solidFill>
                <a:schemeClr val="accent4"/>
              </a:solidFill>
            </a:endParaRPr>
          </a:p>
        </p:txBody>
      </p:sp>
      <p:pic>
        <p:nvPicPr>
          <p:cNvPr id="68614" name="Zástupný symbol pro obsah 3"/>
          <p:cNvPicPr>
            <a:picLocks noChangeAspect="1"/>
          </p:cNvPicPr>
          <p:nvPr/>
        </p:nvPicPr>
        <p:blipFill>
          <a:blip r:embed="rId4"/>
          <a:srcRect/>
          <a:stretch>
            <a:fillRect/>
          </a:stretch>
        </p:blipFill>
        <p:spPr bwMode="auto">
          <a:xfrm>
            <a:off x="6156325" y="2220913"/>
            <a:ext cx="1439863" cy="242093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Nadpis 1"/>
          <p:cNvSpPr>
            <a:spLocks noGrp="1"/>
          </p:cNvSpPr>
          <p:nvPr>
            <p:ph type="title"/>
          </p:nvPr>
        </p:nvSpPr>
        <p:spPr/>
        <p:txBody>
          <a:bodyPr/>
          <a:lstStyle/>
          <a:p>
            <a:r>
              <a:rPr lang="cs-CZ"/>
              <a:t>Existencionální psychologie</a:t>
            </a:r>
          </a:p>
        </p:txBody>
      </p:sp>
      <p:sp>
        <p:nvSpPr>
          <p:cNvPr id="70658" name="Zástupný symbol pro obsah 2"/>
          <p:cNvSpPr>
            <a:spLocks noGrp="1"/>
          </p:cNvSpPr>
          <p:nvPr>
            <p:ph idx="1"/>
          </p:nvPr>
        </p:nvSpPr>
        <p:spPr/>
        <p:txBody>
          <a:bodyPr/>
          <a:lstStyle/>
          <a:p>
            <a:r>
              <a:rPr lang="cs-CZ"/>
              <a:t>Zabývá se otázkami lidského bytí, existence v kontextu smrti, otázkami svědomí, hodnot, osamělosti</a:t>
            </a:r>
          </a:p>
          <a:p>
            <a:pPr lvl="1"/>
            <a:r>
              <a:rPr lang="cs-CZ"/>
              <a:t>Daseinanalýza</a:t>
            </a:r>
          </a:p>
          <a:p>
            <a:pPr lvl="1"/>
            <a:r>
              <a:rPr lang="cs-CZ"/>
              <a:t>Logoterapie – V.E. Frankl</a:t>
            </a:r>
          </a:p>
          <a:p>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Nadpis 1"/>
          <p:cNvSpPr>
            <a:spLocks noGrp="1"/>
          </p:cNvSpPr>
          <p:nvPr>
            <p:ph type="title"/>
          </p:nvPr>
        </p:nvSpPr>
        <p:spPr/>
        <p:txBody>
          <a:bodyPr/>
          <a:lstStyle/>
          <a:p>
            <a:r>
              <a:rPr lang="cs-CZ"/>
              <a:t>Kognitivní psychologie</a:t>
            </a:r>
          </a:p>
        </p:txBody>
      </p:sp>
      <p:sp>
        <p:nvSpPr>
          <p:cNvPr id="3" name="Zástupný symbol pro obsah 2"/>
          <p:cNvSpPr>
            <a:spLocks noGrp="1"/>
          </p:cNvSpPr>
          <p:nvPr>
            <p:ph idx="1"/>
          </p:nvPr>
        </p:nvSpPr>
        <p:spPr>
          <a:solidFill>
            <a:srgbClr val="FF0000"/>
          </a:solidFill>
        </p:spPr>
        <p:txBody>
          <a:bodyPr rtlCol="0">
            <a:normAutofit fontScale="92500" lnSpcReduction="20000"/>
          </a:bodyPr>
          <a:lstStyle/>
          <a:p>
            <a:pPr fontAlgn="auto">
              <a:spcAft>
                <a:spcPts val="0"/>
              </a:spcAft>
              <a:buFont typeface="Wingdings 3" charset="2"/>
              <a:buChar char=""/>
              <a:defRPr/>
            </a:pPr>
            <a:r>
              <a:rPr lang="cs-CZ" sz="2000" dirty="0">
                <a:solidFill>
                  <a:schemeClr val="bg1"/>
                </a:solidFill>
              </a:rPr>
              <a:t>Předmětem studia jsou mentální (poznávací) procesy</a:t>
            </a:r>
          </a:p>
          <a:p>
            <a:pPr fontAlgn="auto">
              <a:spcAft>
                <a:spcPts val="0"/>
              </a:spcAft>
              <a:buFont typeface="Wingdings 3" charset="2"/>
              <a:buChar char=""/>
              <a:defRPr/>
            </a:pPr>
            <a:r>
              <a:rPr lang="cs-CZ" sz="2000" dirty="0">
                <a:solidFill>
                  <a:schemeClr val="bg1"/>
                </a:solidFill>
              </a:rPr>
              <a:t>G.A </a:t>
            </a:r>
            <a:r>
              <a:rPr lang="cs-CZ" sz="2000" dirty="0" err="1">
                <a:solidFill>
                  <a:schemeClr val="bg1"/>
                </a:solidFill>
              </a:rPr>
              <a:t>Kelly</a:t>
            </a:r>
            <a:r>
              <a:rPr lang="cs-CZ" sz="2000" dirty="0">
                <a:solidFill>
                  <a:schemeClr val="bg1"/>
                </a:solidFill>
              </a:rPr>
              <a:t> – za rozhodující považuje kognitivní procesy, kterými si vytváříme tzv. vnitřní obrazy (modely) vnějšího svět a skrze ně jsme schopni sebereflexe a vytváření své hodnotové orientace</a:t>
            </a:r>
          </a:p>
          <a:p>
            <a:pPr fontAlgn="auto">
              <a:spcAft>
                <a:spcPts val="0"/>
              </a:spcAft>
              <a:buFont typeface="Wingdings 3" charset="2"/>
              <a:buChar char=""/>
              <a:defRPr/>
            </a:pPr>
            <a:r>
              <a:rPr lang="cs-CZ" sz="2000" dirty="0">
                <a:solidFill>
                  <a:schemeClr val="bg1"/>
                </a:solidFill>
              </a:rPr>
              <a:t>Významně přispěl vývoj počítačových systémů</a:t>
            </a:r>
          </a:p>
          <a:p>
            <a:pPr fontAlgn="auto">
              <a:spcAft>
                <a:spcPts val="0"/>
              </a:spcAft>
              <a:buFont typeface="Wingdings 3" charset="2"/>
              <a:buChar char=""/>
              <a:defRPr/>
            </a:pPr>
            <a:r>
              <a:rPr lang="cs-CZ" sz="2000" dirty="0">
                <a:solidFill>
                  <a:schemeClr val="bg1"/>
                </a:solidFill>
              </a:rPr>
              <a:t>Klíčem k našemu chování je myšlení - NLP, A. </a:t>
            </a:r>
            <a:r>
              <a:rPr lang="cs-CZ" sz="2000" dirty="0" err="1">
                <a:solidFill>
                  <a:schemeClr val="bg1"/>
                </a:solidFill>
              </a:rPr>
              <a:t>Ellis</a:t>
            </a:r>
            <a:endParaRPr lang="cs-CZ" sz="2000" dirty="0">
              <a:solidFill>
                <a:schemeClr val="bg1"/>
              </a:solidFill>
            </a:endParaRPr>
          </a:p>
          <a:p>
            <a:pPr marL="274320" lvl="2" indent="0" fontAlgn="auto">
              <a:spcAft>
                <a:spcPts val="0"/>
              </a:spcAft>
              <a:buClr>
                <a:schemeClr val="accent3"/>
              </a:buClr>
              <a:buSzPct val="95000"/>
              <a:buFont typeface="Wingdings 3" charset="2"/>
              <a:buNone/>
              <a:defRPr/>
            </a:pPr>
            <a:r>
              <a:rPr lang="cs-CZ" dirty="0">
                <a:solidFill>
                  <a:schemeClr val="bg1"/>
                </a:solidFill>
              </a:rPr>
              <a:t>Klíčové otázky: </a:t>
            </a:r>
          </a:p>
          <a:p>
            <a:pPr marL="548640" lvl="2" indent="-274320" fontAlgn="auto">
              <a:spcAft>
                <a:spcPts val="0"/>
              </a:spcAft>
              <a:buClr>
                <a:schemeClr val="accent3"/>
              </a:buClr>
              <a:buSzPct val="95000"/>
              <a:buFont typeface="Wingdings 2"/>
              <a:buChar char=""/>
              <a:defRPr/>
            </a:pPr>
            <a:r>
              <a:rPr lang="cs-CZ" dirty="0">
                <a:solidFill>
                  <a:schemeClr val="bg1"/>
                </a:solidFill>
              </a:rPr>
              <a:t>jak se učíme </a:t>
            </a:r>
          </a:p>
          <a:p>
            <a:pPr marL="548640" lvl="2" indent="-274320" fontAlgn="auto">
              <a:spcAft>
                <a:spcPts val="0"/>
              </a:spcAft>
              <a:buClr>
                <a:schemeClr val="accent3"/>
              </a:buClr>
              <a:buSzPct val="95000"/>
              <a:buFont typeface="Wingdings 2"/>
              <a:buChar char=""/>
              <a:defRPr/>
            </a:pPr>
            <a:r>
              <a:rPr lang="cs-CZ" dirty="0">
                <a:solidFill>
                  <a:schemeClr val="bg1"/>
                </a:solidFill>
              </a:rPr>
              <a:t>pamatujeme si minulost a plánujeme budoucnost</a:t>
            </a:r>
          </a:p>
          <a:p>
            <a:pPr marL="548640" lvl="2" indent="-274320" fontAlgn="auto">
              <a:spcAft>
                <a:spcPts val="0"/>
              </a:spcAft>
              <a:buClr>
                <a:schemeClr val="accent3"/>
              </a:buClr>
              <a:buSzPct val="95000"/>
              <a:buFont typeface="Wingdings 2"/>
              <a:buChar char=""/>
              <a:defRPr/>
            </a:pPr>
            <a:r>
              <a:rPr lang="cs-CZ" dirty="0">
                <a:solidFill>
                  <a:schemeClr val="bg1"/>
                </a:solidFill>
              </a:rPr>
              <a:t>jak uvažujeme </a:t>
            </a:r>
          </a:p>
          <a:p>
            <a:pPr marL="548640" lvl="2" indent="-274320" fontAlgn="auto">
              <a:spcAft>
                <a:spcPts val="0"/>
              </a:spcAft>
              <a:buClr>
                <a:schemeClr val="accent3"/>
              </a:buClr>
              <a:buSzPct val="95000"/>
              <a:buFont typeface="Wingdings 2"/>
              <a:buChar char=""/>
              <a:defRPr/>
            </a:pPr>
            <a:r>
              <a:rPr lang="cs-CZ" dirty="0">
                <a:solidFill>
                  <a:schemeClr val="bg1"/>
                </a:solidFill>
              </a:rPr>
              <a:t>rozhodujeme se</a:t>
            </a:r>
          </a:p>
          <a:p>
            <a:pPr marL="548640" lvl="2" indent="-274320" fontAlgn="auto">
              <a:spcAft>
                <a:spcPts val="0"/>
              </a:spcAft>
              <a:buClr>
                <a:schemeClr val="accent3"/>
              </a:buClr>
              <a:buSzPct val="95000"/>
              <a:buFont typeface="Wingdings 2"/>
              <a:buChar char=""/>
              <a:defRPr/>
            </a:pPr>
            <a:r>
              <a:rPr lang="cs-CZ" dirty="0">
                <a:solidFill>
                  <a:schemeClr val="bg1"/>
                </a:solidFill>
              </a:rPr>
              <a:t>užíváme jazyk</a:t>
            </a:r>
          </a:p>
          <a:p>
            <a:pPr marL="0" indent="0" fontAlgn="auto">
              <a:spcAft>
                <a:spcPts val="0"/>
              </a:spcAft>
              <a:buFont typeface="Wingdings 3" charset="2"/>
              <a:buNone/>
              <a:defRPr/>
            </a:pPr>
            <a:endParaRPr lang="cs-CZ" dirty="0">
              <a:solidFill>
                <a:schemeClr val="bg1"/>
              </a:solidFill>
            </a:endParaRPr>
          </a:p>
        </p:txBody>
      </p:sp>
      <p:sp>
        <p:nvSpPr>
          <p:cNvPr id="5" name="Vodorovný svitek 4"/>
          <p:cNvSpPr/>
          <p:nvPr/>
        </p:nvSpPr>
        <p:spPr>
          <a:xfrm>
            <a:off x="5364088" y="764704"/>
            <a:ext cx="2210722"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cs-CZ" sz="2000" b="1" dirty="0">
                <a:ln/>
                <a:solidFill>
                  <a:schemeClr val="accent3"/>
                </a:solidFill>
              </a:rPr>
              <a:t>50 - 60. léta 20. století</a:t>
            </a:r>
          </a:p>
        </p:txBody>
      </p:sp>
      <p:pic>
        <p:nvPicPr>
          <p:cNvPr id="71684" name="Picture 9"/>
          <p:cNvPicPr>
            <a:picLocks noChangeArrowheads="1"/>
          </p:cNvPicPr>
          <p:nvPr/>
        </p:nvPicPr>
        <p:blipFill>
          <a:blip r:embed="rId2"/>
          <a:srcRect/>
          <a:stretch>
            <a:fillRect/>
          </a:stretch>
        </p:blipFill>
        <p:spPr bwMode="auto">
          <a:xfrm>
            <a:off x="5219700" y="4292600"/>
            <a:ext cx="1581150" cy="1843088"/>
          </a:xfrm>
          <a:prstGeom prst="rect">
            <a:avLst/>
          </a:prstGeom>
          <a:noFill/>
          <a:ln w="12700">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Nadpis 1"/>
          <p:cNvSpPr>
            <a:spLocks noGrp="1"/>
          </p:cNvSpPr>
          <p:nvPr>
            <p:ph type="title"/>
          </p:nvPr>
        </p:nvSpPr>
        <p:spPr/>
        <p:txBody>
          <a:bodyPr/>
          <a:lstStyle/>
          <a:p>
            <a:r>
              <a:rPr lang="cs-CZ"/>
              <a:t>Biologický přístup</a:t>
            </a:r>
          </a:p>
        </p:txBody>
      </p:sp>
      <p:sp>
        <p:nvSpPr>
          <p:cNvPr id="3" name="Zástupný symbol pro obsah 2"/>
          <p:cNvSpPr>
            <a:spLocks noGrp="1"/>
          </p:cNvSpPr>
          <p:nvPr>
            <p:ph idx="1"/>
          </p:nvPr>
        </p:nvSpPr>
        <p:spPr>
          <a:solidFill>
            <a:schemeClr val="accent4"/>
          </a:solidFill>
        </p:spPr>
        <p:txBody>
          <a:bodyPr rtlCol="0">
            <a:normAutofit fontScale="92500" lnSpcReduction="20000"/>
          </a:bodyPr>
          <a:lstStyle/>
          <a:p>
            <a:pPr fontAlgn="auto">
              <a:spcAft>
                <a:spcPts val="0"/>
              </a:spcAft>
              <a:buFont typeface="Wingdings 3" charset="2"/>
              <a:buChar char=""/>
              <a:defRPr/>
            </a:pPr>
            <a:r>
              <a:rPr lang="cs-CZ" dirty="0">
                <a:solidFill>
                  <a:schemeClr val="tx1">
                    <a:lumMod val="75000"/>
                    <a:lumOff val="25000"/>
                  </a:schemeClr>
                </a:solidFill>
              </a:rPr>
              <a:t>Vychází z neurofyziologie a reflexologie</a:t>
            </a:r>
          </a:p>
          <a:p>
            <a:pPr fontAlgn="auto">
              <a:spcAft>
                <a:spcPts val="0"/>
              </a:spcAft>
              <a:buFont typeface="Wingdings 3" charset="2"/>
              <a:buChar char=""/>
              <a:defRPr/>
            </a:pPr>
            <a:r>
              <a:rPr lang="cs-CZ" dirty="0">
                <a:solidFill>
                  <a:schemeClr val="tx1">
                    <a:lumMod val="75000"/>
                    <a:lumOff val="25000"/>
                  </a:schemeClr>
                </a:solidFill>
              </a:rPr>
              <a:t>Zabývá se neurofyziologickými procesy, které jsou ve vztahu k chování a prožívání</a:t>
            </a:r>
          </a:p>
          <a:p>
            <a:pPr fontAlgn="auto">
              <a:spcAft>
                <a:spcPts val="0"/>
              </a:spcAft>
              <a:buFont typeface="Wingdings 3" charset="2"/>
              <a:buChar char=""/>
              <a:defRPr/>
            </a:pPr>
            <a:r>
              <a:rPr lang="cs-CZ" dirty="0">
                <a:solidFill>
                  <a:schemeClr val="tx1">
                    <a:lumMod val="75000"/>
                    <a:lumOff val="25000"/>
                  </a:schemeClr>
                </a:solidFill>
              </a:rPr>
              <a:t>W. James, u nás F. Koukolík</a:t>
            </a:r>
          </a:p>
          <a:p>
            <a:pPr fontAlgn="auto">
              <a:spcAft>
                <a:spcPts val="0"/>
              </a:spcAft>
              <a:buFont typeface="Wingdings 3" charset="2"/>
              <a:buChar char=""/>
              <a:defRPr/>
            </a:pPr>
            <a:r>
              <a:rPr lang="cs-CZ" dirty="0">
                <a:solidFill>
                  <a:schemeClr val="tx1">
                    <a:lumMod val="75000"/>
                    <a:lumOff val="25000"/>
                  </a:schemeClr>
                </a:solidFill>
              </a:rPr>
              <a:t> v posledních letech </a:t>
            </a:r>
          </a:p>
          <a:p>
            <a:pPr marL="0" indent="0" fontAlgn="auto">
              <a:spcAft>
                <a:spcPts val="0"/>
              </a:spcAft>
              <a:buFont typeface="Wingdings 3" charset="2"/>
              <a:buNone/>
              <a:defRPr/>
            </a:pPr>
            <a:r>
              <a:rPr lang="cs-CZ" dirty="0">
                <a:solidFill>
                  <a:schemeClr val="tx1">
                    <a:lumMod val="75000"/>
                    <a:lumOff val="25000"/>
                  </a:schemeClr>
                </a:solidFill>
              </a:rPr>
              <a:t>narůstá význam díky </a:t>
            </a:r>
          </a:p>
          <a:p>
            <a:pPr marL="0" indent="0" fontAlgn="auto">
              <a:spcAft>
                <a:spcPts val="0"/>
              </a:spcAft>
              <a:buFont typeface="Wingdings 3" charset="2"/>
              <a:buNone/>
              <a:defRPr/>
            </a:pPr>
            <a:r>
              <a:rPr lang="cs-CZ" dirty="0">
                <a:solidFill>
                  <a:schemeClr val="tx1">
                    <a:lumMod val="75000"/>
                    <a:lumOff val="25000"/>
                  </a:schemeClr>
                </a:solidFill>
              </a:rPr>
              <a:t>zobrazovacím metodám a </a:t>
            </a:r>
          </a:p>
          <a:p>
            <a:pPr marL="0" indent="0" fontAlgn="auto">
              <a:spcAft>
                <a:spcPts val="0"/>
              </a:spcAft>
              <a:buFont typeface="Wingdings 3" charset="2"/>
              <a:buNone/>
              <a:defRPr/>
            </a:pPr>
            <a:r>
              <a:rPr lang="cs-CZ" dirty="0">
                <a:solidFill>
                  <a:schemeClr val="tx1">
                    <a:lumMod val="75000"/>
                    <a:lumOff val="25000"/>
                  </a:schemeClr>
                </a:solidFill>
              </a:rPr>
              <a:t>díky rozvoji medicíny</a:t>
            </a:r>
          </a:p>
          <a:p>
            <a:pPr lvl="1" fontAlgn="auto">
              <a:spcAft>
                <a:spcPts val="0"/>
              </a:spcAft>
              <a:buFont typeface="Wingdings 3" charset="2"/>
              <a:buChar char=""/>
              <a:defRPr/>
            </a:pPr>
            <a:r>
              <a:rPr lang="cs-CZ" dirty="0">
                <a:solidFill>
                  <a:schemeClr val="tx1">
                    <a:lumMod val="75000"/>
                    <a:lumOff val="25000"/>
                  </a:schemeClr>
                </a:solidFill>
              </a:rPr>
              <a:t>Farmakoterapie</a:t>
            </a:r>
          </a:p>
          <a:p>
            <a:pPr lvl="1" fontAlgn="auto">
              <a:spcAft>
                <a:spcPts val="0"/>
              </a:spcAft>
              <a:buFont typeface="Wingdings 3" charset="2"/>
              <a:buChar char=""/>
              <a:defRPr/>
            </a:pPr>
            <a:r>
              <a:rPr lang="cs-CZ" dirty="0">
                <a:solidFill>
                  <a:schemeClr val="tx1">
                    <a:lumMod val="75000"/>
                    <a:lumOff val="25000"/>
                  </a:schemeClr>
                </a:solidFill>
              </a:rPr>
              <a:t>Zobrazovací metody </a:t>
            </a:r>
          </a:p>
          <a:p>
            <a:pPr marL="274320" lvl="1" indent="0" fontAlgn="auto">
              <a:spcAft>
                <a:spcPts val="0"/>
              </a:spcAft>
              <a:buFont typeface="Wingdings 3" charset="2"/>
              <a:buNone/>
              <a:defRPr/>
            </a:pPr>
            <a:r>
              <a:rPr lang="cs-CZ" dirty="0">
                <a:solidFill>
                  <a:schemeClr val="tx1">
                    <a:lumMod val="75000"/>
                    <a:lumOff val="25000"/>
                  </a:schemeClr>
                </a:solidFill>
              </a:rPr>
              <a:t>umožňují zkoumat živý </a:t>
            </a:r>
          </a:p>
          <a:p>
            <a:pPr marL="274320" lvl="1" indent="0" fontAlgn="auto">
              <a:spcAft>
                <a:spcPts val="0"/>
              </a:spcAft>
              <a:buFont typeface="Wingdings 3" charset="2"/>
              <a:buNone/>
              <a:defRPr/>
            </a:pPr>
            <a:r>
              <a:rPr lang="cs-CZ" dirty="0">
                <a:solidFill>
                  <a:schemeClr val="tx1">
                    <a:lumMod val="75000"/>
                    <a:lumOff val="25000"/>
                  </a:schemeClr>
                </a:solidFill>
              </a:rPr>
              <a:t>mozek </a:t>
            </a:r>
          </a:p>
          <a:p>
            <a:pPr fontAlgn="auto">
              <a:spcAft>
                <a:spcPts val="0"/>
              </a:spcAft>
              <a:buFont typeface="Wingdings 3" charset="2"/>
              <a:buChar char=""/>
              <a:defRPr/>
            </a:pPr>
            <a:endParaRPr lang="cs-CZ" dirty="0">
              <a:solidFill>
                <a:schemeClr val="tx1">
                  <a:lumMod val="75000"/>
                  <a:lumOff val="25000"/>
                </a:schemeClr>
              </a:solidFill>
            </a:endParaRPr>
          </a:p>
        </p:txBody>
      </p:sp>
      <p:pic>
        <p:nvPicPr>
          <p:cNvPr id="72707" name="Obrázek 3"/>
          <p:cNvPicPr>
            <a:picLocks noChangeAspect="1"/>
          </p:cNvPicPr>
          <p:nvPr/>
        </p:nvPicPr>
        <p:blipFill>
          <a:blip r:embed="rId2"/>
          <a:srcRect/>
          <a:stretch>
            <a:fillRect/>
          </a:stretch>
        </p:blipFill>
        <p:spPr bwMode="auto">
          <a:xfrm>
            <a:off x="4427538" y="2852738"/>
            <a:ext cx="4537075" cy="363378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Nadpis 1"/>
          <p:cNvSpPr>
            <a:spLocks noGrp="1"/>
          </p:cNvSpPr>
          <p:nvPr>
            <p:ph type="title"/>
          </p:nvPr>
        </p:nvSpPr>
        <p:spPr/>
        <p:txBody>
          <a:bodyPr/>
          <a:lstStyle/>
          <a:p>
            <a:r>
              <a:rPr lang="cs-CZ"/>
              <a:t>6 hlavních proudů moderní psychologie</a:t>
            </a:r>
          </a:p>
        </p:txBody>
      </p:sp>
      <p:sp>
        <p:nvSpPr>
          <p:cNvPr id="73730" name="Zástupný symbol pro obsah 2"/>
          <p:cNvSpPr>
            <a:spLocks noGrp="1"/>
          </p:cNvSpPr>
          <p:nvPr>
            <p:ph idx="1"/>
          </p:nvPr>
        </p:nvSpPr>
        <p:spPr/>
        <p:txBody>
          <a:bodyPr/>
          <a:lstStyle/>
          <a:p>
            <a:pPr marL="0" indent="0">
              <a:buFont typeface="Wingdings 3" pitchFamily="18" charset="2"/>
              <a:buNone/>
            </a:pPr>
            <a:r>
              <a:rPr lang="cs-CZ"/>
              <a:t> </a:t>
            </a:r>
          </a:p>
        </p:txBody>
      </p:sp>
      <p:graphicFrame>
        <p:nvGraphicFramePr>
          <p:cNvPr id="4" name="Diagram 3"/>
          <p:cNvGraphicFramePr/>
          <p:nvPr/>
        </p:nvGraphicFramePr>
        <p:xfrm>
          <a:off x="-1116632" y="1340768"/>
          <a:ext cx="1101722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Nadpis 3"/>
          <p:cNvSpPr>
            <a:spLocks noGrp="1"/>
          </p:cNvSpPr>
          <p:nvPr>
            <p:ph type="ctrTitle"/>
          </p:nvPr>
        </p:nvSpPr>
        <p:spPr>
          <a:xfrm>
            <a:off x="1130300" y="2405063"/>
            <a:ext cx="5827713" cy="1646237"/>
          </a:xfrm>
        </p:spPr>
        <p:txBody>
          <a:bodyPr/>
          <a:lstStyle/>
          <a:p>
            <a:r>
              <a:rPr lang="cs-CZ"/>
              <a:t>Psychologické metody v práci PA</a:t>
            </a:r>
          </a:p>
        </p:txBody>
      </p:sp>
      <p:sp>
        <p:nvSpPr>
          <p:cNvPr id="5" name="Podnadpis 4"/>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r>
              <a:rPr lang="cs-CZ" dirty="0"/>
              <a:t>4. přednáška </a:t>
            </a:r>
          </a:p>
          <a:p>
            <a:pPr fontAlgn="auto">
              <a:spcAft>
                <a:spcPts val="0"/>
              </a:spcAft>
              <a:buFont typeface="Wingdings 3" charset="2"/>
              <a:buNone/>
              <a:defRPr/>
            </a:pPr>
            <a:r>
              <a:rPr lang="cs-CZ" dirty="0"/>
              <a:t>PhDr. Lenka </a:t>
            </a:r>
            <a:r>
              <a:rPr lang="cs-CZ" dirty="0" err="1"/>
              <a:t>Emrová</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dpis 1"/>
          <p:cNvSpPr>
            <a:spLocks noGrp="1"/>
          </p:cNvSpPr>
          <p:nvPr>
            <p:ph type="title"/>
          </p:nvPr>
        </p:nvSpPr>
        <p:spPr/>
        <p:txBody>
          <a:bodyPr/>
          <a:lstStyle/>
          <a:p>
            <a:r>
              <a:rPr lang="cs-CZ"/>
              <a:t>Zařazení psychologie do systému věd</a:t>
            </a:r>
          </a:p>
        </p:txBody>
      </p:sp>
      <p:graphicFrame>
        <p:nvGraphicFramePr>
          <p:cNvPr id="4" name="Zástupný symbol pro obsah 3"/>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ál 3"/>
          <p:cNvSpPr/>
          <p:nvPr/>
        </p:nvSpPr>
        <p:spPr>
          <a:xfrm>
            <a:off x="1331913" y="476250"/>
            <a:ext cx="5040312" cy="5113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metoda</a:t>
            </a:r>
          </a:p>
        </p:txBody>
      </p:sp>
      <p:sp>
        <p:nvSpPr>
          <p:cNvPr id="5" name="Ovál 4"/>
          <p:cNvSpPr/>
          <p:nvPr/>
        </p:nvSpPr>
        <p:spPr>
          <a:xfrm>
            <a:off x="2268538" y="1557338"/>
            <a:ext cx="3167062" cy="2951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6" name="Ovál 5"/>
          <p:cNvSpPr/>
          <p:nvPr/>
        </p:nvSpPr>
        <p:spPr>
          <a:xfrm>
            <a:off x="3086100" y="2636838"/>
            <a:ext cx="1530350"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metoda</a:t>
            </a:r>
          </a:p>
        </p:txBody>
      </p:sp>
      <p:sp>
        <p:nvSpPr>
          <p:cNvPr id="115716" name="TextovéPole 6"/>
          <p:cNvSpPr txBox="1">
            <a:spLocks noChangeArrowheads="1"/>
          </p:cNvSpPr>
          <p:nvPr/>
        </p:nvSpPr>
        <p:spPr bwMode="auto">
          <a:xfrm>
            <a:off x="3276600" y="1844675"/>
            <a:ext cx="1150938" cy="369888"/>
          </a:xfrm>
          <a:prstGeom prst="rect">
            <a:avLst/>
          </a:prstGeom>
          <a:noFill/>
          <a:ln w="9525">
            <a:noFill/>
            <a:miter lim="800000"/>
            <a:headEnd/>
            <a:tailEnd/>
          </a:ln>
        </p:spPr>
        <p:txBody>
          <a:bodyPr wrap="none">
            <a:spAutoFit/>
          </a:bodyPr>
          <a:lstStyle/>
          <a:p>
            <a:r>
              <a:rPr lang="cs-CZ">
                <a:latin typeface="Trebuchet MS" pitchFamily="34" charset="0"/>
              </a:rPr>
              <a:t>metodika</a:t>
            </a:r>
          </a:p>
        </p:txBody>
      </p:sp>
      <p:sp>
        <p:nvSpPr>
          <p:cNvPr id="115717" name="TextovéPole 7"/>
          <p:cNvSpPr txBox="1">
            <a:spLocks noChangeArrowheads="1"/>
          </p:cNvSpPr>
          <p:nvPr/>
        </p:nvSpPr>
        <p:spPr bwMode="auto">
          <a:xfrm>
            <a:off x="3086100" y="836613"/>
            <a:ext cx="1470025" cy="369887"/>
          </a:xfrm>
          <a:prstGeom prst="rect">
            <a:avLst/>
          </a:prstGeom>
          <a:noFill/>
          <a:ln w="9525">
            <a:noFill/>
            <a:miter lim="800000"/>
            <a:headEnd/>
            <a:tailEnd/>
          </a:ln>
        </p:spPr>
        <p:txBody>
          <a:bodyPr wrap="none">
            <a:spAutoFit/>
          </a:bodyPr>
          <a:lstStyle/>
          <a:p>
            <a:r>
              <a:rPr lang="cs-CZ">
                <a:latin typeface="Trebuchet MS" pitchFamily="34" charset="0"/>
              </a:rPr>
              <a:t>metodologie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Nadpis 1"/>
          <p:cNvSpPr>
            <a:spLocks noGrp="1"/>
          </p:cNvSpPr>
          <p:nvPr>
            <p:ph type="title"/>
          </p:nvPr>
        </p:nvSpPr>
        <p:spPr/>
        <p:txBody>
          <a:bodyPr/>
          <a:lstStyle/>
          <a:p>
            <a:r>
              <a:rPr lang="cs-CZ"/>
              <a:t>Charakteristika metod</a:t>
            </a:r>
          </a:p>
        </p:txBody>
      </p:sp>
      <p:graphicFrame>
        <p:nvGraphicFramePr>
          <p:cNvPr id="4" name="Zástupný symbol pro obsah 4"/>
          <p:cNvGraphicFramePr>
            <a:graphicFrameLocks noGrp="1"/>
          </p:cNvGraphicFramePr>
          <p:nvPr>
            <p:ph idx="1"/>
          </p:nvPr>
        </p:nvGraphicFramePr>
        <p:xfrm>
          <a:off x="899592" y="1844824"/>
          <a:ext cx="6348413" cy="409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p:cNvSpPr/>
          <p:nvPr/>
        </p:nvSpPr>
        <p:spPr>
          <a:xfrm>
            <a:off x="6084888" y="3357563"/>
            <a:ext cx="26638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Reprezentativnost</a:t>
            </a:r>
          </a:p>
          <a:p>
            <a:pPr algn="ctr" fontAlgn="auto">
              <a:spcBef>
                <a:spcPts val="0"/>
              </a:spcBef>
              <a:spcAft>
                <a:spcPts val="0"/>
              </a:spcAft>
              <a:defRPr/>
            </a:pPr>
            <a:r>
              <a:rPr lang="cs-CZ" dirty="0"/>
              <a:t>20-40 resp./1000-2000</a:t>
            </a:r>
          </a:p>
        </p:txBody>
      </p:sp>
      <p:sp>
        <p:nvSpPr>
          <p:cNvPr id="6" name="Obdélník 5"/>
          <p:cNvSpPr/>
          <p:nvPr/>
        </p:nvSpPr>
        <p:spPr>
          <a:xfrm>
            <a:off x="107950" y="3475038"/>
            <a:ext cx="2016125"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Jednoduchost</a:t>
            </a:r>
          </a:p>
          <a:p>
            <a:pPr algn="ctr" fontAlgn="auto">
              <a:spcBef>
                <a:spcPts val="0"/>
              </a:spcBef>
              <a:spcAft>
                <a:spcPts val="0"/>
              </a:spcAft>
              <a:defRPr/>
            </a:pPr>
            <a:r>
              <a:rPr lang="cs-CZ" dirty="0"/>
              <a:t>srozumitelnost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Nadpis 1"/>
          <p:cNvSpPr>
            <a:spLocks noGrp="1"/>
          </p:cNvSpPr>
          <p:nvPr>
            <p:ph type="title"/>
          </p:nvPr>
        </p:nvSpPr>
        <p:spPr/>
        <p:txBody>
          <a:bodyPr/>
          <a:lstStyle/>
          <a:p>
            <a:r>
              <a:rPr lang="cs-CZ"/>
              <a:t>Přehled základních metod</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3" charset="2"/>
              <a:buNone/>
              <a:defRPr/>
            </a:pPr>
            <a:r>
              <a:rPr lang="cs-CZ" b="1" dirty="0">
                <a:solidFill>
                  <a:schemeClr val="tx1">
                    <a:lumMod val="75000"/>
                    <a:lumOff val="25000"/>
                  </a:schemeClr>
                </a:solidFill>
              </a:rPr>
              <a:t>Metody psychologického výzkumu </a:t>
            </a:r>
          </a:p>
          <a:p>
            <a:pPr fontAlgn="auto">
              <a:spcAft>
                <a:spcPts val="0"/>
              </a:spcAft>
              <a:buFont typeface="Wingdings 3" charset="2"/>
              <a:buChar char=""/>
              <a:defRPr/>
            </a:pPr>
            <a:r>
              <a:rPr lang="cs-CZ" dirty="0">
                <a:solidFill>
                  <a:schemeClr val="tx1">
                    <a:lumMod val="75000"/>
                    <a:lumOff val="25000"/>
                  </a:schemeClr>
                </a:solidFill>
              </a:rPr>
              <a:t>pozorování – extrospekce, introspekce </a:t>
            </a:r>
          </a:p>
          <a:p>
            <a:pPr fontAlgn="auto">
              <a:spcAft>
                <a:spcPts val="0"/>
              </a:spcAft>
              <a:buFont typeface="Wingdings 3" charset="2"/>
              <a:buChar char=""/>
              <a:defRPr/>
            </a:pPr>
            <a:r>
              <a:rPr lang="cs-CZ" dirty="0">
                <a:solidFill>
                  <a:schemeClr val="tx1">
                    <a:lumMod val="75000"/>
                    <a:lumOff val="25000"/>
                  </a:schemeClr>
                </a:solidFill>
              </a:rPr>
              <a:t>experiment </a:t>
            </a:r>
          </a:p>
          <a:p>
            <a:pPr fontAlgn="auto">
              <a:spcAft>
                <a:spcPts val="0"/>
              </a:spcAft>
              <a:buFont typeface="Wingdings 3" charset="2"/>
              <a:buChar char=""/>
              <a:defRPr/>
            </a:pPr>
            <a:r>
              <a:rPr lang="cs-CZ" dirty="0">
                <a:solidFill>
                  <a:schemeClr val="tx1">
                    <a:lumMod val="75000"/>
                    <a:lumOff val="25000"/>
                  </a:schemeClr>
                </a:solidFill>
              </a:rPr>
              <a:t>rozbor slovních projevů </a:t>
            </a:r>
          </a:p>
          <a:p>
            <a:pPr lvl="1" fontAlgn="auto">
              <a:spcAft>
                <a:spcPts val="0"/>
              </a:spcAft>
              <a:buFont typeface="Wingdings 3" charset="2"/>
              <a:buChar char=""/>
              <a:defRPr/>
            </a:pPr>
            <a:r>
              <a:rPr lang="cs-CZ" dirty="0">
                <a:solidFill>
                  <a:schemeClr val="tx1">
                    <a:lumMod val="75000"/>
                    <a:lumOff val="25000"/>
                  </a:schemeClr>
                </a:solidFill>
              </a:rPr>
              <a:t>rozhovor (explorace) </a:t>
            </a:r>
          </a:p>
          <a:p>
            <a:pPr lvl="1" fontAlgn="auto">
              <a:spcAft>
                <a:spcPts val="0"/>
              </a:spcAft>
              <a:buFont typeface="Wingdings 3" charset="2"/>
              <a:buChar char=""/>
              <a:defRPr/>
            </a:pPr>
            <a:r>
              <a:rPr lang="cs-CZ" dirty="0">
                <a:solidFill>
                  <a:schemeClr val="tx1">
                    <a:lumMod val="75000"/>
                    <a:lumOff val="25000"/>
                  </a:schemeClr>
                </a:solidFill>
              </a:rPr>
              <a:t>dotazník </a:t>
            </a:r>
          </a:p>
          <a:p>
            <a:pPr lvl="1" fontAlgn="auto">
              <a:spcAft>
                <a:spcPts val="0"/>
              </a:spcAft>
              <a:buFont typeface="Wingdings 3" charset="2"/>
              <a:buChar char=""/>
              <a:defRPr/>
            </a:pPr>
            <a:r>
              <a:rPr lang="cs-CZ" dirty="0">
                <a:solidFill>
                  <a:schemeClr val="tx1">
                    <a:lumMod val="75000"/>
                    <a:lumOff val="25000"/>
                  </a:schemeClr>
                </a:solidFill>
              </a:rPr>
              <a:t>rozbor volnějších písemných projevů (biografická metoda – studium deníků, dopisů, náčrty literárních pokusů, slohových prací…) </a:t>
            </a:r>
          </a:p>
          <a:p>
            <a:pPr fontAlgn="auto">
              <a:spcAft>
                <a:spcPts val="0"/>
              </a:spcAft>
              <a:buFont typeface="Wingdings 3" charset="2"/>
              <a:buChar char=""/>
              <a:defRPr/>
            </a:pPr>
            <a:r>
              <a:rPr lang="cs-CZ" dirty="0">
                <a:solidFill>
                  <a:schemeClr val="tx1">
                    <a:lumMod val="75000"/>
                    <a:lumOff val="25000"/>
                  </a:schemeClr>
                </a:solidFill>
              </a:rPr>
              <a:t>rozbor výsledků činnosti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Nadpis 1"/>
          <p:cNvSpPr>
            <a:spLocks noGrp="1"/>
          </p:cNvSpPr>
          <p:nvPr>
            <p:ph type="title"/>
          </p:nvPr>
        </p:nvSpPr>
        <p:spPr/>
        <p:txBody>
          <a:bodyPr/>
          <a:lstStyle/>
          <a:p>
            <a:r>
              <a:rPr lang="cs-CZ"/>
              <a:t>Přehled základních metod</a:t>
            </a:r>
          </a:p>
        </p:txBody>
      </p:sp>
      <p:sp>
        <p:nvSpPr>
          <p:cNvPr id="3" name="Zástupný symbol pro obsah 2"/>
          <p:cNvSpPr>
            <a:spLocks noGrp="1"/>
          </p:cNvSpPr>
          <p:nvPr>
            <p:ph idx="1"/>
          </p:nvPr>
        </p:nvSpPr>
        <p:spPr/>
        <p:txBody>
          <a:bodyPr rtlCol="0">
            <a:normAutofit fontScale="92500" lnSpcReduction="20000"/>
          </a:bodyPr>
          <a:lstStyle/>
          <a:p>
            <a:pPr marL="0" indent="0" fontAlgn="auto">
              <a:spcAft>
                <a:spcPts val="0"/>
              </a:spcAft>
              <a:buFont typeface="Wingdings 3" charset="2"/>
              <a:buNone/>
              <a:defRPr/>
            </a:pPr>
            <a:r>
              <a:rPr lang="cs-CZ" b="1" dirty="0">
                <a:solidFill>
                  <a:schemeClr val="tx1">
                    <a:lumMod val="75000"/>
                    <a:lumOff val="25000"/>
                  </a:schemeClr>
                </a:solidFill>
              </a:rPr>
              <a:t>Psychologické diagnostické (vyšetřovací) metody </a:t>
            </a:r>
          </a:p>
          <a:p>
            <a:pPr fontAlgn="auto">
              <a:spcAft>
                <a:spcPts val="0"/>
              </a:spcAft>
              <a:buFont typeface="Wingdings 3" charset="2"/>
              <a:buChar char=""/>
              <a:defRPr/>
            </a:pPr>
            <a:r>
              <a:rPr lang="cs-CZ" b="1" dirty="0">
                <a:solidFill>
                  <a:schemeClr val="tx1">
                    <a:lumMod val="75000"/>
                    <a:lumOff val="25000"/>
                  </a:schemeClr>
                </a:solidFill>
              </a:rPr>
              <a:t>netestové diagnostické metody</a:t>
            </a:r>
            <a:r>
              <a:rPr lang="cs-CZ" dirty="0">
                <a:solidFill>
                  <a:schemeClr val="tx1">
                    <a:lumMod val="75000"/>
                    <a:lumOff val="25000"/>
                  </a:schemeClr>
                </a:solidFill>
              </a:rPr>
              <a:t> (rozhovor, pozorování, rozbor produktů činnosti včetně písemných projevů, přirozený experiment) </a:t>
            </a:r>
          </a:p>
          <a:p>
            <a:pPr fontAlgn="auto">
              <a:spcAft>
                <a:spcPts val="0"/>
              </a:spcAft>
              <a:buFont typeface="Wingdings 3" charset="2"/>
              <a:buChar char=""/>
              <a:defRPr/>
            </a:pPr>
            <a:r>
              <a:rPr lang="cs-CZ" b="1" dirty="0">
                <a:solidFill>
                  <a:schemeClr val="tx1">
                    <a:lumMod val="75000"/>
                    <a:lumOff val="25000"/>
                  </a:schemeClr>
                </a:solidFill>
              </a:rPr>
              <a:t>testové diagnostické metody</a:t>
            </a:r>
            <a:r>
              <a:rPr lang="cs-CZ" dirty="0">
                <a:solidFill>
                  <a:schemeClr val="tx1">
                    <a:lumMod val="75000"/>
                    <a:lumOff val="25000"/>
                  </a:schemeClr>
                </a:solidFill>
              </a:rPr>
              <a:t> </a:t>
            </a:r>
          </a:p>
          <a:p>
            <a:pPr lvl="1" fontAlgn="auto">
              <a:spcAft>
                <a:spcPts val="0"/>
              </a:spcAft>
              <a:buFont typeface="Wingdings 3" charset="2"/>
              <a:buChar char=""/>
              <a:defRPr/>
            </a:pPr>
            <a:r>
              <a:rPr lang="cs-CZ" dirty="0">
                <a:solidFill>
                  <a:schemeClr val="tx1">
                    <a:lumMod val="75000"/>
                    <a:lumOff val="25000"/>
                  </a:schemeClr>
                </a:solidFill>
              </a:rPr>
              <a:t>inteligenční testy </a:t>
            </a:r>
          </a:p>
          <a:p>
            <a:pPr lvl="1" fontAlgn="auto">
              <a:spcAft>
                <a:spcPts val="0"/>
              </a:spcAft>
              <a:buFont typeface="Wingdings 3" charset="2"/>
              <a:buChar char=""/>
              <a:defRPr/>
            </a:pPr>
            <a:r>
              <a:rPr lang="cs-CZ" dirty="0">
                <a:solidFill>
                  <a:schemeClr val="tx1">
                    <a:lumMod val="75000"/>
                    <a:lumOff val="25000"/>
                  </a:schemeClr>
                </a:solidFill>
              </a:rPr>
              <a:t>standardizované dotazníky </a:t>
            </a:r>
          </a:p>
          <a:p>
            <a:pPr lvl="1" fontAlgn="auto">
              <a:spcAft>
                <a:spcPts val="0"/>
              </a:spcAft>
              <a:buFont typeface="Wingdings 3" charset="2"/>
              <a:buChar char=""/>
              <a:defRPr/>
            </a:pPr>
            <a:r>
              <a:rPr lang="cs-CZ" dirty="0">
                <a:solidFill>
                  <a:schemeClr val="tx1">
                    <a:lumMod val="75000"/>
                    <a:lumOff val="25000"/>
                  </a:schemeClr>
                </a:solidFill>
              </a:rPr>
              <a:t>tzv. projekční techniky </a:t>
            </a:r>
          </a:p>
          <a:p>
            <a:pPr fontAlgn="auto">
              <a:spcAft>
                <a:spcPts val="0"/>
              </a:spcAft>
              <a:buFont typeface="Wingdings 3" charset="2"/>
              <a:buChar char=""/>
              <a:defRPr/>
            </a:pPr>
            <a:r>
              <a:rPr lang="cs-CZ" b="1" dirty="0" err="1">
                <a:solidFill>
                  <a:schemeClr val="tx1">
                    <a:lumMod val="75000"/>
                    <a:lumOff val="25000"/>
                  </a:schemeClr>
                </a:solidFill>
              </a:rPr>
              <a:t>sociometrie</a:t>
            </a:r>
            <a:r>
              <a:rPr lang="cs-CZ" dirty="0">
                <a:solidFill>
                  <a:schemeClr val="tx1">
                    <a:lumMod val="75000"/>
                    <a:lumOff val="25000"/>
                  </a:schemeClr>
                </a:solidFill>
              </a:rPr>
              <a:t> </a:t>
            </a:r>
          </a:p>
          <a:p>
            <a:pPr lvl="1" fontAlgn="auto">
              <a:spcAft>
                <a:spcPts val="0"/>
              </a:spcAft>
              <a:buFont typeface="Wingdings 3" charset="2"/>
              <a:buChar char=""/>
              <a:defRPr/>
            </a:pPr>
            <a:r>
              <a:rPr lang="cs-CZ" dirty="0">
                <a:solidFill>
                  <a:schemeClr val="tx1">
                    <a:lumMod val="75000"/>
                    <a:lumOff val="25000"/>
                  </a:schemeClr>
                </a:solidFill>
              </a:rPr>
              <a:t>sociometrický test </a:t>
            </a:r>
          </a:p>
          <a:p>
            <a:pPr fontAlgn="auto">
              <a:spcAft>
                <a:spcPts val="0"/>
              </a:spcAft>
              <a:buFont typeface="Wingdings 3" charset="2"/>
              <a:buChar char=""/>
              <a:defRPr/>
            </a:pPr>
            <a:r>
              <a:rPr lang="cs-CZ" b="1" dirty="0">
                <a:solidFill>
                  <a:schemeClr val="tx1">
                    <a:lumMod val="75000"/>
                    <a:lumOff val="25000"/>
                  </a:schemeClr>
                </a:solidFill>
              </a:rPr>
              <a:t>statistické metody </a:t>
            </a:r>
            <a:endParaRPr lang="cs-CZ" dirty="0">
              <a:solidFill>
                <a:schemeClr val="tx1">
                  <a:lumMod val="75000"/>
                  <a:lumOff val="25000"/>
                </a:schemeClr>
              </a:solidFill>
            </a:endParaRPr>
          </a:p>
          <a:p>
            <a:pPr fontAlgn="auto">
              <a:spcAft>
                <a:spcPts val="0"/>
              </a:spcAft>
              <a:buFont typeface="Wingdings 3" charset="2"/>
              <a:buChar char=""/>
              <a:defRPr/>
            </a:pPr>
            <a:r>
              <a:rPr lang="cs-CZ" b="1" dirty="0">
                <a:solidFill>
                  <a:schemeClr val="tx1">
                    <a:lumMod val="75000"/>
                    <a:lumOff val="25000"/>
                  </a:schemeClr>
                </a:solidFill>
              </a:rPr>
              <a:t>životopis </a:t>
            </a:r>
            <a:endParaRPr lang="cs-CZ" dirty="0">
              <a:solidFill>
                <a:schemeClr val="tx1">
                  <a:lumMod val="75000"/>
                  <a:lumOff val="25000"/>
                </a:schemeClr>
              </a:solidFill>
            </a:endParaRP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188913"/>
            <a:ext cx="6346825" cy="1320800"/>
          </a:xfrm>
        </p:spPr>
        <p:txBody>
          <a:bodyPr rtlCol="0">
            <a:normAutofit fontScale="90000"/>
          </a:bodyPr>
          <a:lstStyle/>
          <a:p>
            <a:pPr fontAlgn="auto">
              <a:spcAft>
                <a:spcPts val="0"/>
              </a:spcAft>
              <a:defRPr/>
            </a:pPr>
            <a:r>
              <a:rPr lang="cs-CZ" b="1" dirty="0">
                <a:solidFill>
                  <a:schemeClr val="bg1"/>
                </a:solidFill>
              </a:rPr>
              <a:t/>
            </a:r>
            <a:br>
              <a:rPr lang="cs-CZ" b="1" dirty="0">
                <a:solidFill>
                  <a:schemeClr val="bg1"/>
                </a:solidFill>
              </a:rPr>
            </a:br>
            <a:r>
              <a:rPr lang="cs-CZ" b="1" dirty="0"/>
              <a:t>Pozorování</a:t>
            </a:r>
            <a:br>
              <a:rPr lang="cs-CZ" b="1" dirty="0"/>
            </a:br>
            <a:r>
              <a:rPr lang="cs-CZ" b="1" dirty="0">
                <a:solidFill>
                  <a:schemeClr val="bg1"/>
                </a:solidFill>
              </a:rPr>
              <a:t/>
            </a:r>
            <a:br>
              <a:rPr lang="cs-CZ" b="1" dirty="0">
                <a:solidFill>
                  <a:schemeClr val="bg1"/>
                </a:solidFill>
              </a:rPr>
            </a:br>
            <a:r>
              <a:rPr lang="cs-CZ" b="1" dirty="0">
                <a:solidFill>
                  <a:schemeClr val="bg1"/>
                </a:solidFill>
              </a:rPr>
              <a:t>pozorování</a:t>
            </a:r>
            <a:br>
              <a:rPr lang="cs-CZ" b="1" dirty="0">
                <a:solidFill>
                  <a:schemeClr val="bg1"/>
                </a:solidFill>
              </a:rPr>
            </a:br>
            <a:endParaRPr lang="cs-CZ" dirty="0">
              <a:solidFill>
                <a:schemeClr val="bg1"/>
              </a:solidFill>
            </a:endParaRPr>
          </a:p>
        </p:txBody>
      </p:sp>
      <p:sp>
        <p:nvSpPr>
          <p:cNvPr id="7" name="Zástupný symbol pro obsah 6"/>
          <p:cNvSpPr>
            <a:spLocks noGrp="1"/>
          </p:cNvSpPr>
          <p:nvPr>
            <p:ph idx="1"/>
          </p:nvPr>
        </p:nvSpPr>
        <p:spPr>
          <a:xfrm>
            <a:off x="642938" y="2241550"/>
            <a:ext cx="6346825" cy="3879850"/>
          </a:xfrm>
        </p:spPr>
        <p:txBody>
          <a:bodyPr rtlCol="0">
            <a:normAutofit fontScale="92500" lnSpcReduction="20000"/>
          </a:bodyPr>
          <a:lstStyle/>
          <a:p>
            <a:pPr marL="0" indent="0" fontAlgn="auto">
              <a:spcAft>
                <a:spcPts val="0"/>
              </a:spcAft>
              <a:buFont typeface="Wingdings 3" charset="2"/>
              <a:buNone/>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a:p>
            <a:pPr fontAlgn="auto">
              <a:spcAft>
                <a:spcPts val="0"/>
              </a:spcAft>
              <a:buFont typeface="Wingdings 3" charset="2"/>
              <a:buChar char=""/>
              <a:defRPr/>
            </a:pPr>
            <a:r>
              <a:rPr lang="cs-CZ" sz="2400" dirty="0">
                <a:solidFill>
                  <a:schemeClr val="tx1">
                    <a:lumMod val="75000"/>
                    <a:lumOff val="25000"/>
                  </a:schemeClr>
                </a:solidFill>
              </a:rPr>
              <a:t>Nejčastější a </a:t>
            </a:r>
            <a:r>
              <a:rPr lang="cs-CZ" sz="2400" b="1" u="sng" dirty="0">
                <a:solidFill>
                  <a:schemeClr val="tx1">
                    <a:lumMod val="75000"/>
                    <a:lumOff val="25000"/>
                  </a:schemeClr>
                </a:solidFill>
              </a:rPr>
              <a:t>zdánlivě</a:t>
            </a:r>
            <a:r>
              <a:rPr lang="cs-CZ" sz="2400" dirty="0">
                <a:solidFill>
                  <a:schemeClr val="tx1">
                    <a:lumMod val="75000"/>
                    <a:lumOff val="25000"/>
                  </a:schemeClr>
                </a:solidFill>
              </a:rPr>
              <a:t> nejjednodušší metoda</a:t>
            </a:r>
          </a:p>
          <a:p>
            <a:pPr fontAlgn="auto">
              <a:spcAft>
                <a:spcPts val="0"/>
              </a:spcAft>
              <a:buFont typeface="Wingdings 3" charset="2"/>
              <a:buChar char=""/>
              <a:defRPr/>
            </a:pPr>
            <a:r>
              <a:rPr lang="cs-CZ" sz="2400" dirty="0">
                <a:solidFill>
                  <a:schemeClr val="tx1">
                    <a:lumMod val="75000"/>
                    <a:lumOff val="25000"/>
                  </a:schemeClr>
                </a:solidFill>
              </a:rPr>
              <a:t>Aby bylo vědecké, musí být</a:t>
            </a:r>
          </a:p>
          <a:p>
            <a:pPr lvl="1" fontAlgn="auto">
              <a:spcAft>
                <a:spcPts val="0"/>
              </a:spcAft>
              <a:buFont typeface="Wingdings 3" charset="2"/>
              <a:buChar char=""/>
              <a:defRPr/>
            </a:pPr>
            <a:r>
              <a:rPr lang="cs-CZ" sz="2800" b="1" dirty="0">
                <a:solidFill>
                  <a:srgbClr val="FFFF00"/>
                </a:solidFill>
              </a:rPr>
              <a:t>Záměrné</a:t>
            </a:r>
          </a:p>
          <a:p>
            <a:pPr lvl="1" fontAlgn="auto">
              <a:spcAft>
                <a:spcPts val="0"/>
              </a:spcAft>
              <a:buFont typeface="Wingdings 3" charset="2"/>
              <a:buChar char=""/>
              <a:defRPr/>
            </a:pPr>
            <a:r>
              <a:rPr lang="cs-CZ" sz="2800" b="1" dirty="0">
                <a:solidFill>
                  <a:srgbClr val="FFFF00"/>
                </a:solidFill>
              </a:rPr>
              <a:t>Cílevědomé</a:t>
            </a:r>
          </a:p>
          <a:p>
            <a:pPr lvl="1" fontAlgn="auto">
              <a:spcAft>
                <a:spcPts val="0"/>
              </a:spcAft>
              <a:buFont typeface="Wingdings 3" charset="2"/>
              <a:buChar char=""/>
              <a:defRPr/>
            </a:pPr>
            <a:r>
              <a:rPr lang="cs-CZ" sz="2800" b="1" dirty="0">
                <a:solidFill>
                  <a:srgbClr val="FFFF00"/>
                </a:solidFill>
              </a:rPr>
              <a:t>Systematické</a:t>
            </a:r>
          </a:p>
          <a:p>
            <a:pPr lvl="1" fontAlgn="auto">
              <a:spcAft>
                <a:spcPts val="0"/>
              </a:spcAft>
              <a:buFont typeface="Wingdings 3" charset="2"/>
              <a:buChar char=""/>
              <a:defRPr/>
            </a:pPr>
            <a:r>
              <a:rPr lang="cs-CZ" sz="2800" b="1" dirty="0">
                <a:solidFill>
                  <a:srgbClr val="FFFF00"/>
                </a:solidFill>
              </a:rPr>
              <a:t>Plánovité</a:t>
            </a:r>
          </a:p>
          <a:p>
            <a:pPr lvl="1" fontAlgn="auto">
              <a:spcAft>
                <a:spcPts val="0"/>
              </a:spcAft>
              <a:buFont typeface="Wingdings 3" charset="2"/>
              <a:buChar char=""/>
              <a:defRPr/>
            </a:pPr>
            <a:r>
              <a:rPr lang="cs-CZ" sz="2800" b="1" dirty="0">
                <a:solidFill>
                  <a:srgbClr val="FFFF00"/>
                </a:solidFill>
              </a:rPr>
              <a:t>Registrované</a:t>
            </a:r>
          </a:p>
          <a:p>
            <a:pPr lvl="1" fontAlgn="auto">
              <a:spcAft>
                <a:spcPts val="0"/>
              </a:spcAft>
              <a:buFont typeface="Wingdings 3" charset="2"/>
              <a:buChar char=""/>
              <a:defRPr/>
            </a:pPr>
            <a:endParaRPr lang="cs-CZ" sz="2800" b="1" dirty="0">
              <a:solidFill>
                <a:srgbClr val="FF0000"/>
              </a:solidFill>
            </a:endParaRPr>
          </a:p>
        </p:txBody>
      </p:sp>
      <p:pic>
        <p:nvPicPr>
          <p:cNvPr id="119811" name="Obrázek 4"/>
          <p:cNvPicPr>
            <a:picLocks noChangeAspect="1"/>
          </p:cNvPicPr>
          <p:nvPr/>
        </p:nvPicPr>
        <p:blipFill>
          <a:blip r:embed="rId2"/>
          <a:srcRect/>
          <a:stretch>
            <a:fillRect/>
          </a:stretch>
        </p:blipFill>
        <p:spPr bwMode="auto">
          <a:xfrm>
            <a:off x="684213" y="1663700"/>
            <a:ext cx="2489200" cy="122396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b="1" dirty="0"/>
              <a:t>Dělení pozorování</a:t>
            </a:r>
            <a:br>
              <a:rPr lang="cs-CZ" b="1" dirty="0"/>
            </a:br>
            <a:r>
              <a:rPr lang="cs-CZ" b="1" dirty="0">
                <a:solidFill>
                  <a:schemeClr val="tx1"/>
                </a:solidFill>
              </a:rPr>
              <a:t/>
            </a:r>
            <a:br>
              <a:rPr lang="cs-CZ" b="1" dirty="0">
                <a:solidFill>
                  <a:schemeClr val="tx1"/>
                </a:solidFill>
              </a:rPr>
            </a:br>
            <a:r>
              <a:rPr lang="cs-CZ" b="1" dirty="0">
                <a:solidFill>
                  <a:schemeClr val="bg1"/>
                </a:solidFill>
              </a:rPr>
              <a:t/>
            </a:r>
            <a:br>
              <a:rPr lang="cs-CZ" b="1" dirty="0">
                <a:solidFill>
                  <a:schemeClr val="bg1"/>
                </a:solidFill>
              </a:rPr>
            </a:br>
            <a:r>
              <a:rPr lang="cs-CZ" dirty="0">
                <a:solidFill>
                  <a:schemeClr val="tx1"/>
                </a:solidFill>
              </a:rPr>
              <a:t>Dělení pozorování</a:t>
            </a:r>
            <a:endParaRPr lang="cs-CZ" dirty="0">
              <a:solidFill>
                <a:schemeClr val="bg1"/>
              </a:solidFill>
            </a:endParaRPr>
          </a:p>
        </p:txBody>
      </p:sp>
      <p:pic>
        <p:nvPicPr>
          <p:cNvPr id="120834" name="Obrázek 4"/>
          <p:cNvPicPr>
            <a:picLocks noChangeAspect="1"/>
          </p:cNvPicPr>
          <p:nvPr/>
        </p:nvPicPr>
        <p:blipFill>
          <a:blip r:embed="rId2"/>
          <a:srcRect/>
          <a:stretch>
            <a:fillRect/>
          </a:stretch>
        </p:blipFill>
        <p:spPr bwMode="auto">
          <a:xfrm>
            <a:off x="539750" y="1557338"/>
            <a:ext cx="3527425" cy="1439862"/>
          </a:xfrm>
          <a:prstGeom prst="rect">
            <a:avLst/>
          </a:prstGeom>
          <a:noFill/>
          <a:ln w="9525">
            <a:noFill/>
            <a:miter lim="800000"/>
            <a:headEnd/>
            <a:tailEnd/>
          </a:ln>
        </p:spPr>
      </p:pic>
      <p:sp>
        <p:nvSpPr>
          <p:cNvPr id="7" name="Zástupný symbol pro obsah 6"/>
          <p:cNvSpPr>
            <a:spLocks noGrp="1"/>
          </p:cNvSpPr>
          <p:nvPr>
            <p:ph sz="quarter" idx="1"/>
          </p:nvPr>
        </p:nvSpPr>
        <p:spPr/>
        <p:txBody>
          <a:bodyPr rtlCol="0">
            <a:normAutofit fontScale="85000" lnSpcReduction="20000"/>
          </a:bodyPr>
          <a:lstStyle/>
          <a:p>
            <a:pPr fontAlgn="auto">
              <a:spcAft>
                <a:spcPts val="0"/>
              </a:spcAft>
              <a:buFont typeface="Wingdings 3" charset="2"/>
              <a:buChar char=""/>
              <a:defRPr/>
            </a:pPr>
            <a:endParaRPr lang="cs-CZ" sz="2400" dirty="0">
              <a:solidFill>
                <a:schemeClr val="tx1">
                  <a:lumMod val="75000"/>
                  <a:lumOff val="25000"/>
                </a:schemeClr>
              </a:solidFill>
            </a:endParaRPr>
          </a:p>
          <a:p>
            <a:pPr fontAlgn="auto">
              <a:spcAft>
                <a:spcPts val="0"/>
              </a:spcAft>
              <a:buFont typeface="Wingdings 3" charset="2"/>
              <a:buChar char=""/>
              <a:defRPr/>
            </a:pPr>
            <a:endParaRPr lang="cs-CZ" sz="2400" dirty="0">
              <a:solidFill>
                <a:schemeClr val="tx1">
                  <a:lumMod val="75000"/>
                  <a:lumOff val="25000"/>
                </a:schemeClr>
              </a:solidFill>
            </a:endParaRPr>
          </a:p>
          <a:p>
            <a:pPr marL="0" indent="0" fontAlgn="auto">
              <a:spcAft>
                <a:spcPts val="0"/>
              </a:spcAft>
              <a:buFont typeface="Wingdings 3" charset="2"/>
              <a:buNone/>
              <a:defRPr/>
            </a:pPr>
            <a:endParaRPr lang="cs-CZ" sz="2400" dirty="0">
              <a:solidFill>
                <a:schemeClr val="tx1">
                  <a:lumMod val="75000"/>
                  <a:lumOff val="25000"/>
                </a:schemeClr>
              </a:solidFill>
            </a:endParaRPr>
          </a:p>
          <a:p>
            <a:pPr fontAlgn="auto">
              <a:spcAft>
                <a:spcPts val="0"/>
              </a:spcAft>
              <a:buFont typeface="Wingdings 3" charset="2"/>
              <a:buChar char=""/>
              <a:defRPr/>
            </a:pPr>
            <a:r>
              <a:rPr lang="cs-CZ" sz="2400" dirty="0">
                <a:solidFill>
                  <a:schemeClr val="tx1">
                    <a:lumMod val="75000"/>
                    <a:lumOff val="25000"/>
                  </a:schemeClr>
                </a:solidFill>
              </a:rPr>
              <a:t>Koho pozorujeme (sebe, druhé)</a:t>
            </a:r>
          </a:p>
          <a:p>
            <a:pPr fontAlgn="auto">
              <a:spcAft>
                <a:spcPts val="0"/>
              </a:spcAft>
              <a:buFont typeface="Wingdings 3" charset="2"/>
              <a:buChar char=""/>
              <a:defRPr/>
            </a:pPr>
            <a:r>
              <a:rPr lang="cs-CZ" sz="2400" dirty="0">
                <a:solidFill>
                  <a:schemeClr val="tx1">
                    <a:lumMod val="75000"/>
                    <a:lumOff val="25000"/>
                  </a:schemeClr>
                </a:solidFill>
              </a:rPr>
              <a:t>Míra zaměřenosti (zaměřené, náhodné, komplexní, parciální)</a:t>
            </a:r>
          </a:p>
          <a:p>
            <a:pPr fontAlgn="auto">
              <a:spcAft>
                <a:spcPts val="0"/>
              </a:spcAft>
              <a:buFont typeface="Wingdings 3" charset="2"/>
              <a:buChar char=""/>
              <a:defRPr/>
            </a:pPr>
            <a:r>
              <a:rPr lang="cs-CZ" sz="2400" dirty="0">
                <a:solidFill>
                  <a:schemeClr val="tx1">
                    <a:lumMod val="75000"/>
                    <a:lumOff val="25000"/>
                  </a:schemeClr>
                </a:solidFill>
              </a:rPr>
              <a:t>Podle množství (individuální, skupinové)</a:t>
            </a:r>
          </a:p>
          <a:p>
            <a:pPr fontAlgn="auto">
              <a:spcAft>
                <a:spcPts val="0"/>
              </a:spcAft>
              <a:buFont typeface="Wingdings 3" charset="2"/>
              <a:buChar char=""/>
              <a:defRPr/>
            </a:pPr>
            <a:r>
              <a:rPr lang="cs-CZ" sz="2400" dirty="0">
                <a:solidFill>
                  <a:schemeClr val="tx1">
                    <a:lumMod val="75000"/>
                    <a:lumOff val="25000"/>
                  </a:schemeClr>
                </a:solidFill>
              </a:rPr>
              <a:t>Podle časového rozpětí (krátkodobé, dlouhodobé, longitudinální)</a:t>
            </a:r>
          </a:p>
          <a:p>
            <a:pPr fontAlgn="auto">
              <a:spcAft>
                <a:spcPts val="0"/>
              </a:spcAft>
              <a:buFont typeface="Wingdings 3" charset="2"/>
              <a:buChar char=""/>
              <a:defRPr/>
            </a:pPr>
            <a:r>
              <a:rPr lang="cs-CZ" sz="2400" dirty="0">
                <a:solidFill>
                  <a:schemeClr val="tx1">
                    <a:lumMod val="75000"/>
                    <a:lumOff val="25000"/>
                  </a:schemeClr>
                </a:solidFill>
              </a:rPr>
              <a:t>Dle účasti pozorovatele (zjevné, skryté, participativní)</a:t>
            </a:r>
          </a:p>
          <a:p>
            <a:pPr fontAlgn="auto">
              <a:spcAft>
                <a:spcPts val="0"/>
              </a:spcAft>
              <a:buFont typeface="Wingdings 3" charset="2"/>
              <a:buChar char=""/>
              <a:defRPr/>
            </a:pPr>
            <a:endParaRPr lang="cs-CZ" sz="2400" dirty="0">
              <a:solidFill>
                <a:schemeClr val="tx1">
                  <a:lumMod val="75000"/>
                  <a:lumOff val="25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r>
              <a:rPr lang="cs-CZ" altLang="cs-CZ"/>
              <a:t>Experiment</a:t>
            </a:r>
          </a:p>
        </p:txBody>
      </p:sp>
      <p:sp>
        <p:nvSpPr>
          <p:cNvPr id="17411" name="Rectangle 3"/>
          <p:cNvSpPr>
            <a:spLocks noGrp="1" noChangeArrowheads="1"/>
          </p:cNvSpPr>
          <p:nvPr>
            <p:ph type="body" idx="1"/>
          </p:nvPr>
        </p:nvSpPr>
        <p:spPr>
          <a:xfrm>
            <a:off x="395288" y="1484313"/>
            <a:ext cx="6348412" cy="3881437"/>
          </a:xfrm>
        </p:spPr>
        <p:txBody>
          <a:bodyPr rtlCol="0">
            <a:normAutofit fontScale="85000" lnSpcReduction="20000"/>
          </a:bodyPr>
          <a:lstStyle/>
          <a:p>
            <a:pPr fontAlgn="auto">
              <a:spcAft>
                <a:spcPts val="0"/>
              </a:spcAft>
              <a:buFont typeface="Wingdings 3" charset="2"/>
              <a:buChar char=""/>
              <a:defRPr/>
            </a:pPr>
            <a:r>
              <a:rPr lang="cs-CZ" altLang="cs-CZ" sz="2800" dirty="0">
                <a:solidFill>
                  <a:schemeClr val="tx1">
                    <a:lumMod val="75000"/>
                    <a:lumOff val="25000"/>
                  </a:schemeClr>
                </a:solidFill>
              </a:rPr>
              <a:t>Záměrně a plánovitě zasahujeme do průběhu zkoumaných jevů, abychom je mohli hlouběji poznat</a:t>
            </a:r>
          </a:p>
          <a:p>
            <a:pPr fontAlgn="auto">
              <a:spcAft>
                <a:spcPts val="0"/>
              </a:spcAft>
              <a:buFont typeface="Wingdings 3" charset="2"/>
              <a:buChar char=""/>
              <a:defRPr/>
            </a:pPr>
            <a:r>
              <a:rPr lang="cs-CZ" altLang="cs-CZ" sz="2800" dirty="0">
                <a:solidFill>
                  <a:schemeClr val="tx1">
                    <a:lumMod val="75000"/>
                    <a:lumOff val="25000"/>
                  </a:schemeClr>
                </a:solidFill>
              </a:rPr>
              <a:t>Záměrně vyvoláváme či měníme některou podmínku (proměnnou) a sledujeme účinky</a:t>
            </a:r>
          </a:p>
          <a:p>
            <a:pPr fontAlgn="auto">
              <a:spcAft>
                <a:spcPts val="0"/>
              </a:spcAft>
              <a:buFont typeface="Wingdings 3" charset="2"/>
              <a:buChar char=""/>
              <a:defRPr/>
            </a:pPr>
            <a:r>
              <a:rPr lang="cs-CZ" altLang="cs-CZ" sz="2800" dirty="0">
                <a:solidFill>
                  <a:schemeClr val="tx1">
                    <a:lumMod val="75000"/>
                    <a:lumOff val="25000"/>
                  </a:schemeClr>
                </a:solidFill>
              </a:rPr>
              <a:t>Umožňuje měření a kvantitativní vyjádření</a:t>
            </a:r>
          </a:p>
          <a:p>
            <a:pPr fontAlgn="auto">
              <a:spcAft>
                <a:spcPts val="0"/>
              </a:spcAft>
              <a:buFont typeface="Wingdings 3" charset="2"/>
              <a:buChar char=""/>
              <a:defRPr/>
            </a:pPr>
            <a:r>
              <a:rPr lang="cs-CZ" altLang="cs-CZ" sz="2800" dirty="0">
                <a:solidFill>
                  <a:schemeClr val="tx1">
                    <a:lumMod val="75000"/>
                    <a:lumOff val="25000"/>
                  </a:schemeClr>
                </a:solidFill>
              </a:rPr>
              <a:t>Probíhá v umělém i přirozeném prostředí</a:t>
            </a:r>
          </a:p>
          <a:p>
            <a:pPr fontAlgn="auto">
              <a:spcAft>
                <a:spcPts val="0"/>
              </a:spcAft>
              <a:buFont typeface="Wingdings 3" charset="2"/>
              <a:buChar char=""/>
              <a:defRPr/>
            </a:pPr>
            <a:r>
              <a:rPr lang="cs-CZ" altLang="cs-CZ" sz="2800" dirty="0">
                <a:solidFill>
                  <a:schemeClr val="tx1">
                    <a:lumMod val="75000"/>
                    <a:lumOff val="25000"/>
                  </a:schemeClr>
                </a:solidFill>
              </a:rPr>
              <a:t>Při výzkumu učení, myšlení, emocí, výzkumu skupin i vztahů mezi lidmi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cs-CZ" altLang="cs-CZ" sz="4000"/>
              <a:t>Terminologie experimentálního výzkumu</a:t>
            </a:r>
          </a:p>
        </p:txBody>
      </p:sp>
      <p:sp>
        <p:nvSpPr>
          <p:cNvPr id="18435" name="Rectangle 3"/>
          <p:cNvSpPr>
            <a:spLocks noGrp="1" noChangeArrowheads="1"/>
          </p:cNvSpPr>
          <p:nvPr>
            <p:ph type="body" idx="1"/>
          </p:nvPr>
        </p:nvSpPr>
        <p:spPr>
          <a:xfrm>
            <a:off x="539750" y="2060575"/>
            <a:ext cx="6346825" cy="3881438"/>
          </a:xfrm>
        </p:spPr>
        <p:txBody>
          <a:bodyPr rtlCol="0">
            <a:normAutofit fontScale="85000" lnSpcReduction="20000"/>
          </a:bodyPr>
          <a:lstStyle/>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Hypotéza = tvrzení, které může být testováno</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Proměnná =něco, co nabývá různých hodnot</a:t>
            </a:r>
          </a:p>
          <a:p>
            <a:pPr lvl="1" fontAlgn="auto">
              <a:lnSpc>
                <a:spcPct val="90000"/>
              </a:lnSpc>
              <a:spcAft>
                <a:spcPts val="0"/>
              </a:spcAft>
              <a:buFont typeface="Wingdings 3" charset="2"/>
              <a:buChar char=""/>
              <a:defRPr/>
            </a:pPr>
            <a:r>
              <a:rPr lang="cs-CZ" altLang="cs-CZ" sz="2400" dirty="0">
                <a:solidFill>
                  <a:schemeClr val="tx1">
                    <a:lumMod val="75000"/>
                    <a:lumOff val="25000"/>
                  </a:schemeClr>
                </a:solidFill>
              </a:rPr>
              <a:t>Nezávislá manipulujeme s ní</a:t>
            </a:r>
          </a:p>
          <a:p>
            <a:pPr lvl="1" fontAlgn="auto">
              <a:lnSpc>
                <a:spcPct val="90000"/>
              </a:lnSpc>
              <a:spcAft>
                <a:spcPts val="0"/>
              </a:spcAft>
              <a:buFont typeface="Wingdings 3" charset="2"/>
              <a:buChar char=""/>
              <a:defRPr/>
            </a:pPr>
            <a:r>
              <a:rPr lang="cs-CZ" altLang="cs-CZ" sz="2400" dirty="0">
                <a:solidFill>
                  <a:schemeClr val="tx1">
                    <a:lumMod val="75000"/>
                    <a:lumOff val="25000"/>
                  </a:schemeClr>
                </a:solidFill>
              </a:rPr>
              <a:t>Závislá – pozorujeme vliv nezávislé proměnné</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Experimentální skupina = skupina v níž je přítomný zkoumaný jev</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Kontrolní skupina = skupina v níž není přítomný zkoumaný jev</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Měření = systém pro přiřazování číselných hodnot proměnným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Nadpis 1"/>
          <p:cNvSpPr>
            <a:spLocks noGrp="1"/>
          </p:cNvSpPr>
          <p:nvPr>
            <p:ph type="title"/>
          </p:nvPr>
        </p:nvSpPr>
        <p:spPr/>
        <p:txBody>
          <a:bodyPr/>
          <a:lstStyle/>
          <a:p>
            <a:r>
              <a:rPr lang="cs-CZ"/>
              <a:t>Rozhovor</a:t>
            </a:r>
          </a:p>
        </p:txBody>
      </p:sp>
      <p:sp>
        <p:nvSpPr>
          <p:cNvPr id="123906" name="Zástupný symbol pro obsah 2"/>
          <p:cNvSpPr>
            <a:spLocks noGrp="1"/>
          </p:cNvSpPr>
          <p:nvPr>
            <p:ph idx="1"/>
          </p:nvPr>
        </p:nvSpPr>
        <p:spPr/>
        <p:txBody>
          <a:bodyPr/>
          <a:lstStyle/>
          <a:p>
            <a:r>
              <a:rPr lang="cs-CZ"/>
              <a:t>Osobní interakce tazatele a respondenta</a:t>
            </a:r>
          </a:p>
          <a:p>
            <a:r>
              <a:rPr lang="cs-CZ"/>
              <a:t>Je možné sledovat i bezprostřední reakce (neverbální komunikaci)</a:t>
            </a:r>
          </a:p>
        </p:txBody>
      </p:sp>
      <p:pic>
        <p:nvPicPr>
          <p:cNvPr id="123907" name="Zástupný symbol pro obsah 3"/>
          <p:cNvPicPr>
            <a:picLocks noChangeAspect="1"/>
          </p:cNvPicPr>
          <p:nvPr/>
        </p:nvPicPr>
        <p:blipFill>
          <a:blip r:embed="rId2"/>
          <a:srcRect/>
          <a:stretch>
            <a:fillRect/>
          </a:stretch>
        </p:blipFill>
        <p:spPr bwMode="auto">
          <a:xfrm>
            <a:off x="2339975" y="3573463"/>
            <a:ext cx="3214688" cy="265271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Nadpis 1"/>
          <p:cNvSpPr>
            <a:spLocks noGrp="1"/>
          </p:cNvSpPr>
          <p:nvPr>
            <p:ph type="title"/>
          </p:nvPr>
        </p:nvSpPr>
        <p:spPr/>
        <p:txBody>
          <a:bodyPr/>
          <a:lstStyle/>
          <a:p>
            <a:r>
              <a:rPr lang="cs-CZ"/>
              <a:t>Druhy rozhovoru</a:t>
            </a:r>
          </a:p>
        </p:txBody>
      </p:sp>
      <p:sp>
        <p:nvSpPr>
          <p:cNvPr id="3" name="Zástupný symbol pro obsah 2"/>
          <p:cNvSpPr>
            <a:spLocks noGrp="1"/>
          </p:cNvSpPr>
          <p:nvPr>
            <p:ph idx="1"/>
          </p:nvPr>
        </p:nvSpPr>
        <p:spPr>
          <a:xfrm>
            <a:off x="609600" y="2160588"/>
            <a:ext cx="6348413" cy="4364037"/>
          </a:xfrm>
        </p:spPr>
        <p:txBody>
          <a:bodyPr rtlCol="0">
            <a:normAutofit lnSpcReduction="10000"/>
          </a:bodyPr>
          <a:lstStyle/>
          <a:p>
            <a:pPr fontAlgn="auto">
              <a:spcAft>
                <a:spcPts val="0"/>
              </a:spcAft>
              <a:buFont typeface="Wingdings 3" charset="2"/>
              <a:buChar char=""/>
              <a:defRPr/>
            </a:pPr>
            <a:r>
              <a:rPr lang="cs-CZ" b="1" dirty="0">
                <a:solidFill>
                  <a:schemeClr val="tx1">
                    <a:lumMod val="75000"/>
                    <a:lumOff val="25000"/>
                  </a:schemeClr>
                </a:solidFill>
              </a:rPr>
              <a:t>volný, neřízený, nestandardizovaný</a:t>
            </a:r>
            <a:r>
              <a:rPr lang="cs-CZ" dirty="0">
                <a:solidFill>
                  <a:schemeClr val="tx1">
                    <a:lumMod val="75000"/>
                    <a:lumOff val="25000"/>
                  </a:schemeClr>
                </a:solidFill>
              </a:rPr>
              <a:t> </a:t>
            </a:r>
          </a:p>
          <a:p>
            <a:pPr fontAlgn="auto">
              <a:spcAft>
                <a:spcPts val="0"/>
              </a:spcAft>
              <a:buFont typeface="Wingdings 3" charset="2"/>
              <a:buChar char=""/>
              <a:defRPr/>
            </a:pPr>
            <a:r>
              <a:rPr lang="cs-CZ" b="1" dirty="0">
                <a:solidFill>
                  <a:schemeClr val="tx1">
                    <a:lumMod val="75000"/>
                    <a:lumOff val="25000"/>
                  </a:schemeClr>
                </a:solidFill>
              </a:rPr>
              <a:t>řízený (standardizovaný)</a:t>
            </a:r>
            <a:r>
              <a:rPr lang="cs-CZ" dirty="0">
                <a:solidFill>
                  <a:schemeClr val="tx1">
                    <a:lumMod val="75000"/>
                    <a:lumOff val="25000"/>
                  </a:schemeClr>
                </a:solidFill>
              </a:rPr>
              <a:t> – předem připravena osnova, včetně sledu otázek </a:t>
            </a:r>
          </a:p>
          <a:p>
            <a:pPr fontAlgn="auto">
              <a:spcAft>
                <a:spcPts val="0"/>
              </a:spcAft>
              <a:buFont typeface="Wingdings 3" charset="2"/>
              <a:buChar char=""/>
              <a:defRPr/>
            </a:pPr>
            <a:r>
              <a:rPr lang="cs-CZ" b="1" dirty="0" err="1">
                <a:solidFill>
                  <a:schemeClr val="tx1">
                    <a:lumMod val="75000"/>
                    <a:lumOff val="25000"/>
                  </a:schemeClr>
                </a:solidFill>
              </a:rPr>
              <a:t>polostandardizovaný</a:t>
            </a:r>
            <a:r>
              <a:rPr lang="cs-CZ" dirty="0">
                <a:solidFill>
                  <a:schemeClr val="tx1">
                    <a:lumMod val="75000"/>
                    <a:lumOff val="25000"/>
                  </a:schemeClr>
                </a:solidFill>
              </a:rPr>
              <a:t> – předem připravena osnova, otázky kladeny dle okolností </a:t>
            </a:r>
            <a:r>
              <a:rPr lang="cs-CZ" b="1" dirty="0">
                <a:solidFill>
                  <a:schemeClr val="tx1">
                    <a:lumMod val="75000"/>
                    <a:lumOff val="25000"/>
                  </a:schemeClr>
                </a:solidFill>
              </a:rPr>
              <a:t>individuální</a:t>
            </a:r>
            <a:r>
              <a:rPr lang="cs-CZ" dirty="0">
                <a:solidFill>
                  <a:schemeClr val="tx1">
                    <a:lumMod val="75000"/>
                    <a:lumOff val="25000"/>
                  </a:schemeClr>
                </a:solidFill>
              </a:rPr>
              <a:t> (jedinec)</a:t>
            </a:r>
          </a:p>
          <a:p>
            <a:pPr fontAlgn="auto">
              <a:spcAft>
                <a:spcPts val="0"/>
              </a:spcAft>
              <a:buFont typeface="Wingdings 3" charset="2"/>
              <a:buChar char=""/>
              <a:defRPr/>
            </a:pPr>
            <a:r>
              <a:rPr lang="cs-CZ" b="1" dirty="0">
                <a:solidFill>
                  <a:schemeClr val="tx1">
                    <a:lumMod val="75000"/>
                    <a:lumOff val="25000"/>
                  </a:schemeClr>
                </a:solidFill>
              </a:rPr>
              <a:t>skupinový</a:t>
            </a:r>
            <a:r>
              <a:rPr lang="cs-CZ" dirty="0">
                <a:solidFill>
                  <a:schemeClr val="tx1">
                    <a:lumMod val="75000"/>
                    <a:lumOff val="25000"/>
                  </a:schemeClr>
                </a:solidFill>
              </a:rPr>
              <a:t> (ve skupině) – beseda, diskuze </a:t>
            </a:r>
          </a:p>
          <a:p>
            <a:pPr fontAlgn="auto">
              <a:spcAft>
                <a:spcPts val="0"/>
              </a:spcAft>
              <a:buFont typeface="Wingdings 3" charset="2"/>
              <a:buChar char=""/>
              <a:defRPr/>
            </a:pPr>
            <a:r>
              <a:rPr lang="cs-CZ" b="1" dirty="0">
                <a:solidFill>
                  <a:schemeClr val="tx1">
                    <a:lumMod val="75000"/>
                    <a:lumOff val="25000"/>
                  </a:schemeClr>
                </a:solidFill>
              </a:rPr>
              <a:t>direktivní</a:t>
            </a:r>
            <a:r>
              <a:rPr lang="cs-CZ" dirty="0">
                <a:solidFill>
                  <a:schemeClr val="tx1">
                    <a:lumMod val="75000"/>
                    <a:lumOff val="25000"/>
                  </a:schemeClr>
                </a:solidFill>
              </a:rPr>
              <a:t> – přímé působení, které je zaměřeno na změny chování – pokyny, zásady, příkazy, omezení</a:t>
            </a:r>
          </a:p>
          <a:p>
            <a:pPr fontAlgn="auto">
              <a:spcAft>
                <a:spcPts val="0"/>
              </a:spcAft>
              <a:buFont typeface="Wingdings 3" charset="2"/>
              <a:buChar char=""/>
              <a:defRPr/>
            </a:pPr>
            <a:r>
              <a:rPr lang="cs-CZ" b="1" dirty="0">
                <a:solidFill>
                  <a:schemeClr val="tx1">
                    <a:lumMod val="75000"/>
                    <a:lumOff val="25000"/>
                  </a:schemeClr>
                </a:solidFill>
              </a:rPr>
              <a:t>nedirektivní</a:t>
            </a:r>
            <a:r>
              <a:rPr lang="cs-CZ" dirty="0">
                <a:solidFill>
                  <a:schemeClr val="tx1">
                    <a:lumMod val="75000"/>
                    <a:lumOff val="25000"/>
                  </a:schemeClr>
                </a:solidFill>
              </a:rPr>
              <a:t> – vytvoření přátelské a bezpečné atmosféry – zvyšování důvěry, naslouchání, empatie</a:t>
            </a:r>
          </a:p>
          <a:p>
            <a:pPr fontAlgn="auto">
              <a:spcAft>
                <a:spcPts val="0"/>
              </a:spcAft>
              <a:buFont typeface="Wingdings 3" charset="2"/>
              <a:buChar char=""/>
              <a:defRPr/>
            </a:pPr>
            <a:r>
              <a:rPr lang="cs-CZ" b="1" dirty="0">
                <a:solidFill>
                  <a:schemeClr val="tx1">
                    <a:lumMod val="75000"/>
                    <a:lumOff val="25000"/>
                  </a:schemeClr>
                </a:solidFill>
              </a:rPr>
              <a:t>diagnostický</a:t>
            </a:r>
            <a:r>
              <a:rPr lang="cs-CZ" dirty="0">
                <a:solidFill>
                  <a:schemeClr val="tx1">
                    <a:lumMod val="75000"/>
                    <a:lumOff val="25000"/>
                  </a:schemeClr>
                </a:solidFill>
              </a:rPr>
              <a:t> (</a:t>
            </a:r>
            <a:r>
              <a:rPr lang="cs-CZ" dirty="0" err="1">
                <a:solidFill>
                  <a:schemeClr val="tx1">
                    <a:lumMod val="75000"/>
                    <a:lumOff val="25000"/>
                  </a:schemeClr>
                </a:solidFill>
              </a:rPr>
              <a:t>anamestický</a:t>
            </a:r>
            <a:r>
              <a:rPr lang="cs-CZ" dirty="0">
                <a:solidFill>
                  <a:schemeClr val="tx1">
                    <a:lumMod val="75000"/>
                    <a:lumOff val="25000"/>
                  </a:schemeClr>
                </a:solidFill>
              </a:rPr>
              <a:t>) – získávání údajů, faktických informací </a:t>
            </a:r>
          </a:p>
          <a:p>
            <a:pPr fontAlgn="auto">
              <a:spcAft>
                <a:spcPts val="0"/>
              </a:spcAft>
              <a:buFont typeface="Wingdings 3" charset="2"/>
              <a:buChar char=""/>
              <a:defRPr/>
            </a:pPr>
            <a:r>
              <a:rPr lang="cs-CZ" b="1" dirty="0">
                <a:solidFill>
                  <a:schemeClr val="tx1">
                    <a:lumMod val="75000"/>
                    <a:lumOff val="25000"/>
                  </a:schemeClr>
                </a:solidFill>
              </a:rPr>
              <a:t>terapeutický</a:t>
            </a:r>
            <a:r>
              <a:rPr lang="cs-CZ" dirty="0">
                <a:solidFill>
                  <a:schemeClr val="tx1">
                    <a:lumMod val="75000"/>
                    <a:lumOff val="25000"/>
                  </a:schemeClr>
                </a:solidFill>
              </a:rPr>
              <a:t> – léčebný rozhovor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p:txBody>
          <a:bodyPr/>
          <a:lstStyle/>
          <a:p>
            <a:r>
              <a:rPr lang="cs-CZ"/>
              <a:t>PSÍ jako psychologie</a:t>
            </a:r>
          </a:p>
        </p:txBody>
      </p:sp>
      <p:sp>
        <p:nvSpPr>
          <p:cNvPr id="9" name="Šestiúhelník 8"/>
          <p:cNvSpPr/>
          <p:nvPr/>
        </p:nvSpPr>
        <p:spPr>
          <a:xfrm>
            <a:off x="5138738" y="2981325"/>
            <a:ext cx="1800225" cy="1584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Věda o psychice</a:t>
            </a:r>
          </a:p>
        </p:txBody>
      </p:sp>
      <p:sp>
        <p:nvSpPr>
          <p:cNvPr id="10" name="Šestiúhelník 9"/>
          <p:cNvSpPr/>
          <p:nvPr/>
        </p:nvSpPr>
        <p:spPr>
          <a:xfrm>
            <a:off x="4140200" y="4592638"/>
            <a:ext cx="1800225" cy="1584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Věda o chování</a:t>
            </a:r>
          </a:p>
        </p:txBody>
      </p:sp>
      <p:sp>
        <p:nvSpPr>
          <p:cNvPr id="12" name="Šestiúhelník 11"/>
          <p:cNvSpPr/>
          <p:nvPr/>
        </p:nvSpPr>
        <p:spPr>
          <a:xfrm>
            <a:off x="5183188" y="1338263"/>
            <a:ext cx="1755775" cy="1584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Věda o člověku</a:t>
            </a:r>
          </a:p>
        </p:txBody>
      </p:sp>
      <p:sp>
        <p:nvSpPr>
          <p:cNvPr id="13" name="Šestiúhelník 12"/>
          <p:cNvSpPr/>
          <p:nvPr/>
        </p:nvSpPr>
        <p:spPr>
          <a:xfrm>
            <a:off x="395288" y="1338263"/>
            <a:ext cx="1984375" cy="1584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Věda o duši</a:t>
            </a:r>
          </a:p>
        </p:txBody>
      </p:sp>
      <p:pic>
        <p:nvPicPr>
          <p:cNvPr id="24582" name="Obrázek 14"/>
          <p:cNvPicPr>
            <a:picLocks noChangeAspect="1"/>
          </p:cNvPicPr>
          <p:nvPr/>
        </p:nvPicPr>
        <p:blipFill>
          <a:blip r:embed="rId3"/>
          <a:srcRect/>
          <a:stretch>
            <a:fillRect/>
          </a:stretch>
        </p:blipFill>
        <p:spPr bwMode="auto">
          <a:xfrm>
            <a:off x="2771775" y="2143125"/>
            <a:ext cx="1676400" cy="1676400"/>
          </a:xfrm>
          <a:prstGeom prst="rect">
            <a:avLst/>
          </a:prstGeom>
          <a:noFill/>
          <a:ln w="9525">
            <a:noFill/>
            <a:miter lim="800000"/>
            <a:headEnd/>
            <a:tailEnd/>
          </a:ln>
        </p:spPr>
      </p:pic>
      <p:sp>
        <p:nvSpPr>
          <p:cNvPr id="16" name="Šestiúhelník 15"/>
          <p:cNvSpPr/>
          <p:nvPr/>
        </p:nvSpPr>
        <p:spPr>
          <a:xfrm>
            <a:off x="6111875" y="4592638"/>
            <a:ext cx="1800225" cy="158432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t>Věda o prožívání</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a:t>Anamnéza (předchorobí)</a:t>
            </a:r>
            <a:br>
              <a:rPr lang="cs-CZ" dirty="0"/>
            </a:br>
            <a:r>
              <a:rPr lang="cs-CZ" sz="1800" dirty="0"/>
              <a:t>se p</a:t>
            </a:r>
            <a:r>
              <a:rPr lang="cs-CZ" sz="2000" dirty="0"/>
              <a:t>rovádí metodou řízeného rozhovoru a údaje se zaznamenávají ihned v přítomnosti respondenta (klienta). </a:t>
            </a:r>
          </a:p>
        </p:txBody>
      </p:sp>
      <p:sp>
        <p:nvSpPr>
          <p:cNvPr id="3" name="Zástupný symbol pro obsah 2"/>
          <p:cNvSpPr>
            <a:spLocks noGrp="1"/>
          </p:cNvSpPr>
          <p:nvPr>
            <p:ph idx="1"/>
          </p:nvPr>
        </p:nvSpPr>
        <p:spPr>
          <a:xfrm>
            <a:off x="609600" y="2160588"/>
            <a:ext cx="6348413" cy="4221162"/>
          </a:xfrm>
        </p:spPr>
        <p:txBody>
          <a:bodyPr rtlCol="0">
            <a:normAutofit fontScale="92500" lnSpcReduction="10000"/>
          </a:bodyPr>
          <a:lstStyle/>
          <a:p>
            <a:pPr marL="0" indent="0" fontAlgn="auto">
              <a:spcAft>
                <a:spcPts val="0"/>
              </a:spcAft>
              <a:buFont typeface="Wingdings 3" charset="2"/>
              <a:buNone/>
              <a:defRPr/>
            </a:pPr>
            <a:r>
              <a:rPr lang="cs-CZ" dirty="0">
                <a:solidFill>
                  <a:schemeClr val="tx1">
                    <a:lumMod val="75000"/>
                    <a:lumOff val="25000"/>
                  </a:schemeClr>
                </a:solidFill>
              </a:rPr>
              <a:t>Dělení: </a:t>
            </a:r>
          </a:p>
          <a:p>
            <a:pPr fontAlgn="auto">
              <a:spcAft>
                <a:spcPts val="0"/>
              </a:spcAft>
              <a:buFont typeface="Wingdings 3" charset="2"/>
              <a:buChar char=""/>
              <a:defRPr/>
            </a:pPr>
            <a:r>
              <a:rPr lang="cs-CZ" b="1" dirty="0">
                <a:solidFill>
                  <a:schemeClr val="tx1">
                    <a:lumMod val="75000"/>
                    <a:lumOff val="25000"/>
                  </a:schemeClr>
                </a:solidFill>
              </a:rPr>
              <a:t>Dle zaměření:</a:t>
            </a:r>
            <a:r>
              <a:rPr lang="cs-CZ" dirty="0">
                <a:solidFill>
                  <a:schemeClr val="tx1">
                    <a:lumMod val="75000"/>
                    <a:lumOff val="25000"/>
                  </a:schemeClr>
                </a:solidFill>
              </a:rPr>
              <a:t> </a:t>
            </a:r>
          </a:p>
          <a:p>
            <a:pPr lvl="1" fontAlgn="auto">
              <a:spcAft>
                <a:spcPts val="0"/>
              </a:spcAft>
              <a:buFont typeface="Wingdings 3" charset="2"/>
              <a:buChar char=""/>
              <a:defRPr/>
            </a:pPr>
            <a:r>
              <a:rPr lang="cs-CZ" b="1" dirty="0">
                <a:solidFill>
                  <a:schemeClr val="tx1">
                    <a:lumMod val="75000"/>
                    <a:lumOff val="25000"/>
                  </a:schemeClr>
                </a:solidFill>
              </a:rPr>
              <a:t>Rodinná anamnéza</a:t>
            </a:r>
            <a:r>
              <a:rPr lang="cs-CZ" dirty="0">
                <a:solidFill>
                  <a:schemeClr val="tx1">
                    <a:lumMod val="75000"/>
                    <a:lumOff val="25000"/>
                  </a:schemeClr>
                </a:solidFill>
              </a:rPr>
              <a:t> – zaměřuje se na údaje o rodinných příslušnících klienta (respondenta). </a:t>
            </a:r>
          </a:p>
          <a:p>
            <a:pPr lvl="1" fontAlgn="auto">
              <a:spcAft>
                <a:spcPts val="0"/>
              </a:spcAft>
              <a:buFont typeface="Wingdings 3" charset="2"/>
              <a:buChar char=""/>
              <a:defRPr/>
            </a:pPr>
            <a:r>
              <a:rPr lang="cs-CZ" b="1" dirty="0">
                <a:solidFill>
                  <a:schemeClr val="tx1">
                    <a:lumMod val="75000"/>
                    <a:lumOff val="25000"/>
                  </a:schemeClr>
                </a:solidFill>
              </a:rPr>
              <a:t>Osobní anamnéza</a:t>
            </a:r>
            <a:r>
              <a:rPr lang="cs-CZ" dirty="0">
                <a:solidFill>
                  <a:schemeClr val="tx1">
                    <a:lumMod val="75000"/>
                    <a:lumOff val="25000"/>
                  </a:schemeClr>
                </a:solidFill>
              </a:rPr>
              <a:t> – zaměřuje se na klienta (respondenta). </a:t>
            </a:r>
          </a:p>
          <a:p>
            <a:pPr fontAlgn="auto">
              <a:spcAft>
                <a:spcPts val="0"/>
              </a:spcAft>
              <a:buFont typeface="Wingdings 3" charset="2"/>
              <a:buChar char=""/>
              <a:defRPr/>
            </a:pPr>
            <a:r>
              <a:rPr lang="cs-CZ" b="1" dirty="0">
                <a:solidFill>
                  <a:schemeClr val="tx1">
                    <a:lumMod val="75000"/>
                    <a:lumOff val="25000"/>
                  </a:schemeClr>
                </a:solidFill>
              </a:rPr>
              <a:t>Dle zdroje informací:</a:t>
            </a:r>
            <a:r>
              <a:rPr lang="cs-CZ" dirty="0">
                <a:solidFill>
                  <a:schemeClr val="tx1">
                    <a:lumMod val="75000"/>
                    <a:lumOff val="25000"/>
                  </a:schemeClr>
                </a:solidFill>
              </a:rPr>
              <a:t> </a:t>
            </a:r>
          </a:p>
          <a:p>
            <a:pPr lvl="1" fontAlgn="auto">
              <a:spcAft>
                <a:spcPts val="0"/>
              </a:spcAft>
              <a:buFont typeface="Wingdings 3" charset="2"/>
              <a:buChar char=""/>
              <a:defRPr/>
            </a:pPr>
            <a:r>
              <a:rPr lang="cs-CZ" b="1" dirty="0" err="1">
                <a:solidFill>
                  <a:schemeClr val="tx1">
                    <a:lumMod val="75000"/>
                    <a:lumOff val="25000"/>
                  </a:schemeClr>
                </a:solidFill>
              </a:rPr>
              <a:t>Autoanamnéza</a:t>
            </a:r>
            <a:r>
              <a:rPr lang="cs-CZ" dirty="0">
                <a:solidFill>
                  <a:schemeClr val="tx1">
                    <a:lumMod val="75000"/>
                    <a:lumOff val="25000"/>
                  </a:schemeClr>
                </a:solidFill>
              </a:rPr>
              <a:t> (subjektivní anamnéza) – zdrojem informací je sám respondent. </a:t>
            </a:r>
          </a:p>
          <a:p>
            <a:pPr lvl="1" fontAlgn="auto">
              <a:spcAft>
                <a:spcPts val="0"/>
              </a:spcAft>
              <a:buFont typeface="Wingdings 3" charset="2"/>
              <a:buChar char=""/>
              <a:defRPr/>
            </a:pPr>
            <a:r>
              <a:rPr lang="cs-CZ" b="1" dirty="0" err="1">
                <a:solidFill>
                  <a:schemeClr val="tx1">
                    <a:lumMod val="75000"/>
                    <a:lumOff val="25000"/>
                  </a:schemeClr>
                </a:solidFill>
              </a:rPr>
              <a:t>Heteroanamnéza</a:t>
            </a:r>
            <a:r>
              <a:rPr lang="cs-CZ" dirty="0">
                <a:solidFill>
                  <a:schemeClr val="tx1">
                    <a:lumMod val="75000"/>
                    <a:lumOff val="25000"/>
                  </a:schemeClr>
                </a:solidFill>
              </a:rPr>
              <a:t> (objektivní anamnéza) – zdrojem informací jsou jedinci z okolí respondenta – rodinní příslušníci, příbuzní, spolupracovníci, záznamy a zprávy. </a:t>
            </a:r>
          </a:p>
          <a:p>
            <a:pPr marL="0" indent="0" fontAlgn="auto">
              <a:spcAft>
                <a:spcPts val="0"/>
              </a:spcAft>
              <a:buFont typeface="Wingdings 3" charset="2"/>
              <a:buNone/>
              <a:defRPr/>
            </a:pPr>
            <a:r>
              <a:rPr lang="cs-CZ" dirty="0">
                <a:solidFill>
                  <a:schemeClr val="tx1">
                    <a:lumMod val="75000"/>
                    <a:lumOff val="25000"/>
                  </a:schemeClr>
                </a:solidFill>
              </a:rPr>
              <a:t>Anamnéza se používá v psychologii, v lékařství, … </a:t>
            </a:r>
          </a:p>
          <a:p>
            <a:pPr fontAlgn="auto">
              <a:spcAft>
                <a:spcPts val="0"/>
              </a:spcAft>
              <a:buFont typeface="Wingdings 3" charset="2"/>
              <a:buChar char=""/>
              <a:defRPr/>
            </a:pPr>
            <a:r>
              <a:rPr lang="cs-CZ" b="1" dirty="0">
                <a:solidFill>
                  <a:schemeClr val="tx1">
                    <a:lumMod val="75000"/>
                    <a:lumOff val="25000"/>
                  </a:schemeClr>
                </a:solidFill>
              </a:rPr>
              <a:t>Anamnéza v psychologii</a:t>
            </a:r>
            <a:r>
              <a:rPr lang="cs-CZ" dirty="0">
                <a:solidFill>
                  <a:schemeClr val="tx1">
                    <a:lumMod val="75000"/>
                    <a:lumOff val="25000"/>
                  </a:schemeClr>
                </a:solidFill>
              </a:rPr>
              <a:t> se zaměřuje na informace potřebné k analýze psycho -sociálních jevů.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Nadpis 1"/>
          <p:cNvSpPr>
            <a:spLocks noGrp="1"/>
          </p:cNvSpPr>
          <p:nvPr>
            <p:ph type="title"/>
          </p:nvPr>
        </p:nvSpPr>
        <p:spPr/>
        <p:txBody>
          <a:bodyPr/>
          <a:lstStyle/>
          <a:p>
            <a:r>
              <a:rPr lang="cs-CZ"/>
              <a:t>Anamnéza v lékařství</a:t>
            </a:r>
          </a:p>
        </p:txBody>
      </p:sp>
      <p:sp>
        <p:nvSpPr>
          <p:cNvPr id="3" name="Zástupný symbol pro obsah 2"/>
          <p:cNvSpPr>
            <a:spLocks noGrp="1"/>
          </p:cNvSpPr>
          <p:nvPr>
            <p:ph idx="1"/>
          </p:nvPr>
        </p:nvSpPr>
        <p:spPr>
          <a:xfrm>
            <a:off x="609600" y="2160588"/>
            <a:ext cx="6348413" cy="4292600"/>
          </a:xfrm>
        </p:spPr>
        <p:txBody>
          <a:bodyPr rtlCol="0">
            <a:normAutofit fontScale="85000" lnSpcReduction="10000"/>
          </a:bodyPr>
          <a:lstStyle/>
          <a:p>
            <a:pPr fontAlgn="auto">
              <a:spcAft>
                <a:spcPts val="0"/>
              </a:spcAft>
              <a:buFont typeface="Wingdings 3" charset="2"/>
              <a:buChar char=""/>
              <a:defRPr/>
            </a:pPr>
            <a:r>
              <a:rPr lang="cs-CZ" dirty="0">
                <a:solidFill>
                  <a:schemeClr val="tx1">
                    <a:lumMod val="75000"/>
                    <a:lumOff val="25000"/>
                  </a:schemeClr>
                </a:solidFill>
              </a:rPr>
              <a:t>Rodinná anamnéza (zkratka </a:t>
            </a:r>
            <a:r>
              <a:rPr lang="cs-CZ" b="1" dirty="0">
                <a:solidFill>
                  <a:schemeClr val="tx1">
                    <a:lumMod val="75000"/>
                    <a:lumOff val="25000"/>
                  </a:schemeClr>
                </a:solidFill>
              </a:rPr>
              <a:t>RA</a:t>
            </a:r>
            <a:r>
              <a:rPr lang="cs-CZ" dirty="0">
                <a:solidFill>
                  <a:schemeClr val="tx1">
                    <a:lumMod val="75000"/>
                    <a:lumOff val="25000"/>
                  </a:schemeClr>
                </a:solidFill>
              </a:rPr>
              <a:t>) slouží především k posouzení dědičného rizika pro některé choroby. </a:t>
            </a:r>
          </a:p>
          <a:p>
            <a:pPr fontAlgn="auto">
              <a:spcAft>
                <a:spcPts val="0"/>
              </a:spcAft>
              <a:buFont typeface="Wingdings 3" charset="2"/>
              <a:buChar char=""/>
              <a:defRPr/>
            </a:pPr>
            <a:r>
              <a:rPr lang="cs-CZ" dirty="0">
                <a:solidFill>
                  <a:schemeClr val="tx1">
                    <a:lumMod val="75000"/>
                    <a:lumOff val="25000"/>
                  </a:schemeClr>
                </a:solidFill>
              </a:rPr>
              <a:t>Osobní anamnéza (zkratka </a:t>
            </a:r>
            <a:r>
              <a:rPr lang="cs-CZ" b="1" dirty="0">
                <a:solidFill>
                  <a:schemeClr val="tx1">
                    <a:lumMod val="75000"/>
                    <a:lumOff val="25000"/>
                  </a:schemeClr>
                </a:solidFill>
              </a:rPr>
              <a:t>OA</a:t>
            </a:r>
            <a:r>
              <a:rPr lang="cs-CZ" dirty="0">
                <a:solidFill>
                  <a:schemeClr val="tx1">
                    <a:lumMod val="75000"/>
                    <a:lumOff val="25000"/>
                  </a:schemeClr>
                </a:solidFill>
              </a:rPr>
              <a:t>) by měla obsahovat důležité informace o všech dosavadních obtížích klienta. </a:t>
            </a:r>
          </a:p>
          <a:p>
            <a:pPr fontAlgn="auto">
              <a:spcAft>
                <a:spcPts val="0"/>
              </a:spcAft>
              <a:buFont typeface="Wingdings 3" charset="2"/>
              <a:buChar char=""/>
              <a:defRPr/>
            </a:pPr>
            <a:r>
              <a:rPr lang="cs-CZ" dirty="0">
                <a:solidFill>
                  <a:schemeClr val="tx1">
                    <a:lumMod val="75000"/>
                    <a:lumOff val="25000"/>
                  </a:schemeClr>
                </a:solidFill>
              </a:rPr>
              <a:t>Gynekologická anamnéza (</a:t>
            </a:r>
            <a:r>
              <a:rPr lang="cs-CZ" b="1" dirty="0">
                <a:solidFill>
                  <a:schemeClr val="tx1">
                    <a:lumMod val="75000"/>
                    <a:lumOff val="25000"/>
                  </a:schemeClr>
                </a:solidFill>
              </a:rPr>
              <a:t>GA</a:t>
            </a:r>
            <a:r>
              <a:rPr lang="cs-CZ" dirty="0">
                <a:solidFill>
                  <a:schemeClr val="tx1">
                    <a:lumMod val="75000"/>
                    <a:lumOff val="25000"/>
                  </a:schemeClr>
                </a:solidFill>
              </a:rPr>
              <a:t>) se odebírá jen u žen.</a:t>
            </a:r>
          </a:p>
          <a:p>
            <a:pPr fontAlgn="auto">
              <a:spcAft>
                <a:spcPts val="0"/>
              </a:spcAft>
              <a:buFont typeface="Wingdings 3" charset="2"/>
              <a:buChar char=""/>
              <a:defRPr/>
            </a:pPr>
            <a:r>
              <a:rPr lang="cs-CZ" dirty="0">
                <a:solidFill>
                  <a:schemeClr val="tx1">
                    <a:lumMod val="75000"/>
                    <a:lumOff val="25000"/>
                  </a:schemeClr>
                </a:solidFill>
              </a:rPr>
              <a:t>Farmakologická anamnéza (</a:t>
            </a:r>
            <a:r>
              <a:rPr lang="cs-CZ" b="1" dirty="0">
                <a:solidFill>
                  <a:schemeClr val="tx1">
                    <a:lumMod val="75000"/>
                    <a:lumOff val="25000"/>
                  </a:schemeClr>
                </a:solidFill>
              </a:rPr>
              <a:t>FA</a:t>
            </a:r>
            <a:r>
              <a:rPr lang="cs-CZ" dirty="0">
                <a:solidFill>
                  <a:schemeClr val="tx1">
                    <a:lumMod val="75000"/>
                    <a:lumOff val="25000"/>
                  </a:schemeClr>
                </a:solidFill>
              </a:rPr>
              <a:t>) zahrnuje především seznam současně užívaných léků, </a:t>
            </a:r>
            <a:r>
              <a:rPr lang="cs-CZ" dirty="0" err="1">
                <a:solidFill>
                  <a:schemeClr val="tx1">
                    <a:lumMod val="75000"/>
                    <a:lumOff val="25000"/>
                  </a:schemeClr>
                </a:solidFill>
              </a:rPr>
              <a:t>popř</a:t>
            </a:r>
            <a:r>
              <a:rPr lang="cs-CZ" dirty="0">
                <a:solidFill>
                  <a:schemeClr val="tx1">
                    <a:lumMod val="75000"/>
                    <a:lumOff val="25000"/>
                  </a:schemeClr>
                </a:solidFill>
              </a:rPr>
              <a:t> dotaz na léky užívané v minulosti. </a:t>
            </a:r>
          </a:p>
          <a:p>
            <a:pPr fontAlgn="auto">
              <a:spcAft>
                <a:spcPts val="0"/>
              </a:spcAft>
              <a:buFont typeface="Wingdings 3" charset="2"/>
              <a:buChar char=""/>
              <a:defRPr/>
            </a:pPr>
            <a:r>
              <a:rPr lang="cs-CZ" dirty="0">
                <a:solidFill>
                  <a:schemeClr val="tx1">
                    <a:lumMod val="75000"/>
                    <a:lumOff val="25000"/>
                  </a:schemeClr>
                </a:solidFill>
              </a:rPr>
              <a:t>Abúzus – toxikologická anamnéza (</a:t>
            </a:r>
            <a:r>
              <a:rPr lang="cs-CZ" b="1" dirty="0">
                <a:solidFill>
                  <a:schemeClr val="tx1">
                    <a:lumMod val="75000"/>
                    <a:lumOff val="25000"/>
                  </a:schemeClr>
                </a:solidFill>
              </a:rPr>
              <a:t>TA</a:t>
            </a:r>
            <a:r>
              <a:rPr lang="cs-CZ" dirty="0">
                <a:solidFill>
                  <a:schemeClr val="tx1">
                    <a:lumMod val="75000"/>
                    <a:lumOff val="25000"/>
                  </a:schemeClr>
                </a:solidFill>
              </a:rPr>
              <a:t>), zahrnuje především užívání návykových látek, zejména alkoholu, cigaret a obvykle i černé kávy. </a:t>
            </a:r>
          </a:p>
          <a:p>
            <a:pPr fontAlgn="auto">
              <a:spcAft>
                <a:spcPts val="0"/>
              </a:spcAft>
              <a:buFont typeface="Wingdings 3" charset="2"/>
              <a:buChar char=""/>
              <a:defRPr/>
            </a:pPr>
            <a:r>
              <a:rPr lang="cs-CZ" dirty="0">
                <a:solidFill>
                  <a:schemeClr val="tx1">
                    <a:lumMod val="75000"/>
                    <a:lumOff val="25000"/>
                  </a:schemeClr>
                </a:solidFill>
              </a:rPr>
              <a:t>Alergologická anamnéza (</a:t>
            </a:r>
            <a:r>
              <a:rPr lang="cs-CZ" b="1" dirty="0">
                <a:solidFill>
                  <a:schemeClr val="tx1">
                    <a:lumMod val="75000"/>
                    <a:lumOff val="25000"/>
                  </a:schemeClr>
                </a:solidFill>
              </a:rPr>
              <a:t>AA</a:t>
            </a:r>
            <a:r>
              <a:rPr lang="cs-CZ" dirty="0">
                <a:solidFill>
                  <a:schemeClr val="tx1">
                    <a:lumMod val="75000"/>
                    <a:lumOff val="25000"/>
                  </a:schemeClr>
                </a:solidFill>
              </a:rPr>
              <a:t>) zahrnuje všechny alergie a přecitlivělosti klienta. </a:t>
            </a:r>
          </a:p>
          <a:p>
            <a:pPr fontAlgn="auto">
              <a:spcAft>
                <a:spcPts val="0"/>
              </a:spcAft>
              <a:buFont typeface="Wingdings 3" charset="2"/>
              <a:buChar char=""/>
              <a:defRPr/>
            </a:pPr>
            <a:r>
              <a:rPr lang="cs-CZ" dirty="0">
                <a:solidFill>
                  <a:schemeClr val="tx1">
                    <a:lumMod val="75000"/>
                    <a:lumOff val="25000"/>
                  </a:schemeClr>
                </a:solidFill>
              </a:rPr>
              <a:t>Pracovní anamnéza (</a:t>
            </a:r>
            <a:r>
              <a:rPr lang="cs-CZ" b="1" dirty="0">
                <a:solidFill>
                  <a:schemeClr val="tx1">
                    <a:lumMod val="75000"/>
                    <a:lumOff val="25000"/>
                  </a:schemeClr>
                </a:solidFill>
              </a:rPr>
              <a:t>PA</a:t>
            </a:r>
            <a:r>
              <a:rPr lang="cs-CZ" dirty="0">
                <a:solidFill>
                  <a:schemeClr val="tx1">
                    <a:lumMod val="75000"/>
                    <a:lumOff val="25000"/>
                  </a:schemeClr>
                </a:solidFill>
              </a:rPr>
              <a:t>) hodnotí pracovní podmínky a rizika klienta. </a:t>
            </a:r>
          </a:p>
          <a:p>
            <a:pPr fontAlgn="auto">
              <a:spcAft>
                <a:spcPts val="0"/>
              </a:spcAft>
              <a:buFont typeface="Wingdings 3" charset="2"/>
              <a:buChar char=""/>
              <a:defRPr/>
            </a:pPr>
            <a:r>
              <a:rPr lang="cs-CZ" dirty="0">
                <a:solidFill>
                  <a:schemeClr val="tx1">
                    <a:lumMod val="75000"/>
                    <a:lumOff val="25000"/>
                  </a:schemeClr>
                </a:solidFill>
              </a:rPr>
              <a:t>Sociální anamnéza (</a:t>
            </a:r>
            <a:r>
              <a:rPr lang="cs-CZ" b="1" dirty="0">
                <a:solidFill>
                  <a:schemeClr val="tx1">
                    <a:lumMod val="75000"/>
                    <a:lumOff val="25000"/>
                  </a:schemeClr>
                </a:solidFill>
              </a:rPr>
              <a:t>SA</a:t>
            </a:r>
            <a:r>
              <a:rPr lang="cs-CZ" dirty="0">
                <a:solidFill>
                  <a:schemeClr val="tx1">
                    <a:lumMod val="75000"/>
                    <a:lumOff val="25000"/>
                  </a:schemeClr>
                </a:solidFill>
              </a:rPr>
              <a:t>) hodnotí životní, sociální podmínky klienta.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Nadpis 1"/>
          <p:cNvSpPr>
            <a:spLocks noGrp="1"/>
          </p:cNvSpPr>
          <p:nvPr>
            <p:ph type="title"/>
          </p:nvPr>
        </p:nvSpPr>
        <p:spPr/>
        <p:txBody>
          <a:bodyPr/>
          <a:lstStyle/>
          <a:p>
            <a:r>
              <a:rPr lang="cs-CZ"/>
              <a:t>Ošetřovatelská anamnéza</a:t>
            </a:r>
          </a:p>
        </p:txBody>
      </p:sp>
      <p:sp>
        <p:nvSpPr>
          <p:cNvPr id="128002" name="Zástupný symbol pro obsah 2"/>
          <p:cNvSpPr>
            <a:spLocks noGrp="1"/>
          </p:cNvSpPr>
          <p:nvPr>
            <p:ph idx="1"/>
          </p:nvPr>
        </p:nvSpPr>
        <p:spPr/>
        <p:txBody>
          <a:bodyPr/>
          <a:lstStyle/>
          <a:p>
            <a:r>
              <a:rPr lang="cs-CZ"/>
              <a:t>Anamnéza je zaměřena na oblasti lidského zdraví, bio-psycho-sociálních potřeb a životního stylu. </a:t>
            </a:r>
          </a:p>
          <a:p>
            <a:r>
              <a:rPr lang="cs-CZ"/>
              <a:t>oblasti výživy, vyprazdňování, pohybové aktivity, spánku, odpočinku, rekreace, postoje ke zdraví (kouření / alkohol / drogy), používání kompenzačních pomůcek, oblast sociálních rolí a vztahů, sexualitu, toleranci ke stresu, náboženství, hodnotovou orientace a další podobné informace podle oboru a potřeby. </a:t>
            </a:r>
          </a:p>
          <a:p>
            <a:r>
              <a:rPr lang="cs-CZ"/>
              <a:t>Dle získaných informací se stanovuje individuální specifický ošetřovatelský plán. Informace jsou nepřetržitě podle potřeby doplňovány. </a:t>
            </a:r>
          </a:p>
          <a:p>
            <a:endParaRPr 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fontAlgn="auto">
              <a:spcAft>
                <a:spcPts val="0"/>
              </a:spcAft>
              <a:defRPr/>
            </a:pPr>
            <a:r>
              <a:rPr lang="cs-CZ" dirty="0"/>
              <a:t>Dotazník</a:t>
            </a:r>
            <a:br>
              <a:rPr lang="cs-CZ" dirty="0"/>
            </a:br>
            <a:r>
              <a:rPr lang="cs-CZ" sz="2700" dirty="0"/>
              <a:t>zjišťování informací bez kontaktu s respondenty, statisticky se zpracovávají</a:t>
            </a:r>
          </a:p>
        </p:txBody>
      </p:sp>
      <p:sp>
        <p:nvSpPr>
          <p:cNvPr id="3" name="Zástupný symbol pro obsah 2"/>
          <p:cNvSpPr>
            <a:spLocks noGrp="1"/>
          </p:cNvSpPr>
          <p:nvPr>
            <p:ph idx="1"/>
          </p:nvPr>
        </p:nvSpPr>
        <p:spPr/>
        <p:txBody>
          <a:bodyPr rtlCol="0">
            <a:normAutofit fontScale="85000" lnSpcReduction="20000"/>
          </a:bodyPr>
          <a:lstStyle/>
          <a:p>
            <a:pPr fontAlgn="auto">
              <a:spcAft>
                <a:spcPts val="0"/>
              </a:spcAft>
              <a:buFont typeface="Wingdings 3" charset="2"/>
              <a:buChar char=""/>
              <a:defRPr/>
            </a:pPr>
            <a:r>
              <a:rPr lang="cs-CZ" dirty="0">
                <a:solidFill>
                  <a:schemeClr val="tx1">
                    <a:lumMod val="75000"/>
                    <a:lumOff val="25000"/>
                  </a:schemeClr>
                </a:solidFill>
              </a:rPr>
              <a:t>Otevřené (nestrukturované) otázky – respondenti nemají nabídnuté odpovědi na otázky, čeká se konkrétní odpověď, obtížné statistické zpracování. </a:t>
            </a:r>
          </a:p>
          <a:p>
            <a:pPr fontAlgn="auto">
              <a:spcAft>
                <a:spcPts val="0"/>
              </a:spcAft>
              <a:buFont typeface="Wingdings 3" charset="2"/>
              <a:buChar char=""/>
              <a:defRPr/>
            </a:pPr>
            <a:r>
              <a:rPr lang="cs-CZ" dirty="0">
                <a:solidFill>
                  <a:schemeClr val="tx1">
                    <a:lumMod val="75000"/>
                    <a:lumOff val="25000"/>
                  </a:schemeClr>
                </a:solidFill>
              </a:rPr>
              <a:t>Uzavřené (strukturované) – respondenti hodnotí nabídnuté možnosti volbou jedné z alternativ (odpovědi ANO – NE), výsledky se dobře statisticky zpracovávají, uplatňuje se více ve výzkumu než v diagnostice. </a:t>
            </a:r>
          </a:p>
          <a:p>
            <a:pPr fontAlgn="auto">
              <a:spcAft>
                <a:spcPts val="0"/>
              </a:spcAft>
              <a:buFont typeface="Wingdings 3" charset="2"/>
              <a:buChar char=""/>
              <a:defRPr/>
            </a:pPr>
            <a:r>
              <a:rPr lang="cs-CZ" dirty="0" err="1">
                <a:solidFill>
                  <a:schemeClr val="tx1">
                    <a:lumMod val="75000"/>
                    <a:lumOff val="25000"/>
                  </a:schemeClr>
                </a:solidFill>
              </a:rPr>
              <a:t>Polostrukturované</a:t>
            </a:r>
            <a:r>
              <a:rPr lang="cs-CZ" dirty="0">
                <a:solidFill>
                  <a:schemeClr val="tx1">
                    <a:lumMod val="75000"/>
                    <a:lumOff val="25000"/>
                  </a:schemeClr>
                </a:solidFill>
              </a:rPr>
              <a:t> – respondenti hodnotí nabídnuté možností volbou jedné z alternativ (odpovědi ANO – NE a současně doplňují JINOU možnost). </a:t>
            </a:r>
          </a:p>
          <a:p>
            <a:pPr fontAlgn="auto">
              <a:spcAft>
                <a:spcPts val="0"/>
              </a:spcAft>
              <a:buFont typeface="Wingdings 3" charset="2"/>
              <a:buChar char=""/>
              <a:defRPr/>
            </a:pPr>
            <a:r>
              <a:rPr lang="cs-CZ" dirty="0">
                <a:solidFill>
                  <a:schemeClr val="tx1">
                    <a:lumMod val="75000"/>
                    <a:lumOff val="25000"/>
                  </a:schemeClr>
                </a:solidFill>
              </a:rPr>
              <a:t>Dotazník musí obsahovat oslovení respondentů, stručný popis účelu, poděkování za vyplnění. </a:t>
            </a:r>
          </a:p>
          <a:p>
            <a:pPr fontAlgn="auto">
              <a:spcAft>
                <a:spcPts val="0"/>
              </a:spcAft>
              <a:buFont typeface="Wingdings 3" charset="2"/>
              <a:buChar char=""/>
              <a:defRPr/>
            </a:pPr>
            <a:r>
              <a:rPr lang="cs-CZ" b="1" dirty="0">
                <a:solidFill>
                  <a:srgbClr val="FFC000"/>
                </a:solidFill>
              </a:rPr>
              <a:t>Anketa</a:t>
            </a:r>
            <a:r>
              <a:rPr lang="cs-CZ" dirty="0">
                <a:solidFill>
                  <a:schemeClr val="tx1">
                    <a:lumMod val="75000"/>
                    <a:lumOff val="25000"/>
                  </a:schemeClr>
                </a:solidFill>
              </a:rPr>
              <a:t> je druh výzkumné techniky založené na </a:t>
            </a:r>
            <a:r>
              <a:rPr lang="cs-CZ" b="1" dirty="0">
                <a:solidFill>
                  <a:schemeClr val="tx1">
                    <a:lumMod val="75000"/>
                    <a:lumOff val="25000"/>
                  </a:schemeClr>
                </a:solidFill>
              </a:rPr>
              <a:t>dotazníku</a:t>
            </a:r>
            <a:r>
              <a:rPr lang="cs-CZ" dirty="0">
                <a:solidFill>
                  <a:schemeClr val="tx1">
                    <a:lumMod val="75000"/>
                    <a:lumOff val="25000"/>
                  </a:schemeClr>
                </a:solidFill>
              </a:rPr>
              <a:t>, která slouží především ke zjištění názoru velkého počtu respondentů. Zpravidla se skládá pouze z několika otázek a publikuje se v tisku, rozesílá poštou apod. Někdy je podpořena také slosováním jednotlivých odpovědi o ceny. </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Nadpis 1"/>
          <p:cNvSpPr>
            <a:spLocks noGrp="1"/>
          </p:cNvSpPr>
          <p:nvPr>
            <p:ph type="title"/>
          </p:nvPr>
        </p:nvSpPr>
        <p:spPr/>
        <p:txBody>
          <a:bodyPr/>
          <a:lstStyle/>
          <a:p>
            <a:r>
              <a:rPr lang="cs-CZ"/>
              <a:t>Psychologické diagnostické metody </a:t>
            </a:r>
            <a:r>
              <a:rPr lang="cs-CZ" sz="2200"/>
              <a:t>– výhradně pro psychology</a:t>
            </a:r>
          </a:p>
        </p:txBody>
      </p:sp>
      <p:sp>
        <p:nvSpPr>
          <p:cNvPr id="130050" name="Zástupný symbol pro obsah 2"/>
          <p:cNvSpPr>
            <a:spLocks noGrp="1"/>
          </p:cNvSpPr>
          <p:nvPr>
            <p:ph idx="1"/>
          </p:nvPr>
        </p:nvSpPr>
        <p:spPr/>
        <p:txBody>
          <a:bodyPr/>
          <a:lstStyle/>
          <a:p>
            <a:r>
              <a:rPr lang="cs-CZ"/>
              <a:t>Výkonové testy</a:t>
            </a:r>
          </a:p>
          <a:p>
            <a:pPr lvl="1"/>
            <a:r>
              <a:rPr lang="cs-CZ"/>
              <a:t>Testy inteligence</a:t>
            </a:r>
          </a:p>
          <a:p>
            <a:pPr lvl="1"/>
            <a:r>
              <a:rPr lang="cs-CZ"/>
              <a:t>Testy speciálních schopností</a:t>
            </a:r>
          </a:p>
          <a:p>
            <a:pPr lvl="1"/>
            <a:r>
              <a:rPr lang="cs-CZ"/>
              <a:t>Testy organicity</a:t>
            </a:r>
          </a:p>
          <a:p>
            <a:pPr lvl="1"/>
            <a:endParaRPr lang="cs-CZ"/>
          </a:p>
          <a:p>
            <a:r>
              <a:rPr lang="cs-CZ"/>
              <a:t> Testy osobnosti</a:t>
            </a:r>
          </a:p>
          <a:p>
            <a:pPr lvl="1"/>
            <a:r>
              <a:rPr lang="cs-CZ"/>
              <a:t>Projektivní testy</a:t>
            </a:r>
          </a:p>
          <a:p>
            <a:pPr lvl="1"/>
            <a:r>
              <a:rPr lang="cs-CZ"/>
              <a:t>Dotazníky</a:t>
            </a:r>
          </a:p>
          <a:p>
            <a:endParaRPr lang="cs-CZ"/>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Nadpis 1"/>
          <p:cNvSpPr>
            <a:spLocks noGrp="1"/>
          </p:cNvSpPr>
          <p:nvPr>
            <p:ph type="title"/>
          </p:nvPr>
        </p:nvSpPr>
        <p:spPr/>
        <p:txBody>
          <a:bodyPr/>
          <a:lstStyle/>
          <a:p>
            <a:r>
              <a:rPr lang="cs-CZ"/>
              <a:t>Jaké metody lze využít</a:t>
            </a:r>
          </a:p>
        </p:txBody>
      </p:sp>
      <p:sp>
        <p:nvSpPr>
          <p:cNvPr id="131074" name="Zástupný symbol pro obsah 2"/>
          <p:cNvSpPr>
            <a:spLocks noGrp="1"/>
          </p:cNvSpPr>
          <p:nvPr>
            <p:ph idx="1"/>
          </p:nvPr>
        </p:nvSpPr>
        <p:spPr>
          <a:xfrm>
            <a:off x="395288" y="1557338"/>
            <a:ext cx="8229600" cy="4924425"/>
          </a:xfrm>
        </p:spPr>
        <p:txBody>
          <a:bodyPr/>
          <a:lstStyle/>
          <a:p>
            <a:pPr marL="514350" indent="-514350">
              <a:buFont typeface="Wingdings 3" pitchFamily="18" charset="2"/>
              <a:buAutoNum type="arabicPeriod"/>
            </a:pPr>
            <a:r>
              <a:rPr lang="cs-CZ"/>
              <a:t>Metody kategorie A – metody určené absolventům Bc. a Mgr. programů psychologie, andragogiky, personalistiky a dalších oborů po zaškolení</a:t>
            </a:r>
          </a:p>
          <a:p>
            <a:pPr marL="514350" indent="-514350">
              <a:buFont typeface="Wingdings 3" pitchFamily="18" charset="2"/>
              <a:buAutoNum type="arabicPeriod"/>
            </a:pPr>
            <a:r>
              <a:rPr lang="cs-CZ"/>
              <a:t>Metody kategorie B – metody určené absolventům Bc. a Mgr. programů psychologie</a:t>
            </a:r>
          </a:p>
          <a:p>
            <a:pPr marL="514350" indent="-514350">
              <a:buFont typeface="Arial" charset="0"/>
              <a:buAutoNum type="arabicPeriod"/>
            </a:pPr>
            <a:r>
              <a:rPr lang="cs-CZ"/>
              <a:t>Metody kategorie C –  metody určené absolventům Bc. a Mgr. programů psychologie po absolvování výcvikového kurzu</a:t>
            </a:r>
          </a:p>
          <a:p>
            <a:pPr marL="514350" indent="-514350">
              <a:buFont typeface="Wingdings 3" pitchFamily="18" charset="2"/>
              <a:buAutoNum type="arabicPeriod"/>
            </a:pPr>
            <a:endParaRPr lang="cs-CZ"/>
          </a:p>
        </p:txBody>
      </p:sp>
      <p:sp>
        <p:nvSpPr>
          <p:cNvPr id="131075" name="TextovéPole 3"/>
          <p:cNvSpPr txBox="1">
            <a:spLocks noChangeArrowheads="1"/>
          </p:cNvSpPr>
          <p:nvPr/>
        </p:nvSpPr>
        <p:spPr bwMode="auto">
          <a:xfrm>
            <a:off x="4356100" y="3933825"/>
            <a:ext cx="3127375" cy="368300"/>
          </a:xfrm>
          <a:prstGeom prst="rect">
            <a:avLst/>
          </a:prstGeom>
          <a:noFill/>
          <a:ln w="9525">
            <a:noFill/>
            <a:miter lim="800000"/>
            <a:headEnd/>
            <a:tailEnd/>
          </a:ln>
        </p:spPr>
        <p:txBody>
          <a:bodyPr wrap="none">
            <a:spAutoFit/>
          </a:bodyPr>
          <a:lstStyle/>
          <a:p>
            <a:r>
              <a:rPr lang="cs-CZ">
                <a:latin typeface="Trebuchet MS" pitchFamily="34" charset="0"/>
              </a:rPr>
              <a:t>Dělení dle Hogrefe Testcentrum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Nadpis 1"/>
          <p:cNvSpPr>
            <a:spLocks noGrp="1"/>
          </p:cNvSpPr>
          <p:nvPr>
            <p:ph type="title"/>
          </p:nvPr>
        </p:nvSpPr>
        <p:spPr>
          <a:xfrm>
            <a:off x="609600" y="609600"/>
            <a:ext cx="6348413" cy="1320800"/>
          </a:xfrm>
        </p:spPr>
        <p:txBody>
          <a:bodyPr/>
          <a:lstStyle/>
          <a:p>
            <a:r>
              <a:rPr lang="cs-CZ"/>
              <a:t>Diagnostika osobnosti</a:t>
            </a:r>
          </a:p>
        </p:txBody>
      </p:sp>
      <p:sp>
        <p:nvSpPr>
          <p:cNvPr id="20483" name="Zástupný symbol pro obsah 2"/>
          <p:cNvSpPr>
            <a:spLocks noGrp="1"/>
          </p:cNvSpPr>
          <p:nvPr>
            <p:ph sz="half" idx="1"/>
          </p:nvPr>
        </p:nvSpPr>
        <p:spPr>
          <a:xfrm>
            <a:off x="539750" y="1363663"/>
            <a:ext cx="3087688" cy="3881437"/>
          </a:xfrm>
        </p:spPr>
        <p:txBody>
          <a:bodyPr rtlCol="0"/>
          <a:lstStyle/>
          <a:p>
            <a:pPr marL="0" indent="0" fontAlgn="auto">
              <a:spcAft>
                <a:spcPts val="0"/>
              </a:spcAft>
              <a:buFontTx/>
              <a:buNone/>
              <a:defRPr/>
            </a:pPr>
            <a:r>
              <a:rPr lang="cs-CZ" dirty="0">
                <a:solidFill>
                  <a:schemeClr val="tx1">
                    <a:lumMod val="75000"/>
                    <a:lumOff val="25000"/>
                  </a:schemeClr>
                </a:solidFill>
              </a:rPr>
              <a:t>Dotazníky</a:t>
            </a:r>
          </a:p>
          <a:p>
            <a:pPr fontAlgn="auto">
              <a:spcAft>
                <a:spcPts val="0"/>
              </a:spcAft>
              <a:buFont typeface="Wingdings 2"/>
              <a:buChar char=""/>
              <a:defRPr/>
            </a:pPr>
            <a:r>
              <a:rPr lang="cs-CZ" dirty="0" err="1">
                <a:solidFill>
                  <a:schemeClr val="tx1">
                    <a:lumMod val="75000"/>
                    <a:lumOff val="25000"/>
                  </a:schemeClr>
                </a:solidFill>
              </a:rPr>
              <a:t>Eysenck</a:t>
            </a:r>
            <a:endParaRPr lang="cs-CZ" dirty="0">
              <a:solidFill>
                <a:schemeClr val="tx1">
                  <a:lumMod val="75000"/>
                  <a:lumOff val="25000"/>
                </a:schemeClr>
              </a:solidFill>
            </a:endParaRPr>
          </a:p>
          <a:p>
            <a:pPr fontAlgn="auto">
              <a:spcAft>
                <a:spcPts val="0"/>
              </a:spcAft>
              <a:buFont typeface="Wingdings 2"/>
              <a:buChar char=""/>
              <a:defRPr/>
            </a:pPr>
            <a:r>
              <a:rPr lang="cs-CZ" dirty="0" err="1">
                <a:solidFill>
                  <a:schemeClr val="tx1">
                    <a:lumMod val="75000"/>
                    <a:lumOff val="25000"/>
                  </a:schemeClr>
                </a:solidFill>
              </a:rPr>
              <a:t>Cattel</a:t>
            </a:r>
            <a:endParaRPr lang="cs-CZ" dirty="0">
              <a:solidFill>
                <a:schemeClr val="tx1">
                  <a:lumMod val="75000"/>
                  <a:lumOff val="25000"/>
                </a:schemeClr>
              </a:solidFill>
            </a:endParaRPr>
          </a:p>
          <a:p>
            <a:pPr fontAlgn="auto">
              <a:spcAft>
                <a:spcPts val="0"/>
              </a:spcAft>
              <a:buFont typeface="Wingdings 2"/>
              <a:buChar char=""/>
              <a:defRPr/>
            </a:pPr>
            <a:r>
              <a:rPr lang="cs-CZ" dirty="0">
                <a:solidFill>
                  <a:schemeClr val="tx1">
                    <a:lumMod val="75000"/>
                    <a:lumOff val="25000"/>
                  </a:schemeClr>
                </a:solidFill>
              </a:rPr>
              <a:t>Big </a:t>
            </a:r>
            <a:r>
              <a:rPr lang="cs-CZ" dirty="0" err="1">
                <a:solidFill>
                  <a:schemeClr val="tx1">
                    <a:lumMod val="75000"/>
                    <a:lumOff val="25000"/>
                  </a:schemeClr>
                </a:solidFill>
              </a:rPr>
              <a:t>Five</a:t>
            </a:r>
            <a:endParaRPr lang="cs-CZ" dirty="0">
              <a:solidFill>
                <a:schemeClr val="tx1">
                  <a:lumMod val="75000"/>
                  <a:lumOff val="25000"/>
                </a:schemeClr>
              </a:solidFill>
            </a:endParaRPr>
          </a:p>
          <a:p>
            <a:pPr fontAlgn="auto">
              <a:spcAft>
                <a:spcPts val="0"/>
              </a:spcAft>
              <a:buFont typeface="Wingdings 2"/>
              <a:buChar char=""/>
              <a:defRPr/>
            </a:pPr>
            <a:r>
              <a:rPr lang="cs-CZ" dirty="0">
                <a:solidFill>
                  <a:schemeClr val="tx1">
                    <a:lumMod val="75000"/>
                    <a:lumOff val="25000"/>
                  </a:schemeClr>
                </a:solidFill>
              </a:rPr>
              <a:t>MBTI</a:t>
            </a:r>
          </a:p>
          <a:p>
            <a:pPr fontAlgn="auto">
              <a:spcAft>
                <a:spcPts val="0"/>
              </a:spcAft>
              <a:buFont typeface="Wingdings 2"/>
              <a:buChar char=""/>
              <a:defRPr/>
            </a:pPr>
            <a:r>
              <a:rPr lang="cs-CZ" dirty="0">
                <a:solidFill>
                  <a:schemeClr val="tx1">
                    <a:lumMod val="75000"/>
                    <a:lumOff val="25000"/>
                  </a:schemeClr>
                </a:solidFill>
              </a:rPr>
              <a:t>BIP</a:t>
            </a:r>
          </a:p>
        </p:txBody>
      </p:sp>
      <p:sp>
        <p:nvSpPr>
          <p:cNvPr id="2" name="Zástupný symbol pro obsah 1"/>
          <p:cNvSpPr>
            <a:spLocks noGrp="1"/>
          </p:cNvSpPr>
          <p:nvPr>
            <p:ph sz="half" idx="2"/>
          </p:nvPr>
        </p:nvSpPr>
        <p:spPr>
          <a:xfrm>
            <a:off x="3868738" y="2160588"/>
            <a:ext cx="3089275" cy="3881437"/>
          </a:xfrm>
        </p:spPr>
        <p:txBody>
          <a:bodyPr rtlCol="0"/>
          <a:lstStyle/>
          <a:p>
            <a:pPr marL="0" indent="0" fontAlgn="auto">
              <a:spcAft>
                <a:spcPts val="0"/>
              </a:spcAft>
              <a:buFontTx/>
              <a:buNone/>
              <a:defRPr/>
            </a:pPr>
            <a:r>
              <a:rPr lang="cs-CZ" dirty="0">
                <a:solidFill>
                  <a:schemeClr val="tx1">
                    <a:lumMod val="75000"/>
                    <a:lumOff val="25000"/>
                  </a:schemeClr>
                </a:solidFill>
              </a:rPr>
              <a:t>Projektivní techniky</a:t>
            </a:r>
          </a:p>
          <a:p>
            <a:pPr fontAlgn="auto">
              <a:spcAft>
                <a:spcPts val="0"/>
              </a:spcAft>
              <a:buFont typeface="Wingdings 2"/>
              <a:buChar char=""/>
              <a:defRPr/>
            </a:pPr>
            <a:r>
              <a:rPr lang="cs-CZ" dirty="0" err="1">
                <a:solidFill>
                  <a:schemeClr val="tx1">
                    <a:lumMod val="75000"/>
                    <a:lumOff val="25000"/>
                  </a:schemeClr>
                </a:solidFill>
              </a:rPr>
              <a:t>Rorschach</a:t>
            </a:r>
            <a:endParaRPr lang="cs-CZ" dirty="0">
              <a:solidFill>
                <a:schemeClr val="tx1">
                  <a:lumMod val="75000"/>
                  <a:lumOff val="25000"/>
                </a:schemeClr>
              </a:solidFill>
            </a:endParaRPr>
          </a:p>
          <a:p>
            <a:pPr fontAlgn="auto">
              <a:spcAft>
                <a:spcPts val="0"/>
              </a:spcAft>
              <a:buFont typeface="Wingdings 2"/>
              <a:buChar char=""/>
              <a:defRPr/>
            </a:pPr>
            <a:r>
              <a:rPr lang="cs-CZ" dirty="0">
                <a:solidFill>
                  <a:schemeClr val="tx1">
                    <a:lumMod val="75000"/>
                    <a:lumOff val="25000"/>
                  </a:schemeClr>
                </a:solidFill>
              </a:rPr>
              <a:t>TAT</a:t>
            </a:r>
          </a:p>
          <a:p>
            <a:pPr fontAlgn="auto">
              <a:spcAft>
                <a:spcPts val="0"/>
              </a:spcAft>
              <a:buFont typeface="Wingdings 2"/>
              <a:buChar char=""/>
              <a:defRPr/>
            </a:pPr>
            <a:r>
              <a:rPr lang="cs-CZ" dirty="0" err="1">
                <a:solidFill>
                  <a:schemeClr val="tx1">
                    <a:lumMod val="75000"/>
                    <a:lumOff val="25000"/>
                  </a:schemeClr>
                </a:solidFill>
              </a:rPr>
              <a:t>Luscherův</a:t>
            </a:r>
            <a:r>
              <a:rPr lang="cs-CZ" dirty="0">
                <a:solidFill>
                  <a:schemeClr val="tx1">
                    <a:lumMod val="75000"/>
                    <a:lumOff val="25000"/>
                  </a:schemeClr>
                </a:solidFill>
              </a:rPr>
              <a:t> barvový test</a:t>
            </a:r>
          </a:p>
        </p:txBody>
      </p:sp>
      <p:pic>
        <p:nvPicPr>
          <p:cNvPr id="132100" name="Zástupný symbol pro obsah 4"/>
          <p:cNvPicPr>
            <a:picLocks noChangeAspect="1"/>
          </p:cNvPicPr>
          <p:nvPr/>
        </p:nvPicPr>
        <p:blipFill>
          <a:blip r:embed="rId2"/>
          <a:srcRect/>
          <a:stretch>
            <a:fillRect/>
          </a:stretch>
        </p:blipFill>
        <p:spPr bwMode="auto">
          <a:xfrm>
            <a:off x="4140200" y="4098925"/>
            <a:ext cx="2852738" cy="2319338"/>
          </a:xfrm>
          <a:prstGeom prst="rect">
            <a:avLst/>
          </a:prstGeom>
          <a:noFill/>
          <a:ln w="9525">
            <a:noFill/>
            <a:miter lim="800000"/>
            <a:headEnd/>
            <a:tailEnd/>
          </a:ln>
        </p:spPr>
      </p:pic>
      <p:pic>
        <p:nvPicPr>
          <p:cNvPr id="132101" name="Zástupný symbol pro obsah 5"/>
          <p:cNvPicPr>
            <a:picLocks noChangeAspect="1"/>
          </p:cNvPicPr>
          <p:nvPr/>
        </p:nvPicPr>
        <p:blipFill>
          <a:blip r:embed="rId3"/>
          <a:srcRect/>
          <a:stretch>
            <a:fillRect/>
          </a:stretch>
        </p:blipFill>
        <p:spPr bwMode="auto">
          <a:xfrm>
            <a:off x="827088" y="4076700"/>
            <a:ext cx="3019425" cy="233521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Nadpis 1"/>
          <p:cNvSpPr>
            <a:spLocks noGrp="1"/>
          </p:cNvSpPr>
          <p:nvPr>
            <p:ph type="title"/>
          </p:nvPr>
        </p:nvSpPr>
        <p:spPr/>
        <p:txBody>
          <a:bodyPr/>
          <a:lstStyle/>
          <a:p>
            <a:r>
              <a:rPr lang="cs-CZ"/>
              <a:t>Eysenck</a:t>
            </a:r>
          </a:p>
        </p:txBody>
      </p:sp>
      <p:pic>
        <p:nvPicPr>
          <p:cNvPr id="133122" name="Zástupný symbol pro obsah 3"/>
          <p:cNvPicPr>
            <a:picLocks noGrp="1" noChangeAspect="1"/>
          </p:cNvPicPr>
          <p:nvPr>
            <p:ph idx="1"/>
          </p:nvPr>
        </p:nvPicPr>
        <p:blipFill>
          <a:blip r:embed="rId2"/>
          <a:srcRect/>
          <a:stretch>
            <a:fillRect/>
          </a:stretch>
        </p:blipFill>
        <p:spPr>
          <a:xfrm>
            <a:off x="468313" y="1268413"/>
            <a:ext cx="6480175" cy="5400675"/>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Nadpis 1"/>
          <p:cNvSpPr>
            <a:spLocks noGrp="1"/>
          </p:cNvSpPr>
          <p:nvPr>
            <p:ph type="title"/>
          </p:nvPr>
        </p:nvSpPr>
        <p:spPr/>
        <p:txBody>
          <a:bodyPr/>
          <a:lstStyle/>
          <a:p>
            <a:r>
              <a:rPr lang="cs-CZ"/>
              <a:t>Eysenckova typologie</a:t>
            </a:r>
          </a:p>
        </p:txBody>
      </p:sp>
      <p:pic>
        <p:nvPicPr>
          <p:cNvPr id="134146" name="Zástupný symbol pro obsah 3"/>
          <p:cNvPicPr>
            <a:picLocks noGrp="1" noChangeAspect="1"/>
          </p:cNvPicPr>
          <p:nvPr>
            <p:ph idx="1"/>
          </p:nvPr>
        </p:nvPicPr>
        <p:blipFill>
          <a:blip r:embed="rId2"/>
          <a:srcRect/>
          <a:stretch>
            <a:fillRect/>
          </a:stretch>
        </p:blipFill>
        <p:spPr>
          <a:xfrm>
            <a:off x="611188" y="1484313"/>
            <a:ext cx="5473700" cy="5018087"/>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Nadpis 1"/>
          <p:cNvSpPr>
            <a:spLocks noGrp="1"/>
          </p:cNvSpPr>
          <p:nvPr>
            <p:ph type="title"/>
          </p:nvPr>
        </p:nvSpPr>
        <p:spPr/>
        <p:txBody>
          <a:bodyPr/>
          <a:lstStyle/>
          <a:p>
            <a:r>
              <a:rPr lang="cs-CZ"/>
              <a:t>Cattelův 16PF</a:t>
            </a:r>
          </a:p>
        </p:txBody>
      </p:sp>
      <p:graphicFrame>
        <p:nvGraphicFramePr>
          <p:cNvPr id="4" name="Zástupný symbol pro obsah 3"/>
          <p:cNvGraphicFramePr>
            <a:graphicFrameLocks noGrp="1"/>
          </p:cNvGraphicFramePr>
          <p:nvPr>
            <p:ph idx="1"/>
          </p:nvPr>
        </p:nvGraphicFramePr>
        <p:xfrm>
          <a:off x="395288" y="1196975"/>
          <a:ext cx="7921625" cy="5527675"/>
        </p:xfrm>
        <a:graphic>
          <a:graphicData uri="http://schemas.openxmlformats.org/drawingml/2006/table">
            <a:tbl>
              <a:tblPr/>
              <a:tblGrid>
                <a:gridCol w="3778345">
                  <a:extLst>
                    <a:ext uri="{9D8B030D-6E8A-4147-A177-3AD203B41FA5}">
                      <a16:colId xmlns:a16="http://schemas.microsoft.com/office/drawing/2014/main" val="20000"/>
                    </a:ext>
                  </a:extLst>
                </a:gridCol>
                <a:gridCol w="335068">
                  <a:extLst>
                    <a:ext uri="{9D8B030D-6E8A-4147-A177-3AD203B41FA5}">
                      <a16:colId xmlns:a16="http://schemas.microsoft.com/office/drawing/2014/main" val="20001"/>
                    </a:ext>
                  </a:extLst>
                </a:gridCol>
                <a:gridCol w="3808213">
                  <a:extLst>
                    <a:ext uri="{9D8B030D-6E8A-4147-A177-3AD203B41FA5}">
                      <a16:colId xmlns:a16="http://schemas.microsoft.com/office/drawing/2014/main" val="20002"/>
                    </a:ext>
                  </a:extLst>
                </a:gridCol>
              </a:tblGrid>
              <a:tr h="365164">
                <a:tc gridSpan="3">
                  <a:txBody>
                    <a:bodyPr/>
                    <a:lstStyle/>
                    <a:p>
                      <a:pPr algn="ctr"/>
                      <a:r>
                        <a:rPr lang="cs-CZ" sz="2000" b="1" dirty="0"/>
                        <a:t>Škálová struktura 16 PF</a:t>
                      </a:r>
                    </a:p>
                  </a:txBody>
                  <a:tcPr marL="60352" marR="60352" marT="30174" marB="30174" anchor="ctr">
                    <a:lnL>
                      <a:noFill/>
                    </a:lnL>
                    <a:lnR>
                      <a:noFill/>
                    </a:lnR>
                    <a:lnT>
                      <a:noFill/>
                    </a:lnT>
                    <a:lnB>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04201">
                <a:tc>
                  <a:txBody>
                    <a:bodyPr/>
                    <a:lstStyle/>
                    <a:p>
                      <a:pPr algn="ctr"/>
                      <a:r>
                        <a:rPr lang="cs-CZ" sz="1400" b="1" dirty="0"/>
                        <a:t>16 základních škál</a:t>
                      </a:r>
                      <a:endParaRPr lang="cs-CZ" sz="1400" dirty="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b="1" dirty="0"/>
                        <a:t>5 globálních škál</a:t>
                      </a:r>
                      <a:endParaRPr lang="cs-CZ" sz="1600" dirty="0"/>
                    </a:p>
                  </a:txBody>
                  <a:tcPr marL="60352" marR="60352" marT="30174" marB="30174" anchor="ctr">
                    <a:lnL>
                      <a:noFill/>
                    </a:lnL>
                    <a:lnR>
                      <a:noFill/>
                    </a:lnR>
                    <a:lnT>
                      <a:noFill/>
                    </a:lnT>
                    <a:lnB>
                      <a:noFill/>
                    </a:lnB>
                  </a:tcPr>
                </a:tc>
                <a:extLst>
                  <a:ext uri="{0D108BD9-81ED-4DB2-BD59-A6C34878D82A}">
                    <a16:rowId xmlns:a16="http://schemas.microsoft.com/office/drawing/2014/main" val="10001"/>
                  </a:ext>
                </a:extLst>
              </a:tr>
              <a:tr h="304201">
                <a:tc>
                  <a:txBody>
                    <a:bodyPr/>
                    <a:lstStyle/>
                    <a:p>
                      <a:pPr algn="ctr"/>
                      <a:r>
                        <a:rPr lang="cs-CZ" sz="1400" dirty="0"/>
                        <a:t>Vřelost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dirty="0"/>
                        <a:t>Extraverze</a:t>
                      </a:r>
                    </a:p>
                  </a:txBody>
                  <a:tcPr marL="60352" marR="60352" marT="30174" marB="30174" anchor="ctr">
                    <a:lnL>
                      <a:noFill/>
                    </a:lnL>
                    <a:lnR>
                      <a:noFill/>
                    </a:lnR>
                    <a:lnT>
                      <a:noFill/>
                    </a:lnT>
                    <a:lnB>
                      <a:noFill/>
                    </a:lnB>
                  </a:tcPr>
                </a:tc>
                <a:extLst>
                  <a:ext uri="{0D108BD9-81ED-4DB2-BD59-A6C34878D82A}">
                    <a16:rowId xmlns:a16="http://schemas.microsoft.com/office/drawing/2014/main" val="10002"/>
                  </a:ext>
                </a:extLst>
              </a:tr>
              <a:tr h="304201">
                <a:tc>
                  <a:txBody>
                    <a:bodyPr/>
                    <a:lstStyle/>
                    <a:p>
                      <a:pPr algn="ctr"/>
                      <a:r>
                        <a:rPr lang="cs-CZ" sz="1400" dirty="0"/>
                        <a:t>Inteligence</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dirty="0"/>
                        <a:t>Úzkostnost</a:t>
                      </a:r>
                    </a:p>
                  </a:txBody>
                  <a:tcPr marL="60352" marR="60352" marT="30174" marB="30174" anchor="ctr">
                    <a:lnL>
                      <a:noFill/>
                    </a:lnL>
                    <a:lnR>
                      <a:noFill/>
                    </a:lnR>
                    <a:lnT>
                      <a:noFill/>
                    </a:lnT>
                    <a:lnB>
                      <a:noFill/>
                    </a:lnB>
                  </a:tcPr>
                </a:tc>
                <a:extLst>
                  <a:ext uri="{0D108BD9-81ED-4DB2-BD59-A6C34878D82A}">
                    <a16:rowId xmlns:a16="http://schemas.microsoft.com/office/drawing/2014/main" val="10003"/>
                  </a:ext>
                </a:extLst>
              </a:tr>
              <a:tr h="304201">
                <a:tc>
                  <a:txBody>
                    <a:bodyPr/>
                    <a:lstStyle/>
                    <a:p>
                      <a:pPr algn="ctr"/>
                      <a:r>
                        <a:rPr lang="cs-CZ" sz="1400" dirty="0"/>
                        <a:t>Emocionální stabilita</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dirty="0"/>
                        <a:t>Open Mind</a:t>
                      </a:r>
                    </a:p>
                  </a:txBody>
                  <a:tcPr marL="60352" marR="60352" marT="30174" marB="30174" anchor="ctr">
                    <a:lnL>
                      <a:noFill/>
                    </a:lnL>
                    <a:lnR>
                      <a:noFill/>
                    </a:lnR>
                    <a:lnT>
                      <a:noFill/>
                    </a:lnT>
                    <a:lnB>
                      <a:noFill/>
                    </a:lnB>
                  </a:tcPr>
                </a:tc>
                <a:extLst>
                  <a:ext uri="{0D108BD9-81ED-4DB2-BD59-A6C34878D82A}">
                    <a16:rowId xmlns:a16="http://schemas.microsoft.com/office/drawing/2014/main" val="10004"/>
                  </a:ext>
                </a:extLst>
              </a:tr>
              <a:tr h="304201">
                <a:tc>
                  <a:txBody>
                    <a:bodyPr/>
                    <a:lstStyle/>
                    <a:p>
                      <a:pPr algn="ctr"/>
                      <a:r>
                        <a:rPr lang="cs-CZ" sz="1400" dirty="0"/>
                        <a:t>Dominance</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dirty="0"/>
                        <a:t>Nezávislost</a:t>
                      </a:r>
                    </a:p>
                  </a:txBody>
                  <a:tcPr marL="60352" marR="60352" marT="30174" marB="30174" anchor="ctr">
                    <a:lnL>
                      <a:noFill/>
                    </a:lnL>
                    <a:lnR>
                      <a:noFill/>
                    </a:lnR>
                    <a:lnT>
                      <a:noFill/>
                    </a:lnT>
                    <a:lnB>
                      <a:noFill/>
                    </a:lnB>
                  </a:tcPr>
                </a:tc>
                <a:extLst>
                  <a:ext uri="{0D108BD9-81ED-4DB2-BD59-A6C34878D82A}">
                    <a16:rowId xmlns:a16="http://schemas.microsoft.com/office/drawing/2014/main" val="10005"/>
                  </a:ext>
                </a:extLst>
              </a:tr>
              <a:tr h="304201">
                <a:tc>
                  <a:txBody>
                    <a:bodyPr/>
                    <a:lstStyle/>
                    <a:p>
                      <a:pPr algn="ctr"/>
                      <a:r>
                        <a:rPr lang="cs-CZ" sz="1400" dirty="0"/>
                        <a:t>Živost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pPr algn="ctr"/>
                      <a:r>
                        <a:rPr lang="cs-CZ" sz="1600" dirty="0"/>
                        <a:t>Sebekontrola</a:t>
                      </a:r>
                    </a:p>
                  </a:txBody>
                  <a:tcPr marL="60352" marR="60352" marT="30174" marB="30174" anchor="ctr">
                    <a:lnL>
                      <a:noFill/>
                    </a:lnL>
                    <a:lnR>
                      <a:noFill/>
                    </a:lnR>
                    <a:lnT>
                      <a:noFill/>
                    </a:lnT>
                    <a:lnB>
                      <a:noFill/>
                    </a:lnB>
                  </a:tcPr>
                </a:tc>
                <a:extLst>
                  <a:ext uri="{0D108BD9-81ED-4DB2-BD59-A6C34878D82A}">
                    <a16:rowId xmlns:a16="http://schemas.microsoft.com/office/drawing/2014/main" val="10006"/>
                  </a:ext>
                </a:extLst>
              </a:tr>
              <a:tr h="304201">
                <a:tc>
                  <a:txBody>
                    <a:bodyPr/>
                    <a:lstStyle/>
                    <a:p>
                      <a:pPr algn="ctr"/>
                      <a:r>
                        <a:rPr lang="cs-CZ" sz="1400" dirty="0"/>
                        <a:t>Zásadovost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600" dirty="0"/>
                    </a:p>
                  </a:txBody>
                  <a:tcPr marL="60352" marR="60352" marT="30174" marB="30174" anchor="ctr">
                    <a:lnL>
                      <a:noFill/>
                    </a:lnL>
                    <a:lnR>
                      <a:noFill/>
                    </a:lnR>
                    <a:lnT>
                      <a:noFill/>
                    </a:lnT>
                    <a:lnB>
                      <a:noFill/>
                    </a:lnB>
                  </a:tcPr>
                </a:tc>
                <a:extLst>
                  <a:ext uri="{0D108BD9-81ED-4DB2-BD59-A6C34878D82A}">
                    <a16:rowId xmlns:a16="http://schemas.microsoft.com/office/drawing/2014/main" val="10007"/>
                  </a:ext>
                </a:extLst>
              </a:tr>
              <a:tr h="282100">
                <a:tc>
                  <a:txBody>
                    <a:bodyPr/>
                    <a:lstStyle/>
                    <a:p>
                      <a:pPr algn="ctr"/>
                      <a:r>
                        <a:rPr lang="cs-CZ" sz="1400" dirty="0"/>
                        <a:t>Sociální smělost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08"/>
                  </a:ext>
                </a:extLst>
              </a:tr>
              <a:tr h="282100">
                <a:tc>
                  <a:txBody>
                    <a:bodyPr/>
                    <a:lstStyle/>
                    <a:p>
                      <a:pPr algn="ctr"/>
                      <a:r>
                        <a:rPr lang="cs-CZ" sz="1400" dirty="0"/>
                        <a:t>Citlivost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09"/>
                  </a:ext>
                </a:extLst>
              </a:tr>
              <a:tr h="282100">
                <a:tc>
                  <a:txBody>
                    <a:bodyPr/>
                    <a:lstStyle/>
                    <a:p>
                      <a:pPr algn="ctr"/>
                      <a:r>
                        <a:rPr lang="cs-CZ" sz="1400" dirty="0"/>
                        <a:t>Ostražitost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0"/>
                  </a:ext>
                </a:extLst>
              </a:tr>
              <a:tr h="282100">
                <a:tc>
                  <a:txBody>
                    <a:bodyPr/>
                    <a:lstStyle/>
                    <a:p>
                      <a:pPr algn="ctr"/>
                      <a:r>
                        <a:rPr lang="cs-CZ" sz="1400" dirty="0"/>
                        <a:t>Snivost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1"/>
                  </a:ext>
                </a:extLst>
              </a:tr>
              <a:tr h="282100">
                <a:tc>
                  <a:txBody>
                    <a:bodyPr/>
                    <a:lstStyle/>
                    <a:p>
                      <a:pPr algn="ctr"/>
                      <a:r>
                        <a:rPr lang="cs-CZ" sz="1400" dirty="0"/>
                        <a:t>Uzavřenost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2"/>
                  </a:ext>
                </a:extLst>
              </a:tr>
              <a:tr h="282100">
                <a:tc>
                  <a:txBody>
                    <a:bodyPr/>
                    <a:lstStyle/>
                    <a:p>
                      <a:pPr algn="ctr"/>
                      <a:r>
                        <a:rPr lang="cs-CZ" sz="1400" dirty="0"/>
                        <a:t>Ustrašenost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dirty="0"/>
                    </a:p>
                  </a:txBody>
                  <a:tcPr marL="60352" marR="60352" marT="30174" marB="30174" anchor="ctr">
                    <a:lnL>
                      <a:noFill/>
                    </a:lnL>
                    <a:lnR>
                      <a:noFill/>
                    </a:lnR>
                    <a:lnT>
                      <a:noFill/>
                    </a:lnT>
                    <a:lnB>
                      <a:noFill/>
                    </a:lnB>
                  </a:tcPr>
                </a:tc>
                <a:extLst>
                  <a:ext uri="{0D108BD9-81ED-4DB2-BD59-A6C34878D82A}">
                    <a16:rowId xmlns:a16="http://schemas.microsoft.com/office/drawing/2014/main" val="10013"/>
                  </a:ext>
                </a:extLst>
              </a:tr>
              <a:tr h="494208">
                <a:tc>
                  <a:txBody>
                    <a:bodyPr/>
                    <a:lstStyle/>
                    <a:p>
                      <a:pPr algn="ctr"/>
                      <a:r>
                        <a:rPr lang="cs-CZ" sz="1400" dirty="0"/>
                        <a:t>Otevřenost ke změnám</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4"/>
                  </a:ext>
                </a:extLst>
              </a:tr>
              <a:tr h="282100">
                <a:tc>
                  <a:txBody>
                    <a:bodyPr/>
                    <a:lstStyle/>
                    <a:p>
                      <a:pPr algn="ctr"/>
                      <a:r>
                        <a:rPr lang="cs-CZ" sz="1400" dirty="0"/>
                        <a:t>Soběstačnost</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5"/>
                  </a:ext>
                </a:extLst>
              </a:tr>
              <a:tr h="282100">
                <a:tc>
                  <a:txBody>
                    <a:bodyPr/>
                    <a:lstStyle/>
                    <a:p>
                      <a:pPr algn="ctr"/>
                      <a:r>
                        <a:rPr lang="cs-CZ" sz="1400" dirty="0"/>
                        <a:t>Perfekcionismus</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extLst>
                  <a:ext uri="{0D108BD9-81ED-4DB2-BD59-A6C34878D82A}">
                    <a16:rowId xmlns:a16="http://schemas.microsoft.com/office/drawing/2014/main" val="10016"/>
                  </a:ext>
                </a:extLst>
              </a:tr>
              <a:tr h="282100">
                <a:tc>
                  <a:txBody>
                    <a:bodyPr/>
                    <a:lstStyle/>
                    <a:p>
                      <a:pPr algn="ctr"/>
                      <a:r>
                        <a:rPr lang="cs-CZ" sz="1400" dirty="0"/>
                        <a:t>Napětí</a:t>
                      </a:r>
                    </a:p>
                  </a:txBody>
                  <a:tcPr marL="60352" marR="60352" marT="30174" marB="30174" anchor="ctr">
                    <a:lnL>
                      <a:noFill/>
                    </a:lnL>
                    <a:lnR>
                      <a:noFill/>
                    </a:lnR>
                    <a:lnT>
                      <a:noFill/>
                    </a:lnT>
                    <a:lnB>
                      <a:noFill/>
                    </a:lnB>
                  </a:tcPr>
                </a:tc>
                <a:tc>
                  <a:txBody>
                    <a:bodyPr/>
                    <a:lstStyle/>
                    <a:p>
                      <a:endParaRPr lang="cs-CZ" sz="1200"/>
                    </a:p>
                  </a:txBody>
                  <a:tcPr marL="60352" marR="60352" marT="30174" marB="30174" anchor="ctr">
                    <a:lnL>
                      <a:noFill/>
                    </a:lnL>
                    <a:lnR>
                      <a:noFill/>
                    </a:lnR>
                    <a:lnT>
                      <a:noFill/>
                    </a:lnT>
                    <a:lnB>
                      <a:noFill/>
                    </a:lnB>
                  </a:tcPr>
                </a:tc>
                <a:tc>
                  <a:txBody>
                    <a:bodyPr/>
                    <a:lstStyle/>
                    <a:p>
                      <a:endParaRPr lang="cs-CZ" sz="1200" dirty="0"/>
                    </a:p>
                  </a:txBody>
                  <a:tcPr marL="60352" marR="60352" marT="30174" marB="30174" anchor="ctr">
                    <a:lnL>
                      <a:noFill/>
                    </a:lnL>
                    <a:lnR>
                      <a:noFill/>
                    </a:lnR>
                    <a:lnT>
                      <a:noFill/>
                    </a:lnT>
                    <a:lnB>
                      <a:noFill/>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a:t>Předmět psychologie</a:t>
            </a:r>
          </a:p>
        </p:txBody>
      </p:sp>
      <p:sp>
        <p:nvSpPr>
          <p:cNvPr id="26626" name="Zástupný symbol pro obsah 17"/>
          <p:cNvSpPr>
            <a:spLocks noGrp="1"/>
          </p:cNvSpPr>
          <p:nvPr>
            <p:ph idx="1"/>
          </p:nvPr>
        </p:nvSpPr>
        <p:spPr/>
        <p:txBody>
          <a:bodyPr/>
          <a:lstStyle/>
          <a:p>
            <a:endParaRPr lang="cs-CZ"/>
          </a:p>
        </p:txBody>
      </p:sp>
      <p:grpSp>
        <p:nvGrpSpPr>
          <p:cNvPr id="26627" name="Skupina 3"/>
          <p:cNvGrpSpPr>
            <a:grpSpLocks/>
          </p:cNvGrpSpPr>
          <p:nvPr/>
        </p:nvGrpSpPr>
        <p:grpSpPr bwMode="auto">
          <a:xfrm>
            <a:off x="142875" y="1466850"/>
            <a:ext cx="8645525" cy="4645025"/>
            <a:chOff x="706582" y="2060848"/>
            <a:chExt cx="8646814" cy="4644568"/>
          </a:xfrm>
        </p:grpSpPr>
        <p:sp>
          <p:nvSpPr>
            <p:cNvPr id="3" name="Volný tvar 2"/>
            <p:cNvSpPr/>
            <p:nvPr/>
          </p:nvSpPr>
          <p:spPr>
            <a:xfrm>
              <a:off x="2049807" y="2232281"/>
              <a:ext cx="5209365" cy="4103284"/>
            </a:xfrm>
            <a:custGeom>
              <a:avLst/>
              <a:gdLst>
                <a:gd name="connsiteX0" fmla="*/ 0 w 5209309"/>
                <a:gd name="connsiteY0" fmla="*/ 2618509 h 3311290"/>
                <a:gd name="connsiteX1" fmla="*/ 166254 w 5209309"/>
                <a:gd name="connsiteY1" fmla="*/ 2549237 h 3311290"/>
                <a:gd name="connsiteX2" fmla="*/ 263236 w 5209309"/>
                <a:gd name="connsiteY2" fmla="*/ 2479964 h 3311290"/>
                <a:gd name="connsiteX3" fmla="*/ 332509 w 5209309"/>
                <a:gd name="connsiteY3" fmla="*/ 2396837 h 3311290"/>
                <a:gd name="connsiteX4" fmla="*/ 360218 w 5209309"/>
                <a:gd name="connsiteY4" fmla="*/ 2299855 h 3311290"/>
                <a:gd name="connsiteX5" fmla="*/ 387927 w 5209309"/>
                <a:gd name="connsiteY5" fmla="*/ 2258291 h 3311290"/>
                <a:gd name="connsiteX6" fmla="*/ 401782 w 5209309"/>
                <a:gd name="connsiteY6" fmla="*/ 2216728 h 3311290"/>
                <a:gd name="connsiteX7" fmla="*/ 443345 w 5209309"/>
                <a:gd name="connsiteY7" fmla="*/ 2036619 h 3311290"/>
                <a:gd name="connsiteX8" fmla="*/ 512618 w 5209309"/>
                <a:gd name="connsiteY8" fmla="*/ 1967346 h 3311290"/>
                <a:gd name="connsiteX9" fmla="*/ 554182 w 5209309"/>
                <a:gd name="connsiteY9" fmla="*/ 1925782 h 3311290"/>
                <a:gd name="connsiteX10" fmla="*/ 595745 w 5209309"/>
                <a:gd name="connsiteY10" fmla="*/ 1884219 h 3311290"/>
                <a:gd name="connsiteX11" fmla="*/ 623454 w 5209309"/>
                <a:gd name="connsiteY11" fmla="*/ 1759528 h 3311290"/>
                <a:gd name="connsiteX12" fmla="*/ 651163 w 5209309"/>
                <a:gd name="connsiteY12" fmla="*/ 1690255 h 3311290"/>
                <a:gd name="connsiteX13" fmla="*/ 734291 w 5209309"/>
                <a:gd name="connsiteY13" fmla="*/ 1579419 h 3311290"/>
                <a:gd name="connsiteX14" fmla="*/ 803563 w 5209309"/>
                <a:gd name="connsiteY14" fmla="*/ 1482437 h 3311290"/>
                <a:gd name="connsiteX15" fmla="*/ 831273 w 5209309"/>
                <a:gd name="connsiteY15" fmla="*/ 1440873 h 3311290"/>
                <a:gd name="connsiteX16" fmla="*/ 914400 w 5209309"/>
                <a:gd name="connsiteY16" fmla="*/ 1385455 h 3311290"/>
                <a:gd name="connsiteX17" fmla="*/ 955963 w 5209309"/>
                <a:gd name="connsiteY17" fmla="*/ 1357746 h 3311290"/>
                <a:gd name="connsiteX18" fmla="*/ 1011382 w 5209309"/>
                <a:gd name="connsiteY18" fmla="*/ 1288473 h 3311290"/>
                <a:gd name="connsiteX19" fmla="*/ 1080654 w 5209309"/>
                <a:gd name="connsiteY19" fmla="*/ 1177637 h 3311290"/>
                <a:gd name="connsiteX20" fmla="*/ 1136073 w 5209309"/>
                <a:gd name="connsiteY20" fmla="*/ 1108364 h 3311290"/>
                <a:gd name="connsiteX21" fmla="*/ 1149927 w 5209309"/>
                <a:gd name="connsiteY21" fmla="*/ 1066800 h 3311290"/>
                <a:gd name="connsiteX22" fmla="*/ 1177636 w 5209309"/>
                <a:gd name="connsiteY22" fmla="*/ 955964 h 3311290"/>
                <a:gd name="connsiteX23" fmla="*/ 1246909 w 5209309"/>
                <a:gd name="connsiteY23" fmla="*/ 872837 h 3311290"/>
                <a:gd name="connsiteX24" fmla="*/ 1302327 w 5209309"/>
                <a:gd name="connsiteY24" fmla="*/ 706582 h 3311290"/>
                <a:gd name="connsiteX25" fmla="*/ 1343891 w 5209309"/>
                <a:gd name="connsiteY25" fmla="*/ 651164 h 3311290"/>
                <a:gd name="connsiteX26" fmla="*/ 1413163 w 5209309"/>
                <a:gd name="connsiteY26" fmla="*/ 554182 h 3311290"/>
                <a:gd name="connsiteX27" fmla="*/ 1440873 w 5209309"/>
                <a:gd name="connsiteY27" fmla="*/ 471055 h 3311290"/>
                <a:gd name="connsiteX28" fmla="*/ 1454727 w 5209309"/>
                <a:gd name="connsiteY28" fmla="*/ 429491 h 3311290"/>
                <a:gd name="connsiteX29" fmla="*/ 1482436 w 5209309"/>
                <a:gd name="connsiteY29" fmla="*/ 360219 h 3311290"/>
                <a:gd name="connsiteX30" fmla="*/ 1496291 w 5209309"/>
                <a:gd name="connsiteY30" fmla="*/ 318655 h 3311290"/>
                <a:gd name="connsiteX31" fmla="*/ 1524000 w 5209309"/>
                <a:gd name="connsiteY31" fmla="*/ 249382 h 3311290"/>
                <a:gd name="connsiteX32" fmla="*/ 1537854 w 5209309"/>
                <a:gd name="connsiteY32" fmla="*/ 207819 h 3311290"/>
                <a:gd name="connsiteX33" fmla="*/ 1593273 w 5209309"/>
                <a:gd name="connsiteY33" fmla="*/ 152400 h 3311290"/>
                <a:gd name="connsiteX34" fmla="*/ 1634836 w 5209309"/>
                <a:gd name="connsiteY34" fmla="*/ 96982 h 3311290"/>
                <a:gd name="connsiteX35" fmla="*/ 1662545 w 5209309"/>
                <a:gd name="connsiteY35" fmla="*/ 55419 h 3311290"/>
                <a:gd name="connsiteX36" fmla="*/ 1676400 w 5209309"/>
                <a:gd name="connsiteY36" fmla="*/ 13855 h 3311290"/>
                <a:gd name="connsiteX37" fmla="*/ 1717963 w 5209309"/>
                <a:gd name="connsiteY37" fmla="*/ 0 h 3311290"/>
                <a:gd name="connsiteX38" fmla="*/ 1787236 w 5209309"/>
                <a:gd name="connsiteY38" fmla="*/ 41564 h 3311290"/>
                <a:gd name="connsiteX39" fmla="*/ 1870363 w 5209309"/>
                <a:gd name="connsiteY39" fmla="*/ 96982 h 3311290"/>
                <a:gd name="connsiteX40" fmla="*/ 1911927 w 5209309"/>
                <a:gd name="connsiteY40" fmla="*/ 124691 h 3311290"/>
                <a:gd name="connsiteX41" fmla="*/ 1953491 w 5209309"/>
                <a:gd name="connsiteY41" fmla="*/ 152400 h 3311290"/>
                <a:gd name="connsiteX42" fmla="*/ 2036618 w 5209309"/>
                <a:gd name="connsiteY42" fmla="*/ 180109 h 3311290"/>
                <a:gd name="connsiteX43" fmla="*/ 2078182 w 5209309"/>
                <a:gd name="connsiteY43" fmla="*/ 263237 h 3311290"/>
                <a:gd name="connsiteX44" fmla="*/ 2133600 w 5209309"/>
                <a:gd name="connsiteY44" fmla="*/ 387928 h 3311290"/>
                <a:gd name="connsiteX45" fmla="*/ 2189018 w 5209309"/>
                <a:gd name="connsiteY45" fmla="*/ 401782 h 3311290"/>
                <a:gd name="connsiteX46" fmla="*/ 2299854 w 5209309"/>
                <a:gd name="connsiteY46" fmla="*/ 498764 h 3311290"/>
                <a:gd name="connsiteX47" fmla="*/ 2382982 w 5209309"/>
                <a:gd name="connsiteY47" fmla="*/ 429491 h 3311290"/>
                <a:gd name="connsiteX48" fmla="*/ 2424545 w 5209309"/>
                <a:gd name="connsiteY48" fmla="*/ 374073 h 3311290"/>
                <a:gd name="connsiteX49" fmla="*/ 2466109 w 5209309"/>
                <a:gd name="connsiteY49" fmla="*/ 346364 h 3311290"/>
                <a:gd name="connsiteX50" fmla="*/ 2563091 w 5209309"/>
                <a:gd name="connsiteY50" fmla="*/ 304800 h 3311290"/>
                <a:gd name="connsiteX51" fmla="*/ 2604654 w 5209309"/>
                <a:gd name="connsiteY51" fmla="*/ 346364 h 3311290"/>
                <a:gd name="connsiteX52" fmla="*/ 2618509 w 5209309"/>
                <a:gd name="connsiteY52" fmla="*/ 387928 h 3311290"/>
                <a:gd name="connsiteX53" fmla="*/ 2660073 w 5209309"/>
                <a:gd name="connsiteY53" fmla="*/ 415637 h 3311290"/>
                <a:gd name="connsiteX54" fmla="*/ 2673927 w 5209309"/>
                <a:gd name="connsiteY54" fmla="*/ 457200 h 3311290"/>
                <a:gd name="connsiteX55" fmla="*/ 2798618 w 5209309"/>
                <a:gd name="connsiteY55" fmla="*/ 498764 h 3311290"/>
                <a:gd name="connsiteX56" fmla="*/ 2812473 w 5209309"/>
                <a:gd name="connsiteY56" fmla="*/ 554182 h 3311290"/>
                <a:gd name="connsiteX57" fmla="*/ 2854036 w 5209309"/>
                <a:gd name="connsiteY57" fmla="*/ 581891 h 3311290"/>
                <a:gd name="connsiteX58" fmla="*/ 2881745 w 5209309"/>
                <a:gd name="connsiteY58" fmla="*/ 623455 h 3311290"/>
                <a:gd name="connsiteX59" fmla="*/ 2895600 w 5209309"/>
                <a:gd name="connsiteY59" fmla="*/ 665019 h 3311290"/>
                <a:gd name="connsiteX60" fmla="*/ 2937163 w 5209309"/>
                <a:gd name="connsiteY60" fmla="*/ 706582 h 3311290"/>
                <a:gd name="connsiteX61" fmla="*/ 2964873 w 5209309"/>
                <a:gd name="connsiteY61" fmla="*/ 762000 h 3311290"/>
                <a:gd name="connsiteX62" fmla="*/ 3006436 w 5209309"/>
                <a:gd name="connsiteY62" fmla="*/ 817419 h 3311290"/>
                <a:gd name="connsiteX63" fmla="*/ 3020291 w 5209309"/>
                <a:gd name="connsiteY63" fmla="*/ 858982 h 3311290"/>
                <a:gd name="connsiteX64" fmla="*/ 3089563 w 5209309"/>
                <a:gd name="connsiteY64" fmla="*/ 955964 h 3311290"/>
                <a:gd name="connsiteX65" fmla="*/ 3131127 w 5209309"/>
                <a:gd name="connsiteY65" fmla="*/ 983673 h 3311290"/>
                <a:gd name="connsiteX66" fmla="*/ 3228109 w 5209309"/>
                <a:gd name="connsiteY66" fmla="*/ 1080655 h 3311290"/>
                <a:gd name="connsiteX67" fmla="*/ 3241963 w 5209309"/>
                <a:gd name="connsiteY67" fmla="*/ 1122219 h 3311290"/>
                <a:gd name="connsiteX68" fmla="*/ 3297382 w 5209309"/>
                <a:gd name="connsiteY68" fmla="*/ 1205346 h 3311290"/>
                <a:gd name="connsiteX69" fmla="*/ 3325091 w 5209309"/>
                <a:gd name="connsiteY69" fmla="*/ 1302328 h 3311290"/>
                <a:gd name="connsiteX70" fmla="*/ 3338945 w 5209309"/>
                <a:gd name="connsiteY70" fmla="*/ 1343891 h 3311290"/>
                <a:gd name="connsiteX71" fmla="*/ 3588327 w 5209309"/>
                <a:gd name="connsiteY71" fmla="*/ 1427019 h 3311290"/>
                <a:gd name="connsiteX72" fmla="*/ 3685309 w 5209309"/>
                <a:gd name="connsiteY72" fmla="*/ 1440873 h 3311290"/>
                <a:gd name="connsiteX73" fmla="*/ 3726873 w 5209309"/>
                <a:gd name="connsiteY73" fmla="*/ 1454728 h 3311290"/>
                <a:gd name="connsiteX74" fmla="*/ 3768436 w 5209309"/>
                <a:gd name="connsiteY74" fmla="*/ 1579419 h 3311290"/>
                <a:gd name="connsiteX75" fmla="*/ 3851563 w 5209309"/>
                <a:gd name="connsiteY75" fmla="*/ 1759528 h 3311290"/>
                <a:gd name="connsiteX76" fmla="*/ 3865418 w 5209309"/>
                <a:gd name="connsiteY76" fmla="*/ 2050473 h 3311290"/>
                <a:gd name="connsiteX77" fmla="*/ 3879273 w 5209309"/>
                <a:gd name="connsiteY77" fmla="*/ 2105891 h 3311290"/>
                <a:gd name="connsiteX78" fmla="*/ 3976254 w 5209309"/>
                <a:gd name="connsiteY78" fmla="*/ 2202873 h 3311290"/>
                <a:gd name="connsiteX79" fmla="*/ 4308763 w 5209309"/>
                <a:gd name="connsiteY79" fmla="*/ 2230582 h 3311290"/>
                <a:gd name="connsiteX80" fmla="*/ 4378036 w 5209309"/>
                <a:gd name="connsiteY80" fmla="*/ 2369128 h 3311290"/>
                <a:gd name="connsiteX81" fmla="*/ 4391891 w 5209309"/>
                <a:gd name="connsiteY81" fmla="*/ 2466109 h 3311290"/>
                <a:gd name="connsiteX82" fmla="*/ 4405745 w 5209309"/>
                <a:gd name="connsiteY82" fmla="*/ 2535382 h 3311290"/>
                <a:gd name="connsiteX83" fmla="*/ 4461163 w 5209309"/>
                <a:gd name="connsiteY83" fmla="*/ 2576946 h 3311290"/>
                <a:gd name="connsiteX84" fmla="*/ 4585854 w 5209309"/>
                <a:gd name="connsiteY84" fmla="*/ 2673928 h 3311290"/>
                <a:gd name="connsiteX85" fmla="*/ 4641273 w 5209309"/>
                <a:gd name="connsiteY85" fmla="*/ 2687782 h 3311290"/>
                <a:gd name="connsiteX86" fmla="*/ 4710545 w 5209309"/>
                <a:gd name="connsiteY86" fmla="*/ 2757055 h 3311290"/>
                <a:gd name="connsiteX87" fmla="*/ 4752109 w 5209309"/>
                <a:gd name="connsiteY87" fmla="*/ 2812473 h 3311290"/>
                <a:gd name="connsiteX88" fmla="*/ 4807527 w 5209309"/>
                <a:gd name="connsiteY88" fmla="*/ 2895600 h 3311290"/>
                <a:gd name="connsiteX89" fmla="*/ 4918363 w 5209309"/>
                <a:gd name="connsiteY89" fmla="*/ 3061855 h 3311290"/>
                <a:gd name="connsiteX90" fmla="*/ 5001491 w 5209309"/>
                <a:gd name="connsiteY90" fmla="*/ 3144982 h 3311290"/>
                <a:gd name="connsiteX91" fmla="*/ 5015345 w 5209309"/>
                <a:gd name="connsiteY91" fmla="*/ 3186546 h 3311290"/>
                <a:gd name="connsiteX92" fmla="*/ 5153891 w 5209309"/>
                <a:gd name="connsiteY92" fmla="*/ 3283528 h 3311290"/>
                <a:gd name="connsiteX93" fmla="*/ 5209309 w 5209309"/>
                <a:gd name="connsiteY93" fmla="*/ 3311237 h 331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09309" h="3311290">
                  <a:moveTo>
                    <a:pt x="0" y="2618509"/>
                  </a:moveTo>
                  <a:cubicBezTo>
                    <a:pt x="78622" y="2596046"/>
                    <a:pt x="103595" y="2597971"/>
                    <a:pt x="166254" y="2549237"/>
                  </a:cubicBezTo>
                  <a:cubicBezTo>
                    <a:pt x="264872" y="2472534"/>
                    <a:pt x="178513" y="2508206"/>
                    <a:pt x="263236" y="2479964"/>
                  </a:cubicBezTo>
                  <a:cubicBezTo>
                    <a:pt x="293875" y="2449325"/>
                    <a:pt x="313221" y="2435413"/>
                    <a:pt x="332509" y="2396837"/>
                  </a:cubicBezTo>
                  <a:cubicBezTo>
                    <a:pt x="359463" y="2342929"/>
                    <a:pt x="333592" y="2361983"/>
                    <a:pt x="360218" y="2299855"/>
                  </a:cubicBezTo>
                  <a:cubicBezTo>
                    <a:pt x="366777" y="2284550"/>
                    <a:pt x="380480" y="2273184"/>
                    <a:pt x="387927" y="2258291"/>
                  </a:cubicBezTo>
                  <a:cubicBezTo>
                    <a:pt x="394458" y="2245229"/>
                    <a:pt x="397164" y="2230582"/>
                    <a:pt x="401782" y="2216728"/>
                  </a:cubicBezTo>
                  <a:cubicBezTo>
                    <a:pt x="405592" y="2190057"/>
                    <a:pt x="417987" y="2061977"/>
                    <a:pt x="443345" y="2036619"/>
                  </a:cubicBezTo>
                  <a:lnTo>
                    <a:pt x="512618" y="1967346"/>
                  </a:lnTo>
                  <a:lnTo>
                    <a:pt x="554182" y="1925782"/>
                  </a:lnTo>
                  <a:lnTo>
                    <a:pt x="595745" y="1884219"/>
                  </a:lnTo>
                  <a:cubicBezTo>
                    <a:pt x="601234" y="1856775"/>
                    <a:pt x="613673" y="1788870"/>
                    <a:pt x="623454" y="1759528"/>
                  </a:cubicBezTo>
                  <a:cubicBezTo>
                    <a:pt x="631318" y="1735934"/>
                    <a:pt x="638129" y="1711435"/>
                    <a:pt x="651163" y="1690255"/>
                  </a:cubicBezTo>
                  <a:cubicBezTo>
                    <a:pt x="675367" y="1650924"/>
                    <a:pt x="734291" y="1579419"/>
                    <a:pt x="734291" y="1579419"/>
                  </a:cubicBezTo>
                  <a:cubicBezTo>
                    <a:pt x="759747" y="1503049"/>
                    <a:pt x="731842" y="1566110"/>
                    <a:pt x="803563" y="1482437"/>
                  </a:cubicBezTo>
                  <a:cubicBezTo>
                    <a:pt x="814400" y="1469794"/>
                    <a:pt x="818742" y="1451838"/>
                    <a:pt x="831273" y="1440873"/>
                  </a:cubicBezTo>
                  <a:cubicBezTo>
                    <a:pt x="856335" y="1418943"/>
                    <a:pt x="886691" y="1403928"/>
                    <a:pt x="914400" y="1385455"/>
                  </a:cubicBezTo>
                  <a:cubicBezTo>
                    <a:pt x="928254" y="1376219"/>
                    <a:pt x="944189" y="1369520"/>
                    <a:pt x="955963" y="1357746"/>
                  </a:cubicBezTo>
                  <a:cubicBezTo>
                    <a:pt x="995447" y="1318263"/>
                    <a:pt x="976427" y="1340906"/>
                    <a:pt x="1011382" y="1288473"/>
                  </a:cubicBezTo>
                  <a:cubicBezTo>
                    <a:pt x="1036180" y="1214074"/>
                    <a:pt x="1012886" y="1267995"/>
                    <a:pt x="1080654" y="1177637"/>
                  </a:cubicBezTo>
                  <a:cubicBezTo>
                    <a:pt x="1133086" y="1107728"/>
                    <a:pt x="1082878" y="1161557"/>
                    <a:pt x="1136073" y="1108364"/>
                  </a:cubicBezTo>
                  <a:cubicBezTo>
                    <a:pt x="1140691" y="1094509"/>
                    <a:pt x="1146385" y="1080968"/>
                    <a:pt x="1149927" y="1066800"/>
                  </a:cubicBezTo>
                  <a:cubicBezTo>
                    <a:pt x="1157830" y="1035190"/>
                    <a:pt x="1161804" y="987629"/>
                    <a:pt x="1177636" y="955964"/>
                  </a:cubicBezTo>
                  <a:cubicBezTo>
                    <a:pt x="1196925" y="917385"/>
                    <a:pt x="1216267" y="903478"/>
                    <a:pt x="1246909" y="872837"/>
                  </a:cubicBezTo>
                  <a:cubicBezTo>
                    <a:pt x="1259075" y="830257"/>
                    <a:pt x="1278683" y="749141"/>
                    <a:pt x="1302327" y="706582"/>
                  </a:cubicBezTo>
                  <a:cubicBezTo>
                    <a:pt x="1313541" y="686397"/>
                    <a:pt x="1330470" y="669954"/>
                    <a:pt x="1343891" y="651164"/>
                  </a:cubicBezTo>
                  <a:cubicBezTo>
                    <a:pt x="1445214" y="509312"/>
                    <a:pt x="1277288" y="735351"/>
                    <a:pt x="1413163" y="554182"/>
                  </a:cubicBezTo>
                  <a:lnTo>
                    <a:pt x="1440873" y="471055"/>
                  </a:lnTo>
                  <a:cubicBezTo>
                    <a:pt x="1445491" y="457200"/>
                    <a:pt x="1449303" y="443050"/>
                    <a:pt x="1454727" y="429491"/>
                  </a:cubicBezTo>
                  <a:cubicBezTo>
                    <a:pt x="1463963" y="406400"/>
                    <a:pt x="1473704" y="383505"/>
                    <a:pt x="1482436" y="360219"/>
                  </a:cubicBezTo>
                  <a:cubicBezTo>
                    <a:pt x="1487564" y="346545"/>
                    <a:pt x="1491163" y="332329"/>
                    <a:pt x="1496291" y="318655"/>
                  </a:cubicBezTo>
                  <a:cubicBezTo>
                    <a:pt x="1505023" y="295369"/>
                    <a:pt x="1515268" y="272668"/>
                    <a:pt x="1524000" y="249382"/>
                  </a:cubicBezTo>
                  <a:cubicBezTo>
                    <a:pt x="1529128" y="235708"/>
                    <a:pt x="1529366" y="219703"/>
                    <a:pt x="1537854" y="207819"/>
                  </a:cubicBezTo>
                  <a:cubicBezTo>
                    <a:pt x="1553039" y="186560"/>
                    <a:pt x="1577598" y="173300"/>
                    <a:pt x="1593273" y="152400"/>
                  </a:cubicBezTo>
                  <a:cubicBezTo>
                    <a:pt x="1607127" y="133927"/>
                    <a:pt x="1621415" y="115772"/>
                    <a:pt x="1634836" y="96982"/>
                  </a:cubicBezTo>
                  <a:cubicBezTo>
                    <a:pt x="1644514" y="83433"/>
                    <a:pt x="1655098" y="70312"/>
                    <a:pt x="1662545" y="55419"/>
                  </a:cubicBezTo>
                  <a:cubicBezTo>
                    <a:pt x="1669076" y="42357"/>
                    <a:pt x="1666073" y="24182"/>
                    <a:pt x="1676400" y="13855"/>
                  </a:cubicBezTo>
                  <a:cubicBezTo>
                    <a:pt x="1686726" y="3528"/>
                    <a:pt x="1704109" y="4618"/>
                    <a:pt x="1717963" y="0"/>
                  </a:cubicBezTo>
                  <a:cubicBezTo>
                    <a:pt x="1780131" y="62166"/>
                    <a:pt x="1706302" y="-3400"/>
                    <a:pt x="1787236" y="41564"/>
                  </a:cubicBezTo>
                  <a:cubicBezTo>
                    <a:pt x="1816347" y="57737"/>
                    <a:pt x="1842654" y="78509"/>
                    <a:pt x="1870363" y="96982"/>
                  </a:cubicBezTo>
                  <a:lnTo>
                    <a:pt x="1911927" y="124691"/>
                  </a:lnTo>
                  <a:cubicBezTo>
                    <a:pt x="1925782" y="133927"/>
                    <a:pt x="1937694" y="147134"/>
                    <a:pt x="1953491" y="152400"/>
                  </a:cubicBezTo>
                  <a:lnTo>
                    <a:pt x="2036618" y="180109"/>
                  </a:lnTo>
                  <a:cubicBezTo>
                    <a:pt x="2087149" y="331699"/>
                    <a:pt x="2006559" y="102084"/>
                    <a:pt x="2078182" y="263237"/>
                  </a:cubicBezTo>
                  <a:cubicBezTo>
                    <a:pt x="2086237" y="281360"/>
                    <a:pt x="2103896" y="368126"/>
                    <a:pt x="2133600" y="387928"/>
                  </a:cubicBezTo>
                  <a:cubicBezTo>
                    <a:pt x="2149443" y="398490"/>
                    <a:pt x="2170545" y="397164"/>
                    <a:pt x="2189018" y="401782"/>
                  </a:cubicBezTo>
                  <a:cubicBezTo>
                    <a:pt x="2254998" y="500752"/>
                    <a:pt x="2212128" y="476832"/>
                    <a:pt x="2299854" y="498764"/>
                  </a:cubicBezTo>
                  <a:cubicBezTo>
                    <a:pt x="2342611" y="470260"/>
                    <a:pt x="2347423" y="470976"/>
                    <a:pt x="2382982" y="429491"/>
                  </a:cubicBezTo>
                  <a:cubicBezTo>
                    <a:pt x="2398009" y="411959"/>
                    <a:pt x="2408217" y="390401"/>
                    <a:pt x="2424545" y="374073"/>
                  </a:cubicBezTo>
                  <a:cubicBezTo>
                    <a:pt x="2436319" y="362299"/>
                    <a:pt x="2451652" y="354625"/>
                    <a:pt x="2466109" y="346364"/>
                  </a:cubicBezTo>
                  <a:cubicBezTo>
                    <a:pt x="2514045" y="318972"/>
                    <a:pt x="2516461" y="320344"/>
                    <a:pt x="2563091" y="304800"/>
                  </a:cubicBezTo>
                  <a:cubicBezTo>
                    <a:pt x="2576945" y="318655"/>
                    <a:pt x="2593786" y="330061"/>
                    <a:pt x="2604654" y="346364"/>
                  </a:cubicBezTo>
                  <a:cubicBezTo>
                    <a:pt x="2612755" y="358515"/>
                    <a:pt x="2609386" y="376524"/>
                    <a:pt x="2618509" y="387928"/>
                  </a:cubicBezTo>
                  <a:cubicBezTo>
                    <a:pt x="2628911" y="400930"/>
                    <a:pt x="2646218" y="406401"/>
                    <a:pt x="2660073" y="415637"/>
                  </a:cubicBezTo>
                  <a:cubicBezTo>
                    <a:pt x="2664691" y="429491"/>
                    <a:pt x="2664804" y="445796"/>
                    <a:pt x="2673927" y="457200"/>
                  </a:cubicBezTo>
                  <a:cubicBezTo>
                    <a:pt x="2703898" y="494663"/>
                    <a:pt x="2758057" y="492004"/>
                    <a:pt x="2798618" y="498764"/>
                  </a:cubicBezTo>
                  <a:cubicBezTo>
                    <a:pt x="2803236" y="517237"/>
                    <a:pt x="2801911" y="538339"/>
                    <a:pt x="2812473" y="554182"/>
                  </a:cubicBezTo>
                  <a:cubicBezTo>
                    <a:pt x="2821709" y="568036"/>
                    <a:pt x="2842262" y="570117"/>
                    <a:pt x="2854036" y="581891"/>
                  </a:cubicBezTo>
                  <a:cubicBezTo>
                    <a:pt x="2865810" y="593665"/>
                    <a:pt x="2874298" y="608562"/>
                    <a:pt x="2881745" y="623455"/>
                  </a:cubicBezTo>
                  <a:cubicBezTo>
                    <a:pt x="2888276" y="636517"/>
                    <a:pt x="2887499" y="652868"/>
                    <a:pt x="2895600" y="665019"/>
                  </a:cubicBezTo>
                  <a:cubicBezTo>
                    <a:pt x="2906468" y="681321"/>
                    <a:pt x="2925775" y="690639"/>
                    <a:pt x="2937163" y="706582"/>
                  </a:cubicBezTo>
                  <a:cubicBezTo>
                    <a:pt x="2949168" y="723388"/>
                    <a:pt x="2953927" y="744486"/>
                    <a:pt x="2964873" y="762000"/>
                  </a:cubicBezTo>
                  <a:cubicBezTo>
                    <a:pt x="2977111" y="781581"/>
                    <a:pt x="2992582" y="798946"/>
                    <a:pt x="3006436" y="817419"/>
                  </a:cubicBezTo>
                  <a:cubicBezTo>
                    <a:pt x="3011054" y="831273"/>
                    <a:pt x="3013760" y="845920"/>
                    <a:pt x="3020291" y="858982"/>
                  </a:cubicBezTo>
                  <a:cubicBezTo>
                    <a:pt x="3028158" y="874716"/>
                    <a:pt x="3083287" y="949688"/>
                    <a:pt x="3089563" y="955964"/>
                  </a:cubicBezTo>
                  <a:cubicBezTo>
                    <a:pt x="3101337" y="967738"/>
                    <a:pt x="3118750" y="972534"/>
                    <a:pt x="3131127" y="983673"/>
                  </a:cubicBezTo>
                  <a:cubicBezTo>
                    <a:pt x="3165109" y="1014257"/>
                    <a:pt x="3228109" y="1080655"/>
                    <a:pt x="3228109" y="1080655"/>
                  </a:cubicBezTo>
                  <a:cubicBezTo>
                    <a:pt x="3232727" y="1094510"/>
                    <a:pt x="3234871" y="1109453"/>
                    <a:pt x="3241963" y="1122219"/>
                  </a:cubicBezTo>
                  <a:cubicBezTo>
                    <a:pt x="3258136" y="1151330"/>
                    <a:pt x="3297382" y="1205346"/>
                    <a:pt x="3297382" y="1205346"/>
                  </a:cubicBezTo>
                  <a:cubicBezTo>
                    <a:pt x="3330599" y="1304999"/>
                    <a:pt x="3290298" y="1180553"/>
                    <a:pt x="3325091" y="1302328"/>
                  </a:cubicBezTo>
                  <a:cubicBezTo>
                    <a:pt x="3329103" y="1316370"/>
                    <a:pt x="3327417" y="1334925"/>
                    <a:pt x="3338945" y="1343891"/>
                  </a:cubicBezTo>
                  <a:cubicBezTo>
                    <a:pt x="3410850" y="1399816"/>
                    <a:pt x="3501696" y="1414644"/>
                    <a:pt x="3588327" y="1427019"/>
                  </a:cubicBezTo>
                  <a:lnTo>
                    <a:pt x="3685309" y="1440873"/>
                  </a:lnTo>
                  <a:cubicBezTo>
                    <a:pt x="3699164" y="1445491"/>
                    <a:pt x="3716546" y="1444401"/>
                    <a:pt x="3726873" y="1454728"/>
                  </a:cubicBezTo>
                  <a:cubicBezTo>
                    <a:pt x="3761698" y="1489553"/>
                    <a:pt x="3754426" y="1537389"/>
                    <a:pt x="3768436" y="1579419"/>
                  </a:cubicBezTo>
                  <a:cubicBezTo>
                    <a:pt x="3809503" y="1702621"/>
                    <a:pt x="3803138" y="1686890"/>
                    <a:pt x="3851563" y="1759528"/>
                  </a:cubicBezTo>
                  <a:cubicBezTo>
                    <a:pt x="3856181" y="1856510"/>
                    <a:pt x="3857675" y="1953691"/>
                    <a:pt x="3865418" y="2050473"/>
                  </a:cubicBezTo>
                  <a:cubicBezTo>
                    <a:pt x="3866936" y="2069454"/>
                    <a:pt x="3870758" y="2088860"/>
                    <a:pt x="3879273" y="2105891"/>
                  </a:cubicBezTo>
                  <a:cubicBezTo>
                    <a:pt x="3906352" y="2160050"/>
                    <a:pt x="3919077" y="2196520"/>
                    <a:pt x="3976254" y="2202873"/>
                  </a:cubicBezTo>
                  <a:cubicBezTo>
                    <a:pt x="4086794" y="2215155"/>
                    <a:pt x="4197927" y="2221346"/>
                    <a:pt x="4308763" y="2230582"/>
                  </a:cubicBezTo>
                  <a:cubicBezTo>
                    <a:pt x="4331854" y="2276764"/>
                    <a:pt x="4370734" y="2318014"/>
                    <a:pt x="4378036" y="2369128"/>
                  </a:cubicBezTo>
                  <a:cubicBezTo>
                    <a:pt x="4382654" y="2401455"/>
                    <a:pt x="4386523" y="2433898"/>
                    <a:pt x="4391891" y="2466109"/>
                  </a:cubicBezTo>
                  <a:cubicBezTo>
                    <a:pt x="4395762" y="2489337"/>
                    <a:pt x="4393265" y="2515413"/>
                    <a:pt x="4405745" y="2535382"/>
                  </a:cubicBezTo>
                  <a:cubicBezTo>
                    <a:pt x="4417983" y="2554963"/>
                    <a:pt x="4443905" y="2561605"/>
                    <a:pt x="4461163" y="2576946"/>
                  </a:cubicBezTo>
                  <a:cubicBezTo>
                    <a:pt x="4530626" y="2638691"/>
                    <a:pt x="4510344" y="2645612"/>
                    <a:pt x="4585854" y="2673928"/>
                  </a:cubicBezTo>
                  <a:cubicBezTo>
                    <a:pt x="4603683" y="2680614"/>
                    <a:pt x="4622800" y="2683164"/>
                    <a:pt x="4641273" y="2687782"/>
                  </a:cubicBezTo>
                  <a:cubicBezTo>
                    <a:pt x="4715162" y="2798616"/>
                    <a:pt x="4618185" y="2664695"/>
                    <a:pt x="4710545" y="2757055"/>
                  </a:cubicBezTo>
                  <a:cubicBezTo>
                    <a:pt x="4726873" y="2773383"/>
                    <a:pt x="4738254" y="2794000"/>
                    <a:pt x="4752109" y="2812473"/>
                  </a:cubicBezTo>
                  <a:cubicBezTo>
                    <a:pt x="4781084" y="2899401"/>
                    <a:pt x="4743662" y="2807786"/>
                    <a:pt x="4807527" y="2895600"/>
                  </a:cubicBezTo>
                  <a:cubicBezTo>
                    <a:pt x="4850955" y="2955314"/>
                    <a:pt x="4870843" y="3009055"/>
                    <a:pt x="4918363" y="3061855"/>
                  </a:cubicBezTo>
                  <a:cubicBezTo>
                    <a:pt x="4944578" y="3090982"/>
                    <a:pt x="5001491" y="3144982"/>
                    <a:pt x="5001491" y="3144982"/>
                  </a:cubicBezTo>
                  <a:cubicBezTo>
                    <a:pt x="5006109" y="3158837"/>
                    <a:pt x="5005996" y="3175327"/>
                    <a:pt x="5015345" y="3186546"/>
                  </a:cubicBezTo>
                  <a:cubicBezTo>
                    <a:pt x="5028165" y="3201930"/>
                    <a:pt x="5151412" y="3281875"/>
                    <a:pt x="5153891" y="3283528"/>
                  </a:cubicBezTo>
                  <a:cubicBezTo>
                    <a:pt x="5199297" y="3313799"/>
                    <a:pt x="5178803" y="3311237"/>
                    <a:pt x="5209309" y="33112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5" name="Volný tvar 4"/>
            <p:cNvSpPr/>
            <p:nvPr/>
          </p:nvSpPr>
          <p:spPr>
            <a:xfrm>
              <a:off x="2064097" y="3789466"/>
              <a:ext cx="4378978" cy="152385"/>
            </a:xfrm>
            <a:custGeom>
              <a:avLst/>
              <a:gdLst>
                <a:gd name="connsiteX0" fmla="*/ 0 w 4378037"/>
                <a:gd name="connsiteY0" fmla="*/ 55419 h 152400"/>
                <a:gd name="connsiteX1" fmla="*/ 207818 w 4378037"/>
                <a:gd name="connsiteY1" fmla="*/ 69273 h 152400"/>
                <a:gd name="connsiteX2" fmla="*/ 249382 w 4378037"/>
                <a:gd name="connsiteY2" fmla="*/ 83128 h 152400"/>
                <a:gd name="connsiteX3" fmla="*/ 290946 w 4378037"/>
                <a:gd name="connsiteY3" fmla="*/ 55419 h 152400"/>
                <a:gd name="connsiteX4" fmla="*/ 346364 w 4378037"/>
                <a:gd name="connsiteY4" fmla="*/ 69273 h 152400"/>
                <a:gd name="connsiteX5" fmla="*/ 387928 w 4378037"/>
                <a:gd name="connsiteY5" fmla="*/ 83128 h 152400"/>
                <a:gd name="connsiteX6" fmla="*/ 429491 w 4378037"/>
                <a:gd name="connsiteY6" fmla="*/ 55419 h 152400"/>
                <a:gd name="connsiteX7" fmla="*/ 609600 w 4378037"/>
                <a:gd name="connsiteY7" fmla="*/ 69273 h 152400"/>
                <a:gd name="connsiteX8" fmla="*/ 692728 w 4378037"/>
                <a:gd name="connsiteY8" fmla="*/ 13855 h 152400"/>
                <a:gd name="connsiteX9" fmla="*/ 720437 w 4378037"/>
                <a:gd name="connsiteY9" fmla="*/ 55419 h 152400"/>
                <a:gd name="connsiteX10" fmla="*/ 942109 w 4378037"/>
                <a:gd name="connsiteY10" fmla="*/ 27710 h 152400"/>
                <a:gd name="connsiteX11" fmla="*/ 1052946 w 4378037"/>
                <a:gd name="connsiteY11" fmla="*/ 41564 h 152400"/>
                <a:gd name="connsiteX12" fmla="*/ 1136073 w 4378037"/>
                <a:gd name="connsiteY12" fmla="*/ 69273 h 152400"/>
                <a:gd name="connsiteX13" fmla="*/ 1274618 w 4378037"/>
                <a:gd name="connsiteY13" fmla="*/ 83128 h 152400"/>
                <a:gd name="connsiteX14" fmla="*/ 1302328 w 4378037"/>
                <a:gd name="connsiteY14" fmla="*/ 110837 h 152400"/>
                <a:gd name="connsiteX15" fmla="*/ 1399309 w 4378037"/>
                <a:gd name="connsiteY15" fmla="*/ 124691 h 152400"/>
                <a:gd name="connsiteX16" fmla="*/ 1593273 w 4378037"/>
                <a:gd name="connsiteY16" fmla="*/ 110837 h 152400"/>
                <a:gd name="connsiteX17" fmla="*/ 1634837 w 4378037"/>
                <a:gd name="connsiteY17" fmla="*/ 83128 h 152400"/>
                <a:gd name="connsiteX18" fmla="*/ 1717964 w 4378037"/>
                <a:gd name="connsiteY18" fmla="*/ 110837 h 152400"/>
                <a:gd name="connsiteX19" fmla="*/ 1759528 w 4378037"/>
                <a:gd name="connsiteY19" fmla="*/ 83128 h 152400"/>
                <a:gd name="connsiteX20" fmla="*/ 1787237 w 4378037"/>
                <a:gd name="connsiteY20" fmla="*/ 41564 h 152400"/>
                <a:gd name="connsiteX21" fmla="*/ 1842655 w 4378037"/>
                <a:gd name="connsiteY21" fmla="*/ 55419 h 152400"/>
                <a:gd name="connsiteX22" fmla="*/ 1911928 w 4378037"/>
                <a:gd name="connsiteY22" fmla="*/ 69273 h 152400"/>
                <a:gd name="connsiteX23" fmla="*/ 1967346 w 4378037"/>
                <a:gd name="connsiteY23" fmla="*/ 110837 h 152400"/>
                <a:gd name="connsiteX24" fmla="*/ 2008909 w 4378037"/>
                <a:gd name="connsiteY24" fmla="*/ 138546 h 152400"/>
                <a:gd name="connsiteX25" fmla="*/ 2147455 w 4378037"/>
                <a:gd name="connsiteY25" fmla="*/ 152400 h 152400"/>
                <a:gd name="connsiteX26" fmla="*/ 2535382 w 4378037"/>
                <a:gd name="connsiteY26" fmla="*/ 124691 h 152400"/>
                <a:gd name="connsiteX27" fmla="*/ 2576946 w 4378037"/>
                <a:gd name="connsiteY27" fmla="*/ 110837 h 152400"/>
                <a:gd name="connsiteX28" fmla="*/ 2937164 w 4378037"/>
                <a:gd name="connsiteY28" fmla="*/ 96982 h 152400"/>
                <a:gd name="connsiteX29" fmla="*/ 3020291 w 4378037"/>
                <a:gd name="connsiteY29" fmla="*/ 55419 h 152400"/>
                <a:gd name="connsiteX30" fmla="*/ 3144982 w 4378037"/>
                <a:gd name="connsiteY30" fmla="*/ 27710 h 152400"/>
                <a:gd name="connsiteX31" fmla="*/ 3269673 w 4378037"/>
                <a:gd name="connsiteY31" fmla="*/ 0 h 152400"/>
                <a:gd name="connsiteX32" fmla="*/ 3560618 w 4378037"/>
                <a:gd name="connsiteY32" fmla="*/ 27710 h 152400"/>
                <a:gd name="connsiteX33" fmla="*/ 3588328 w 4378037"/>
                <a:gd name="connsiteY33" fmla="*/ 55419 h 152400"/>
                <a:gd name="connsiteX34" fmla="*/ 3699164 w 4378037"/>
                <a:gd name="connsiteY34" fmla="*/ 96982 h 152400"/>
                <a:gd name="connsiteX35" fmla="*/ 3976255 w 4378037"/>
                <a:gd name="connsiteY35" fmla="*/ 83128 h 152400"/>
                <a:gd name="connsiteX36" fmla="*/ 4017818 w 4378037"/>
                <a:gd name="connsiteY36" fmla="*/ 69273 h 152400"/>
                <a:gd name="connsiteX37" fmla="*/ 4364182 w 4378037"/>
                <a:gd name="connsiteY37" fmla="*/ 96982 h 152400"/>
                <a:gd name="connsiteX38" fmla="*/ 4378037 w 4378037"/>
                <a:gd name="connsiteY38" fmla="*/ 9698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78037" h="152400">
                  <a:moveTo>
                    <a:pt x="0" y="55419"/>
                  </a:moveTo>
                  <a:cubicBezTo>
                    <a:pt x="69273" y="60037"/>
                    <a:pt x="138816" y="61606"/>
                    <a:pt x="207818" y="69273"/>
                  </a:cubicBezTo>
                  <a:cubicBezTo>
                    <a:pt x="222333" y="70886"/>
                    <a:pt x="234977" y="85529"/>
                    <a:pt x="249382" y="83128"/>
                  </a:cubicBezTo>
                  <a:cubicBezTo>
                    <a:pt x="265807" y="80391"/>
                    <a:pt x="277091" y="64655"/>
                    <a:pt x="290946" y="55419"/>
                  </a:cubicBezTo>
                  <a:cubicBezTo>
                    <a:pt x="309419" y="60037"/>
                    <a:pt x="328055" y="64042"/>
                    <a:pt x="346364" y="69273"/>
                  </a:cubicBezTo>
                  <a:cubicBezTo>
                    <a:pt x="360406" y="73285"/>
                    <a:pt x="373523" y="85529"/>
                    <a:pt x="387928" y="83128"/>
                  </a:cubicBezTo>
                  <a:cubicBezTo>
                    <a:pt x="404352" y="80391"/>
                    <a:pt x="415637" y="64655"/>
                    <a:pt x="429491" y="55419"/>
                  </a:cubicBezTo>
                  <a:cubicBezTo>
                    <a:pt x="489527" y="60037"/>
                    <a:pt x="550123" y="78664"/>
                    <a:pt x="609600" y="69273"/>
                  </a:cubicBezTo>
                  <a:cubicBezTo>
                    <a:pt x="642495" y="64079"/>
                    <a:pt x="692728" y="13855"/>
                    <a:pt x="692728" y="13855"/>
                  </a:cubicBezTo>
                  <a:cubicBezTo>
                    <a:pt x="701964" y="27710"/>
                    <a:pt x="703932" y="53218"/>
                    <a:pt x="720437" y="55419"/>
                  </a:cubicBezTo>
                  <a:cubicBezTo>
                    <a:pt x="827396" y="69680"/>
                    <a:pt x="864695" y="53514"/>
                    <a:pt x="942109" y="27710"/>
                  </a:cubicBezTo>
                  <a:cubicBezTo>
                    <a:pt x="979055" y="32328"/>
                    <a:pt x="1018376" y="27736"/>
                    <a:pt x="1052946" y="41564"/>
                  </a:cubicBezTo>
                  <a:cubicBezTo>
                    <a:pt x="1155984" y="82779"/>
                    <a:pt x="990437" y="105683"/>
                    <a:pt x="1136073" y="69273"/>
                  </a:cubicBezTo>
                  <a:cubicBezTo>
                    <a:pt x="1182255" y="73891"/>
                    <a:pt x="1229592" y="71871"/>
                    <a:pt x="1274618" y="83128"/>
                  </a:cubicBezTo>
                  <a:cubicBezTo>
                    <a:pt x="1287290" y="86296"/>
                    <a:pt x="1289936" y="106706"/>
                    <a:pt x="1302328" y="110837"/>
                  </a:cubicBezTo>
                  <a:cubicBezTo>
                    <a:pt x="1333307" y="121163"/>
                    <a:pt x="1366982" y="120073"/>
                    <a:pt x="1399309" y="124691"/>
                  </a:cubicBezTo>
                  <a:cubicBezTo>
                    <a:pt x="1463964" y="120073"/>
                    <a:pt x="1529440" y="122101"/>
                    <a:pt x="1593273" y="110837"/>
                  </a:cubicBezTo>
                  <a:cubicBezTo>
                    <a:pt x="1609671" y="107943"/>
                    <a:pt x="1618186" y="83128"/>
                    <a:pt x="1634837" y="83128"/>
                  </a:cubicBezTo>
                  <a:cubicBezTo>
                    <a:pt x="1664045" y="83128"/>
                    <a:pt x="1717964" y="110837"/>
                    <a:pt x="1717964" y="110837"/>
                  </a:cubicBezTo>
                  <a:cubicBezTo>
                    <a:pt x="1731819" y="101601"/>
                    <a:pt x="1747754" y="94902"/>
                    <a:pt x="1759528" y="83128"/>
                  </a:cubicBezTo>
                  <a:cubicBezTo>
                    <a:pt x="1771302" y="71354"/>
                    <a:pt x="1771440" y="46830"/>
                    <a:pt x="1787237" y="41564"/>
                  </a:cubicBezTo>
                  <a:cubicBezTo>
                    <a:pt x="1805301" y="35543"/>
                    <a:pt x="1824067" y="51288"/>
                    <a:pt x="1842655" y="55419"/>
                  </a:cubicBezTo>
                  <a:cubicBezTo>
                    <a:pt x="1865643" y="60527"/>
                    <a:pt x="1888837" y="64655"/>
                    <a:pt x="1911928" y="69273"/>
                  </a:cubicBezTo>
                  <a:cubicBezTo>
                    <a:pt x="1930401" y="83128"/>
                    <a:pt x="1948556" y="97416"/>
                    <a:pt x="1967346" y="110837"/>
                  </a:cubicBezTo>
                  <a:cubicBezTo>
                    <a:pt x="1980895" y="120515"/>
                    <a:pt x="1992684" y="134802"/>
                    <a:pt x="2008909" y="138546"/>
                  </a:cubicBezTo>
                  <a:cubicBezTo>
                    <a:pt x="2054133" y="148982"/>
                    <a:pt x="2101273" y="147782"/>
                    <a:pt x="2147455" y="152400"/>
                  </a:cubicBezTo>
                  <a:cubicBezTo>
                    <a:pt x="2276764" y="143164"/>
                    <a:pt x="2406346" y="137178"/>
                    <a:pt x="2535382" y="124691"/>
                  </a:cubicBezTo>
                  <a:cubicBezTo>
                    <a:pt x="2549918" y="123284"/>
                    <a:pt x="2562377" y="111842"/>
                    <a:pt x="2576946" y="110837"/>
                  </a:cubicBezTo>
                  <a:cubicBezTo>
                    <a:pt x="2696823" y="102570"/>
                    <a:pt x="2817091" y="101600"/>
                    <a:pt x="2937164" y="96982"/>
                  </a:cubicBezTo>
                  <a:cubicBezTo>
                    <a:pt x="2964873" y="83128"/>
                    <a:pt x="2991527" y="66925"/>
                    <a:pt x="3020291" y="55419"/>
                  </a:cubicBezTo>
                  <a:cubicBezTo>
                    <a:pt x="3041416" y="46969"/>
                    <a:pt x="3127700" y="31550"/>
                    <a:pt x="3144982" y="27710"/>
                  </a:cubicBezTo>
                  <a:cubicBezTo>
                    <a:pt x="3321138" y="-11436"/>
                    <a:pt x="3060664" y="41803"/>
                    <a:pt x="3269673" y="0"/>
                  </a:cubicBezTo>
                  <a:cubicBezTo>
                    <a:pt x="3366655" y="9237"/>
                    <a:pt x="3464638" y="11018"/>
                    <a:pt x="3560618" y="27710"/>
                  </a:cubicBezTo>
                  <a:cubicBezTo>
                    <a:pt x="3573487" y="29948"/>
                    <a:pt x="3577459" y="48173"/>
                    <a:pt x="3588328" y="55419"/>
                  </a:cubicBezTo>
                  <a:cubicBezTo>
                    <a:pt x="3631799" y="84399"/>
                    <a:pt x="3650426" y="84798"/>
                    <a:pt x="3699164" y="96982"/>
                  </a:cubicBezTo>
                  <a:cubicBezTo>
                    <a:pt x="3791528" y="92364"/>
                    <a:pt x="3884124" y="91139"/>
                    <a:pt x="3976255" y="83128"/>
                  </a:cubicBezTo>
                  <a:cubicBezTo>
                    <a:pt x="3990804" y="81863"/>
                    <a:pt x="4003223" y="68752"/>
                    <a:pt x="4017818" y="69273"/>
                  </a:cubicBezTo>
                  <a:cubicBezTo>
                    <a:pt x="4133568" y="73407"/>
                    <a:pt x="4248358" y="96982"/>
                    <a:pt x="4364182" y="96982"/>
                  </a:cubicBezTo>
                  <a:lnTo>
                    <a:pt x="4378037" y="9698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6" name="Volný tvar 5"/>
            <p:cNvSpPr/>
            <p:nvPr/>
          </p:nvSpPr>
          <p:spPr>
            <a:xfrm>
              <a:off x="1357554" y="5459352"/>
              <a:ext cx="720832" cy="692082"/>
            </a:xfrm>
            <a:custGeom>
              <a:avLst/>
              <a:gdLst>
                <a:gd name="connsiteX0" fmla="*/ 0 w 720437"/>
                <a:gd name="connsiteY0" fmla="*/ 692727 h 692727"/>
                <a:gd name="connsiteX1" fmla="*/ 41564 w 720437"/>
                <a:gd name="connsiteY1" fmla="*/ 623454 h 692727"/>
                <a:gd name="connsiteX2" fmla="*/ 124691 w 720437"/>
                <a:gd name="connsiteY2" fmla="*/ 554182 h 692727"/>
                <a:gd name="connsiteX3" fmla="*/ 207819 w 720437"/>
                <a:gd name="connsiteY3" fmla="*/ 526473 h 692727"/>
                <a:gd name="connsiteX4" fmla="*/ 249382 w 720437"/>
                <a:gd name="connsiteY4" fmla="*/ 512618 h 692727"/>
                <a:gd name="connsiteX5" fmla="*/ 290946 w 720437"/>
                <a:gd name="connsiteY5" fmla="*/ 471054 h 692727"/>
                <a:gd name="connsiteX6" fmla="*/ 387928 w 720437"/>
                <a:gd name="connsiteY6" fmla="*/ 415636 h 692727"/>
                <a:gd name="connsiteX7" fmla="*/ 429491 w 720437"/>
                <a:gd name="connsiteY7" fmla="*/ 360218 h 692727"/>
                <a:gd name="connsiteX8" fmla="*/ 498764 w 720437"/>
                <a:gd name="connsiteY8" fmla="*/ 235527 h 692727"/>
                <a:gd name="connsiteX9" fmla="*/ 540328 w 720437"/>
                <a:gd name="connsiteY9" fmla="*/ 207818 h 692727"/>
                <a:gd name="connsiteX10" fmla="*/ 581891 w 720437"/>
                <a:gd name="connsiteY10" fmla="*/ 166254 h 692727"/>
                <a:gd name="connsiteX11" fmla="*/ 665019 w 720437"/>
                <a:gd name="connsiteY11" fmla="*/ 110836 h 692727"/>
                <a:gd name="connsiteX12" fmla="*/ 720437 w 720437"/>
                <a:gd name="connsiteY12" fmla="*/ 0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37" h="692727">
                  <a:moveTo>
                    <a:pt x="0" y="692727"/>
                  </a:moveTo>
                  <a:cubicBezTo>
                    <a:pt x="13855" y="669636"/>
                    <a:pt x="25407" y="644997"/>
                    <a:pt x="41564" y="623454"/>
                  </a:cubicBezTo>
                  <a:cubicBezTo>
                    <a:pt x="57876" y="601705"/>
                    <a:pt x="98292" y="565915"/>
                    <a:pt x="124691" y="554182"/>
                  </a:cubicBezTo>
                  <a:cubicBezTo>
                    <a:pt x="151382" y="542319"/>
                    <a:pt x="180110" y="535710"/>
                    <a:pt x="207819" y="526473"/>
                  </a:cubicBezTo>
                  <a:lnTo>
                    <a:pt x="249382" y="512618"/>
                  </a:lnTo>
                  <a:cubicBezTo>
                    <a:pt x="263237" y="498763"/>
                    <a:pt x="274643" y="481922"/>
                    <a:pt x="290946" y="471054"/>
                  </a:cubicBezTo>
                  <a:cubicBezTo>
                    <a:pt x="386057" y="407648"/>
                    <a:pt x="270799" y="532767"/>
                    <a:pt x="387928" y="415636"/>
                  </a:cubicBezTo>
                  <a:cubicBezTo>
                    <a:pt x="404256" y="399308"/>
                    <a:pt x="415637" y="378691"/>
                    <a:pt x="429491" y="360218"/>
                  </a:cubicBezTo>
                  <a:cubicBezTo>
                    <a:pt x="443929" y="316906"/>
                    <a:pt x="457931" y="262749"/>
                    <a:pt x="498764" y="235527"/>
                  </a:cubicBezTo>
                  <a:cubicBezTo>
                    <a:pt x="512619" y="226291"/>
                    <a:pt x="527536" y="218478"/>
                    <a:pt x="540328" y="207818"/>
                  </a:cubicBezTo>
                  <a:cubicBezTo>
                    <a:pt x="555380" y="195275"/>
                    <a:pt x="566425" y="178283"/>
                    <a:pt x="581891" y="166254"/>
                  </a:cubicBezTo>
                  <a:cubicBezTo>
                    <a:pt x="608178" y="145808"/>
                    <a:pt x="665019" y="110836"/>
                    <a:pt x="665019" y="110836"/>
                  </a:cubicBezTo>
                  <a:cubicBezTo>
                    <a:pt x="696859" y="15317"/>
                    <a:pt x="672075" y="48362"/>
                    <a:pt x="72043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Volný tvar 6"/>
            <p:cNvSpPr/>
            <p:nvPr/>
          </p:nvSpPr>
          <p:spPr>
            <a:xfrm>
              <a:off x="706582" y="5459352"/>
              <a:ext cx="7217851" cy="228578"/>
            </a:xfrm>
            <a:custGeom>
              <a:avLst/>
              <a:gdLst>
                <a:gd name="connsiteX0" fmla="*/ 0 w 7218218"/>
                <a:gd name="connsiteY0" fmla="*/ 48658 h 228767"/>
                <a:gd name="connsiteX1" fmla="*/ 83127 w 7218218"/>
                <a:gd name="connsiteY1" fmla="*/ 62513 h 228767"/>
                <a:gd name="connsiteX2" fmla="*/ 845127 w 7218218"/>
                <a:gd name="connsiteY2" fmla="*/ 76367 h 228767"/>
                <a:gd name="connsiteX3" fmla="*/ 969818 w 7218218"/>
                <a:gd name="connsiteY3" fmla="*/ 173349 h 228767"/>
                <a:gd name="connsiteX4" fmla="*/ 1011382 w 7218218"/>
                <a:gd name="connsiteY4" fmla="*/ 201058 h 228767"/>
                <a:gd name="connsiteX5" fmla="*/ 1094509 w 7218218"/>
                <a:gd name="connsiteY5" fmla="*/ 90222 h 228767"/>
                <a:gd name="connsiteX6" fmla="*/ 1149927 w 7218218"/>
                <a:gd name="connsiteY6" fmla="*/ 34803 h 228767"/>
                <a:gd name="connsiteX7" fmla="*/ 1233054 w 7218218"/>
                <a:gd name="connsiteY7" fmla="*/ 48658 h 228767"/>
                <a:gd name="connsiteX8" fmla="*/ 1316182 w 7218218"/>
                <a:gd name="connsiteY8" fmla="*/ 76367 h 228767"/>
                <a:gd name="connsiteX9" fmla="*/ 1565563 w 7218218"/>
                <a:gd name="connsiteY9" fmla="*/ 48658 h 228767"/>
                <a:gd name="connsiteX10" fmla="*/ 1607127 w 7218218"/>
                <a:gd name="connsiteY10" fmla="*/ 34803 h 228767"/>
                <a:gd name="connsiteX11" fmla="*/ 1662545 w 7218218"/>
                <a:gd name="connsiteY11" fmla="*/ 20949 h 228767"/>
                <a:gd name="connsiteX12" fmla="*/ 1814945 w 7218218"/>
                <a:gd name="connsiteY12" fmla="*/ 62513 h 228767"/>
                <a:gd name="connsiteX13" fmla="*/ 2008909 w 7218218"/>
                <a:gd name="connsiteY13" fmla="*/ 48658 h 228767"/>
                <a:gd name="connsiteX14" fmla="*/ 2161309 w 7218218"/>
                <a:gd name="connsiteY14" fmla="*/ 20949 h 228767"/>
                <a:gd name="connsiteX15" fmla="*/ 2258291 w 7218218"/>
                <a:gd name="connsiteY15" fmla="*/ 62513 h 228767"/>
                <a:gd name="connsiteX16" fmla="*/ 2299854 w 7218218"/>
                <a:gd name="connsiteY16" fmla="*/ 90222 h 228767"/>
                <a:gd name="connsiteX17" fmla="*/ 2507673 w 7218218"/>
                <a:gd name="connsiteY17" fmla="*/ 117931 h 228767"/>
                <a:gd name="connsiteX18" fmla="*/ 2549236 w 7218218"/>
                <a:gd name="connsiteY18" fmla="*/ 131785 h 228767"/>
                <a:gd name="connsiteX19" fmla="*/ 2701636 w 7218218"/>
                <a:gd name="connsiteY19" fmla="*/ 159494 h 228767"/>
                <a:gd name="connsiteX20" fmla="*/ 2812473 w 7218218"/>
                <a:gd name="connsiteY20" fmla="*/ 145640 h 228767"/>
                <a:gd name="connsiteX21" fmla="*/ 2895600 w 7218218"/>
                <a:gd name="connsiteY21" fmla="*/ 62513 h 228767"/>
                <a:gd name="connsiteX22" fmla="*/ 2937163 w 7218218"/>
                <a:gd name="connsiteY22" fmla="*/ 48658 h 228767"/>
                <a:gd name="connsiteX23" fmla="*/ 3061854 w 7218218"/>
                <a:gd name="connsiteY23" fmla="*/ 62513 h 228767"/>
                <a:gd name="connsiteX24" fmla="*/ 3103418 w 7218218"/>
                <a:gd name="connsiteY24" fmla="*/ 76367 h 228767"/>
                <a:gd name="connsiteX25" fmla="*/ 3463636 w 7218218"/>
                <a:gd name="connsiteY25" fmla="*/ 90222 h 228767"/>
                <a:gd name="connsiteX26" fmla="*/ 3782291 w 7218218"/>
                <a:gd name="connsiteY26" fmla="*/ 90222 h 228767"/>
                <a:gd name="connsiteX27" fmla="*/ 3796145 w 7218218"/>
                <a:gd name="connsiteY27" fmla="*/ 48658 h 228767"/>
                <a:gd name="connsiteX28" fmla="*/ 3934691 w 7218218"/>
                <a:gd name="connsiteY28" fmla="*/ 62513 h 228767"/>
                <a:gd name="connsiteX29" fmla="*/ 3976254 w 7218218"/>
                <a:gd name="connsiteY29" fmla="*/ 76367 h 228767"/>
                <a:gd name="connsiteX30" fmla="*/ 4100945 w 7218218"/>
                <a:gd name="connsiteY30" fmla="*/ 104076 h 228767"/>
                <a:gd name="connsiteX31" fmla="*/ 4142509 w 7218218"/>
                <a:gd name="connsiteY31" fmla="*/ 131785 h 228767"/>
                <a:gd name="connsiteX32" fmla="*/ 4267200 w 7218218"/>
                <a:gd name="connsiteY32" fmla="*/ 117931 h 228767"/>
                <a:gd name="connsiteX33" fmla="*/ 4558145 w 7218218"/>
                <a:gd name="connsiteY33" fmla="*/ 131785 h 228767"/>
                <a:gd name="connsiteX34" fmla="*/ 4849091 w 7218218"/>
                <a:gd name="connsiteY34" fmla="*/ 117931 h 228767"/>
                <a:gd name="connsiteX35" fmla="*/ 4946073 w 7218218"/>
                <a:gd name="connsiteY35" fmla="*/ 104076 h 228767"/>
                <a:gd name="connsiteX36" fmla="*/ 5084618 w 7218218"/>
                <a:gd name="connsiteY36" fmla="*/ 117931 h 228767"/>
                <a:gd name="connsiteX37" fmla="*/ 5126182 w 7218218"/>
                <a:gd name="connsiteY37" fmla="*/ 131785 h 228767"/>
                <a:gd name="connsiteX38" fmla="*/ 5181600 w 7218218"/>
                <a:gd name="connsiteY38" fmla="*/ 159494 h 228767"/>
                <a:gd name="connsiteX39" fmla="*/ 5278582 w 7218218"/>
                <a:gd name="connsiteY39" fmla="*/ 173349 h 228767"/>
                <a:gd name="connsiteX40" fmla="*/ 5320145 w 7218218"/>
                <a:gd name="connsiteY40" fmla="*/ 201058 h 228767"/>
                <a:gd name="connsiteX41" fmla="*/ 5361709 w 7218218"/>
                <a:gd name="connsiteY41" fmla="*/ 159494 h 228767"/>
                <a:gd name="connsiteX42" fmla="*/ 5403273 w 7218218"/>
                <a:gd name="connsiteY42" fmla="*/ 145640 h 228767"/>
                <a:gd name="connsiteX43" fmla="*/ 5583382 w 7218218"/>
                <a:gd name="connsiteY43" fmla="*/ 159494 h 228767"/>
                <a:gd name="connsiteX44" fmla="*/ 5763491 w 7218218"/>
                <a:gd name="connsiteY44" fmla="*/ 159494 h 228767"/>
                <a:gd name="connsiteX45" fmla="*/ 5874327 w 7218218"/>
                <a:gd name="connsiteY45" fmla="*/ 228767 h 228767"/>
                <a:gd name="connsiteX46" fmla="*/ 6012873 w 7218218"/>
                <a:gd name="connsiteY46" fmla="*/ 187203 h 228767"/>
                <a:gd name="connsiteX47" fmla="*/ 6068291 w 7218218"/>
                <a:gd name="connsiteY47" fmla="*/ 117931 h 228767"/>
                <a:gd name="connsiteX48" fmla="*/ 6096000 w 7218218"/>
                <a:gd name="connsiteY48" fmla="*/ 62513 h 228767"/>
                <a:gd name="connsiteX49" fmla="*/ 6165273 w 7218218"/>
                <a:gd name="connsiteY49" fmla="*/ 7094 h 228767"/>
                <a:gd name="connsiteX50" fmla="*/ 6206836 w 7218218"/>
                <a:gd name="connsiteY50" fmla="*/ 34803 h 228767"/>
                <a:gd name="connsiteX51" fmla="*/ 6234545 w 7218218"/>
                <a:gd name="connsiteY51" fmla="*/ 62513 h 228767"/>
                <a:gd name="connsiteX52" fmla="*/ 6414654 w 7218218"/>
                <a:gd name="connsiteY52" fmla="*/ 76367 h 228767"/>
                <a:gd name="connsiteX53" fmla="*/ 6497782 w 7218218"/>
                <a:gd name="connsiteY53" fmla="*/ 104076 h 228767"/>
                <a:gd name="connsiteX54" fmla="*/ 6539345 w 7218218"/>
                <a:gd name="connsiteY54" fmla="*/ 117931 h 228767"/>
                <a:gd name="connsiteX55" fmla="*/ 6636327 w 7218218"/>
                <a:gd name="connsiteY55" fmla="*/ 131785 h 228767"/>
                <a:gd name="connsiteX56" fmla="*/ 6691745 w 7218218"/>
                <a:gd name="connsiteY56" fmla="*/ 145640 h 228767"/>
                <a:gd name="connsiteX57" fmla="*/ 6830291 w 7218218"/>
                <a:gd name="connsiteY57" fmla="*/ 159494 h 228767"/>
                <a:gd name="connsiteX58" fmla="*/ 6899563 w 7218218"/>
                <a:gd name="connsiteY58" fmla="*/ 187203 h 228767"/>
                <a:gd name="connsiteX59" fmla="*/ 7038109 w 7218218"/>
                <a:gd name="connsiteY59" fmla="*/ 159494 h 228767"/>
                <a:gd name="connsiteX60" fmla="*/ 7093527 w 7218218"/>
                <a:gd name="connsiteY60" fmla="*/ 145640 h 228767"/>
                <a:gd name="connsiteX61" fmla="*/ 7135091 w 7218218"/>
                <a:gd name="connsiteY61" fmla="*/ 131785 h 228767"/>
                <a:gd name="connsiteX62" fmla="*/ 7218218 w 7218218"/>
                <a:gd name="connsiteY62" fmla="*/ 131785 h 22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218218" h="228767">
                  <a:moveTo>
                    <a:pt x="0" y="48658"/>
                  </a:moveTo>
                  <a:cubicBezTo>
                    <a:pt x="27709" y="53276"/>
                    <a:pt x="55051" y="61592"/>
                    <a:pt x="83127" y="62513"/>
                  </a:cubicBezTo>
                  <a:cubicBezTo>
                    <a:pt x="337033" y="70838"/>
                    <a:pt x="591934" y="55614"/>
                    <a:pt x="845127" y="76367"/>
                  </a:cubicBezTo>
                  <a:cubicBezTo>
                    <a:pt x="891731" y="80187"/>
                    <a:pt x="935786" y="144989"/>
                    <a:pt x="969818" y="173349"/>
                  </a:cubicBezTo>
                  <a:cubicBezTo>
                    <a:pt x="982610" y="184009"/>
                    <a:pt x="997527" y="191822"/>
                    <a:pt x="1011382" y="201058"/>
                  </a:cubicBezTo>
                  <a:cubicBezTo>
                    <a:pt x="1122089" y="90348"/>
                    <a:pt x="974004" y="245157"/>
                    <a:pt x="1094509" y="90222"/>
                  </a:cubicBezTo>
                  <a:cubicBezTo>
                    <a:pt x="1110548" y="69601"/>
                    <a:pt x="1131454" y="53276"/>
                    <a:pt x="1149927" y="34803"/>
                  </a:cubicBezTo>
                  <a:cubicBezTo>
                    <a:pt x="1177636" y="39421"/>
                    <a:pt x="1205802" y="41845"/>
                    <a:pt x="1233054" y="48658"/>
                  </a:cubicBezTo>
                  <a:cubicBezTo>
                    <a:pt x="1261390" y="55742"/>
                    <a:pt x="1316182" y="76367"/>
                    <a:pt x="1316182" y="76367"/>
                  </a:cubicBezTo>
                  <a:cubicBezTo>
                    <a:pt x="1399309" y="67131"/>
                    <a:pt x="1482765" y="60486"/>
                    <a:pt x="1565563" y="48658"/>
                  </a:cubicBezTo>
                  <a:cubicBezTo>
                    <a:pt x="1580020" y="46593"/>
                    <a:pt x="1593085" y="38815"/>
                    <a:pt x="1607127" y="34803"/>
                  </a:cubicBezTo>
                  <a:cubicBezTo>
                    <a:pt x="1625436" y="29572"/>
                    <a:pt x="1644072" y="25567"/>
                    <a:pt x="1662545" y="20949"/>
                  </a:cubicBezTo>
                  <a:cubicBezTo>
                    <a:pt x="1768013" y="56104"/>
                    <a:pt x="1717032" y="42930"/>
                    <a:pt x="1814945" y="62513"/>
                  </a:cubicBezTo>
                  <a:cubicBezTo>
                    <a:pt x="1879600" y="57895"/>
                    <a:pt x="1945633" y="62719"/>
                    <a:pt x="2008909" y="48658"/>
                  </a:cubicBezTo>
                  <a:cubicBezTo>
                    <a:pt x="2208332" y="4341"/>
                    <a:pt x="1874759" y="-19988"/>
                    <a:pt x="2161309" y="20949"/>
                  </a:cubicBezTo>
                  <a:cubicBezTo>
                    <a:pt x="2265660" y="90516"/>
                    <a:pt x="2133037" y="8832"/>
                    <a:pt x="2258291" y="62513"/>
                  </a:cubicBezTo>
                  <a:cubicBezTo>
                    <a:pt x="2273596" y="69072"/>
                    <a:pt x="2284961" y="82776"/>
                    <a:pt x="2299854" y="90222"/>
                  </a:cubicBezTo>
                  <a:cubicBezTo>
                    <a:pt x="2356444" y="118516"/>
                    <a:pt x="2470541" y="114837"/>
                    <a:pt x="2507673" y="117931"/>
                  </a:cubicBezTo>
                  <a:cubicBezTo>
                    <a:pt x="2521527" y="122549"/>
                    <a:pt x="2534868" y="129173"/>
                    <a:pt x="2549236" y="131785"/>
                  </a:cubicBezTo>
                  <a:cubicBezTo>
                    <a:pt x="2721561" y="163117"/>
                    <a:pt x="2606317" y="127722"/>
                    <a:pt x="2701636" y="159494"/>
                  </a:cubicBezTo>
                  <a:cubicBezTo>
                    <a:pt x="2738582" y="154876"/>
                    <a:pt x="2779171" y="162291"/>
                    <a:pt x="2812473" y="145640"/>
                  </a:cubicBezTo>
                  <a:cubicBezTo>
                    <a:pt x="2847522" y="128115"/>
                    <a:pt x="2858425" y="74905"/>
                    <a:pt x="2895600" y="62513"/>
                  </a:cubicBezTo>
                  <a:lnTo>
                    <a:pt x="2937163" y="48658"/>
                  </a:lnTo>
                  <a:cubicBezTo>
                    <a:pt x="2978727" y="53276"/>
                    <a:pt x="3020604" y="55638"/>
                    <a:pt x="3061854" y="62513"/>
                  </a:cubicBezTo>
                  <a:cubicBezTo>
                    <a:pt x="3076259" y="64914"/>
                    <a:pt x="3088849" y="75362"/>
                    <a:pt x="3103418" y="76367"/>
                  </a:cubicBezTo>
                  <a:cubicBezTo>
                    <a:pt x="3223295" y="84634"/>
                    <a:pt x="3343563" y="85604"/>
                    <a:pt x="3463636" y="90222"/>
                  </a:cubicBezTo>
                  <a:cubicBezTo>
                    <a:pt x="3580581" y="129202"/>
                    <a:pt x="3568840" y="130879"/>
                    <a:pt x="3782291" y="90222"/>
                  </a:cubicBezTo>
                  <a:cubicBezTo>
                    <a:pt x="3796637" y="87489"/>
                    <a:pt x="3791527" y="62513"/>
                    <a:pt x="3796145" y="48658"/>
                  </a:cubicBezTo>
                  <a:cubicBezTo>
                    <a:pt x="3842327" y="53276"/>
                    <a:pt x="3888818" y="55456"/>
                    <a:pt x="3934691" y="62513"/>
                  </a:cubicBezTo>
                  <a:cubicBezTo>
                    <a:pt x="3949125" y="64734"/>
                    <a:pt x="3961998" y="73199"/>
                    <a:pt x="3976254" y="76367"/>
                  </a:cubicBezTo>
                  <a:cubicBezTo>
                    <a:pt x="4122552" y="108878"/>
                    <a:pt x="4007381" y="72889"/>
                    <a:pt x="4100945" y="104076"/>
                  </a:cubicBezTo>
                  <a:cubicBezTo>
                    <a:pt x="4114800" y="113312"/>
                    <a:pt x="4125915" y="130402"/>
                    <a:pt x="4142509" y="131785"/>
                  </a:cubicBezTo>
                  <a:cubicBezTo>
                    <a:pt x="4184184" y="135258"/>
                    <a:pt x="4225381" y="117931"/>
                    <a:pt x="4267200" y="117931"/>
                  </a:cubicBezTo>
                  <a:cubicBezTo>
                    <a:pt x="4364292" y="117931"/>
                    <a:pt x="4461163" y="127167"/>
                    <a:pt x="4558145" y="131785"/>
                  </a:cubicBezTo>
                  <a:cubicBezTo>
                    <a:pt x="4655127" y="127167"/>
                    <a:pt x="4752246" y="124848"/>
                    <a:pt x="4849091" y="117931"/>
                  </a:cubicBezTo>
                  <a:cubicBezTo>
                    <a:pt x="4881664" y="115604"/>
                    <a:pt x="4913417" y="104076"/>
                    <a:pt x="4946073" y="104076"/>
                  </a:cubicBezTo>
                  <a:cubicBezTo>
                    <a:pt x="4992485" y="104076"/>
                    <a:pt x="5038436" y="113313"/>
                    <a:pt x="5084618" y="117931"/>
                  </a:cubicBezTo>
                  <a:cubicBezTo>
                    <a:pt x="5098473" y="122549"/>
                    <a:pt x="5112759" y="126032"/>
                    <a:pt x="5126182" y="131785"/>
                  </a:cubicBezTo>
                  <a:cubicBezTo>
                    <a:pt x="5145165" y="139921"/>
                    <a:pt x="5161675" y="154060"/>
                    <a:pt x="5181600" y="159494"/>
                  </a:cubicBezTo>
                  <a:cubicBezTo>
                    <a:pt x="5213105" y="168086"/>
                    <a:pt x="5246255" y="168731"/>
                    <a:pt x="5278582" y="173349"/>
                  </a:cubicBezTo>
                  <a:cubicBezTo>
                    <a:pt x="5292436" y="182585"/>
                    <a:pt x="5303721" y="203795"/>
                    <a:pt x="5320145" y="201058"/>
                  </a:cubicBezTo>
                  <a:cubicBezTo>
                    <a:pt x="5339472" y="197837"/>
                    <a:pt x="5345406" y="170362"/>
                    <a:pt x="5361709" y="159494"/>
                  </a:cubicBezTo>
                  <a:cubicBezTo>
                    <a:pt x="5373860" y="151393"/>
                    <a:pt x="5389418" y="150258"/>
                    <a:pt x="5403273" y="145640"/>
                  </a:cubicBezTo>
                  <a:cubicBezTo>
                    <a:pt x="5463309" y="150258"/>
                    <a:pt x="5523168" y="159494"/>
                    <a:pt x="5583382" y="159494"/>
                  </a:cubicBezTo>
                  <a:cubicBezTo>
                    <a:pt x="5833282" y="159494"/>
                    <a:pt x="5482274" y="119322"/>
                    <a:pt x="5763491" y="159494"/>
                  </a:cubicBezTo>
                  <a:cubicBezTo>
                    <a:pt x="5780964" y="171143"/>
                    <a:pt x="5865971" y="228767"/>
                    <a:pt x="5874327" y="228767"/>
                  </a:cubicBezTo>
                  <a:cubicBezTo>
                    <a:pt x="5922542" y="228767"/>
                    <a:pt x="5966691" y="201058"/>
                    <a:pt x="6012873" y="187203"/>
                  </a:cubicBezTo>
                  <a:cubicBezTo>
                    <a:pt x="6031346" y="164112"/>
                    <a:pt x="6051888" y="142535"/>
                    <a:pt x="6068291" y="117931"/>
                  </a:cubicBezTo>
                  <a:cubicBezTo>
                    <a:pt x="6079747" y="100747"/>
                    <a:pt x="6084544" y="79697"/>
                    <a:pt x="6096000" y="62513"/>
                  </a:cubicBezTo>
                  <a:cubicBezTo>
                    <a:pt x="6111795" y="38821"/>
                    <a:pt x="6143037" y="21918"/>
                    <a:pt x="6165273" y="7094"/>
                  </a:cubicBezTo>
                  <a:cubicBezTo>
                    <a:pt x="6179127" y="16330"/>
                    <a:pt x="6193834" y="24401"/>
                    <a:pt x="6206836" y="34803"/>
                  </a:cubicBezTo>
                  <a:cubicBezTo>
                    <a:pt x="6217036" y="42963"/>
                    <a:pt x="6221736" y="59951"/>
                    <a:pt x="6234545" y="62513"/>
                  </a:cubicBezTo>
                  <a:cubicBezTo>
                    <a:pt x="6293589" y="74322"/>
                    <a:pt x="6354618" y="71749"/>
                    <a:pt x="6414654" y="76367"/>
                  </a:cubicBezTo>
                  <a:lnTo>
                    <a:pt x="6497782" y="104076"/>
                  </a:lnTo>
                  <a:cubicBezTo>
                    <a:pt x="6511636" y="108694"/>
                    <a:pt x="6524888" y="115866"/>
                    <a:pt x="6539345" y="117931"/>
                  </a:cubicBezTo>
                  <a:cubicBezTo>
                    <a:pt x="6571672" y="122549"/>
                    <a:pt x="6604198" y="125943"/>
                    <a:pt x="6636327" y="131785"/>
                  </a:cubicBezTo>
                  <a:cubicBezTo>
                    <a:pt x="6655061" y="135191"/>
                    <a:pt x="6672895" y="142947"/>
                    <a:pt x="6691745" y="145640"/>
                  </a:cubicBezTo>
                  <a:cubicBezTo>
                    <a:pt x="6737691" y="152204"/>
                    <a:pt x="6784109" y="154876"/>
                    <a:pt x="6830291" y="159494"/>
                  </a:cubicBezTo>
                  <a:cubicBezTo>
                    <a:pt x="6853382" y="168730"/>
                    <a:pt x="6874779" y="185138"/>
                    <a:pt x="6899563" y="187203"/>
                  </a:cubicBezTo>
                  <a:cubicBezTo>
                    <a:pt x="6963637" y="192543"/>
                    <a:pt x="6986748" y="174168"/>
                    <a:pt x="7038109" y="159494"/>
                  </a:cubicBezTo>
                  <a:cubicBezTo>
                    <a:pt x="7056418" y="154263"/>
                    <a:pt x="7075218" y="150871"/>
                    <a:pt x="7093527" y="145640"/>
                  </a:cubicBezTo>
                  <a:cubicBezTo>
                    <a:pt x="7107569" y="141628"/>
                    <a:pt x="7120576" y="133398"/>
                    <a:pt x="7135091" y="131785"/>
                  </a:cubicBezTo>
                  <a:cubicBezTo>
                    <a:pt x="7162631" y="128725"/>
                    <a:pt x="7190509" y="131785"/>
                    <a:pt x="7218218" y="1317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26632" name="TextovéPole 7"/>
            <p:cNvSpPr txBox="1">
              <a:spLocks noChangeArrowheads="1"/>
            </p:cNvSpPr>
            <p:nvPr/>
          </p:nvSpPr>
          <p:spPr bwMode="auto">
            <a:xfrm>
              <a:off x="2050472" y="6151418"/>
              <a:ext cx="1239442" cy="369332"/>
            </a:xfrm>
            <a:prstGeom prst="rect">
              <a:avLst/>
            </a:prstGeom>
            <a:noFill/>
            <a:ln w="9525">
              <a:noFill/>
              <a:miter lim="800000"/>
              <a:headEnd/>
              <a:tailEnd/>
            </a:ln>
          </p:spPr>
          <p:txBody>
            <a:bodyPr wrap="none">
              <a:spAutoFit/>
            </a:bodyPr>
            <a:lstStyle/>
            <a:p>
              <a:r>
                <a:rPr lang="cs-CZ">
                  <a:latin typeface="Trebuchet MS" pitchFamily="34" charset="0"/>
                </a:rPr>
                <a:t>NEVĚDOMÍ</a:t>
              </a:r>
            </a:p>
          </p:txBody>
        </p:sp>
        <p:sp>
          <p:nvSpPr>
            <p:cNvPr id="26633" name="TextovéPole 8"/>
            <p:cNvSpPr txBox="1">
              <a:spLocks noChangeArrowheads="1"/>
            </p:cNvSpPr>
            <p:nvPr/>
          </p:nvSpPr>
          <p:spPr bwMode="auto">
            <a:xfrm>
              <a:off x="5292080" y="6336084"/>
              <a:ext cx="704039" cy="369332"/>
            </a:xfrm>
            <a:prstGeom prst="rect">
              <a:avLst/>
            </a:prstGeom>
            <a:noFill/>
            <a:ln w="9525">
              <a:noFill/>
              <a:miter lim="800000"/>
              <a:headEnd/>
              <a:tailEnd/>
            </a:ln>
          </p:spPr>
          <p:txBody>
            <a:bodyPr wrap="none">
              <a:spAutoFit/>
            </a:bodyPr>
            <a:lstStyle/>
            <a:p>
              <a:r>
                <a:rPr lang="cs-CZ">
                  <a:latin typeface="Trebuchet MS" pitchFamily="34" charset="0"/>
                </a:rPr>
                <a:t>GENY</a:t>
              </a:r>
            </a:p>
          </p:txBody>
        </p:sp>
        <p:sp>
          <p:nvSpPr>
            <p:cNvPr id="26634" name="TextovéPole 9"/>
            <p:cNvSpPr txBox="1">
              <a:spLocks noChangeArrowheads="1"/>
            </p:cNvSpPr>
            <p:nvPr/>
          </p:nvSpPr>
          <p:spPr bwMode="auto">
            <a:xfrm>
              <a:off x="3558827" y="4550336"/>
              <a:ext cx="1473993" cy="646331"/>
            </a:xfrm>
            <a:prstGeom prst="rect">
              <a:avLst/>
            </a:prstGeom>
            <a:noFill/>
            <a:ln w="9525">
              <a:noFill/>
              <a:miter lim="800000"/>
              <a:headEnd/>
              <a:tailEnd/>
            </a:ln>
          </p:spPr>
          <p:txBody>
            <a:bodyPr wrap="none">
              <a:spAutoFit/>
            </a:bodyPr>
            <a:lstStyle/>
            <a:p>
              <a:r>
                <a:rPr lang="cs-CZ">
                  <a:latin typeface="Trebuchet MS" pitchFamily="34" charset="0"/>
                </a:rPr>
                <a:t>PODVĚDOMÍ</a:t>
              </a:r>
            </a:p>
            <a:p>
              <a:r>
                <a:rPr lang="cs-CZ">
                  <a:latin typeface="Trebuchet MS" pitchFamily="34" charset="0"/>
                </a:rPr>
                <a:t>PŘEDVĚDOMÍ</a:t>
              </a:r>
            </a:p>
          </p:txBody>
        </p:sp>
        <p:sp>
          <p:nvSpPr>
            <p:cNvPr id="26635" name="TextovéPole 10"/>
            <p:cNvSpPr txBox="1">
              <a:spLocks noChangeArrowheads="1"/>
            </p:cNvSpPr>
            <p:nvPr/>
          </p:nvSpPr>
          <p:spPr bwMode="auto">
            <a:xfrm>
              <a:off x="3676973" y="3432106"/>
              <a:ext cx="978153" cy="369332"/>
            </a:xfrm>
            <a:prstGeom prst="rect">
              <a:avLst/>
            </a:prstGeom>
            <a:noFill/>
            <a:ln w="9525">
              <a:noFill/>
              <a:miter lim="800000"/>
              <a:headEnd/>
              <a:tailEnd/>
            </a:ln>
          </p:spPr>
          <p:txBody>
            <a:bodyPr wrap="none">
              <a:spAutoFit/>
            </a:bodyPr>
            <a:lstStyle/>
            <a:p>
              <a:r>
                <a:rPr lang="cs-CZ">
                  <a:latin typeface="Trebuchet MS" pitchFamily="34" charset="0"/>
                </a:rPr>
                <a:t>VĚDOMÍ</a:t>
              </a:r>
            </a:p>
          </p:txBody>
        </p:sp>
        <p:sp>
          <p:nvSpPr>
            <p:cNvPr id="26636" name="TextovéPole 11"/>
            <p:cNvSpPr txBox="1">
              <a:spLocks noChangeArrowheads="1"/>
            </p:cNvSpPr>
            <p:nvPr/>
          </p:nvSpPr>
          <p:spPr bwMode="auto">
            <a:xfrm>
              <a:off x="7924800" y="2654144"/>
              <a:ext cx="1428596" cy="646331"/>
            </a:xfrm>
            <a:prstGeom prst="rect">
              <a:avLst/>
            </a:prstGeom>
            <a:noFill/>
            <a:ln w="9525">
              <a:noFill/>
              <a:miter lim="800000"/>
              <a:headEnd/>
              <a:tailEnd/>
            </a:ln>
          </p:spPr>
          <p:txBody>
            <a:bodyPr wrap="none">
              <a:spAutoFit/>
            </a:bodyPr>
            <a:lstStyle/>
            <a:p>
              <a:r>
                <a:rPr lang="cs-CZ">
                  <a:latin typeface="Trebuchet MS" pitchFamily="34" charset="0"/>
                </a:rPr>
                <a:t>CHOVÁNÍ</a:t>
              </a:r>
            </a:p>
            <a:p>
              <a:r>
                <a:rPr lang="cs-CZ">
                  <a:latin typeface="Trebuchet MS" pitchFamily="34" charset="0"/>
                </a:rPr>
                <a:t>extrospekce</a:t>
              </a:r>
            </a:p>
          </p:txBody>
        </p:sp>
        <p:sp>
          <p:nvSpPr>
            <p:cNvPr id="13" name="Pravá složená závorka 12"/>
            <p:cNvSpPr/>
            <p:nvPr/>
          </p:nvSpPr>
          <p:spPr>
            <a:xfrm>
              <a:off x="7092459" y="3941851"/>
              <a:ext cx="831974" cy="2579433"/>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cs-CZ"/>
            </a:p>
          </p:txBody>
        </p:sp>
        <p:sp>
          <p:nvSpPr>
            <p:cNvPr id="26638" name="TextovéPole 13"/>
            <p:cNvSpPr txBox="1">
              <a:spLocks noChangeArrowheads="1"/>
            </p:cNvSpPr>
            <p:nvPr/>
          </p:nvSpPr>
          <p:spPr bwMode="auto">
            <a:xfrm>
              <a:off x="7924800" y="5038750"/>
              <a:ext cx="1428596" cy="646331"/>
            </a:xfrm>
            <a:prstGeom prst="rect">
              <a:avLst/>
            </a:prstGeom>
            <a:noFill/>
            <a:ln w="9525">
              <a:noFill/>
              <a:miter lim="800000"/>
              <a:headEnd/>
              <a:tailEnd/>
            </a:ln>
          </p:spPr>
          <p:txBody>
            <a:bodyPr wrap="none">
              <a:spAutoFit/>
            </a:bodyPr>
            <a:lstStyle/>
            <a:p>
              <a:r>
                <a:rPr lang="cs-CZ">
                  <a:latin typeface="Trebuchet MS" pitchFamily="34" charset="0"/>
                </a:rPr>
                <a:t>PROŽÍVÁNÍ</a:t>
              </a:r>
            </a:p>
            <a:p>
              <a:r>
                <a:rPr lang="cs-CZ">
                  <a:latin typeface="Trebuchet MS" pitchFamily="34" charset="0"/>
                </a:rPr>
                <a:t>introspekce</a:t>
              </a:r>
            </a:p>
          </p:txBody>
        </p:sp>
        <p:sp>
          <p:nvSpPr>
            <p:cNvPr id="15" name="Pravá složená závorka 14"/>
            <p:cNvSpPr/>
            <p:nvPr/>
          </p:nvSpPr>
          <p:spPr>
            <a:xfrm>
              <a:off x="7092459" y="2060848"/>
              <a:ext cx="719245" cy="155559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cs-CZ"/>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Nadpis 1"/>
          <p:cNvSpPr>
            <a:spLocks noGrp="1"/>
          </p:cNvSpPr>
          <p:nvPr>
            <p:ph type="title"/>
          </p:nvPr>
        </p:nvSpPr>
        <p:spPr/>
        <p:txBody>
          <a:bodyPr/>
          <a:lstStyle/>
          <a:p>
            <a:r>
              <a:rPr lang="cs-CZ"/>
              <a:t>Etická pravidla testování</a:t>
            </a:r>
          </a:p>
        </p:txBody>
      </p:sp>
      <p:sp>
        <p:nvSpPr>
          <p:cNvPr id="136194" name="Zástupný symbol pro obsah 2"/>
          <p:cNvSpPr>
            <a:spLocks noGrp="1"/>
          </p:cNvSpPr>
          <p:nvPr>
            <p:ph idx="1"/>
          </p:nvPr>
        </p:nvSpPr>
        <p:spPr>
          <a:xfrm>
            <a:off x="457200" y="1600200"/>
            <a:ext cx="8229600" cy="4349750"/>
          </a:xfrm>
        </p:spPr>
        <p:txBody>
          <a:bodyPr/>
          <a:lstStyle/>
          <a:p>
            <a:r>
              <a:rPr lang="cs-CZ"/>
              <a:t>Používat validní testy (pozor na používání populárních metod MBTI, Belbin, Killman)</a:t>
            </a:r>
          </a:p>
          <a:p>
            <a:r>
              <a:rPr lang="cs-CZ"/>
              <a:t>Testovat může pouze psycholog (viz dále)</a:t>
            </a:r>
          </a:p>
          <a:p>
            <a:r>
              <a:rPr lang="cs-CZ"/>
              <a:t>Pozor na okopírované záznamové archy – vždy originál</a:t>
            </a:r>
          </a:p>
          <a:p>
            <a:r>
              <a:rPr lang="cs-CZ"/>
              <a:t>Účastník testování musí vědět, že je testován</a:t>
            </a:r>
          </a:p>
          <a:p>
            <a:r>
              <a:rPr lang="cs-CZ"/>
              <a:t>Komu budou výsledky poskytnuty a musí s tím souhlasit</a:t>
            </a:r>
          </a:p>
          <a:p>
            <a:r>
              <a:rPr lang="cs-CZ"/>
              <a:t>Účast na testování musí být dobrovolná</a:t>
            </a:r>
          </a:p>
          <a:p>
            <a:r>
              <a:rPr lang="cs-CZ"/>
              <a:t>Účastník může odmítnout</a:t>
            </a:r>
          </a:p>
          <a:p>
            <a:r>
              <a:rPr lang="cs-CZ"/>
              <a:t>Výsledky nesmí být poskytnuty třetí straně bez souhlasu</a:t>
            </a:r>
          </a:p>
          <a:p>
            <a:r>
              <a:rPr lang="cs-CZ"/>
              <a:t>Každý účastník má právo na stejné podmínky</a:t>
            </a:r>
          </a:p>
          <a:p>
            <a:r>
              <a:rPr lang="cs-CZ"/>
              <a:t>Má právo na zpětnou vazbu – výstupní zprávu</a:t>
            </a:r>
          </a:p>
        </p:txBody>
      </p:sp>
      <p:sp>
        <p:nvSpPr>
          <p:cNvPr id="4" name="TextovéPole 3"/>
          <p:cNvSpPr txBox="1"/>
          <p:nvPr/>
        </p:nvSpPr>
        <p:spPr>
          <a:xfrm>
            <a:off x="683568" y="5937853"/>
            <a:ext cx="7848872"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cs-CZ" sz="2800" b="1" dirty="0"/>
              <a:t>Používat standardní, legální, aktuální metody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30300" y="2405063"/>
            <a:ext cx="5827713" cy="1646237"/>
          </a:xfrm>
        </p:spPr>
        <p:txBody>
          <a:bodyPr rtlCol="0">
            <a:normAutofit fontScale="90000"/>
          </a:bodyPr>
          <a:lstStyle/>
          <a:p>
            <a:pPr fontAlgn="auto">
              <a:spcAft>
                <a:spcPts val="0"/>
              </a:spcAft>
              <a:defRPr/>
            </a:pPr>
            <a:r>
              <a:rPr lang="cs-CZ" dirty="0"/>
              <a:t>Základní  pojmy psychologie osobnosti</a:t>
            </a:r>
            <a:br>
              <a:rPr lang="cs-CZ" dirty="0"/>
            </a:br>
            <a:endParaRPr lang="cs-CZ" dirty="0"/>
          </a:p>
        </p:txBody>
      </p:sp>
      <p:sp>
        <p:nvSpPr>
          <p:cNvPr id="3" name="Podnadpis 2"/>
          <p:cNvSpPr>
            <a:spLocks noGrp="1"/>
          </p:cNvSpPr>
          <p:nvPr>
            <p:ph type="subTitle" idx="1"/>
          </p:nvPr>
        </p:nvSpPr>
        <p:spPr>
          <a:xfrm>
            <a:off x="1130300" y="4051300"/>
            <a:ext cx="5827713" cy="1096963"/>
          </a:xfrm>
        </p:spPr>
        <p:txBody>
          <a:bodyPr rtlCol="0">
            <a:normAutofit/>
          </a:bodyPr>
          <a:lstStyle/>
          <a:p>
            <a:pPr fontAlgn="auto">
              <a:spcAft>
                <a:spcPts val="0"/>
              </a:spcAft>
              <a:buFont typeface="Wingdings 3" charset="2"/>
              <a:buNone/>
              <a:defRPr/>
            </a:pPr>
            <a:r>
              <a:rPr lang="cs-CZ" dirty="0"/>
              <a:t>4. přednáška</a:t>
            </a:r>
          </a:p>
          <a:p>
            <a:pPr fontAlgn="auto">
              <a:spcAft>
                <a:spcPts val="0"/>
              </a:spcAft>
              <a:buFont typeface="Wingdings 3" charset="2"/>
              <a:buNone/>
              <a:defRPr/>
            </a:pPr>
            <a:r>
              <a:rPr lang="cs-CZ" dirty="0"/>
              <a:t>PhDr. Lenka </a:t>
            </a:r>
            <a:r>
              <a:rPr lang="cs-CZ" dirty="0" err="1"/>
              <a:t>Emrová</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r>
              <a:rPr lang="cs-CZ"/>
              <a:t>Osobnost</a:t>
            </a:r>
          </a:p>
        </p:txBody>
      </p:sp>
      <p:sp>
        <p:nvSpPr>
          <p:cNvPr id="11267" name="Rectangle 3"/>
          <p:cNvSpPr>
            <a:spLocks noGrp="1" noChangeArrowheads="1"/>
          </p:cNvSpPr>
          <p:nvPr>
            <p:ph idx="1"/>
          </p:nvPr>
        </p:nvSpPr>
        <p:spPr/>
        <p:txBody>
          <a:bodyPr rtlCol="0">
            <a:normAutofit fontScale="70000" lnSpcReduction="20000"/>
          </a:bodyPr>
          <a:lstStyle/>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Je uspořádaný, organický celek, struktura složek, které mají různé funkce, ale nefungují izolovaně, ale systémově, integrovaně, ovlivňují se, podmiňují a tím se jejich fungování konkretizuje</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Individuální jednota vlastností a procesů</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Relativně stálá</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Projevuje se v interakci s okolím</a:t>
            </a:r>
          </a:p>
          <a:p>
            <a:pPr fontAlgn="auto">
              <a:lnSpc>
                <a:spcPct val="90000"/>
              </a:lnSpc>
              <a:spcAft>
                <a:spcPts val="0"/>
              </a:spcAft>
              <a:buFont typeface="Wingdings 3" charset="2"/>
              <a:buChar char=""/>
              <a:defRPr/>
            </a:pPr>
            <a:r>
              <a:rPr lang="cs-CZ" altLang="cs-CZ" sz="2800" dirty="0">
                <a:solidFill>
                  <a:schemeClr val="tx1">
                    <a:lumMod val="75000"/>
                    <a:lumOff val="25000"/>
                  </a:schemeClr>
                </a:solidFill>
              </a:rPr>
              <a:t>Neustále se vyvíjí na základě interakcí vrozeného a naučeného</a:t>
            </a:r>
          </a:p>
          <a:p>
            <a:pPr fontAlgn="auto">
              <a:lnSpc>
                <a:spcPct val="90000"/>
              </a:lnSpc>
              <a:spcAft>
                <a:spcPts val="0"/>
              </a:spcAft>
              <a:buFontTx/>
              <a:buNone/>
              <a:defRPr/>
            </a:pPr>
            <a:r>
              <a:rPr lang="cs-CZ" altLang="cs-CZ" sz="2800" b="1" dirty="0">
                <a:solidFill>
                  <a:schemeClr val="folHlink"/>
                </a:solidFill>
              </a:rPr>
              <a:t>Statika osobnosti</a:t>
            </a:r>
            <a:r>
              <a:rPr lang="cs-CZ" altLang="cs-CZ" sz="2800" dirty="0">
                <a:solidFill>
                  <a:schemeClr val="tx1">
                    <a:lumMod val="75000"/>
                    <a:lumOff val="25000"/>
                  </a:schemeClr>
                </a:solidFill>
              </a:rPr>
              <a:t> – vlastnosti osobnosti (schopnosti, temperament, charakter)</a:t>
            </a:r>
          </a:p>
          <a:p>
            <a:pPr fontAlgn="auto">
              <a:lnSpc>
                <a:spcPct val="90000"/>
              </a:lnSpc>
              <a:spcAft>
                <a:spcPts val="0"/>
              </a:spcAft>
              <a:buFontTx/>
              <a:buNone/>
              <a:defRPr/>
            </a:pPr>
            <a:r>
              <a:rPr lang="cs-CZ" altLang="cs-CZ" sz="2800" b="1" dirty="0">
                <a:solidFill>
                  <a:schemeClr val="folHlink"/>
                </a:solidFill>
              </a:rPr>
              <a:t>Dynamika osobnosti</a:t>
            </a:r>
            <a:r>
              <a:rPr lang="cs-CZ" altLang="cs-CZ" sz="2800" dirty="0">
                <a:solidFill>
                  <a:schemeClr val="tx1">
                    <a:lumMod val="75000"/>
                    <a:lumOff val="25000"/>
                  </a:schemeClr>
                </a:solidFill>
              </a:rPr>
              <a:t> – motivační vlastnosti – potřeby, hodnoty, zájmy, postoje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Nadpis 1"/>
          <p:cNvSpPr>
            <a:spLocks noGrp="1"/>
          </p:cNvSpPr>
          <p:nvPr>
            <p:ph type="title"/>
          </p:nvPr>
        </p:nvSpPr>
        <p:spPr/>
        <p:txBody>
          <a:bodyPr/>
          <a:lstStyle/>
          <a:p>
            <a:r>
              <a:rPr lang="cs-CZ"/>
              <a:t>Osobnost</a:t>
            </a:r>
          </a:p>
        </p:txBody>
      </p:sp>
      <p:sp>
        <p:nvSpPr>
          <p:cNvPr id="139266" name="Zástupný symbol pro obsah 2"/>
          <p:cNvSpPr>
            <a:spLocks noGrp="1"/>
          </p:cNvSpPr>
          <p:nvPr>
            <p:ph idx="1"/>
          </p:nvPr>
        </p:nvSpPr>
        <p:spPr/>
        <p:txBody>
          <a:bodyPr/>
          <a:lstStyle/>
          <a:p>
            <a:r>
              <a:rPr lang="cs-CZ"/>
              <a:t>Psychologové osobnosti se snaží </a:t>
            </a:r>
          </a:p>
          <a:p>
            <a:pPr lvl="1"/>
            <a:r>
              <a:rPr lang="cs-CZ"/>
              <a:t>Popsat a vysvětlit individuální rozdíly mezi lidmi</a:t>
            </a:r>
          </a:p>
          <a:p>
            <a:pPr lvl="1"/>
            <a:r>
              <a:rPr lang="cs-CZ"/>
              <a:t>Vytvořit integrovaný popis celé osobnosti</a:t>
            </a:r>
          </a:p>
          <a:p>
            <a:pPr lvl="1"/>
            <a:endParaRPr lang="cs-CZ"/>
          </a:p>
          <a:p>
            <a:pPr lvl="1"/>
            <a:endParaRPr lang="cs-CZ"/>
          </a:p>
        </p:txBody>
      </p:sp>
      <p:pic>
        <p:nvPicPr>
          <p:cNvPr id="139267" name="Obrázek 3"/>
          <p:cNvPicPr>
            <a:picLocks noChangeAspect="1"/>
          </p:cNvPicPr>
          <p:nvPr/>
        </p:nvPicPr>
        <p:blipFill>
          <a:blip r:embed="rId2"/>
          <a:srcRect/>
          <a:stretch>
            <a:fillRect/>
          </a:stretch>
        </p:blipFill>
        <p:spPr bwMode="auto">
          <a:xfrm>
            <a:off x="827088" y="3716338"/>
            <a:ext cx="5473700" cy="28448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Nadpis 1"/>
          <p:cNvSpPr>
            <a:spLocks noGrp="1"/>
          </p:cNvSpPr>
          <p:nvPr>
            <p:ph type="title"/>
          </p:nvPr>
        </p:nvSpPr>
        <p:spPr/>
        <p:txBody>
          <a:bodyPr/>
          <a:lstStyle/>
          <a:p>
            <a:r>
              <a:rPr lang="cs-CZ"/>
              <a:t>Chceme-li osobnost poznat, je nutné vědět</a:t>
            </a:r>
          </a:p>
        </p:txBody>
      </p:sp>
      <p:sp>
        <p:nvSpPr>
          <p:cNvPr id="140290" name="Zástupný symbol pro obsah 2"/>
          <p:cNvSpPr>
            <a:spLocks noGrp="1"/>
          </p:cNvSpPr>
          <p:nvPr>
            <p:ph idx="1"/>
          </p:nvPr>
        </p:nvSpPr>
        <p:spPr/>
        <p:txBody>
          <a:bodyPr/>
          <a:lstStyle/>
          <a:p>
            <a:r>
              <a:rPr lang="cs-CZ"/>
              <a:t>Jak člověk vypadá – tělesná konstituce</a:t>
            </a:r>
          </a:p>
          <a:p>
            <a:r>
              <a:rPr lang="cs-CZ"/>
              <a:t>Jaká je jeho dynamika – temperament</a:t>
            </a:r>
          </a:p>
          <a:p>
            <a:r>
              <a:rPr lang="cs-CZ"/>
              <a:t>Co chce a nechce – zaměřenost – motivace</a:t>
            </a:r>
          </a:p>
          <a:p>
            <a:r>
              <a:rPr lang="cs-CZ"/>
              <a:t>Co umí a dovede – schopnosti, znalosti, dovednosti </a:t>
            </a:r>
          </a:p>
          <a:p>
            <a:r>
              <a:rPr lang="cs-CZ"/>
              <a:t>Jaký je, jakou má morálku – charakter</a:t>
            </a:r>
          </a:p>
          <a:p>
            <a:r>
              <a:rPr lang="cs-CZ"/>
              <a:t>Odkud a kam jde – životní dráha osobnosti</a:t>
            </a:r>
          </a:p>
          <a:p>
            <a:r>
              <a:rPr lang="cs-CZ"/>
              <a:t>Jak jsou složky uspořádány – integrita osobnosti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Nadpis 1"/>
          <p:cNvSpPr>
            <a:spLocks noGrp="1"/>
          </p:cNvSpPr>
          <p:nvPr>
            <p:ph type="title"/>
          </p:nvPr>
        </p:nvSpPr>
        <p:spPr>
          <a:xfrm>
            <a:off x="609600" y="609600"/>
            <a:ext cx="6348413" cy="1320800"/>
          </a:xfrm>
        </p:spPr>
        <p:txBody>
          <a:bodyPr/>
          <a:lstStyle/>
          <a:p>
            <a:r>
              <a:rPr lang="cs-CZ"/>
              <a:t>Psychické jevy – funkce lidské psychiky</a:t>
            </a:r>
          </a:p>
        </p:txBody>
      </p:sp>
      <p:sp>
        <p:nvSpPr>
          <p:cNvPr id="141314" name="Zástupný symbol pro text 3"/>
          <p:cNvSpPr>
            <a:spLocks noGrp="1"/>
          </p:cNvSpPr>
          <p:nvPr>
            <p:ph type="body" idx="1"/>
          </p:nvPr>
        </p:nvSpPr>
        <p:spPr>
          <a:xfrm>
            <a:off x="609600" y="2160588"/>
            <a:ext cx="3090863" cy="576262"/>
          </a:xfrm>
        </p:spPr>
        <p:txBody>
          <a:bodyPr/>
          <a:lstStyle/>
          <a:p>
            <a:r>
              <a:rPr lang="cs-CZ"/>
              <a:t>Obecná psychologie </a:t>
            </a:r>
          </a:p>
        </p:txBody>
      </p:sp>
      <p:sp>
        <p:nvSpPr>
          <p:cNvPr id="141315" name="Zástupný symbol pro obsah 4"/>
          <p:cNvSpPr>
            <a:spLocks noGrp="1"/>
          </p:cNvSpPr>
          <p:nvPr>
            <p:ph sz="half" idx="2"/>
          </p:nvPr>
        </p:nvSpPr>
        <p:spPr>
          <a:xfrm>
            <a:off x="609600" y="2736850"/>
            <a:ext cx="3090863" cy="3305175"/>
          </a:xfrm>
        </p:spPr>
        <p:txBody>
          <a:bodyPr/>
          <a:lstStyle/>
          <a:p>
            <a:r>
              <a:rPr lang="cs-CZ"/>
              <a:t>Vymezuje předmět </a:t>
            </a:r>
          </a:p>
          <a:p>
            <a:r>
              <a:rPr lang="cs-CZ"/>
              <a:t>Poskytuje základní pojmový aparát</a:t>
            </a:r>
          </a:p>
          <a:p>
            <a:r>
              <a:rPr lang="cs-CZ"/>
              <a:t>Vymezuje základní pojmy</a:t>
            </a:r>
          </a:p>
        </p:txBody>
      </p:sp>
      <p:sp>
        <p:nvSpPr>
          <p:cNvPr id="141316" name="Zástupný symbol pro text 5"/>
          <p:cNvSpPr>
            <a:spLocks noGrp="1"/>
          </p:cNvSpPr>
          <p:nvPr>
            <p:ph type="body" sz="quarter" idx="3"/>
          </p:nvPr>
        </p:nvSpPr>
        <p:spPr>
          <a:xfrm>
            <a:off x="3867150" y="2160588"/>
            <a:ext cx="3090863" cy="576262"/>
          </a:xfrm>
        </p:spPr>
        <p:txBody>
          <a:bodyPr/>
          <a:lstStyle/>
          <a:p>
            <a:r>
              <a:rPr lang="cs-CZ"/>
              <a:t>Psychologie osobnosti</a:t>
            </a:r>
          </a:p>
        </p:txBody>
      </p:sp>
      <p:sp>
        <p:nvSpPr>
          <p:cNvPr id="7" name="Zástupný symbol pro obsah 6"/>
          <p:cNvSpPr>
            <a:spLocks noGrp="1"/>
          </p:cNvSpPr>
          <p:nvPr>
            <p:ph sz="quarter" idx="4"/>
          </p:nvPr>
        </p:nvSpPr>
        <p:spPr>
          <a:xfrm>
            <a:off x="3867150" y="2736850"/>
            <a:ext cx="3090863" cy="3305175"/>
          </a:xfrm>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Definuje osobnost</a:t>
            </a:r>
          </a:p>
          <a:p>
            <a:pPr fontAlgn="auto">
              <a:spcAft>
                <a:spcPts val="0"/>
              </a:spcAft>
              <a:buFont typeface="Wingdings 3" charset="2"/>
              <a:buChar char=""/>
              <a:defRPr/>
            </a:pPr>
            <a:r>
              <a:rPr lang="cs-CZ" dirty="0">
                <a:solidFill>
                  <a:schemeClr val="tx1">
                    <a:lumMod val="75000"/>
                    <a:lumOff val="25000"/>
                  </a:schemeClr>
                </a:solidFill>
              </a:rPr>
              <a:t>Zabývá se teoriemi</a:t>
            </a:r>
          </a:p>
          <a:p>
            <a:pPr fontAlgn="auto">
              <a:spcAft>
                <a:spcPts val="0"/>
              </a:spcAft>
              <a:buFont typeface="Wingdings 3" charset="2"/>
              <a:buChar char=""/>
              <a:defRPr/>
            </a:pPr>
            <a:r>
              <a:rPr lang="cs-CZ" dirty="0">
                <a:solidFill>
                  <a:schemeClr val="tx1">
                    <a:lumMod val="75000"/>
                    <a:lumOff val="25000"/>
                  </a:schemeClr>
                </a:solidFill>
              </a:rPr>
              <a:t>Z čeho se skládá</a:t>
            </a:r>
          </a:p>
          <a:p>
            <a:pPr fontAlgn="auto">
              <a:spcAft>
                <a:spcPts val="0"/>
              </a:spcAft>
              <a:buFont typeface="Wingdings 3" charset="2"/>
              <a:buChar char=""/>
              <a:defRPr/>
            </a:pPr>
            <a:r>
              <a:rPr lang="cs-CZ" dirty="0">
                <a:solidFill>
                  <a:schemeClr val="tx1">
                    <a:lumMod val="75000"/>
                    <a:lumOff val="25000"/>
                  </a:schemeClr>
                </a:solidFill>
              </a:rPr>
              <a:t>Jak funguje</a:t>
            </a:r>
          </a:p>
          <a:p>
            <a:pPr fontAlgn="auto">
              <a:spcAft>
                <a:spcPts val="0"/>
              </a:spcAft>
              <a:buFont typeface="Wingdings 3" charset="2"/>
              <a:buChar char=""/>
              <a:defRPr/>
            </a:pPr>
            <a:r>
              <a:rPr lang="cs-CZ" dirty="0">
                <a:solidFill>
                  <a:schemeClr val="tx1">
                    <a:lumMod val="75000"/>
                    <a:lumOff val="25000"/>
                  </a:schemeClr>
                </a:solidFill>
              </a:rPr>
              <a:t>Jak ji lze poznat</a:t>
            </a:r>
          </a:p>
          <a:p>
            <a:pPr fontAlgn="auto">
              <a:spcAft>
                <a:spcPts val="0"/>
              </a:spcAft>
              <a:buFont typeface="Wingdings 3" charset="2"/>
              <a:buChar char=""/>
              <a:defRPr/>
            </a:pPr>
            <a:r>
              <a:rPr lang="cs-CZ" dirty="0">
                <a:solidFill>
                  <a:schemeClr val="tx1">
                    <a:lumMod val="75000"/>
                    <a:lumOff val="25000"/>
                  </a:schemeClr>
                </a:solidFill>
              </a:rPr>
              <a:t>Proč se člověk chová právě takto</a:t>
            </a:r>
          </a:p>
          <a:p>
            <a:pPr fontAlgn="auto">
              <a:spcAft>
                <a:spcPts val="0"/>
              </a:spcAft>
              <a:buFont typeface="Wingdings 3" charset="2"/>
              <a:buChar char=""/>
              <a:defRPr/>
            </a:pPr>
            <a:r>
              <a:rPr lang="cs-CZ" dirty="0">
                <a:solidFill>
                  <a:schemeClr val="tx1">
                    <a:lumMod val="75000"/>
                    <a:lumOff val="25000"/>
                  </a:schemeClr>
                </a:solidFill>
              </a:rPr>
              <a:t>Jak lze ovlivnit chování člověka</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a:lstStyle/>
          <a:p>
            <a:r>
              <a:rPr lang="cs-CZ" altLang="cs-CZ">
                <a:solidFill>
                  <a:srgbClr val="7B9899"/>
                </a:solidFill>
              </a:rPr>
              <a:t>Psychické jevy</a:t>
            </a:r>
          </a:p>
        </p:txBody>
      </p:sp>
      <p:graphicFrame>
        <p:nvGraphicFramePr>
          <p:cNvPr id="3111" name="Group 39"/>
          <p:cNvGraphicFramePr>
            <a:graphicFrameLocks noGrp="1"/>
          </p:cNvGraphicFramePr>
          <p:nvPr>
            <p:ph idx="1"/>
          </p:nvPr>
        </p:nvGraphicFramePr>
        <p:xfrm>
          <a:off x="611188" y="1333500"/>
          <a:ext cx="7200800" cy="5123769"/>
        </p:xfrm>
        <a:graphic>
          <a:graphicData uri="http://schemas.openxmlformats.org/drawingml/2006/table">
            <a:tbl>
              <a:tblPr/>
              <a:tblGrid>
                <a:gridCol w="18002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18481">
                  <a:extLst>
                    <a:ext uri="{9D8B030D-6E8A-4147-A177-3AD203B41FA5}">
                      <a16:colId xmlns:a16="http://schemas.microsoft.com/office/drawing/2014/main" val="20002"/>
                    </a:ext>
                  </a:extLst>
                </a:gridCol>
                <a:gridCol w="1709911">
                  <a:extLst>
                    <a:ext uri="{9D8B030D-6E8A-4147-A177-3AD203B41FA5}">
                      <a16:colId xmlns:a16="http://schemas.microsoft.com/office/drawing/2014/main" val="20003"/>
                    </a:ext>
                  </a:extLst>
                </a:gridCol>
              </a:tblGrid>
              <a:tr h="1438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a:ln>
                          <a:noFill/>
                        </a:ln>
                        <a:solidFill>
                          <a:schemeClr val="tx1"/>
                        </a:solidFill>
                        <a:effectLst/>
                        <a:latin typeface="Arial" charset="0"/>
                      </a:endParaRP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Kognitivní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Poznávací</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Emocionální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citové</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Arial" charset="0"/>
                        </a:rPr>
                        <a:t>Konativní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a:ln>
                            <a:noFill/>
                          </a:ln>
                          <a:solidFill>
                            <a:schemeClr val="tx1"/>
                          </a:solidFill>
                          <a:effectLst/>
                          <a:latin typeface="Arial" charset="0"/>
                        </a:rPr>
                        <a:t>volní</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33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Procesy</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Čití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Vnímání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Představování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Myšlení a řeč</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Emoce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City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Vůle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064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Stavy</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Paměť</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Pozornost</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Nálady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Rozhodování</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065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Vlastnosti</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Schopnosti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Inteligence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dirty="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Temperament</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Charakter</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Nadpis 1"/>
          <p:cNvSpPr>
            <a:spLocks noGrp="1"/>
          </p:cNvSpPr>
          <p:nvPr>
            <p:ph type="title"/>
          </p:nvPr>
        </p:nvSpPr>
        <p:spPr/>
        <p:txBody>
          <a:bodyPr/>
          <a:lstStyle/>
          <a:p>
            <a:r>
              <a:rPr lang="cs-CZ"/>
              <a:t>Kognitivní psychické jevy</a:t>
            </a:r>
          </a:p>
        </p:txBody>
      </p:sp>
      <p:graphicFrame>
        <p:nvGraphicFramePr>
          <p:cNvPr id="4" name="Zástupný symbol pro obsah 3"/>
          <p:cNvGraphicFramePr>
            <a:graphicFrameLocks noGrp="1"/>
          </p:cNvGraphicFramePr>
          <p:nvPr>
            <p:ph idx="1"/>
          </p:nvPr>
        </p:nvGraphicFramePr>
        <p:xfrm>
          <a:off x="251520" y="1196752"/>
          <a:ext cx="8805664"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bdélník 7"/>
          <p:cNvSpPr/>
          <p:nvPr/>
        </p:nvSpPr>
        <p:spPr>
          <a:xfrm>
            <a:off x="6948488" y="1557338"/>
            <a:ext cx="1906587" cy="3151187"/>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43364" name="TextovéPole 4"/>
          <p:cNvSpPr txBox="1">
            <a:spLocks noChangeArrowheads="1"/>
          </p:cNvSpPr>
          <p:nvPr/>
        </p:nvSpPr>
        <p:spPr bwMode="auto">
          <a:xfrm>
            <a:off x="7092950" y="1628775"/>
            <a:ext cx="1762125" cy="1643063"/>
          </a:xfrm>
          <a:prstGeom prst="rect">
            <a:avLst/>
          </a:prstGeom>
          <a:noFill/>
          <a:ln w="9525">
            <a:noFill/>
            <a:miter lim="800000"/>
            <a:headEnd/>
            <a:tailEnd/>
          </a:ln>
        </p:spPr>
        <p:txBody>
          <a:bodyPr wrap="none">
            <a:spAutoFit/>
          </a:bodyPr>
          <a:lstStyle/>
          <a:p>
            <a:pPr>
              <a:spcBef>
                <a:spcPct val="20000"/>
              </a:spcBef>
            </a:pPr>
            <a:r>
              <a:rPr lang="cs-CZ" b="1"/>
              <a:t>Čití</a:t>
            </a:r>
          </a:p>
          <a:p>
            <a:pPr>
              <a:spcBef>
                <a:spcPct val="20000"/>
              </a:spcBef>
            </a:pPr>
            <a:r>
              <a:rPr lang="cs-CZ" b="1"/>
              <a:t>Vnímání</a:t>
            </a:r>
          </a:p>
          <a:p>
            <a:pPr>
              <a:spcBef>
                <a:spcPct val="20000"/>
              </a:spcBef>
            </a:pPr>
            <a:r>
              <a:rPr lang="cs-CZ" b="1"/>
              <a:t>Představování</a:t>
            </a:r>
          </a:p>
          <a:p>
            <a:pPr>
              <a:spcBef>
                <a:spcPct val="20000"/>
              </a:spcBef>
            </a:pPr>
            <a:r>
              <a:rPr lang="cs-CZ" b="1"/>
              <a:t>Myšlení a řeč</a:t>
            </a:r>
          </a:p>
          <a:p>
            <a:endParaRPr lang="cs-CZ">
              <a:latin typeface="Trebuchet MS" pitchFamily="34" charset="0"/>
            </a:endParaRPr>
          </a:p>
        </p:txBody>
      </p:sp>
      <p:sp>
        <p:nvSpPr>
          <p:cNvPr id="7" name="TextovéPole 6"/>
          <p:cNvSpPr txBox="1"/>
          <p:nvPr/>
        </p:nvSpPr>
        <p:spPr>
          <a:xfrm>
            <a:off x="7110413" y="2997200"/>
            <a:ext cx="1336675" cy="1531938"/>
          </a:xfrm>
          <a:prstGeom prst="rect">
            <a:avLst/>
          </a:prstGeom>
          <a:noFill/>
        </p:spPr>
        <p:txBody>
          <a:bodyPr wrap="none">
            <a:spAutoFit/>
          </a:bodyPr>
          <a:lstStyle/>
          <a:p>
            <a:pPr>
              <a:spcBef>
                <a:spcPct val="20000"/>
              </a:spcBef>
              <a:defRPr/>
            </a:pPr>
            <a:r>
              <a:rPr lang="cs-CZ" b="1" dirty="0">
                <a:solidFill>
                  <a:schemeClr val="accent1">
                    <a:lumMod val="50000"/>
                  </a:schemeClr>
                </a:solidFill>
                <a:cs typeface="+mn-cs"/>
              </a:rPr>
              <a:t>Paměť</a:t>
            </a:r>
          </a:p>
          <a:p>
            <a:pPr>
              <a:spcBef>
                <a:spcPct val="20000"/>
              </a:spcBef>
              <a:defRPr/>
            </a:pPr>
            <a:r>
              <a:rPr lang="cs-CZ" b="1" dirty="0">
                <a:solidFill>
                  <a:schemeClr val="accent1">
                    <a:lumMod val="50000"/>
                  </a:schemeClr>
                </a:solidFill>
                <a:cs typeface="+mn-cs"/>
              </a:rPr>
              <a:t>Pozornost</a:t>
            </a:r>
          </a:p>
          <a:p>
            <a:pPr fontAlgn="auto">
              <a:spcBef>
                <a:spcPts val="0"/>
              </a:spcBef>
              <a:spcAft>
                <a:spcPts val="0"/>
              </a:spcAft>
              <a:defRPr/>
            </a:pPr>
            <a:endParaRPr lang="cs-CZ" dirty="0">
              <a:latin typeface="+mn-lt"/>
              <a:cs typeface="+mn-cs"/>
            </a:endParaRPr>
          </a:p>
          <a:p>
            <a:pPr fontAlgn="auto">
              <a:spcBef>
                <a:spcPts val="0"/>
              </a:spcBef>
              <a:spcAft>
                <a:spcPts val="0"/>
              </a:spcAft>
              <a:defRPr/>
            </a:pPr>
            <a:r>
              <a:rPr lang="cs-CZ" dirty="0">
                <a:solidFill>
                  <a:schemeClr val="accent5">
                    <a:lumMod val="50000"/>
                  </a:schemeClr>
                </a:solidFill>
                <a:latin typeface="+mn-lt"/>
                <a:cs typeface="+mn-cs"/>
              </a:rPr>
              <a:t>Schopnosti</a:t>
            </a:r>
          </a:p>
          <a:p>
            <a:pPr fontAlgn="auto">
              <a:spcBef>
                <a:spcPts val="0"/>
              </a:spcBef>
              <a:spcAft>
                <a:spcPts val="0"/>
              </a:spcAft>
              <a:defRPr/>
            </a:pPr>
            <a:r>
              <a:rPr lang="cs-CZ" dirty="0">
                <a:solidFill>
                  <a:schemeClr val="accent5">
                    <a:lumMod val="50000"/>
                  </a:schemeClr>
                </a:solidFill>
                <a:latin typeface="+mn-lt"/>
                <a:cs typeface="+mn-cs"/>
              </a:rPr>
              <a:t>Inteligence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Nadpis 1"/>
          <p:cNvSpPr>
            <a:spLocks noGrp="1"/>
          </p:cNvSpPr>
          <p:nvPr>
            <p:ph type="title"/>
          </p:nvPr>
        </p:nvSpPr>
        <p:spPr/>
        <p:txBody>
          <a:bodyPr/>
          <a:lstStyle/>
          <a:p>
            <a:r>
              <a:rPr lang="cs-CZ"/>
              <a:t>Emocionální psychické jevy</a:t>
            </a:r>
          </a:p>
        </p:txBody>
      </p:sp>
      <p:graphicFrame>
        <p:nvGraphicFramePr>
          <p:cNvPr id="4" name="Zástupný symbol pro obsah 3"/>
          <p:cNvGraphicFramePr>
            <a:graphicFrameLocks noGrp="1"/>
          </p:cNvGraphicFramePr>
          <p:nvPr>
            <p:ph idx="1"/>
          </p:nvPr>
        </p:nvGraphicFramePr>
        <p:xfrm>
          <a:off x="251520" y="1196752"/>
          <a:ext cx="8805664"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4387" name="Obdélník 2"/>
          <p:cNvSpPr>
            <a:spLocks noChangeArrowheads="1"/>
          </p:cNvSpPr>
          <p:nvPr/>
        </p:nvSpPr>
        <p:spPr bwMode="auto">
          <a:xfrm>
            <a:off x="719138" y="1908175"/>
            <a:ext cx="936625" cy="701675"/>
          </a:xfrm>
          <a:prstGeom prst="rect">
            <a:avLst/>
          </a:prstGeom>
          <a:solidFill>
            <a:srgbClr val="885444"/>
          </a:solidFill>
          <a:ln w="9525">
            <a:noFill/>
            <a:miter lim="800000"/>
            <a:headEnd/>
            <a:tailEnd/>
          </a:ln>
        </p:spPr>
        <p:txBody>
          <a:bodyPr>
            <a:spAutoFit/>
          </a:bodyPr>
          <a:lstStyle/>
          <a:p>
            <a:pPr>
              <a:spcBef>
                <a:spcPct val="20000"/>
              </a:spcBef>
            </a:pPr>
            <a:r>
              <a:rPr lang="cs-CZ"/>
              <a:t>Emoce</a:t>
            </a:r>
          </a:p>
          <a:p>
            <a:pPr>
              <a:spcBef>
                <a:spcPct val="20000"/>
              </a:spcBef>
            </a:pPr>
            <a:r>
              <a:rPr lang="cs-CZ"/>
              <a:t>City</a:t>
            </a:r>
          </a:p>
        </p:txBody>
      </p:sp>
      <p:sp>
        <p:nvSpPr>
          <p:cNvPr id="144388" name="Obdélník 5"/>
          <p:cNvSpPr>
            <a:spLocks noChangeArrowheads="1"/>
          </p:cNvSpPr>
          <p:nvPr/>
        </p:nvSpPr>
        <p:spPr bwMode="auto">
          <a:xfrm>
            <a:off x="692150" y="2781300"/>
            <a:ext cx="901700" cy="368300"/>
          </a:xfrm>
          <a:prstGeom prst="rect">
            <a:avLst/>
          </a:prstGeom>
          <a:solidFill>
            <a:srgbClr val="885444"/>
          </a:solidFill>
          <a:ln w="9525">
            <a:noFill/>
            <a:miter lim="800000"/>
            <a:headEnd/>
            <a:tailEnd/>
          </a:ln>
        </p:spPr>
        <p:txBody>
          <a:bodyPr wrap="none">
            <a:spAutoFit/>
          </a:bodyPr>
          <a:lstStyle/>
          <a:p>
            <a:pPr>
              <a:spcBef>
                <a:spcPct val="20000"/>
              </a:spcBef>
            </a:pPr>
            <a:r>
              <a:rPr lang="cs-CZ"/>
              <a:t>Nálady</a:t>
            </a:r>
          </a:p>
        </p:txBody>
      </p:sp>
      <p:sp>
        <p:nvSpPr>
          <p:cNvPr id="144389" name="Obdélník 6"/>
          <p:cNvSpPr>
            <a:spLocks noChangeArrowheads="1"/>
          </p:cNvSpPr>
          <p:nvPr/>
        </p:nvSpPr>
        <p:spPr bwMode="auto">
          <a:xfrm>
            <a:off x="390525" y="3402013"/>
            <a:ext cx="1595438" cy="369887"/>
          </a:xfrm>
          <a:prstGeom prst="rect">
            <a:avLst/>
          </a:prstGeom>
          <a:solidFill>
            <a:srgbClr val="885444"/>
          </a:solidFill>
          <a:ln w="9525">
            <a:noFill/>
            <a:miter lim="800000"/>
            <a:headEnd/>
            <a:tailEnd/>
          </a:ln>
        </p:spPr>
        <p:txBody>
          <a:bodyPr wrap="none">
            <a:spAutoFit/>
          </a:bodyPr>
          <a:lstStyle/>
          <a:p>
            <a:pPr>
              <a:spcBef>
                <a:spcPct val="20000"/>
              </a:spcBef>
            </a:pPr>
            <a:r>
              <a:rPr lang="cs-CZ"/>
              <a:t>Temperament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Nadpis 1"/>
          <p:cNvSpPr>
            <a:spLocks noGrp="1"/>
          </p:cNvSpPr>
          <p:nvPr>
            <p:ph type="title"/>
          </p:nvPr>
        </p:nvSpPr>
        <p:spPr/>
        <p:txBody>
          <a:bodyPr/>
          <a:lstStyle/>
          <a:p>
            <a:r>
              <a:rPr lang="cs-CZ"/>
              <a:t>Volní psychické jevy</a:t>
            </a:r>
          </a:p>
        </p:txBody>
      </p:sp>
      <p:graphicFrame>
        <p:nvGraphicFramePr>
          <p:cNvPr id="4" name="Zástupný symbol pro obsah 3"/>
          <p:cNvGraphicFramePr>
            <a:graphicFrameLocks noGrp="1"/>
          </p:cNvGraphicFramePr>
          <p:nvPr>
            <p:ph idx="1"/>
          </p:nvPr>
        </p:nvGraphicFramePr>
        <p:xfrm>
          <a:off x="251520" y="1228179"/>
          <a:ext cx="8805664"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p:cNvSpPr/>
          <p:nvPr/>
        </p:nvSpPr>
        <p:spPr>
          <a:xfrm>
            <a:off x="1116013" y="5732463"/>
            <a:ext cx="1871662" cy="72072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1"/>
                </a:solidFill>
              </a:rPr>
              <a:t>Vůle</a:t>
            </a:r>
          </a:p>
          <a:p>
            <a:pPr algn="ctr" fontAlgn="auto">
              <a:spcBef>
                <a:spcPts val="0"/>
              </a:spcBef>
              <a:spcAft>
                <a:spcPts val="0"/>
              </a:spcAft>
              <a:defRPr/>
            </a:pPr>
            <a:r>
              <a:rPr lang="cs-CZ" dirty="0">
                <a:solidFill>
                  <a:schemeClr val="tx1"/>
                </a:solidFill>
              </a:rPr>
              <a:t>rozhodování</a:t>
            </a:r>
          </a:p>
        </p:txBody>
      </p:sp>
      <p:sp>
        <p:nvSpPr>
          <p:cNvPr id="6" name="Obdélník 5"/>
          <p:cNvSpPr/>
          <p:nvPr/>
        </p:nvSpPr>
        <p:spPr>
          <a:xfrm>
            <a:off x="6227763" y="5662613"/>
            <a:ext cx="1873250" cy="790575"/>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dirty="0">
                <a:solidFill>
                  <a:schemeClr val="tx1"/>
                </a:solidFill>
              </a:rPr>
              <a:t>Charakter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Nadpis 1"/>
          <p:cNvSpPr>
            <a:spLocks noGrp="1"/>
          </p:cNvSpPr>
          <p:nvPr>
            <p:ph type="title"/>
          </p:nvPr>
        </p:nvSpPr>
        <p:spPr/>
        <p:txBody>
          <a:bodyPr/>
          <a:lstStyle/>
          <a:p>
            <a:r>
              <a:rPr lang="cs-CZ"/>
              <a:t>Předmět psychologie</a:t>
            </a:r>
          </a:p>
        </p:txBody>
      </p:sp>
      <p:sp>
        <p:nvSpPr>
          <p:cNvPr id="3" name="Zástupný symbol pro obsah 2"/>
          <p:cNvSpPr>
            <a:spLocks noGrp="1"/>
          </p:cNvSpPr>
          <p:nvPr>
            <p:ph idx="1"/>
          </p:nvPr>
        </p:nvSpPr>
        <p:spPr/>
        <p:txBody>
          <a:bodyPr rtlCol="0">
            <a:normAutofit lnSpcReduction="10000"/>
          </a:bodyPr>
          <a:lstStyle/>
          <a:p>
            <a:pPr fontAlgn="auto">
              <a:spcAft>
                <a:spcPts val="0"/>
              </a:spcAft>
              <a:buFont typeface="Wingdings 3" charset="2"/>
              <a:buChar char=""/>
              <a:defRPr/>
            </a:pPr>
            <a:r>
              <a:rPr lang="cs-CZ" dirty="0">
                <a:solidFill>
                  <a:schemeClr val="tx1">
                    <a:lumMod val="75000"/>
                    <a:lumOff val="25000"/>
                  </a:schemeClr>
                </a:solidFill>
              </a:rPr>
              <a:t>VĚDOMÍ – co si uvědomujeme, na co zaměřujeme pozornost – selekce</a:t>
            </a:r>
          </a:p>
          <a:p>
            <a:pPr lvl="4" fontAlgn="auto">
              <a:spcAft>
                <a:spcPts val="0"/>
              </a:spcAft>
              <a:buFont typeface="Wingdings 3" charset="2"/>
              <a:buChar char=""/>
              <a:defRPr/>
            </a:pPr>
            <a:r>
              <a:rPr lang="cs-CZ" dirty="0">
                <a:solidFill>
                  <a:schemeClr val="tx1">
                    <a:lumMod val="75000"/>
                    <a:lumOff val="25000"/>
                  </a:schemeClr>
                </a:solidFill>
              </a:rPr>
              <a:t>V předním mozku, levá hemisféra, zpracovává pouze 40 bitů za minutu, řídí pouze 5% veškeré naší aktivity</a:t>
            </a:r>
          </a:p>
          <a:p>
            <a:pPr lvl="4" fontAlgn="auto">
              <a:spcAft>
                <a:spcPts val="0"/>
              </a:spcAft>
              <a:buFont typeface="Wingdings 3" charset="2"/>
              <a:buChar char=""/>
              <a:defRPr/>
            </a:pPr>
            <a:r>
              <a:rPr lang="cs-CZ" dirty="0">
                <a:solidFill>
                  <a:schemeClr val="tx1">
                    <a:lumMod val="75000"/>
                    <a:lumOff val="25000"/>
                  </a:schemeClr>
                </a:solidFill>
              </a:rPr>
              <a:t>Vytváří myšlenkové operace, analyzuje, soudí, zhodnocuje, učí se, vybírá, co je žádoucí</a:t>
            </a:r>
          </a:p>
          <a:p>
            <a:pPr lvl="4" fontAlgn="auto">
              <a:spcAft>
                <a:spcPts val="0"/>
              </a:spcAft>
              <a:buFont typeface="Wingdings 3" charset="2"/>
              <a:buChar char=""/>
              <a:defRPr/>
            </a:pPr>
            <a:r>
              <a:rPr lang="cs-CZ" dirty="0">
                <a:solidFill>
                  <a:schemeClr val="tx1">
                    <a:lumMod val="75000"/>
                    <a:lumOff val="25000"/>
                  </a:schemeClr>
                </a:solidFill>
              </a:rPr>
              <a:t>Pracuje v přítomnosti, má volbu, řídí se zákony logiky</a:t>
            </a:r>
          </a:p>
          <a:p>
            <a:pPr lvl="4" fontAlgn="auto">
              <a:spcAft>
                <a:spcPts val="0"/>
              </a:spcAft>
              <a:buFont typeface="Wingdings 3" charset="2"/>
              <a:buChar char=""/>
              <a:defRPr/>
            </a:pPr>
            <a:r>
              <a:rPr lang="cs-CZ" dirty="0">
                <a:solidFill>
                  <a:schemeClr val="tx1">
                    <a:lumMod val="75000"/>
                    <a:lumOff val="25000"/>
                  </a:schemeClr>
                </a:solidFill>
              </a:rPr>
              <a:t>Úmyslné, cílené jednání</a:t>
            </a:r>
          </a:p>
          <a:p>
            <a:pPr fontAlgn="auto">
              <a:spcAft>
                <a:spcPts val="0"/>
              </a:spcAft>
              <a:buFont typeface="Wingdings 3" charset="2"/>
              <a:buChar char=""/>
              <a:defRPr/>
            </a:pPr>
            <a:r>
              <a:rPr lang="cs-CZ" dirty="0">
                <a:solidFill>
                  <a:schemeClr val="tx1">
                    <a:lumMod val="75000"/>
                    <a:lumOff val="25000"/>
                  </a:schemeClr>
                </a:solidFill>
              </a:rPr>
              <a:t>PŘEDVĚDOMÍ – registruje všechny vjemy a informace od početí</a:t>
            </a:r>
          </a:p>
          <a:p>
            <a:pPr lvl="4" fontAlgn="auto">
              <a:spcAft>
                <a:spcPts val="0"/>
              </a:spcAft>
              <a:buFont typeface="Wingdings 3" charset="2"/>
              <a:buChar char=""/>
              <a:defRPr/>
            </a:pPr>
            <a:r>
              <a:rPr lang="cs-CZ" dirty="0">
                <a:solidFill>
                  <a:schemeClr val="tx1">
                    <a:lumMod val="75000"/>
                    <a:lumOff val="25000"/>
                  </a:schemeClr>
                </a:solidFill>
              </a:rPr>
              <a:t>V zadním a středním mozku, pravá hemisféra, zpracovává až 40 miliónů bitů za minutu, řídí 95% veškeré naší aktivity</a:t>
            </a:r>
          </a:p>
          <a:p>
            <a:pPr lvl="4" fontAlgn="auto">
              <a:spcAft>
                <a:spcPts val="0"/>
              </a:spcAft>
              <a:buFont typeface="Wingdings 3" charset="2"/>
              <a:buChar char=""/>
              <a:defRPr/>
            </a:pPr>
            <a:r>
              <a:rPr lang="cs-CZ" dirty="0">
                <a:solidFill>
                  <a:schemeClr val="tx1">
                    <a:lumMod val="75000"/>
                    <a:lumOff val="25000"/>
                  </a:schemeClr>
                </a:solidFill>
              </a:rPr>
              <a:t>Nehodnotí, neposuzuje, jenom ukládá a nezapomíná</a:t>
            </a:r>
          </a:p>
          <a:p>
            <a:pPr lvl="4" fontAlgn="auto">
              <a:spcAft>
                <a:spcPts val="0"/>
              </a:spcAft>
              <a:buFont typeface="Wingdings 3" charset="2"/>
              <a:buChar char=""/>
              <a:defRPr/>
            </a:pPr>
            <a:r>
              <a:rPr lang="cs-CZ" dirty="0">
                <a:solidFill>
                  <a:schemeClr val="tx1">
                    <a:lumMod val="75000"/>
                    <a:lumOff val="25000"/>
                  </a:schemeClr>
                </a:solidFill>
              </a:rPr>
              <a:t>Hovoří v pocitech a emocích, vychází z minulosti</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cs-CZ"/>
              <a:t>Psychické jevy</a:t>
            </a:r>
          </a:p>
        </p:txBody>
      </p:sp>
      <p:graphicFrame>
        <p:nvGraphicFramePr>
          <p:cNvPr id="3111" name="Group 39"/>
          <p:cNvGraphicFramePr>
            <a:graphicFrameLocks noGrp="1"/>
          </p:cNvGraphicFramePr>
          <p:nvPr>
            <p:ph idx="1"/>
          </p:nvPr>
        </p:nvGraphicFramePr>
        <p:xfrm>
          <a:off x="304800" y="1554163"/>
          <a:ext cx="8686800" cy="4746627"/>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280621">
                  <a:extLst>
                    <a:ext uri="{9D8B030D-6E8A-4147-A177-3AD203B41FA5}">
                      <a16:colId xmlns:a16="http://schemas.microsoft.com/office/drawing/2014/main" val="20002"/>
                    </a:ext>
                  </a:extLst>
                </a:gridCol>
                <a:gridCol w="2062779">
                  <a:extLst>
                    <a:ext uri="{9D8B030D-6E8A-4147-A177-3AD203B41FA5}">
                      <a16:colId xmlns:a16="http://schemas.microsoft.com/office/drawing/2014/main" val="20003"/>
                    </a:ext>
                  </a:extLst>
                </a:gridCol>
              </a:tblGrid>
              <a:tr h="1131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a:ln>
                          <a:noFill/>
                        </a:ln>
                        <a:solidFill>
                          <a:schemeClr val="tx1"/>
                        </a:solidFill>
                        <a:effectLst/>
                        <a:latin typeface="Arial" charset="0"/>
                      </a:endParaRP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Kognitivní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poznávací</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Emocionální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citové</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Konativní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volní</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32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procesy</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Čití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Vnímání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Představování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Myšlení</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Emoce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City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Vůle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a:ln>
                            <a:noFill/>
                          </a:ln>
                          <a:solidFill>
                            <a:schemeClr val="tx1"/>
                          </a:solidFill>
                          <a:effectLst/>
                          <a:latin typeface="Arial" charset="0"/>
                        </a:rPr>
                        <a:t>stavy</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Paměť</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Pozornost</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Nálady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Rozhodování</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6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a:ln>
                            <a:noFill/>
                          </a:ln>
                          <a:solidFill>
                            <a:schemeClr val="tx1"/>
                          </a:solidFill>
                          <a:effectLst/>
                          <a:latin typeface="Arial" charset="0"/>
                        </a:rPr>
                        <a:t>vlastnosti</a:t>
                      </a:r>
                    </a:p>
                  </a:txBody>
                  <a:tcPr marL="96520" marR="96520"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Schopnosti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Inteligence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Temperament</a:t>
                      </a:r>
                    </a:p>
                  </a:txBody>
                  <a:tcPr marL="96520" marR="9652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Charakter</a:t>
                      </a:r>
                    </a:p>
                  </a:txBody>
                  <a:tcPr marL="96520" marR="96520"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cs-CZ"/>
              <a:t>Vlastnosti osobnosti</a:t>
            </a:r>
          </a:p>
        </p:txBody>
      </p:sp>
      <p:sp>
        <p:nvSpPr>
          <p:cNvPr id="147458" name="Rectangle 3"/>
          <p:cNvSpPr>
            <a:spLocks noGrp="1" noChangeArrowheads="1"/>
          </p:cNvSpPr>
          <p:nvPr>
            <p:ph idx="1"/>
          </p:nvPr>
        </p:nvSpPr>
        <p:spPr/>
        <p:txBody>
          <a:bodyPr/>
          <a:lstStyle/>
          <a:p>
            <a:r>
              <a:rPr lang="cs-CZ" altLang="cs-CZ"/>
              <a:t>Kognitivní vlastnosti osobnosti – </a:t>
            </a:r>
            <a:r>
              <a:rPr lang="cs-CZ" altLang="cs-CZ" b="1">
                <a:solidFill>
                  <a:schemeClr val="folHlink"/>
                </a:solidFill>
              </a:rPr>
              <a:t>schopnosti</a:t>
            </a:r>
          </a:p>
          <a:p>
            <a:r>
              <a:rPr lang="cs-CZ" altLang="cs-CZ"/>
              <a:t>Emocionální vlastnosti osobnosti – </a:t>
            </a:r>
          </a:p>
          <a:p>
            <a:pPr>
              <a:buFontTx/>
              <a:buNone/>
            </a:pPr>
            <a:r>
              <a:rPr lang="cs-CZ" altLang="cs-CZ"/>
              <a:t>	</a:t>
            </a:r>
            <a:r>
              <a:rPr lang="cs-CZ" altLang="cs-CZ" b="1">
                <a:solidFill>
                  <a:schemeClr val="folHlink"/>
                </a:solidFill>
              </a:rPr>
              <a:t>temperament</a:t>
            </a:r>
          </a:p>
          <a:p>
            <a:r>
              <a:rPr lang="cs-CZ" altLang="cs-CZ"/>
              <a:t>Konativní vlastnosti osobnosti –</a:t>
            </a:r>
          </a:p>
          <a:p>
            <a:pPr>
              <a:buFontTx/>
              <a:buNone/>
            </a:pPr>
            <a:r>
              <a:rPr lang="cs-CZ" altLang="cs-CZ"/>
              <a:t>	</a:t>
            </a:r>
            <a:r>
              <a:rPr lang="cs-CZ" altLang="cs-CZ" b="1">
                <a:solidFill>
                  <a:schemeClr val="folHlink"/>
                </a:solidFill>
              </a:rPr>
              <a:t>charakter</a:t>
            </a:r>
            <a:endParaRPr lang="cs-CZ" altLang="cs-CZ"/>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cs-CZ"/>
              <a:t>Schopnosti</a:t>
            </a:r>
          </a:p>
        </p:txBody>
      </p:sp>
      <p:sp>
        <p:nvSpPr>
          <p:cNvPr id="148482" name="Rectangle 3"/>
          <p:cNvSpPr>
            <a:spLocks noGrp="1" noChangeArrowheads="1"/>
          </p:cNvSpPr>
          <p:nvPr>
            <p:ph idx="1"/>
          </p:nvPr>
        </p:nvSpPr>
        <p:spPr/>
        <p:txBody>
          <a:bodyPr/>
          <a:lstStyle/>
          <a:p>
            <a:pPr>
              <a:lnSpc>
                <a:spcPct val="90000"/>
              </a:lnSpc>
            </a:pPr>
            <a:r>
              <a:rPr lang="cs-CZ" altLang="cs-CZ"/>
              <a:t>Jsou kognitivní vlastnosti osobnosti</a:t>
            </a:r>
          </a:p>
          <a:p>
            <a:pPr>
              <a:lnSpc>
                <a:spcPct val="90000"/>
              </a:lnSpc>
            </a:pPr>
            <a:r>
              <a:rPr lang="cs-CZ" altLang="cs-CZ">
                <a:solidFill>
                  <a:schemeClr val="folHlink"/>
                </a:solidFill>
              </a:rPr>
              <a:t>Obecné a trvalé předpoklady</a:t>
            </a:r>
            <a:r>
              <a:rPr lang="cs-CZ" altLang="cs-CZ"/>
              <a:t> pro získávání vědomostí a dovedností</a:t>
            </a:r>
          </a:p>
          <a:p>
            <a:pPr>
              <a:lnSpc>
                <a:spcPct val="90000"/>
              </a:lnSpc>
            </a:pPr>
            <a:r>
              <a:rPr lang="cs-CZ" altLang="cs-CZ"/>
              <a:t>Aktuálně se projevují poznávacími procesy</a:t>
            </a:r>
          </a:p>
          <a:p>
            <a:pPr>
              <a:lnSpc>
                <a:spcPct val="90000"/>
              </a:lnSpc>
            </a:pPr>
            <a:r>
              <a:rPr lang="cs-CZ" altLang="cs-CZ"/>
              <a:t>Jsou předpokladem výkonu</a:t>
            </a:r>
          </a:p>
          <a:p>
            <a:pPr>
              <a:lnSpc>
                <a:spcPct val="90000"/>
              </a:lnSpc>
            </a:pPr>
            <a:r>
              <a:rPr lang="cs-CZ" altLang="cs-CZ"/>
              <a:t>Vznikají učením na základě </a:t>
            </a:r>
            <a:r>
              <a:rPr lang="cs-CZ" altLang="cs-CZ">
                <a:solidFill>
                  <a:schemeClr val="folHlink"/>
                </a:solidFill>
              </a:rPr>
              <a:t>vloh</a:t>
            </a:r>
            <a:r>
              <a:rPr lang="cs-CZ" altLang="cs-CZ"/>
              <a:t> </a:t>
            </a:r>
            <a:r>
              <a:rPr lang="cs-CZ" altLang="cs-CZ" sz="2400"/>
              <a:t>(biologický vrozený předpoklad pro utváření schopností)</a:t>
            </a:r>
          </a:p>
          <a:p>
            <a:pPr>
              <a:lnSpc>
                <a:spcPct val="90000"/>
              </a:lnSpc>
            </a:pPr>
            <a:r>
              <a:rPr lang="cs-CZ" altLang="cs-CZ">
                <a:solidFill>
                  <a:schemeClr val="folHlink"/>
                </a:solidFill>
              </a:rPr>
              <a:t>Obecné = inteligence</a:t>
            </a:r>
          </a:p>
          <a:p>
            <a:pPr>
              <a:lnSpc>
                <a:spcPct val="90000"/>
              </a:lnSpc>
            </a:pPr>
            <a:r>
              <a:rPr lang="cs-CZ" altLang="cs-CZ">
                <a:solidFill>
                  <a:schemeClr val="folHlink"/>
                </a:solidFill>
              </a:rPr>
              <a:t>Speciální – umělecké, sportovní, řečnické</a:t>
            </a:r>
          </a:p>
          <a:p>
            <a:pPr>
              <a:lnSpc>
                <a:spcPct val="90000"/>
              </a:lnSpc>
              <a:buFontTx/>
              <a:buNone/>
            </a:pPr>
            <a:endParaRPr lang="cs-CZ" altLang="cs-CZ"/>
          </a:p>
          <a:p>
            <a:pPr>
              <a:lnSpc>
                <a:spcPct val="90000"/>
              </a:lnSpc>
            </a:pPr>
            <a:endParaRPr lang="cs-CZ" altLang="cs-CZ"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cs-CZ" sz="4000"/>
              <a:t>Posuzování  schopností – </a:t>
            </a:r>
            <a:r>
              <a:rPr lang="cs-CZ" sz="4000">
                <a:solidFill>
                  <a:schemeClr val="folHlink"/>
                </a:solidFill>
              </a:rPr>
              <a:t>inteligence IQ</a:t>
            </a:r>
          </a:p>
        </p:txBody>
      </p:sp>
      <p:sp>
        <p:nvSpPr>
          <p:cNvPr id="149506" name="Rectangle 3"/>
          <p:cNvSpPr>
            <a:spLocks noGrp="1" noChangeArrowheads="1"/>
          </p:cNvSpPr>
          <p:nvPr>
            <p:ph idx="1"/>
          </p:nvPr>
        </p:nvSpPr>
        <p:spPr/>
        <p:txBody>
          <a:bodyPr/>
          <a:lstStyle/>
          <a:p>
            <a:r>
              <a:rPr lang="cs-CZ" altLang="cs-CZ"/>
              <a:t>Schopnost správně  (rychle a přesně vnímat, myslet a reagovat). Soubor schopností: verbální, neverbální, numerická</a:t>
            </a:r>
          </a:p>
          <a:p>
            <a:r>
              <a:rPr lang="cs-CZ" altLang="cs-CZ"/>
              <a:t>Vrozená – neverbální složka inteligence 80%</a:t>
            </a:r>
          </a:p>
          <a:p>
            <a:r>
              <a:rPr lang="cs-CZ" altLang="cs-CZ"/>
              <a:t>Získaná – naučená, verbální – 20%</a:t>
            </a:r>
          </a:p>
          <a:p>
            <a:pPr>
              <a:buFontTx/>
              <a:buNone/>
            </a:pPr>
            <a:endParaRPr lang="cs-CZ" altLang="cs-CZ"/>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4"/>
          <p:cNvSpPr>
            <a:spLocks noGrp="1" noChangeArrowheads="1"/>
          </p:cNvSpPr>
          <p:nvPr>
            <p:ph type="title"/>
          </p:nvPr>
        </p:nvSpPr>
        <p:spPr>
          <a:xfrm>
            <a:off x="239713" y="188913"/>
            <a:ext cx="7500937" cy="1320800"/>
          </a:xfrm>
        </p:spPr>
        <p:txBody>
          <a:bodyPr/>
          <a:lstStyle/>
          <a:p>
            <a:r>
              <a:rPr lang="cs-CZ"/>
              <a:t>Pásma inteligenčního kvocientu</a:t>
            </a:r>
          </a:p>
        </p:txBody>
      </p:sp>
      <p:graphicFrame>
        <p:nvGraphicFramePr>
          <p:cNvPr id="10384" name="Group 144"/>
          <p:cNvGraphicFramePr>
            <a:graphicFrameLocks noGrp="1"/>
          </p:cNvGraphicFramePr>
          <p:nvPr>
            <p:ph idx="1"/>
          </p:nvPr>
        </p:nvGraphicFramePr>
        <p:xfrm>
          <a:off x="611188" y="1196975"/>
          <a:ext cx="8229600" cy="5440364"/>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Pásmo IQ</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Název</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 zastoupení v populaci</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Nad 130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Vysoký nadprůměr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2 %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120 – 130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Výrazný nadprůměr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7 %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110 - 120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Lehký nadprůměr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16 %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90 - 110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50 %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80 - 90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Lehký podprůměr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16 %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70 – 80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Výrazný podprůměr</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7 %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0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50 - 70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Lehká mentální retardace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640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35 - 50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Středně těžká mentální retardace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640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20 - 35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Těžká mentální retardace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6401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Pod 20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Hluboká mentální retardace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
        <p:nvSpPr>
          <p:cNvPr id="150580" name="AutoShape 73"/>
          <p:cNvSpPr>
            <a:spLocks/>
          </p:cNvSpPr>
          <p:nvPr/>
        </p:nvSpPr>
        <p:spPr bwMode="auto">
          <a:xfrm>
            <a:off x="6372225" y="4221163"/>
            <a:ext cx="215900" cy="2087562"/>
          </a:xfrm>
          <a:prstGeom prst="rightBrace">
            <a:avLst>
              <a:gd name="adj1" fmla="val 80576"/>
              <a:gd name="adj2" fmla="val 50000"/>
            </a:avLst>
          </a:prstGeom>
          <a:noFill/>
          <a:ln w="9525">
            <a:solidFill>
              <a:schemeClr val="tx1"/>
            </a:solidFill>
            <a:round/>
            <a:headEnd/>
            <a:tailEnd/>
          </a:ln>
        </p:spPr>
        <p:txBody>
          <a:bodyPr wrap="none" anchor="ctr"/>
          <a:lstStyle/>
          <a:p>
            <a:endParaRPr lang="cs-CZ" altLang="cs-CZ"/>
          </a:p>
        </p:txBody>
      </p:sp>
      <p:sp>
        <p:nvSpPr>
          <p:cNvPr id="150581" name="Text Box 74"/>
          <p:cNvSpPr txBox="1">
            <a:spLocks noChangeArrowheads="1"/>
          </p:cNvSpPr>
          <p:nvPr/>
        </p:nvSpPr>
        <p:spPr bwMode="auto">
          <a:xfrm>
            <a:off x="6856413" y="4960938"/>
            <a:ext cx="577850" cy="366712"/>
          </a:xfrm>
          <a:prstGeom prst="rect">
            <a:avLst/>
          </a:prstGeom>
          <a:noFill/>
          <a:ln w="9525">
            <a:noFill/>
            <a:miter lim="800000"/>
            <a:headEnd/>
            <a:tailEnd/>
          </a:ln>
        </p:spPr>
        <p:txBody>
          <a:bodyPr wrap="none">
            <a:spAutoFit/>
          </a:bodyPr>
          <a:lstStyle/>
          <a:p>
            <a:r>
              <a:rPr lang="cs-CZ" altLang="cs-CZ"/>
              <a:t>2 %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cs-CZ"/>
              <a:t>Temperament</a:t>
            </a:r>
          </a:p>
        </p:txBody>
      </p:sp>
      <p:sp>
        <p:nvSpPr>
          <p:cNvPr id="151554" name="Rectangle 3"/>
          <p:cNvSpPr>
            <a:spLocks noGrp="1" noChangeArrowheads="1"/>
          </p:cNvSpPr>
          <p:nvPr>
            <p:ph idx="1"/>
          </p:nvPr>
        </p:nvSpPr>
        <p:spPr>
          <a:xfrm>
            <a:off x="457200" y="1600200"/>
            <a:ext cx="8229600" cy="4997450"/>
          </a:xfrm>
        </p:spPr>
        <p:txBody>
          <a:bodyPr/>
          <a:lstStyle/>
          <a:p>
            <a:pPr>
              <a:lnSpc>
                <a:spcPct val="80000"/>
              </a:lnSpc>
            </a:pPr>
            <a:r>
              <a:rPr lang="cs-CZ" altLang="cs-CZ" sz="2800">
                <a:solidFill>
                  <a:schemeClr val="folHlink"/>
                </a:solidFill>
              </a:rPr>
              <a:t>Emocionální psychická vlastnost</a:t>
            </a:r>
          </a:p>
          <a:p>
            <a:pPr>
              <a:lnSpc>
                <a:spcPct val="80000"/>
              </a:lnSpc>
            </a:pPr>
            <a:r>
              <a:rPr lang="cs-CZ" altLang="cs-CZ" sz="2800"/>
              <a:t>Soubor vlastností, které se projevují způsobem vzniku, délky trvání, průběhu citových procesů a jejich výrazu</a:t>
            </a:r>
          </a:p>
          <a:p>
            <a:pPr>
              <a:lnSpc>
                <a:spcPct val="80000"/>
              </a:lnSpc>
            </a:pPr>
            <a:r>
              <a:rPr lang="cs-CZ" altLang="cs-CZ" sz="2800">
                <a:solidFill>
                  <a:schemeClr val="folHlink"/>
                </a:solidFill>
              </a:rPr>
              <a:t>80% zděděné</a:t>
            </a:r>
            <a:r>
              <a:rPr lang="cs-CZ" altLang="cs-CZ" sz="2800"/>
              <a:t>: </a:t>
            </a:r>
            <a:r>
              <a:rPr lang="cs-CZ" altLang="cs-CZ" sz="1600"/>
              <a:t>agresivita, alkoholismus, autismus, deprese, empatie, aktivita, odolnost vůči stresu, tradicionalismus, plachost, slabá vůle, dominance, vzrušivost, vzteklost, orientace na lidi, předměty</a:t>
            </a:r>
          </a:p>
          <a:p>
            <a:pPr>
              <a:lnSpc>
                <a:spcPct val="80000"/>
              </a:lnSpc>
            </a:pPr>
            <a:r>
              <a:rPr lang="cs-CZ" altLang="cs-CZ" sz="2800"/>
              <a:t>Co ovlivňuje temperament: </a:t>
            </a:r>
            <a:r>
              <a:rPr lang="cs-CZ" altLang="cs-CZ" sz="1400"/>
              <a:t>podněty, možnost si hrát, možnost vyjadřovat afekty, přítomnost rodičů, přítomnost dalších dětí, přirozené vyjadřování emocí v rodině, míra kontroly – meze, disciplína</a:t>
            </a:r>
          </a:p>
          <a:p>
            <a:pPr>
              <a:lnSpc>
                <a:spcPct val="80000"/>
              </a:lnSpc>
            </a:pPr>
            <a:r>
              <a:rPr lang="cs-CZ" altLang="cs-CZ" sz="2800"/>
              <a:t>Částečně se mění i v průběhu vývoje – manifestní, latentní</a:t>
            </a:r>
            <a:endParaRPr lang="cs-CZ" altLang="cs-CZ" sz="1400"/>
          </a:p>
          <a:p>
            <a:pPr>
              <a:lnSpc>
                <a:spcPct val="80000"/>
              </a:lnSpc>
            </a:pPr>
            <a:r>
              <a:rPr lang="cs-CZ" altLang="cs-CZ" sz="2800" b="1">
                <a:solidFill>
                  <a:srgbClr val="FFC000"/>
                </a:solidFill>
              </a:rPr>
              <a:t>Nesnažte se lidi měnit</a:t>
            </a:r>
            <a:endParaRPr lang="cs-CZ" altLang="cs-CZ" sz="2800">
              <a:solidFill>
                <a:srgbClr val="FFC000"/>
              </a:solidFill>
            </a:endParaRPr>
          </a:p>
          <a:p>
            <a:pPr>
              <a:lnSpc>
                <a:spcPct val="80000"/>
              </a:lnSpc>
            </a:pPr>
            <a:endParaRPr lang="cs-CZ" altLang="cs-CZ" sz="14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179388" y="115888"/>
            <a:ext cx="7345362" cy="1320800"/>
          </a:xfrm>
        </p:spPr>
        <p:txBody>
          <a:bodyPr/>
          <a:lstStyle/>
          <a:p>
            <a:r>
              <a:rPr lang="cs-CZ" sz="4000"/>
              <a:t>Druhy temperamentů od raných Řeků po dnešní dobu</a:t>
            </a:r>
          </a:p>
        </p:txBody>
      </p:sp>
      <p:graphicFrame>
        <p:nvGraphicFramePr>
          <p:cNvPr id="14449" name="Group 113"/>
          <p:cNvGraphicFramePr>
            <a:graphicFrameLocks noGrp="1"/>
          </p:cNvGraphicFramePr>
          <p:nvPr>
            <p:ph idx="1"/>
          </p:nvPr>
        </p:nvGraphicFramePr>
        <p:xfrm>
          <a:off x="179388" y="1444625"/>
          <a:ext cx="8352928" cy="5139111"/>
        </p:xfrm>
        <a:graphic>
          <a:graphicData uri="http://schemas.openxmlformats.org/drawingml/2006/table">
            <a:tbl>
              <a:tblPr/>
              <a:tblGrid>
                <a:gridCol w="1670908">
                  <a:extLst>
                    <a:ext uri="{9D8B030D-6E8A-4147-A177-3AD203B41FA5}">
                      <a16:colId xmlns:a16="http://schemas.microsoft.com/office/drawing/2014/main" val="20000"/>
                    </a:ext>
                  </a:extLst>
                </a:gridCol>
                <a:gridCol w="1670908">
                  <a:extLst>
                    <a:ext uri="{9D8B030D-6E8A-4147-A177-3AD203B41FA5}">
                      <a16:colId xmlns:a16="http://schemas.microsoft.com/office/drawing/2014/main" val="20001"/>
                    </a:ext>
                  </a:extLst>
                </a:gridCol>
                <a:gridCol w="1669296">
                  <a:extLst>
                    <a:ext uri="{9D8B030D-6E8A-4147-A177-3AD203B41FA5}">
                      <a16:colId xmlns:a16="http://schemas.microsoft.com/office/drawing/2014/main" val="20002"/>
                    </a:ext>
                  </a:extLst>
                </a:gridCol>
                <a:gridCol w="1670908">
                  <a:extLst>
                    <a:ext uri="{9D8B030D-6E8A-4147-A177-3AD203B41FA5}">
                      <a16:colId xmlns:a16="http://schemas.microsoft.com/office/drawing/2014/main" val="20003"/>
                    </a:ext>
                  </a:extLst>
                </a:gridCol>
                <a:gridCol w="1670908">
                  <a:extLst>
                    <a:ext uri="{9D8B030D-6E8A-4147-A177-3AD203B41FA5}">
                      <a16:colId xmlns:a16="http://schemas.microsoft.com/office/drawing/2014/main" val="20004"/>
                    </a:ext>
                  </a:extLst>
                </a:gridCol>
              </a:tblGrid>
              <a:tr h="4934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zdroj</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endParaRP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mytologie</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vzduch</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oheň</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země</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voda</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Hippokrates</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melancholik</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cholerik</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flegmatik</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sangvinik</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4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I.P. Pavlov</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slabý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Silný nevyrovnaný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pohyblivý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Silný, vyrovnaný, nepohyblivý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Silný, vyrovnaný, pohyblivý</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7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H. Eysenck</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Labilní introvert</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Labilní extrovert</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Stabilní introvert</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Stabilní extrovert</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Kretschmer</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asthenický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atletický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pyknický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600" b="0" i="0" u="none" strike="noStrike" cap="none" normalizeH="0" baseline="0">
                        <a:ln>
                          <a:noFill/>
                        </a:ln>
                        <a:solidFill>
                          <a:schemeClr val="tx1"/>
                        </a:solidFill>
                        <a:effectLst/>
                        <a:latin typeface="Arial" charset="0"/>
                      </a:endParaRP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Jung</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myslící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intuitivní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vnímavý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citový</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38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Myers, Briggs</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Ex/In </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Smyslový/</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Intuitivní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Myslící/Citový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Pozorující/</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usuzující</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Sociální styly</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expresivní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vedoucí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analytický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600" b="0" i="0" u="none" strike="noStrike" cap="none" normalizeH="0" baseline="0">
                          <a:ln>
                            <a:noFill/>
                          </a:ln>
                          <a:solidFill>
                            <a:schemeClr val="tx1"/>
                          </a:solidFill>
                          <a:effectLst/>
                          <a:latin typeface="Arial" charset="0"/>
                        </a:rPr>
                        <a:t>přátelský</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7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Blanchard</a:t>
                      </a:r>
                    </a:p>
                  </a:txBody>
                  <a:tcPr marL="96520" marR="96520"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delegující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ovlivňující</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charset="0"/>
                        </a:rPr>
                        <a:t>účasný</a:t>
                      </a:r>
                    </a:p>
                  </a:txBody>
                  <a:tcPr marL="96520" marR="96520"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rPr>
                        <a:t>směňující</a:t>
                      </a:r>
                    </a:p>
                  </a:txBody>
                  <a:tcPr marL="96520" marR="96520"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cs-CZ"/>
              <a:t>Charakter</a:t>
            </a:r>
          </a:p>
        </p:txBody>
      </p:sp>
      <p:sp>
        <p:nvSpPr>
          <p:cNvPr id="153602" name="Rectangle 3"/>
          <p:cNvSpPr>
            <a:spLocks noGrp="1" noChangeArrowheads="1"/>
          </p:cNvSpPr>
          <p:nvPr>
            <p:ph idx="1"/>
          </p:nvPr>
        </p:nvSpPr>
        <p:spPr>
          <a:xfrm>
            <a:off x="468313" y="1196975"/>
            <a:ext cx="8229600" cy="4997450"/>
          </a:xfrm>
        </p:spPr>
        <p:txBody>
          <a:bodyPr/>
          <a:lstStyle/>
          <a:p>
            <a:r>
              <a:rPr lang="cs-CZ" altLang="cs-CZ" sz="2800"/>
              <a:t>Nonkognitivní vlastnost osobnosti, která se projevuje v jednání člověka</a:t>
            </a:r>
          </a:p>
          <a:p>
            <a:r>
              <a:rPr lang="cs-CZ" altLang="cs-CZ" sz="2800"/>
              <a:t>Projevuje se ve vztazích člověka ke skutečnosti:</a:t>
            </a:r>
          </a:p>
          <a:p>
            <a:pPr lvl="2"/>
            <a:r>
              <a:rPr lang="cs-CZ" altLang="cs-CZ" b="1">
                <a:solidFill>
                  <a:schemeClr val="folHlink"/>
                </a:solidFill>
              </a:rPr>
              <a:t>Vztahy k práci, činnosti</a:t>
            </a:r>
            <a:r>
              <a:rPr lang="cs-CZ" altLang="cs-CZ"/>
              <a:t> – pracovitost, lenost, svědomitost, pečlivost, vytrvalost, odpovědnost</a:t>
            </a:r>
          </a:p>
          <a:p>
            <a:pPr lvl="2"/>
            <a:r>
              <a:rPr lang="cs-CZ" altLang="cs-CZ" b="1">
                <a:solidFill>
                  <a:schemeClr val="folHlink"/>
                </a:solidFill>
              </a:rPr>
              <a:t>Vztahy k lidem</a:t>
            </a:r>
            <a:r>
              <a:rPr lang="cs-CZ" altLang="cs-CZ"/>
              <a:t> – uctivost, vulgárnost, věrnost, takt</a:t>
            </a:r>
          </a:p>
          <a:p>
            <a:pPr lvl="2"/>
            <a:r>
              <a:rPr lang="cs-CZ" altLang="cs-CZ" b="1">
                <a:solidFill>
                  <a:schemeClr val="folHlink"/>
                </a:solidFill>
              </a:rPr>
              <a:t>Vztahy k sobě samému</a:t>
            </a:r>
            <a:r>
              <a:rPr lang="cs-CZ" altLang="cs-CZ"/>
              <a:t> – lhostejnost, namyšlenost, skromnost, náročnost, sebeláska</a:t>
            </a:r>
          </a:p>
          <a:p>
            <a:pPr lvl="2"/>
            <a:r>
              <a:rPr lang="cs-CZ" altLang="cs-CZ" b="1">
                <a:solidFill>
                  <a:schemeClr val="folHlink"/>
                </a:solidFill>
              </a:rPr>
              <a:t>Vztahy k věcem</a:t>
            </a:r>
            <a:r>
              <a:rPr lang="cs-CZ" altLang="cs-CZ"/>
              <a:t> – šetrnost, hrabivost, ohleduplnost,nedbalost, povrchnost</a:t>
            </a:r>
          </a:p>
          <a:p>
            <a:r>
              <a:rPr lang="cs-CZ" altLang="cs-CZ"/>
              <a:t>získaná</a:t>
            </a:r>
          </a:p>
          <a:p>
            <a:pPr lvl="2"/>
            <a:endParaRPr lang="cs-CZ" altLang="cs-CZ"/>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Nadpis 1"/>
          <p:cNvSpPr>
            <a:spLocks noGrp="1"/>
          </p:cNvSpPr>
          <p:nvPr>
            <p:ph type="ctrTitle"/>
          </p:nvPr>
        </p:nvSpPr>
        <p:spPr>
          <a:xfrm>
            <a:off x="1009650" y="3306763"/>
            <a:ext cx="7116763" cy="1470025"/>
          </a:xfrm>
        </p:spPr>
        <p:txBody>
          <a:bodyPr/>
          <a:lstStyle/>
          <a:p>
            <a:r>
              <a:rPr lang="cs-CZ" altLang="cs-CZ">
                <a:ea typeface="Trebuchet MS" pitchFamily="34" charset="0"/>
                <a:cs typeface="Trebuchet MS" pitchFamily="34" charset="0"/>
              </a:rPr>
              <a:t>Emoce</a:t>
            </a:r>
            <a:br>
              <a:rPr lang="cs-CZ" altLang="cs-CZ">
                <a:ea typeface="Trebuchet MS" pitchFamily="34" charset="0"/>
                <a:cs typeface="Trebuchet MS" pitchFamily="34" charset="0"/>
              </a:rPr>
            </a:br>
            <a:endParaRPr lang="cs-CZ" altLang="cs-CZ" sz="2400">
              <a:ea typeface="Trebuchet MS" pitchFamily="34" charset="0"/>
              <a:cs typeface="Trebuchet MS" pitchFamily="34" charset="0"/>
            </a:endParaRPr>
          </a:p>
        </p:txBody>
      </p:sp>
      <p:sp>
        <p:nvSpPr>
          <p:cNvPr id="3" name="Podnadpis 2"/>
          <p:cNvSpPr>
            <a:spLocks noGrp="1"/>
          </p:cNvSpPr>
          <p:nvPr>
            <p:ph type="subTitle" idx="1"/>
          </p:nvPr>
        </p:nvSpPr>
        <p:spPr>
          <a:xfrm>
            <a:off x="1009650" y="4776788"/>
            <a:ext cx="7116763" cy="862012"/>
          </a:xfrm>
        </p:spPr>
        <p:txBody>
          <a:bodyPr rtlCol="0">
            <a:normAutofit/>
          </a:bodyPr>
          <a:lstStyle/>
          <a:p>
            <a:pPr fontAlgn="auto">
              <a:spcAft>
                <a:spcPts val="0"/>
              </a:spcAft>
              <a:buFont typeface="Wingdings 2" charset="2"/>
              <a:buNone/>
              <a:defRPr/>
            </a:pPr>
            <a:r>
              <a:rPr lang="cs-CZ" dirty="0" err="1"/>
              <a:t>Emovere</a:t>
            </a:r>
            <a:r>
              <a:rPr lang="cs-CZ" dirty="0"/>
              <a:t> = vyrušit, narušit (Machač)</a:t>
            </a:r>
          </a:p>
          <a:p>
            <a:pPr fontAlgn="auto">
              <a:spcAft>
                <a:spcPts val="0"/>
              </a:spcAft>
              <a:buFont typeface="Wingdings 2" charset="2"/>
              <a:buNone/>
              <a:defRPr/>
            </a:pPr>
            <a:r>
              <a:rPr lang="cs-CZ" dirty="0" err="1"/>
              <a:t>Motio</a:t>
            </a:r>
            <a:r>
              <a:rPr lang="cs-CZ" dirty="0"/>
              <a:t> = pohyb - zahrnuje i fyziologickou reakci (</a:t>
            </a:r>
            <a:r>
              <a:rPr lang="cs-CZ" dirty="0" err="1"/>
              <a:t>Nakonečný</a:t>
            </a:r>
            <a:r>
              <a:rPr lang="cs-CZ" dirty="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altLang="cs-CZ">
                <a:ea typeface="Trebuchet MS" pitchFamily="34" charset="0"/>
                <a:cs typeface="Trebuchet MS" pitchFamily="34" charset="0"/>
              </a:rPr>
              <a:t>Teorie a</a:t>
            </a:r>
            <a:r>
              <a:rPr lang="cs-CZ" altLang="cs-CZ">
                <a:ea typeface="Trebuchet MS" pitchFamily="34" charset="0"/>
                <a:cs typeface="Trebuchet MS" pitchFamily="34" charset="0"/>
              </a:rPr>
              <a:t> terminologie v oblasti emocí</a:t>
            </a:r>
            <a:endParaRPr lang="en-US" altLang="cs-CZ" sz="3000">
              <a:ea typeface="Trebuchet MS" pitchFamily="34" charset="0"/>
              <a:cs typeface="Trebuchet MS" pitchFamily="34" charset="0"/>
            </a:endParaRPr>
          </a:p>
        </p:txBody>
      </p:sp>
      <p:sp>
        <p:nvSpPr>
          <p:cNvPr id="3075" name="Rectangle 3"/>
          <p:cNvSpPr>
            <a:spLocks noGrp="1" noChangeArrowheads="1"/>
          </p:cNvSpPr>
          <p:nvPr>
            <p:ph type="body" sz="half" idx="1"/>
          </p:nvPr>
        </p:nvSpPr>
        <p:spPr>
          <a:xfrm>
            <a:off x="395288" y="1700213"/>
            <a:ext cx="5105400" cy="4530725"/>
          </a:xfrm>
        </p:spPr>
        <p:txBody>
          <a:bodyPr rtlCol="0">
            <a:normAutofit fontScale="92500" lnSpcReduction="20000"/>
          </a:bodyPr>
          <a:lstStyle/>
          <a:p>
            <a:pPr marL="495300" indent="-495300" fontAlgn="auto">
              <a:spcAft>
                <a:spcPts val="0"/>
              </a:spcAft>
              <a:buFont typeface="Wingdings" pitchFamily="2" charset="2"/>
              <a:buNone/>
              <a:defRPr/>
            </a:pPr>
            <a:r>
              <a:rPr lang="cs-CZ" altLang="cs-CZ" sz="2400" b="1" dirty="0">
                <a:solidFill>
                  <a:schemeClr val="accent2"/>
                </a:solidFill>
              </a:rPr>
              <a:t>Emoce</a:t>
            </a:r>
            <a:r>
              <a:rPr lang="cs-CZ" altLang="cs-CZ" sz="2200" b="1" dirty="0">
                <a:solidFill>
                  <a:schemeClr val="tx1">
                    <a:lumMod val="75000"/>
                    <a:lumOff val="25000"/>
                  </a:schemeClr>
                </a:solidFill>
              </a:rPr>
              <a:t> </a:t>
            </a:r>
          </a:p>
          <a:p>
            <a:pPr marL="495300" indent="-495300" fontAlgn="auto">
              <a:spcAft>
                <a:spcPts val="0"/>
              </a:spcAft>
              <a:buFont typeface="Wingdings 2" charset="2"/>
              <a:buChar char=""/>
              <a:defRPr/>
            </a:pPr>
            <a:r>
              <a:rPr lang="cs-CZ" altLang="cs-CZ" sz="2200" b="1" dirty="0">
                <a:solidFill>
                  <a:schemeClr val="tx1">
                    <a:lumMod val="75000"/>
                    <a:lumOff val="25000"/>
                  </a:schemeClr>
                </a:solidFill>
              </a:rPr>
              <a:t>komplexní psychické jevy;</a:t>
            </a:r>
          </a:p>
          <a:p>
            <a:pPr marL="495300" indent="-495300" fontAlgn="auto">
              <a:spcAft>
                <a:spcPts val="0"/>
              </a:spcAft>
              <a:buFont typeface="Wingdings 2" charset="2"/>
              <a:buChar char=""/>
              <a:defRPr/>
            </a:pPr>
            <a:r>
              <a:rPr lang="cs-CZ" altLang="cs-CZ" sz="2200" b="1" dirty="0">
                <a:solidFill>
                  <a:schemeClr val="tx1">
                    <a:lumMod val="75000"/>
                    <a:lumOff val="25000"/>
                  </a:schemeClr>
                </a:solidFill>
              </a:rPr>
              <a:t>obtížné definovat – pro jejich subjektivitu</a:t>
            </a:r>
          </a:p>
          <a:p>
            <a:pPr marL="495300" indent="-495300" fontAlgn="auto">
              <a:spcAft>
                <a:spcPts val="0"/>
              </a:spcAft>
              <a:buFont typeface="Wingdings 2" charset="2"/>
              <a:buChar char=""/>
              <a:defRPr/>
            </a:pPr>
            <a:r>
              <a:rPr lang="cs-CZ" altLang="cs-CZ" sz="2200" b="1" dirty="0">
                <a:solidFill>
                  <a:schemeClr val="tx1">
                    <a:lumMod val="75000"/>
                    <a:lumOff val="25000"/>
                  </a:schemeClr>
                </a:solidFill>
              </a:rPr>
              <a:t>fylogeneticky vznikly jako evaluační systém, který měl usnadnit adekvátní reakci na významné podněty z vnějšího a vnitřního prostředí.</a:t>
            </a:r>
          </a:p>
          <a:p>
            <a:pPr marL="495300" indent="-495300" fontAlgn="auto">
              <a:spcAft>
                <a:spcPts val="0"/>
              </a:spcAft>
              <a:buFont typeface="Wingdings 2" charset="2"/>
              <a:buChar char=""/>
              <a:defRPr/>
            </a:pPr>
            <a:r>
              <a:rPr lang="cs-CZ" altLang="cs-CZ" sz="2200" b="1" dirty="0">
                <a:solidFill>
                  <a:schemeClr val="tx1">
                    <a:lumMod val="75000"/>
                    <a:lumOff val="25000"/>
                  </a:schemeClr>
                </a:solidFill>
              </a:rPr>
              <a:t>Centrum emocí – limbický systém a amygdala</a:t>
            </a:r>
          </a:p>
          <a:p>
            <a:pPr marL="495300" indent="-495300" fontAlgn="auto">
              <a:spcAft>
                <a:spcPts val="0"/>
              </a:spcAft>
              <a:buFontTx/>
              <a:buChar char="-"/>
              <a:defRPr/>
            </a:pPr>
            <a:endParaRPr lang="cs-CZ" altLang="cs-CZ" sz="2200" b="1" dirty="0">
              <a:solidFill>
                <a:schemeClr val="tx1">
                  <a:lumMod val="75000"/>
                  <a:lumOff val="25000"/>
                </a:schemeClr>
              </a:solidFill>
            </a:endParaRPr>
          </a:p>
          <a:p>
            <a:pPr marL="495300" indent="-495300" fontAlgn="auto">
              <a:spcAft>
                <a:spcPts val="0"/>
              </a:spcAft>
              <a:buFontTx/>
              <a:buChar char="-"/>
              <a:defRPr/>
            </a:pPr>
            <a:endParaRPr lang="cs-CZ" altLang="cs-CZ" sz="2200" b="1" dirty="0">
              <a:solidFill>
                <a:schemeClr val="tx1">
                  <a:lumMod val="75000"/>
                  <a:lumOff val="25000"/>
                </a:schemeClr>
              </a:solidFill>
            </a:endParaRPr>
          </a:p>
          <a:p>
            <a:pPr marL="495300" indent="-495300" fontAlgn="auto">
              <a:lnSpc>
                <a:spcPct val="80000"/>
              </a:lnSpc>
              <a:spcAft>
                <a:spcPts val="0"/>
              </a:spcAft>
              <a:buFont typeface="Wingdings" pitchFamily="2" charset="2"/>
              <a:buNone/>
              <a:defRPr/>
            </a:pPr>
            <a:r>
              <a:rPr lang="cs-CZ" altLang="cs-CZ" sz="1500" b="1" dirty="0">
                <a:solidFill>
                  <a:schemeClr val="tx1">
                    <a:lumMod val="75000"/>
                    <a:lumOff val="25000"/>
                  </a:schemeClr>
                </a:solidFill>
              </a:rPr>
              <a:t/>
            </a:r>
            <a:br>
              <a:rPr lang="cs-CZ" altLang="cs-CZ" sz="1500" b="1" dirty="0">
                <a:solidFill>
                  <a:schemeClr val="tx1">
                    <a:lumMod val="75000"/>
                    <a:lumOff val="25000"/>
                  </a:schemeClr>
                </a:solidFill>
              </a:rPr>
            </a:br>
            <a:endParaRPr lang="cs-CZ" altLang="cs-CZ" sz="1500" b="1"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a:srcRect/>
          <a:stretch>
            <a:fillRect/>
          </a:stretch>
        </p:blipFill>
        <p:spPr bwMode="auto">
          <a:xfrm>
            <a:off x="-44450" y="4962525"/>
            <a:ext cx="2725738" cy="1895475"/>
          </a:xfrm>
          <a:prstGeom prst="rect">
            <a:avLst/>
          </a:prstGeom>
          <a:noFill/>
          <a:ln w="9525">
            <a:noFill/>
            <a:miter lim="800000"/>
            <a:headEnd/>
            <a:tailEnd/>
          </a:ln>
        </p:spPr>
      </p:pic>
      <p:sp>
        <p:nvSpPr>
          <p:cNvPr id="29698" name="Nadpis 1"/>
          <p:cNvSpPr>
            <a:spLocks noGrp="1"/>
          </p:cNvSpPr>
          <p:nvPr>
            <p:ph type="title"/>
          </p:nvPr>
        </p:nvSpPr>
        <p:spPr/>
        <p:txBody>
          <a:bodyPr/>
          <a:lstStyle/>
          <a:p>
            <a:r>
              <a:rPr lang="cs-CZ"/>
              <a:t>Předmět psychologie</a:t>
            </a:r>
          </a:p>
        </p:txBody>
      </p:sp>
      <p:sp>
        <p:nvSpPr>
          <p:cNvPr id="3" name="Zástupný symbol pro obsah 2"/>
          <p:cNvSpPr>
            <a:spLocks noGrp="1"/>
          </p:cNvSpPr>
          <p:nvPr>
            <p:ph idx="1"/>
          </p:nvPr>
        </p:nvSpPr>
        <p:spPr/>
        <p:txBody>
          <a:bodyPr rtlCol="0">
            <a:normAutofit fontScale="77500" lnSpcReduction="20000"/>
          </a:bodyPr>
          <a:lstStyle/>
          <a:p>
            <a:pPr fontAlgn="auto">
              <a:spcAft>
                <a:spcPts val="0"/>
              </a:spcAft>
              <a:buFont typeface="Wingdings 3" charset="2"/>
              <a:buChar char=""/>
              <a:defRPr/>
            </a:pPr>
            <a:r>
              <a:rPr lang="cs-CZ" sz="2400" dirty="0">
                <a:solidFill>
                  <a:schemeClr val="tx1">
                    <a:lumMod val="75000"/>
                    <a:lumOff val="25000"/>
                  </a:schemeClr>
                </a:solidFill>
              </a:rPr>
              <a:t>NEVĚDOMÍ  - sestává z hlubin, které jsou pro vědomí zpravidla nedostupné bez použití vhodných technik (hypnózy, snů, meditace)</a:t>
            </a:r>
          </a:p>
          <a:p>
            <a:pPr lvl="1" fontAlgn="auto">
              <a:spcAft>
                <a:spcPts val="0"/>
              </a:spcAft>
              <a:buFont typeface="Wingdings 3" charset="2"/>
              <a:buChar char=""/>
              <a:defRPr/>
            </a:pPr>
            <a:r>
              <a:rPr lang="cs-CZ" sz="2100" dirty="0">
                <a:solidFill>
                  <a:schemeClr val="tx1">
                    <a:lumMod val="75000"/>
                    <a:lumOff val="25000"/>
                  </a:schemeClr>
                </a:solidFill>
              </a:rPr>
              <a:t>Hybná síla našeho psychického fungování</a:t>
            </a:r>
          </a:p>
          <a:p>
            <a:pPr lvl="4" fontAlgn="auto">
              <a:spcAft>
                <a:spcPts val="0"/>
              </a:spcAft>
              <a:buFont typeface="Wingdings 3" charset="2"/>
              <a:buChar char=""/>
              <a:defRPr/>
            </a:pPr>
            <a:r>
              <a:rPr lang="cs-CZ" sz="1900" b="1" dirty="0">
                <a:solidFill>
                  <a:schemeClr val="tx1">
                    <a:lumMod val="75000"/>
                    <a:lumOff val="25000"/>
                  </a:schemeClr>
                </a:solidFill>
              </a:rPr>
              <a:t>OSOBNÍ NEVĚDOMÍ</a:t>
            </a:r>
            <a:r>
              <a:rPr lang="cs-CZ" sz="1900" dirty="0">
                <a:solidFill>
                  <a:schemeClr val="tx1">
                    <a:lumMod val="75000"/>
                    <a:lumOff val="25000"/>
                  </a:schemeClr>
                </a:solidFill>
              </a:rPr>
              <a:t>, které se skládá z toho, co souvisí s naším 	vlastním životem</a:t>
            </a:r>
          </a:p>
          <a:p>
            <a:pPr lvl="4" fontAlgn="auto">
              <a:spcAft>
                <a:spcPts val="0"/>
              </a:spcAft>
              <a:buFont typeface="Wingdings 3" charset="2"/>
              <a:buChar char=""/>
              <a:defRPr/>
            </a:pPr>
            <a:r>
              <a:rPr lang="cs-CZ" sz="1900" b="1" dirty="0">
                <a:solidFill>
                  <a:schemeClr val="tx1">
                    <a:lumMod val="75000"/>
                    <a:lumOff val="25000"/>
                  </a:schemeClr>
                </a:solidFill>
              </a:rPr>
              <a:t>KOLEKTIVNÍ NEVĚDOMÍ</a:t>
            </a:r>
            <a:r>
              <a:rPr lang="cs-CZ" sz="1900" dirty="0">
                <a:solidFill>
                  <a:schemeClr val="tx1">
                    <a:lumMod val="75000"/>
                    <a:lumOff val="25000"/>
                  </a:schemeClr>
                </a:solidFill>
              </a:rPr>
              <a:t>, což jsou zděděné predispozice společné nám všem - způsob myšlení a vnímání, společný celému lidskému rodu</a:t>
            </a:r>
          </a:p>
          <a:p>
            <a:pPr lvl="4" fontAlgn="auto">
              <a:spcAft>
                <a:spcPts val="0"/>
              </a:spcAft>
              <a:buFont typeface="Wingdings 3" charset="2"/>
              <a:buChar char=""/>
              <a:defRPr/>
            </a:pPr>
            <a:r>
              <a:rPr lang="cs-CZ" sz="1900" b="1" dirty="0">
                <a:solidFill>
                  <a:schemeClr val="tx1">
                    <a:lumMod val="75000"/>
                    <a:lumOff val="25000"/>
                  </a:schemeClr>
                </a:solidFill>
              </a:rPr>
              <a:t>ARCHETYPY</a:t>
            </a:r>
            <a:r>
              <a:rPr lang="cs-CZ" sz="1900" dirty="0">
                <a:solidFill>
                  <a:schemeClr val="tx1">
                    <a:lumMod val="75000"/>
                    <a:lumOff val="25000"/>
                  </a:schemeClr>
                </a:solidFill>
              </a:rPr>
              <a:t> jsou vzorem mocných univerzálních obsahů jako "matky", "otce", "hrdiny", "mudrce", "dobra"  - prapůvodních symbolů, které měly význam vždy  a pro všechny.  Jsou to symboly, které ovlivňují náš způsob chápání světa a náš 	vztah k němu.</a:t>
            </a:r>
          </a:p>
          <a:p>
            <a:pPr fontAlgn="auto">
              <a:spcAft>
                <a:spcPts val="0"/>
              </a:spcAft>
              <a:buFont typeface="Wingdings 3" charset="2"/>
              <a:buChar char=""/>
              <a:defRPr/>
            </a:pPr>
            <a:endParaRPr lang="cs-CZ" dirty="0">
              <a:solidFill>
                <a:schemeClr val="tx1">
                  <a:lumMod val="75000"/>
                  <a:lumOff val="25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Výsledek obrázku pro limbický systém a amygdala">
            <a:hlinkClick r:id="rId2"/>
          </p:cNvPr>
          <p:cNvPicPr>
            <a:picLocks noChangeAspect="1" noChangeArrowheads="1"/>
          </p:cNvPicPr>
          <p:nvPr/>
        </p:nvPicPr>
        <p:blipFill>
          <a:blip r:embed="rId3"/>
          <a:srcRect/>
          <a:stretch>
            <a:fillRect/>
          </a:stretch>
        </p:blipFill>
        <p:spPr bwMode="auto">
          <a:xfrm>
            <a:off x="323850" y="908050"/>
            <a:ext cx="6991350" cy="524827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Výsledek obrázku pro limbický systém a amygdala">
            <a:hlinkClick r:id="rId2"/>
          </p:cNvPr>
          <p:cNvPicPr>
            <a:picLocks noChangeAspect="1" noChangeArrowheads="1"/>
          </p:cNvPicPr>
          <p:nvPr/>
        </p:nvPicPr>
        <p:blipFill>
          <a:blip r:embed="rId3"/>
          <a:srcRect/>
          <a:stretch>
            <a:fillRect/>
          </a:stretch>
        </p:blipFill>
        <p:spPr bwMode="auto">
          <a:xfrm>
            <a:off x="250825" y="404813"/>
            <a:ext cx="6991350" cy="5248275"/>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a:lstStyle/>
          <a:p>
            <a:r>
              <a:rPr lang="cs-CZ" altLang="cs-CZ">
                <a:solidFill>
                  <a:srgbClr val="FFC000"/>
                </a:solidFill>
                <a:ea typeface="Trebuchet MS" pitchFamily="34" charset="0"/>
                <a:cs typeface="Trebuchet MS" pitchFamily="34" charset="0"/>
              </a:rPr>
              <a:t>Emoce</a:t>
            </a:r>
          </a:p>
        </p:txBody>
      </p:sp>
      <p:sp>
        <p:nvSpPr>
          <p:cNvPr id="3075" name="Rectangle 3"/>
          <p:cNvSpPr>
            <a:spLocks noGrp="1" noChangeArrowheads="1"/>
          </p:cNvSpPr>
          <p:nvPr>
            <p:ph idx="1"/>
          </p:nvPr>
        </p:nvSpPr>
        <p:spPr/>
        <p:txBody>
          <a:bodyPr rtlCol="0">
            <a:normAutofit fontScale="70000" lnSpcReduction="20000"/>
          </a:bodyPr>
          <a:lstStyle/>
          <a:p>
            <a:pPr fontAlgn="auto">
              <a:lnSpc>
                <a:spcPct val="80000"/>
              </a:lnSpc>
              <a:spcAft>
                <a:spcPts val="0"/>
              </a:spcAft>
              <a:buFont typeface="Wingdings 2" charset="2"/>
              <a:buChar char=""/>
              <a:defRPr/>
            </a:pPr>
            <a:r>
              <a:rPr lang="cs-CZ" altLang="cs-CZ" sz="2800" dirty="0">
                <a:solidFill>
                  <a:schemeClr val="tx1">
                    <a:lumMod val="75000"/>
                    <a:lumOff val="25000"/>
                  </a:schemeClr>
                </a:solidFill>
              </a:rPr>
              <a:t>Emoce je prvním a spontánním citovým vyjádřením </a:t>
            </a:r>
          </a:p>
          <a:p>
            <a:pPr fontAlgn="auto">
              <a:lnSpc>
                <a:spcPct val="80000"/>
              </a:lnSpc>
              <a:spcAft>
                <a:spcPts val="0"/>
              </a:spcAft>
              <a:buFont typeface="Wingdings 2" charset="2"/>
              <a:buChar char=""/>
              <a:defRPr/>
            </a:pPr>
            <a:r>
              <a:rPr lang="cs-CZ" altLang="cs-CZ" sz="2800" dirty="0">
                <a:solidFill>
                  <a:schemeClr val="tx1">
                    <a:lumMod val="75000"/>
                    <a:lumOff val="25000"/>
                  </a:schemeClr>
                </a:solidFill>
              </a:rPr>
              <a:t>našeho vztahu ke světu v následujících polaritách:</a:t>
            </a:r>
          </a:p>
          <a:p>
            <a:pPr algn="ctr" fontAlgn="auto">
              <a:lnSpc>
                <a:spcPct val="80000"/>
              </a:lnSpc>
              <a:spcAft>
                <a:spcPts val="0"/>
              </a:spcAft>
              <a:buFontTx/>
              <a:buNone/>
              <a:defRPr/>
            </a:pPr>
            <a:r>
              <a:rPr lang="cs-CZ" altLang="cs-CZ" sz="2800" b="1" dirty="0">
                <a:solidFill>
                  <a:srgbClr val="FFC000"/>
                </a:solidFill>
              </a:rPr>
              <a:t>Přitažlivost/odpor</a:t>
            </a:r>
          </a:p>
          <a:p>
            <a:pPr algn="ctr" fontAlgn="auto">
              <a:lnSpc>
                <a:spcPct val="80000"/>
              </a:lnSpc>
              <a:spcAft>
                <a:spcPts val="0"/>
              </a:spcAft>
              <a:buFontTx/>
              <a:buNone/>
              <a:defRPr/>
            </a:pPr>
            <a:r>
              <a:rPr lang="cs-CZ" altLang="cs-CZ" sz="2800" b="1" dirty="0">
                <a:solidFill>
                  <a:srgbClr val="FFC000"/>
                </a:solidFill>
              </a:rPr>
              <a:t>Příjemné/nepříjemné</a:t>
            </a:r>
          </a:p>
          <a:p>
            <a:pPr algn="ctr" fontAlgn="auto">
              <a:lnSpc>
                <a:spcPct val="80000"/>
              </a:lnSpc>
              <a:spcAft>
                <a:spcPts val="0"/>
              </a:spcAft>
              <a:buFontTx/>
              <a:buNone/>
              <a:defRPr/>
            </a:pPr>
            <a:r>
              <a:rPr lang="cs-CZ" altLang="cs-CZ" sz="2800" b="1" dirty="0">
                <a:solidFill>
                  <a:srgbClr val="FFC000"/>
                </a:solidFill>
              </a:rPr>
              <a:t>Napětí/uvolnění</a:t>
            </a:r>
          </a:p>
          <a:p>
            <a:pPr fontAlgn="auto">
              <a:lnSpc>
                <a:spcPct val="80000"/>
              </a:lnSpc>
              <a:spcAft>
                <a:spcPts val="0"/>
              </a:spcAft>
              <a:buFont typeface="Wingdings 2" charset="2"/>
              <a:buChar char=""/>
              <a:defRPr/>
            </a:pPr>
            <a:r>
              <a:rPr lang="cs-CZ" altLang="cs-CZ" sz="2800" dirty="0">
                <a:solidFill>
                  <a:schemeClr val="tx1">
                    <a:lumMod val="75000"/>
                    <a:lumOff val="25000"/>
                  </a:schemeClr>
                </a:solidFill>
              </a:rPr>
              <a:t>které provází fyziologické změny a motorické </a:t>
            </a:r>
          </a:p>
          <a:p>
            <a:pPr marL="0" indent="0" fontAlgn="auto">
              <a:lnSpc>
                <a:spcPct val="80000"/>
              </a:lnSpc>
              <a:spcAft>
                <a:spcPts val="0"/>
              </a:spcAft>
              <a:buFont typeface="Wingdings 2" charset="2"/>
              <a:buNone/>
              <a:defRPr/>
            </a:pPr>
            <a:r>
              <a:rPr lang="cs-CZ" altLang="cs-CZ" sz="2800" dirty="0">
                <a:solidFill>
                  <a:schemeClr val="tx1">
                    <a:lumMod val="75000"/>
                    <a:lumOff val="25000"/>
                  </a:schemeClr>
                </a:solidFill>
              </a:rPr>
              <a:t>	projevy (mimika, gestikulace)</a:t>
            </a:r>
          </a:p>
          <a:p>
            <a:pPr fontAlgn="auto">
              <a:spcAft>
                <a:spcPts val="0"/>
              </a:spcAft>
              <a:buFont typeface="Wingdings 2" charset="2"/>
              <a:buChar char=""/>
              <a:defRPr/>
            </a:pPr>
            <a:r>
              <a:rPr lang="cs-CZ" sz="2800" dirty="0">
                <a:solidFill>
                  <a:schemeClr val="tx1">
                    <a:lumMod val="75000"/>
                    <a:lumOff val="25000"/>
                  </a:schemeClr>
                </a:solidFill>
              </a:rPr>
              <a:t>jsou to stavy určité pohotovosti a zaměřenosti (např. láska, strach aj.) </a:t>
            </a:r>
          </a:p>
          <a:p>
            <a:pPr fontAlgn="auto">
              <a:spcAft>
                <a:spcPts val="0"/>
              </a:spcAft>
              <a:buFont typeface="Wingdings 2" charset="2"/>
              <a:buChar char=""/>
              <a:defRPr/>
            </a:pPr>
            <a:r>
              <a:rPr lang="cs-CZ" sz="2800" dirty="0">
                <a:solidFill>
                  <a:schemeClr val="tx1">
                    <a:lumMod val="75000"/>
                    <a:lumOff val="25000"/>
                  </a:schemeClr>
                </a:solidFill>
              </a:rPr>
              <a:t>lze u nich zjišťovat </a:t>
            </a:r>
            <a:r>
              <a:rPr lang="cs-CZ" sz="2800" b="1" dirty="0">
                <a:solidFill>
                  <a:srgbClr val="FFC000"/>
                </a:solidFill>
              </a:rPr>
              <a:t>směr</a:t>
            </a:r>
            <a:r>
              <a:rPr lang="cs-CZ" sz="2800" b="1" dirty="0">
                <a:solidFill>
                  <a:schemeClr val="tx1">
                    <a:lumMod val="75000"/>
                    <a:lumOff val="25000"/>
                  </a:schemeClr>
                </a:solidFill>
              </a:rPr>
              <a:t>,</a:t>
            </a:r>
            <a:r>
              <a:rPr lang="cs-CZ" sz="2800" dirty="0">
                <a:solidFill>
                  <a:schemeClr val="tx1">
                    <a:lumMod val="75000"/>
                    <a:lumOff val="25000"/>
                  </a:schemeClr>
                </a:solidFill>
              </a:rPr>
              <a:t> přibližování či vzdalování, </a:t>
            </a:r>
            <a:r>
              <a:rPr lang="cs-CZ" sz="2800" b="1" dirty="0">
                <a:solidFill>
                  <a:srgbClr val="FFC000"/>
                </a:solidFill>
              </a:rPr>
              <a:t>intenzitu a čas trvání</a:t>
            </a:r>
            <a:r>
              <a:rPr lang="cs-CZ" sz="2800" dirty="0">
                <a:solidFill>
                  <a:schemeClr val="tx1">
                    <a:lumMod val="75000"/>
                    <a:lumOff val="25000"/>
                  </a:schemeClr>
                </a:solidFill>
              </a:rPr>
              <a:t>. </a:t>
            </a:r>
          </a:p>
          <a:p>
            <a:pPr fontAlgn="auto">
              <a:lnSpc>
                <a:spcPct val="80000"/>
              </a:lnSpc>
              <a:spcAft>
                <a:spcPts val="0"/>
              </a:spcAft>
              <a:buFontTx/>
              <a:buNone/>
              <a:defRPr/>
            </a:pPr>
            <a:endParaRPr lang="cs-CZ" altLang="cs-CZ" sz="2800" b="1" dirty="0">
              <a:solidFill>
                <a:schemeClr val="tx1">
                  <a:lumMod val="75000"/>
                  <a:lumOff val="25000"/>
                </a:schemeClr>
              </a:solidFill>
            </a:endParaRPr>
          </a:p>
          <a:p>
            <a:pPr fontAlgn="auto">
              <a:lnSpc>
                <a:spcPct val="80000"/>
              </a:lnSpc>
              <a:spcAft>
                <a:spcPts val="0"/>
              </a:spcAft>
              <a:buFontTx/>
              <a:buNone/>
              <a:defRPr/>
            </a:pPr>
            <a:endParaRPr lang="cs-CZ" altLang="cs-CZ" sz="2800" b="1" dirty="0">
              <a:solidFill>
                <a:schemeClr val="tx1">
                  <a:lumMod val="75000"/>
                  <a:lumOff val="25000"/>
                </a:schemeClr>
              </a:solidFill>
            </a:endParaRPr>
          </a:p>
          <a:p>
            <a:pPr fontAlgn="auto">
              <a:lnSpc>
                <a:spcPct val="80000"/>
              </a:lnSpc>
              <a:spcAft>
                <a:spcPts val="0"/>
              </a:spcAft>
              <a:buFontTx/>
              <a:buNone/>
              <a:defRPr/>
            </a:pPr>
            <a:endParaRPr lang="cs-CZ" altLang="cs-CZ" sz="2800" dirty="0">
              <a:solidFill>
                <a:schemeClr val="tx1">
                  <a:lumMod val="75000"/>
                  <a:lumOff val="25000"/>
                </a:schemeClr>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r>
              <a:rPr lang="en-US" altLang="cs-CZ">
                <a:ea typeface="Trebuchet MS" pitchFamily="34" charset="0"/>
                <a:cs typeface="Trebuchet MS" pitchFamily="34" charset="0"/>
              </a:rPr>
              <a:t>Teorie a</a:t>
            </a:r>
            <a:r>
              <a:rPr lang="cs-CZ" altLang="cs-CZ">
                <a:ea typeface="Trebuchet MS" pitchFamily="34" charset="0"/>
                <a:cs typeface="Trebuchet MS" pitchFamily="34" charset="0"/>
              </a:rPr>
              <a:t> terminologie v oblasti emocí</a:t>
            </a:r>
            <a:endParaRPr lang="en-US" altLang="cs-CZ" sz="3000">
              <a:ea typeface="Trebuchet MS" pitchFamily="34" charset="0"/>
              <a:cs typeface="Trebuchet MS" pitchFamily="34" charset="0"/>
            </a:endParaRPr>
          </a:p>
        </p:txBody>
      </p:sp>
      <p:sp>
        <p:nvSpPr>
          <p:cNvPr id="15363" name="Rectangle 3"/>
          <p:cNvSpPr>
            <a:spLocks noGrp="1" noChangeArrowheads="1"/>
          </p:cNvSpPr>
          <p:nvPr>
            <p:ph type="body" sz="half" idx="1"/>
          </p:nvPr>
        </p:nvSpPr>
        <p:spPr>
          <a:xfrm>
            <a:off x="323850" y="1143000"/>
            <a:ext cx="5105400" cy="5087938"/>
          </a:xfrm>
        </p:spPr>
        <p:txBody>
          <a:bodyPr rtlCol="0">
            <a:normAutofit fontScale="92500" lnSpcReduction="10000"/>
          </a:bodyPr>
          <a:lstStyle/>
          <a:p>
            <a:pPr marL="495300" indent="-495300" fontAlgn="auto">
              <a:lnSpc>
                <a:spcPct val="90000"/>
              </a:lnSpc>
              <a:spcAft>
                <a:spcPts val="0"/>
              </a:spcAft>
              <a:buFont typeface="Wingdings" pitchFamily="2" charset="2"/>
              <a:buNone/>
              <a:defRPr/>
            </a:pPr>
            <a:endParaRPr lang="cs-CZ" altLang="cs-CZ" sz="2000" b="1" dirty="0">
              <a:solidFill>
                <a:schemeClr val="tx1">
                  <a:lumMod val="75000"/>
                  <a:lumOff val="25000"/>
                </a:schemeClr>
              </a:solidFill>
            </a:endParaRPr>
          </a:p>
          <a:p>
            <a:pPr marL="0" indent="0" fontAlgn="auto">
              <a:lnSpc>
                <a:spcPct val="90000"/>
              </a:lnSpc>
              <a:spcAft>
                <a:spcPts val="0"/>
              </a:spcAft>
              <a:buFont typeface="Wingdings 2" charset="2"/>
              <a:buNone/>
              <a:defRPr/>
            </a:pPr>
            <a:r>
              <a:rPr lang="cs-CZ" altLang="cs-CZ" sz="3000" b="1" dirty="0">
                <a:solidFill>
                  <a:srgbClr val="FFC000"/>
                </a:solidFill>
              </a:rPr>
              <a:t>Složky emocí </a:t>
            </a:r>
          </a:p>
          <a:p>
            <a:pPr marL="763588" lvl="1" indent="-419100" fontAlgn="auto">
              <a:lnSpc>
                <a:spcPct val="90000"/>
              </a:lnSpc>
              <a:spcAft>
                <a:spcPts val="0"/>
              </a:spcAft>
              <a:buFont typeface="Wingdings 2" charset="2"/>
              <a:buChar char=""/>
              <a:defRPr/>
            </a:pPr>
            <a:r>
              <a:rPr lang="cs-CZ" altLang="cs-CZ" sz="2000" b="1" dirty="0">
                <a:solidFill>
                  <a:schemeClr val="tx2"/>
                </a:solidFill>
              </a:rPr>
              <a:t>subjektivní prožitek</a:t>
            </a:r>
            <a:r>
              <a:rPr lang="cs-CZ" altLang="cs-CZ" sz="2000" b="1" dirty="0">
                <a:solidFill>
                  <a:schemeClr val="tx1">
                    <a:lumMod val="75000"/>
                    <a:lumOff val="25000"/>
                  </a:schemeClr>
                </a:solidFill>
              </a:rPr>
              <a:t>, obsahující jak afektivní (</a:t>
            </a:r>
            <a:r>
              <a:rPr lang="cs-CZ" altLang="cs-CZ" sz="2000" b="1" dirty="0" err="1">
                <a:solidFill>
                  <a:schemeClr val="tx1">
                    <a:lumMod val="75000"/>
                    <a:lumOff val="25000"/>
                  </a:schemeClr>
                </a:solidFill>
              </a:rPr>
              <a:t>libé-nelibé</a:t>
            </a:r>
            <a:r>
              <a:rPr lang="cs-CZ" altLang="cs-CZ" sz="2000" b="1" dirty="0">
                <a:solidFill>
                  <a:schemeClr val="tx1">
                    <a:lumMod val="75000"/>
                    <a:lumOff val="25000"/>
                  </a:schemeClr>
                </a:solidFill>
              </a:rPr>
              <a:t>) tak kognitivní hodnocení (významu situace a vlastních možností ji zvládat),</a:t>
            </a:r>
          </a:p>
          <a:p>
            <a:pPr marL="763588" lvl="1" indent="-419100" fontAlgn="auto">
              <a:lnSpc>
                <a:spcPct val="90000"/>
              </a:lnSpc>
              <a:spcAft>
                <a:spcPts val="0"/>
              </a:spcAft>
              <a:buFont typeface="Wingdings 2" charset="2"/>
              <a:buChar char=""/>
              <a:defRPr/>
            </a:pPr>
            <a:endParaRPr lang="cs-CZ" altLang="cs-CZ" sz="2000" b="1" dirty="0">
              <a:solidFill>
                <a:schemeClr val="tx1">
                  <a:lumMod val="75000"/>
                  <a:lumOff val="25000"/>
                </a:schemeClr>
              </a:solidFill>
            </a:endParaRPr>
          </a:p>
          <a:p>
            <a:pPr marL="763588" lvl="1" indent="-419100" fontAlgn="auto">
              <a:lnSpc>
                <a:spcPct val="90000"/>
              </a:lnSpc>
              <a:spcAft>
                <a:spcPts val="0"/>
              </a:spcAft>
              <a:buFont typeface="Wingdings 2" charset="2"/>
              <a:buChar char=""/>
              <a:defRPr/>
            </a:pPr>
            <a:r>
              <a:rPr lang="cs-CZ" altLang="cs-CZ" sz="2000" b="1" dirty="0">
                <a:solidFill>
                  <a:schemeClr val="tx2"/>
                </a:solidFill>
              </a:rPr>
              <a:t>tělesné změny</a:t>
            </a:r>
            <a:r>
              <a:rPr lang="cs-CZ" altLang="cs-CZ" sz="2000" b="1" dirty="0">
                <a:solidFill>
                  <a:schemeClr val="tx1">
                    <a:lumMod val="75000"/>
                    <a:lumOff val="25000"/>
                  </a:schemeClr>
                </a:solidFill>
              </a:rPr>
              <a:t> (spojené se změnami v autonomní a neurální aktivaci), </a:t>
            </a:r>
          </a:p>
          <a:p>
            <a:pPr marL="763588" lvl="1" indent="-419100" fontAlgn="auto">
              <a:lnSpc>
                <a:spcPct val="90000"/>
              </a:lnSpc>
              <a:spcAft>
                <a:spcPts val="0"/>
              </a:spcAft>
              <a:buFont typeface="Wingdings 2" charset="2"/>
              <a:buChar char=""/>
              <a:defRPr/>
            </a:pPr>
            <a:endParaRPr lang="cs-CZ" altLang="cs-CZ" sz="2000" b="1" dirty="0">
              <a:solidFill>
                <a:schemeClr val="tx1">
                  <a:lumMod val="75000"/>
                  <a:lumOff val="25000"/>
                </a:schemeClr>
              </a:solidFill>
            </a:endParaRPr>
          </a:p>
          <a:p>
            <a:pPr marL="763588" lvl="1" indent="-419100" fontAlgn="auto">
              <a:lnSpc>
                <a:spcPct val="90000"/>
              </a:lnSpc>
              <a:spcAft>
                <a:spcPts val="0"/>
              </a:spcAft>
              <a:buFont typeface="Wingdings 2" charset="2"/>
              <a:buChar char=""/>
              <a:defRPr/>
            </a:pPr>
            <a:r>
              <a:rPr lang="cs-CZ" altLang="cs-CZ" sz="2000" b="1" dirty="0">
                <a:solidFill>
                  <a:schemeClr val="tx2"/>
                </a:solidFill>
              </a:rPr>
              <a:t>emocionální výraz</a:t>
            </a:r>
            <a:r>
              <a:rPr lang="cs-CZ" altLang="cs-CZ" sz="2000" b="1" dirty="0">
                <a:solidFill>
                  <a:schemeClr val="tx1">
                    <a:lumMod val="75000"/>
                    <a:lumOff val="25000"/>
                  </a:schemeClr>
                </a:solidFill>
              </a:rPr>
              <a:t>, </a:t>
            </a:r>
          </a:p>
          <a:p>
            <a:pPr marL="763588" lvl="1" indent="-419100" fontAlgn="auto">
              <a:lnSpc>
                <a:spcPct val="90000"/>
              </a:lnSpc>
              <a:spcAft>
                <a:spcPts val="0"/>
              </a:spcAft>
              <a:buFont typeface="Wingdings" pitchFamily="2" charset="2"/>
              <a:buNone/>
              <a:defRPr/>
            </a:pPr>
            <a:endParaRPr lang="cs-CZ" altLang="cs-CZ" sz="2000" b="1" dirty="0">
              <a:solidFill>
                <a:schemeClr val="tx1">
                  <a:lumMod val="75000"/>
                  <a:lumOff val="25000"/>
                </a:schemeClr>
              </a:solidFill>
            </a:endParaRPr>
          </a:p>
          <a:p>
            <a:pPr marL="763588" lvl="1" indent="-419100" fontAlgn="auto">
              <a:lnSpc>
                <a:spcPct val="90000"/>
              </a:lnSpc>
              <a:spcAft>
                <a:spcPts val="0"/>
              </a:spcAft>
              <a:buFont typeface="Wingdings 2" charset="2"/>
              <a:buChar char=""/>
              <a:defRPr/>
            </a:pPr>
            <a:r>
              <a:rPr lang="cs-CZ" altLang="cs-CZ" sz="2000" b="1" dirty="0">
                <a:solidFill>
                  <a:schemeClr val="tx2"/>
                </a:solidFill>
              </a:rPr>
              <a:t>připravenost k jednání</a:t>
            </a:r>
            <a:r>
              <a:rPr lang="cs-CZ" altLang="cs-CZ" sz="2000" b="1" dirty="0">
                <a:solidFill>
                  <a:schemeClr val="tx1">
                    <a:lumMod val="75000"/>
                    <a:lumOff val="25000"/>
                  </a:schemeClr>
                </a:solidFill>
              </a:rPr>
              <a:t> (jako stav aktivace i tendence ke specifickému jednání).</a:t>
            </a:r>
            <a:r>
              <a:rPr lang="cs-CZ" altLang="cs-CZ" sz="2000" dirty="0">
                <a:solidFill>
                  <a:schemeClr val="tx1">
                    <a:lumMod val="75000"/>
                    <a:lumOff val="25000"/>
                  </a:schemeClr>
                </a:solidFill>
              </a:rPr>
              <a:t> </a:t>
            </a:r>
            <a:endParaRPr lang="en-US" altLang="cs-CZ" sz="2000" dirty="0">
              <a:solidFill>
                <a:schemeClr val="tx1">
                  <a:lumMod val="75000"/>
                  <a:lumOff val="25000"/>
                </a:schemeClr>
              </a:solidFill>
            </a:endParaRPr>
          </a:p>
        </p:txBody>
      </p:sp>
      <p:pic>
        <p:nvPicPr>
          <p:cNvPr id="160771" name="Picture 2" descr="Výsledek obrázku pro limbický systém a amygdala"/>
          <p:cNvPicPr>
            <a:picLocks noChangeAspect="1" noChangeArrowheads="1"/>
          </p:cNvPicPr>
          <p:nvPr/>
        </p:nvPicPr>
        <p:blipFill>
          <a:blip r:embed="rId3"/>
          <a:srcRect/>
          <a:stretch>
            <a:fillRect/>
          </a:stretch>
        </p:blipFill>
        <p:spPr bwMode="auto">
          <a:xfrm>
            <a:off x="5580063" y="2492375"/>
            <a:ext cx="2963862" cy="2519363"/>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r>
              <a:rPr lang="cs-CZ" altLang="cs-CZ">
                <a:ea typeface="Trebuchet MS" pitchFamily="34" charset="0"/>
                <a:cs typeface="Trebuchet MS" pitchFamily="34" charset="0"/>
              </a:rPr>
              <a:t>Vlastnosti emocí</a:t>
            </a:r>
          </a:p>
        </p:txBody>
      </p:sp>
      <p:sp>
        <p:nvSpPr>
          <p:cNvPr id="6147" name="Rectangle 3"/>
          <p:cNvSpPr>
            <a:spLocks noGrp="1" noChangeArrowheads="1"/>
          </p:cNvSpPr>
          <p:nvPr>
            <p:ph idx="1"/>
          </p:nvPr>
        </p:nvSpPr>
        <p:spPr>
          <a:xfrm>
            <a:off x="457200" y="1600200"/>
            <a:ext cx="8686800" cy="4708525"/>
          </a:xfrm>
        </p:spPr>
        <p:txBody>
          <a:bodyPr rtlCol="0">
            <a:normAutofit/>
          </a:bodyPr>
          <a:lstStyle/>
          <a:p>
            <a:pPr fontAlgn="auto">
              <a:spcAft>
                <a:spcPts val="0"/>
              </a:spcAft>
              <a:buFont typeface="Wingdings 2" charset="2"/>
              <a:buChar char=""/>
              <a:defRPr/>
            </a:pPr>
            <a:endParaRPr lang="cs-CZ" altLang="cs-CZ" dirty="0">
              <a:solidFill>
                <a:schemeClr val="tx1">
                  <a:lumMod val="75000"/>
                  <a:lumOff val="25000"/>
                </a:schemeClr>
              </a:solidFill>
            </a:endParaRPr>
          </a:p>
          <a:p>
            <a:pPr fontAlgn="auto">
              <a:spcAft>
                <a:spcPts val="0"/>
              </a:spcAft>
              <a:buFont typeface="Wingdings 2" charset="2"/>
              <a:buChar char=""/>
              <a:defRPr/>
            </a:pPr>
            <a:r>
              <a:rPr lang="cs-CZ" altLang="cs-CZ" dirty="0">
                <a:solidFill>
                  <a:schemeClr val="tx1">
                    <a:lumMod val="75000"/>
                    <a:lumOff val="25000"/>
                  </a:schemeClr>
                </a:solidFill>
              </a:rPr>
              <a:t>Subjektivita  - zcela individuální</a:t>
            </a:r>
          </a:p>
          <a:p>
            <a:pPr fontAlgn="auto">
              <a:spcAft>
                <a:spcPts val="0"/>
              </a:spcAft>
              <a:buFont typeface="Wingdings 2" charset="2"/>
              <a:buChar char=""/>
              <a:defRPr/>
            </a:pPr>
            <a:r>
              <a:rPr lang="cs-CZ" altLang="cs-CZ" dirty="0">
                <a:solidFill>
                  <a:schemeClr val="tx1">
                    <a:lumMod val="75000"/>
                    <a:lumOff val="25000"/>
                  </a:schemeClr>
                </a:solidFill>
              </a:rPr>
              <a:t>Univerzalita - n</a:t>
            </a:r>
            <a:r>
              <a:rPr lang="cs-CZ" dirty="0">
                <a:solidFill>
                  <a:schemeClr val="tx1">
                    <a:lumMod val="75000"/>
                    <a:lumOff val="25000"/>
                  </a:schemeClr>
                </a:solidFill>
              </a:rPr>
              <a:t>ejsou vázány na specifické smyslové orgány, a proto se jeví obtížná i jejich lokalizace v těle</a:t>
            </a:r>
          </a:p>
          <a:p>
            <a:pPr fontAlgn="auto">
              <a:spcAft>
                <a:spcPts val="0"/>
              </a:spcAft>
              <a:buFont typeface="Wingdings 2" charset="2"/>
              <a:buChar char=""/>
              <a:defRPr/>
            </a:pPr>
            <a:r>
              <a:rPr lang="cs-CZ" altLang="cs-CZ" dirty="0">
                <a:solidFill>
                  <a:schemeClr val="tx1">
                    <a:lumMod val="75000"/>
                    <a:lumOff val="25000"/>
                  </a:schemeClr>
                </a:solidFill>
              </a:rPr>
              <a:t>Intenzita</a:t>
            </a:r>
          </a:p>
          <a:p>
            <a:pPr fontAlgn="auto">
              <a:spcAft>
                <a:spcPts val="0"/>
              </a:spcAft>
              <a:buFont typeface="Wingdings 2" charset="2"/>
              <a:buChar char=""/>
              <a:defRPr/>
            </a:pPr>
            <a:r>
              <a:rPr lang="cs-CZ" altLang="cs-CZ" dirty="0">
                <a:solidFill>
                  <a:schemeClr val="tx1">
                    <a:lumMod val="75000"/>
                    <a:lumOff val="25000"/>
                  </a:schemeClr>
                </a:solidFill>
              </a:rPr>
              <a:t>Polarita – radost x smutek, láska x nenávist  	</a:t>
            </a:r>
          </a:p>
          <a:p>
            <a:pPr lvl="1" fontAlgn="auto">
              <a:spcAft>
                <a:spcPts val="0"/>
              </a:spcAft>
              <a:buFont typeface="Wingdings 2" charset="2"/>
              <a:buChar char=""/>
              <a:defRPr/>
            </a:pPr>
            <a:r>
              <a:rPr lang="cs-CZ" altLang="cs-CZ" dirty="0">
                <a:solidFill>
                  <a:schemeClr val="tx1">
                    <a:lumMod val="75000"/>
                    <a:lumOff val="25000"/>
                  </a:schemeClr>
                </a:solidFill>
              </a:rPr>
              <a:t>stenické – příjemné, dodávají energii</a:t>
            </a:r>
          </a:p>
          <a:p>
            <a:pPr lvl="1" fontAlgn="auto">
              <a:spcAft>
                <a:spcPts val="0"/>
              </a:spcAft>
              <a:buFont typeface="Wingdings 2" charset="2"/>
              <a:buChar char=""/>
              <a:defRPr/>
            </a:pPr>
            <a:r>
              <a:rPr lang="cs-CZ" altLang="cs-CZ" dirty="0">
                <a:solidFill>
                  <a:schemeClr val="tx1">
                    <a:lumMod val="75000"/>
                    <a:lumOff val="25000"/>
                  </a:schemeClr>
                </a:solidFill>
              </a:rPr>
              <a:t>astenické – nepříjemné, zpomalují a brzdí</a:t>
            </a:r>
          </a:p>
          <a:p>
            <a:pPr fontAlgn="auto">
              <a:spcAft>
                <a:spcPts val="0"/>
              </a:spcAft>
              <a:buFont typeface="Wingdings 2" charset="2"/>
              <a:buChar char=""/>
              <a:defRPr/>
            </a:pPr>
            <a:r>
              <a:rPr lang="cs-CZ" altLang="cs-CZ" dirty="0">
                <a:solidFill>
                  <a:schemeClr val="tx1">
                    <a:lumMod val="75000"/>
                    <a:lumOff val="25000"/>
                  </a:schemeClr>
                </a:solidFill>
              </a:rPr>
              <a:t>Ambivalence</a:t>
            </a:r>
          </a:p>
          <a:p>
            <a:pPr fontAlgn="auto">
              <a:spcAft>
                <a:spcPts val="0"/>
              </a:spcAft>
              <a:buFont typeface="Wingdings 2" charset="2"/>
              <a:buChar char=""/>
              <a:defRPr/>
            </a:pPr>
            <a:r>
              <a:rPr lang="cs-CZ" altLang="cs-CZ" dirty="0">
                <a:solidFill>
                  <a:schemeClr val="tx1">
                    <a:lumMod val="75000"/>
                    <a:lumOff val="25000"/>
                  </a:schemeClr>
                </a:solidFill>
              </a:rPr>
              <a:t>Aktuálnost – neopakovatelnost</a:t>
            </a:r>
          </a:p>
          <a:p>
            <a:pPr fontAlgn="auto">
              <a:spcAft>
                <a:spcPts val="0"/>
              </a:spcAft>
              <a:buFont typeface="Wingdings 2" charset="2"/>
              <a:buChar char=""/>
              <a:defRPr/>
            </a:pPr>
            <a:r>
              <a:rPr lang="cs-CZ" altLang="cs-CZ" dirty="0">
                <a:solidFill>
                  <a:schemeClr val="tx1">
                    <a:lumMod val="75000"/>
                    <a:lumOff val="25000"/>
                  </a:schemeClr>
                </a:solidFill>
              </a:rPr>
              <a:t>Nakažlivost </a:t>
            </a:r>
          </a:p>
          <a:p>
            <a:pPr marL="0" indent="0" fontAlgn="auto">
              <a:spcAft>
                <a:spcPts val="0"/>
              </a:spcAft>
              <a:buFont typeface="Wingdings 2" charset="2"/>
              <a:buNone/>
              <a:defRPr/>
            </a:pPr>
            <a:endParaRPr lang="cs-CZ" altLang="cs-CZ" dirty="0">
              <a:solidFill>
                <a:schemeClr val="tx1">
                  <a:lumMod val="75000"/>
                  <a:lumOff val="25000"/>
                </a:schemeClr>
              </a:solidFill>
            </a:endParaRPr>
          </a:p>
          <a:p>
            <a:pPr fontAlgn="auto">
              <a:spcAft>
                <a:spcPts val="0"/>
              </a:spcAft>
              <a:buFont typeface="Wingdings 2" charset="2"/>
              <a:buChar char=""/>
              <a:defRPr/>
            </a:pPr>
            <a:endParaRPr lang="cs-CZ" altLang="cs-CZ" dirty="0">
              <a:solidFill>
                <a:schemeClr val="tx1">
                  <a:lumMod val="75000"/>
                  <a:lumOff val="2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Nadpis 1"/>
          <p:cNvSpPr>
            <a:spLocks noGrp="1"/>
          </p:cNvSpPr>
          <p:nvPr>
            <p:ph type="title"/>
          </p:nvPr>
        </p:nvSpPr>
        <p:spPr/>
        <p:txBody>
          <a:bodyPr/>
          <a:lstStyle/>
          <a:p>
            <a:r>
              <a:rPr lang="cs-CZ" altLang="cs-CZ">
                <a:ea typeface="Trebuchet MS" pitchFamily="34" charset="0"/>
                <a:cs typeface="Trebuchet MS" pitchFamily="34" charset="0"/>
              </a:rPr>
              <a:t>Dělení emocí</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2" charset="2"/>
              <a:buNone/>
              <a:defRPr/>
            </a:pPr>
            <a:r>
              <a:rPr lang="cs-CZ" b="1" dirty="0">
                <a:solidFill>
                  <a:schemeClr val="tx2"/>
                </a:solidFill>
              </a:rPr>
              <a:t>Podle hierarchie je dělí na:</a:t>
            </a:r>
          </a:p>
          <a:p>
            <a:pPr marL="0" indent="0" fontAlgn="auto">
              <a:spcAft>
                <a:spcPts val="0"/>
              </a:spcAft>
              <a:buFont typeface="Wingdings 2" charset="2"/>
              <a:buNone/>
              <a:defRPr/>
            </a:pPr>
            <a:r>
              <a:rPr lang="cs-CZ" dirty="0">
                <a:solidFill>
                  <a:schemeClr val="tx2"/>
                </a:solidFill>
              </a:rPr>
              <a:t>a)nižší </a:t>
            </a:r>
            <a:r>
              <a:rPr lang="cs-CZ" dirty="0">
                <a:solidFill>
                  <a:schemeClr val="tx1">
                    <a:lumMod val="75000"/>
                    <a:lumOff val="25000"/>
                  </a:schemeClr>
                </a:solidFill>
              </a:rPr>
              <a:t>- vyskytují se u lidí i na </a:t>
            </a:r>
            <a:r>
              <a:rPr lang="cs-CZ" dirty="0" err="1">
                <a:solidFill>
                  <a:schemeClr val="tx1">
                    <a:lumMod val="75000"/>
                    <a:lumOff val="25000"/>
                  </a:schemeClr>
                </a:solidFill>
              </a:rPr>
              <a:t>subhumánní</a:t>
            </a:r>
            <a:r>
              <a:rPr lang="cs-CZ" dirty="0">
                <a:solidFill>
                  <a:schemeClr val="tx1">
                    <a:lumMod val="75000"/>
                    <a:lumOff val="25000"/>
                  </a:schemeClr>
                </a:solidFill>
              </a:rPr>
              <a:t> úrovni, jsou spojeny s uspokojováním základních potřeb;</a:t>
            </a:r>
          </a:p>
          <a:p>
            <a:pPr marL="0" indent="0" fontAlgn="auto">
              <a:spcAft>
                <a:spcPts val="0"/>
              </a:spcAft>
              <a:buFont typeface="Wingdings 2" charset="2"/>
              <a:buNone/>
              <a:defRPr/>
            </a:pPr>
            <a:r>
              <a:rPr lang="cs-CZ" dirty="0">
                <a:solidFill>
                  <a:schemeClr val="tx2"/>
                </a:solidFill>
              </a:rPr>
              <a:t>b) vyšší </a:t>
            </a:r>
            <a:r>
              <a:rPr lang="cs-CZ" dirty="0">
                <a:solidFill>
                  <a:schemeClr val="tx1">
                    <a:lumMod val="75000"/>
                    <a:lumOff val="25000"/>
                  </a:schemeClr>
                </a:solidFill>
              </a:rPr>
              <a:t>(specificky lidské, podmíněné sociálně) rozlišujeme zde city </a:t>
            </a:r>
          </a:p>
          <a:p>
            <a:pPr fontAlgn="auto">
              <a:spcAft>
                <a:spcPts val="0"/>
              </a:spcAft>
              <a:buFont typeface="Wingdings 2" charset="2"/>
              <a:buChar char=""/>
              <a:defRPr/>
            </a:pPr>
            <a:r>
              <a:rPr lang="cs-CZ" dirty="0">
                <a:solidFill>
                  <a:schemeClr val="tx1">
                    <a:lumMod val="75000"/>
                    <a:lumOff val="25000"/>
                  </a:schemeClr>
                </a:solidFill>
              </a:rPr>
              <a:t>sociální, etické, estetické a intelektuální. Jsou </a:t>
            </a:r>
            <a:r>
              <a:rPr lang="cs-CZ" dirty="0" err="1">
                <a:solidFill>
                  <a:schemeClr val="tx1">
                    <a:lumMod val="75000"/>
                    <a:lumOff val="25000"/>
                  </a:schemeClr>
                </a:solidFill>
              </a:rPr>
              <a:t>vulnerabilnější</a:t>
            </a:r>
            <a:r>
              <a:rPr lang="cs-CZ" dirty="0">
                <a:solidFill>
                  <a:schemeClr val="tx1">
                    <a:lumMod val="75000"/>
                    <a:lumOff val="25000"/>
                  </a:schemeClr>
                </a:solidFill>
              </a:rPr>
              <a:t> než </a:t>
            </a:r>
            <a:r>
              <a:rPr lang="cs-CZ" dirty="0" err="1">
                <a:solidFill>
                  <a:schemeClr val="tx1">
                    <a:lumMod val="75000"/>
                    <a:lumOff val="25000"/>
                  </a:schemeClr>
                </a:solidFill>
              </a:rPr>
              <a:t>niţší</a:t>
            </a:r>
            <a:r>
              <a:rPr lang="cs-CZ" dirty="0">
                <a:solidFill>
                  <a:schemeClr val="tx1">
                    <a:lumMod val="75000"/>
                    <a:lumOff val="25000"/>
                  </a:schemeClr>
                </a:solidFill>
              </a:rPr>
              <a:t> city, směřují mimo osobu </a:t>
            </a:r>
            <a:r>
              <a:rPr lang="cs-CZ" dirty="0" err="1">
                <a:solidFill>
                  <a:schemeClr val="tx1">
                    <a:lumMod val="75000"/>
                    <a:lumOff val="25000"/>
                  </a:schemeClr>
                </a:solidFill>
              </a:rPr>
              <a:t>kvyšším</a:t>
            </a:r>
            <a:r>
              <a:rPr lang="cs-CZ" dirty="0">
                <a:solidFill>
                  <a:schemeClr val="tx1">
                    <a:lumMod val="75000"/>
                    <a:lumOff val="25000"/>
                  </a:schemeClr>
                </a:solidFill>
              </a:rPr>
              <a:t> cílům a zájmům</a:t>
            </a:r>
          </a:p>
          <a:p>
            <a:pPr fontAlgn="auto">
              <a:spcAft>
                <a:spcPts val="0"/>
              </a:spcAft>
              <a:buFont typeface="Wingdings 2" charset="2"/>
              <a:buChar char=""/>
              <a:defRPr/>
            </a:pPr>
            <a:endParaRPr lang="cs-CZ" dirty="0">
              <a:solidFill>
                <a:schemeClr val="tx1">
                  <a:lumMod val="75000"/>
                  <a:lumOff val="25000"/>
                </a:schemeClr>
              </a:solidFill>
            </a:endParaRPr>
          </a:p>
          <a:p>
            <a:pPr fontAlgn="auto">
              <a:spcAft>
                <a:spcPts val="0"/>
              </a:spcAft>
              <a:buFont typeface="Wingdings 2" charset="2"/>
              <a:buChar char=""/>
              <a:defRPr/>
            </a:pPr>
            <a:endParaRPr lang="cs-CZ" dirty="0">
              <a:solidFill>
                <a:schemeClr val="tx1">
                  <a:lumMod val="75000"/>
                  <a:lumOff val="25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dpis 1"/>
          <p:cNvSpPr>
            <a:spLocks noGrp="1"/>
          </p:cNvSpPr>
          <p:nvPr>
            <p:ph type="title"/>
          </p:nvPr>
        </p:nvSpPr>
        <p:spPr/>
        <p:txBody>
          <a:bodyPr/>
          <a:lstStyle/>
          <a:p>
            <a:r>
              <a:rPr lang="cs-CZ" altLang="cs-CZ">
                <a:ea typeface="Trebuchet MS" pitchFamily="34" charset="0"/>
                <a:cs typeface="Trebuchet MS" pitchFamily="34" charset="0"/>
              </a:rPr>
              <a:t>Dělení emocí</a:t>
            </a:r>
          </a:p>
        </p:txBody>
      </p:sp>
      <p:sp>
        <p:nvSpPr>
          <p:cNvPr id="3" name="Zástupný symbol pro obsah 2"/>
          <p:cNvSpPr>
            <a:spLocks noGrp="1"/>
          </p:cNvSpPr>
          <p:nvPr>
            <p:ph idx="1"/>
          </p:nvPr>
        </p:nvSpPr>
        <p:spPr/>
        <p:txBody>
          <a:bodyPr rtlCol="0">
            <a:normAutofit/>
          </a:bodyPr>
          <a:lstStyle/>
          <a:p>
            <a:pPr marL="0" indent="0" fontAlgn="auto">
              <a:spcAft>
                <a:spcPts val="0"/>
              </a:spcAft>
              <a:buFont typeface="Wingdings 2" charset="2"/>
              <a:buNone/>
              <a:defRPr/>
            </a:pPr>
            <a:r>
              <a:rPr lang="cs-CZ" b="1" dirty="0">
                <a:solidFill>
                  <a:schemeClr val="tx2"/>
                </a:solidFill>
              </a:rPr>
              <a:t>Podle základního přízvuku:</a:t>
            </a:r>
          </a:p>
          <a:p>
            <a:pPr fontAlgn="auto">
              <a:spcAft>
                <a:spcPts val="0"/>
              </a:spcAft>
              <a:buFont typeface="Wingdings 2" charset="2"/>
              <a:buAutoNum type="alphaLcParenR"/>
              <a:defRPr/>
            </a:pPr>
            <a:r>
              <a:rPr lang="cs-CZ" dirty="0">
                <a:solidFill>
                  <a:schemeClr val="tx2"/>
                </a:solidFill>
              </a:rPr>
              <a:t>libé</a:t>
            </a:r>
          </a:p>
          <a:p>
            <a:pPr fontAlgn="auto">
              <a:spcAft>
                <a:spcPts val="0"/>
              </a:spcAft>
              <a:buFont typeface="Wingdings 2" charset="2"/>
              <a:buAutoNum type="alphaLcParenR"/>
              <a:defRPr/>
            </a:pPr>
            <a:r>
              <a:rPr lang="cs-CZ" dirty="0">
                <a:solidFill>
                  <a:schemeClr val="tx2"/>
                </a:solidFill>
              </a:rPr>
              <a:t>nelibé</a:t>
            </a:r>
          </a:p>
          <a:p>
            <a:pPr marL="0" indent="0" fontAlgn="auto">
              <a:spcAft>
                <a:spcPts val="0"/>
              </a:spcAft>
              <a:buFont typeface="Wingdings 2" charset="2"/>
              <a:buNone/>
              <a:defRPr/>
            </a:pPr>
            <a:endParaRPr lang="cs-CZ" dirty="0">
              <a:solidFill>
                <a:schemeClr val="tx2"/>
              </a:solidFill>
            </a:endParaRPr>
          </a:p>
          <a:p>
            <a:pPr marL="0" indent="0" fontAlgn="auto">
              <a:spcAft>
                <a:spcPts val="0"/>
              </a:spcAft>
              <a:buFont typeface="Wingdings 2" charset="2"/>
              <a:buNone/>
              <a:defRPr/>
            </a:pPr>
            <a:r>
              <a:rPr lang="cs-CZ" b="1" dirty="0">
                <a:solidFill>
                  <a:schemeClr val="tx2"/>
                </a:solidFill>
              </a:rPr>
              <a:t>Podle vlivu na svého nositele</a:t>
            </a:r>
          </a:p>
          <a:p>
            <a:pPr marL="0" indent="0" fontAlgn="auto">
              <a:spcAft>
                <a:spcPts val="0"/>
              </a:spcAft>
              <a:buFont typeface="Wingdings 2" charset="2"/>
              <a:buNone/>
              <a:defRPr/>
            </a:pPr>
            <a:r>
              <a:rPr lang="cs-CZ" dirty="0">
                <a:solidFill>
                  <a:schemeClr val="tx2"/>
                </a:solidFill>
              </a:rPr>
              <a:t>a) stenické </a:t>
            </a:r>
            <a:r>
              <a:rPr lang="cs-CZ" dirty="0">
                <a:solidFill>
                  <a:schemeClr val="tx1">
                    <a:lumMod val="75000"/>
                    <a:lumOff val="25000"/>
                  </a:schemeClr>
                </a:solidFill>
              </a:rPr>
              <a:t>- mobilizující (</a:t>
            </a:r>
            <a:r>
              <a:rPr lang="cs-CZ" dirty="0" err="1">
                <a:solidFill>
                  <a:schemeClr val="tx1">
                    <a:lumMod val="75000"/>
                    <a:lumOff val="25000"/>
                  </a:schemeClr>
                </a:solidFill>
              </a:rPr>
              <a:t>hněv,zlost</a:t>
            </a:r>
            <a:r>
              <a:rPr lang="cs-CZ" dirty="0">
                <a:solidFill>
                  <a:schemeClr val="tx1">
                    <a:lumMod val="75000"/>
                    <a:lumOff val="25000"/>
                  </a:schemeClr>
                </a:solidFill>
              </a:rPr>
              <a:t>) aktivizují člověka, zvýrazňují energii</a:t>
            </a:r>
          </a:p>
          <a:p>
            <a:pPr marL="0" indent="0" fontAlgn="auto">
              <a:spcAft>
                <a:spcPts val="0"/>
              </a:spcAft>
              <a:buFont typeface="Wingdings 2" charset="2"/>
              <a:buNone/>
              <a:defRPr/>
            </a:pPr>
            <a:r>
              <a:rPr lang="cs-CZ" dirty="0">
                <a:solidFill>
                  <a:schemeClr val="tx2"/>
                </a:solidFill>
              </a:rPr>
              <a:t>b) astenické </a:t>
            </a:r>
            <a:r>
              <a:rPr lang="cs-CZ" dirty="0">
                <a:solidFill>
                  <a:schemeClr val="tx1">
                    <a:lumMod val="75000"/>
                    <a:lumOff val="25000"/>
                  </a:schemeClr>
                </a:solidFill>
              </a:rPr>
              <a:t>- </a:t>
            </a:r>
            <a:r>
              <a:rPr lang="cs-CZ" dirty="0" err="1">
                <a:solidFill>
                  <a:schemeClr val="tx1">
                    <a:lumMod val="75000"/>
                    <a:lumOff val="25000"/>
                  </a:schemeClr>
                </a:solidFill>
              </a:rPr>
              <a:t>demobilizující</a:t>
            </a:r>
            <a:r>
              <a:rPr lang="cs-CZ" dirty="0">
                <a:solidFill>
                  <a:schemeClr val="tx1">
                    <a:lumMod val="75000"/>
                    <a:lumOff val="25000"/>
                  </a:schemeClr>
                </a:solidFill>
              </a:rPr>
              <a:t> (smutek), pasivní emoce, inaktivují člověka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Nadpis 1"/>
          <p:cNvSpPr>
            <a:spLocks noGrp="1"/>
          </p:cNvSpPr>
          <p:nvPr>
            <p:ph type="title"/>
          </p:nvPr>
        </p:nvSpPr>
        <p:spPr/>
        <p:txBody>
          <a:bodyPr/>
          <a:lstStyle/>
          <a:p>
            <a:r>
              <a:rPr lang="cs-CZ" altLang="cs-CZ">
                <a:ea typeface="Trebuchet MS" pitchFamily="34" charset="0"/>
                <a:cs typeface="Trebuchet MS" pitchFamily="34" charset="0"/>
              </a:rPr>
              <a:t>Dělení emocí</a:t>
            </a:r>
          </a:p>
        </p:txBody>
      </p:sp>
      <p:sp>
        <p:nvSpPr>
          <p:cNvPr id="3" name="Zástupný symbol pro obsah 2"/>
          <p:cNvSpPr>
            <a:spLocks noGrp="1"/>
          </p:cNvSpPr>
          <p:nvPr>
            <p:ph idx="1"/>
          </p:nvPr>
        </p:nvSpPr>
        <p:spPr/>
        <p:txBody>
          <a:bodyPr rtlCol="0">
            <a:normAutofit/>
          </a:bodyPr>
          <a:lstStyle/>
          <a:p>
            <a:pPr fontAlgn="auto">
              <a:spcAft>
                <a:spcPts val="0"/>
              </a:spcAft>
              <a:buFont typeface="Wingdings 2" charset="2"/>
              <a:buChar char=""/>
              <a:defRPr/>
            </a:pPr>
            <a:r>
              <a:rPr lang="cs-CZ" dirty="0">
                <a:solidFill>
                  <a:schemeClr val="tx2"/>
                </a:solidFill>
              </a:rPr>
              <a:t>Podle intenzity a časového průběhu</a:t>
            </a:r>
          </a:p>
          <a:p>
            <a:pPr marL="800100" lvl="1" indent="-342900" fontAlgn="auto">
              <a:spcAft>
                <a:spcPts val="0"/>
              </a:spcAft>
              <a:buFont typeface="Wingdings 2" charset="2"/>
              <a:buAutoNum type="alphaLcParenR"/>
              <a:defRPr/>
            </a:pPr>
            <a:r>
              <a:rPr lang="cs-CZ" dirty="0">
                <a:solidFill>
                  <a:schemeClr val="tx2"/>
                </a:solidFill>
              </a:rPr>
              <a:t>Afekty</a:t>
            </a:r>
          </a:p>
          <a:p>
            <a:pPr marL="800100" lvl="1" indent="-342900" fontAlgn="auto">
              <a:spcAft>
                <a:spcPts val="0"/>
              </a:spcAft>
              <a:buFont typeface="Wingdings 2" charset="2"/>
              <a:buAutoNum type="alphaLcParenR"/>
              <a:defRPr/>
            </a:pPr>
            <a:r>
              <a:rPr lang="cs-CZ" dirty="0">
                <a:solidFill>
                  <a:schemeClr val="tx2"/>
                </a:solidFill>
              </a:rPr>
              <a:t>City</a:t>
            </a:r>
          </a:p>
          <a:p>
            <a:pPr marL="800100" lvl="1" indent="-342900" fontAlgn="auto">
              <a:spcAft>
                <a:spcPts val="0"/>
              </a:spcAft>
              <a:buFont typeface="Wingdings 2" charset="2"/>
              <a:buAutoNum type="alphaLcParenR"/>
              <a:defRPr/>
            </a:pPr>
            <a:r>
              <a:rPr lang="cs-CZ" dirty="0">
                <a:solidFill>
                  <a:schemeClr val="tx2"/>
                </a:solidFill>
              </a:rPr>
              <a:t>Nálady</a:t>
            </a:r>
          </a:p>
          <a:p>
            <a:pPr marL="800100" lvl="1" indent="-342900" fontAlgn="auto">
              <a:spcAft>
                <a:spcPts val="0"/>
              </a:spcAft>
              <a:buFont typeface="Wingdings 2" charset="2"/>
              <a:buAutoNum type="alphaLcParenR"/>
              <a:defRPr/>
            </a:pPr>
            <a:r>
              <a:rPr lang="cs-CZ" dirty="0">
                <a:solidFill>
                  <a:schemeClr val="tx2"/>
                </a:solidFill>
              </a:rPr>
              <a:t>Vášně</a:t>
            </a:r>
          </a:p>
          <a:p>
            <a:pPr marL="457200" lvl="1" indent="0" fontAlgn="auto">
              <a:spcAft>
                <a:spcPts val="0"/>
              </a:spcAft>
              <a:buFont typeface="Wingdings 2" charset="2"/>
              <a:buNone/>
              <a:defRPr/>
            </a:pPr>
            <a:endParaRPr lang="cs-CZ" dirty="0">
              <a:solidFill>
                <a:schemeClr val="tx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971550" y="188913"/>
            <a:ext cx="7124700" cy="923925"/>
          </a:xfrm>
        </p:spPr>
        <p:txBody>
          <a:bodyPr/>
          <a:lstStyle/>
          <a:p>
            <a:r>
              <a:rPr lang="cs-CZ" altLang="cs-CZ">
                <a:ea typeface="Trebuchet MS" pitchFamily="34" charset="0"/>
                <a:cs typeface="Trebuchet MS" pitchFamily="34" charset="0"/>
              </a:rPr>
              <a:t>Základní emoce podle Ekmana</a:t>
            </a:r>
          </a:p>
        </p:txBody>
      </p:sp>
      <p:sp>
        <p:nvSpPr>
          <p:cNvPr id="4099" name="Rectangle 3"/>
          <p:cNvSpPr>
            <a:spLocks noGrp="1" noChangeArrowheads="1"/>
          </p:cNvSpPr>
          <p:nvPr>
            <p:ph idx="1"/>
          </p:nvPr>
        </p:nvSpPr>
        <p:spPr>
          <a:xfrm>
            <a:off x="539750" y="1125538"/>
            <a:ext cx="8229600" cy="5256212"/>
          </a:xfrm>
        </p:spPr>
        <p:txBody>
          <a:bodyPr rtlCol="0">
            <a:normAutofit fontScale="92500" lnSpcReduction="10000"/>
          </a:bodyPr>
          <a:lstStyle/>
          <a:p>
            <a:pPr fontAlgn="auto">
              <a:spcAft>
                <a:spcPts val="0"/>
              </a:spcAft>
              <a:buFont typeface="Wingdings 2" charset="2"/>
              <a:buChar char=""/>
              <a:defRPr/>
            </a:pPr>
            <a:r>
              <a:rPr lang="cs-CZ" altLang="cs-CZ" sz="2800" b="1" u="sng" dirty="0">
                <a:solidFill>
                  <a:schemeClr val="tx2"/>
                </a:solidFill>
              </a:rPr>
              <a:t>Hněv</a:t>
            </a:r>
            <a:r>
              <a:rPr lang="cs-CZ" altLang="cs-CZ" sz="2800" dirty="0">
                <a:solidFill>
                  <a:schemeClr val="tx2"/>
                </a:solidFill>
              </a:rPr>
              <a:t> </a:t>
            </a:r>
            <a:r>
              <a:rPr lang="cs-CZ" altLang="cs-CZ" sz="2000" dirty="0">
                <a:solidFill>
                  <a:schemeClr val="tx1">
                    <a:lumMod val="75000"/>
                    <a:lumOff val="25000"/>
                  </a:schemeClr>
                </a:solidFill>
              </a:rPr>
              <a:t>je reakcí na nespravedlnost, frustraci, ohrožení, nejintenzivnější, vyžaduje největší sebekontrolu</a:t>
            </a:r>
          </a:p>
          <a:p>
            <a:pPr fontAlgn="auto">
              <a:spcAft>
                <a:spcPts val="0"/>
              </a:spcAft>
              <a:buFont typeface="Wingdings 2" charset="2"/>
              <a:buChar char=""/>
              <a:defRPr/>
            </a:pPr>
            <a:r>
              <a:rPr lang="cs-CZ" altLang="cs-CZ" sz="2800" b="1" u="sng" dirty="0">
                <a:solidFill>
                  <a:schemeClr val="tx2"/>
                </a:solidFill>
              </a:rPr>
              <a:t>Strach</a:t>
            </a:r>
            <a:r>
              <a:rPr lang="cs-CZ" altLang="cs-CZ" sz="2800" dirty="0">
                <a:solidFill>
                  <a:schemeClr val="tx1">
                    <a:lumMod val="75000"/>
                    <a:lumOff val="25000"/>
                  </a:schemeClr>
                </a:solidFill>
              </a:rPr>
              <a:t> </a:t>
            </a:r>
            <a:r>
              <a:rPr lang="cs-CZ" altLang="cs-CZ" sz="2000" dirty="0">
                <a:solidFill>
                  <a:schemeClr val="tx1">
                    <a:lumMod val="75000"/>
                    <a:lumOff val="25000"/>
                  </a:schemeClr>
                </a:solidFill>
              </a:rPr>
              <a:t>je vyvolaný určitou jasně danou situací, konkrétní událostí, upozorňuje na riziko, umožňuje předvídat, mívá nejkratší trvání</a:t>
            </a:r>
          </a:p>
          <a:p>
            <a:pPr lvl="1" fontAlgn="auto">
              <a:spcAft>
                <a:spcPts val="0"/>
              </a:spcAft>
              <a:buFont typeface="Wingdings 2" charset="2"/>
              <a:buChar char=""/>
              <a:defRPr/>
            </a:pPr>
            <a:r>
              <a:rPr lang="cs-CZ" altLang="cs-CZ" sz="2000" dirty="0">
                <a:solidFill>
                  <a:schemeClr val="tx1">
                    <a:lumMod val="75000"/>
                    <a:lumOff val="25000"/>
                  </a:schemeClr>
                </a:solidFill>
              </a:rPr>
              <a:t>Úzkost – nemá jednoznačný spouštěcí faktor, průběh a konec</a:t>
            </a:r>
          </a:p>
          <a:p>
            <a:pPr lvl="1" fontAlgn="auto">
              <a:spcAft>
                <a:spcPts val="0"/>
              </a:spcAft>
              <a:buFont typeface="Wingdings 2" charset="2"/>
              <a:buChar char=""/>
              <a:defRPr/>
            </a:pPr>
            <a:r>
              <a:rPr lang="cs-CZ" altLang="cs-CZ" sz="2000" dirty="0">
                <a:solidFill>
                  <a:schemeClr val="tx1">
                    <a:lumMod val="75000"/>
                    <a:lumOff val="25000"/>
                  </a:schemeClr>
                </a:solidFill>
              </a:rPr>
              <a:t>Fobie – trvalý, neúměrný, iracionální strach</a:t>
            </a:r>
          </a:p>
          <a:p>
            <a:pPr fontAlgn="auto">
              <a:spcAft>
                <a:spcPts val="0"/>
              </a:spcAft>
              <a:buFont typeface="Wingdings 2" charset="2"/>
              <a:buChar char=""/>
              <a:defRPr/>
            </a:pPr>
            <a:r>
              <a:rPr lang="cs-CZ" altLang="cs-CZ" sz="2800" b="1" u="sng" dirty="0">
                <a:solidFill>
                  <a:schemeClr val="tx2"/>
                </a:solidFill>
              </a:rPr>
              <a:t>Radost</a:t>
            </a:r>
            <a:r>
              <a:rPr lang="cs-CZ" altLang="cs-CZ" sz="2800" dirty="0">
                <a:solidFill>
                  <a:srgbClr val="800000"/>
                </a:solidFill>
              </a:rPr>
              <a:t> </a:t>
            </a:r>
            <a:r>
              <a:rPr lang="cs-CZ" altLang="cs-CZ" sz="2800" dirty="0">
                <a:solidFill>
                  <a:schemeClr val="tx1">
                    <a:lumMod val="75000"/>
                    <a:lumOff val="25000"/>
                  </a:schemeClr>
                </a:solidFill>
              </a:rPr>
              <a:t>– </a:t>
            </a:r>
            <a:r>
              <a:rPr lang="cs-CZ" altLang="cs-CZ" sz="2000" dirty="0">
                <a:solidFill>
                  <a:schemeClr val="tx1">
                    <a:lumMod val="75000"/>
                    <a:lumOff val="25000"/>
                  </a:schemeClr>
                </a:solidFill>
              </a:rPr>
              <a:t>vede k uvolnění a snižuje práh ostražitosti, v literatuře se objevuje 17x méně, má různě dlouhé trvání a intenzitu</a:t>
            </a:r>
          </a:p>
          <a:p>
            <a:pPr fontAlgn="auto">
              <a:spcAft>
                <a:spcPts val="0"/>
              </a:spcAft>
              <a:buFont typeface="Wingdings 2" charset="2"/>
              <a:buChar char=""/>
              <a:defRPr/>
            </a:pPr>
            <a:r>
              <a:rPr lang="cs-CZ" altLang="cs-CZ" sz="2800" b="1" u="sng" dirty="0">
                <a:solidFill>
                  <a:schemeClr val="tx2"/>
                </a:solidFill>
              </a:rPr>
              <a:t>Smutek</a:t>
            </a:r>
            <a:r>
              <a:rPr lang="cs-CZ" altLang="cs-CZ" sz="2800" dirty="0">
                <a:solidFill>
                  <a:schemeClr val="tx2"/>
                </a:solidFill>
              </a:rPr>
              <a:t> </a:t>
            </a:r>
            <a:r>
              <a:rPr lang="cs-CZ" altLang="cs-CZ" sz="2800" dirty="0">
                <a:solidFill>
                  <a:schemeClr val="tx1">
                    <a:lumMod val="75000"/>
                    <a:lumOff val="25000"/>
                  </a:schemeClr>
                </a:solidFill>
              </a:rPr>
              <a:t>– </a:t>
            </a:r>
            <a:r>
              <a:rPr lang="cs-CZ" altLang="cs-CZ" sz="2000" dirty="0">
                <a:solidFill>
                  <a:schemeClr val="tx1">
                    <a:lumMod val="75000"/>
                    <a:lumOff val="25000"/>
                  </a:schemeClr>
                </a:solidFill>
              </a:rPr>
              <a:t>reakce na zklamání, ztrátu, nedostatek, odmítnutí, má nejdelší trvání</a:t>
            </a:r>
          </a:p>
          <a:p>
            <a:pPr fontAlgn="auto">
              <a:spcAft>
                <a:spcPts val="0"/>
              </a:spcAft>
              <a:buFont typeface="Wingdings 2" charset="2"/>
              <a:buChar char=""/>
              <a:defRPr/>
            </a:pPr>
            <a:r>
              <a:rPr lang="cs-CZ" altLang="cs-CZ" sz="2800" b="1" u="sng" dirty="0">
                <a:solidFill>
                  <a:schemeClr val="tx2"/>
                </a:solidFill>
              </a:rPr>
              <a:t>Stud</a:t>
            </a:r>
            <a:r>
              <a:rPr lang="cs-CZ" altLang="cs-CZ" sz="2800" dirty="0">
                <a:solidFill>
                  <a:schemeClr val="tx2"/>
                </a:solidFill>
              </a:rPr>
              <a:t> </a:t>
            </a:r>
            <a:r>
              <a:rPr lang="cs-CZ" altLang="cs-CZ" sz="2800" dirty="0">
                <a:solidFill>
                  <a:schemeClr val="tx1">
                    <a:lumMod val="75000"/>
                    <a:lumOff val="25000"/>
                  </a:schemeClr>
                </a:solidFill>
              </a:rPr>
              <a:t>– </a:t>
            </a:r>
            <a:r>
              <a:rPr lang="cs-CZ" altLang="cs-CZ" sz="2000" dirty="0">
                <a:solidFill>
                  <a:schemeClr val="tx1">
                    <a:lumMod val="75000"/>
                    <a:lumOff val="25000"/>
                  </a:schemeClr>
                </a:solidFill>
              </a:rPr>
              <a:t>je reakcí na osobní nedokonalost, často nemá konkrétní podnět, blízký emoci strachu</a:t>
            </a:r>
          </a:p>
          <a:p>
            <a:pPr fontAlgn="auto">
              <a:spcAft>
                <a:spcPts val="0"/>
              </a:spcAft>
              <a:buFont typeface="Wingdings 2" charset="2"/>
              <a:buChar char=""/>
              <a:defRPr/>
            </a:pPr>
            <a:r>
              <a:rPr lang="cs-CZ" altLang="cs-CZ" sz="2800" b="1" u="sng" dirty="0">
                <a:solidFill>
                  <a:schemeClr val="tx2"/>
                </a:solidFill>
              </a:rPr>
              <a:t>Překvapení</a:t>
            </a:r>
          </a:p>
          <a:p>
            <a:pPr fontAlgn="auto">
              <a:spcAft>
                <a:spcPts val="0"/>
              </a:spcAft>
              <a:buFontTx/>
              <a:buNone/>
              <a:defRPr/>
            </a:pPr>
            <a:endParaRPr lang="cs-CZ" altLang="cs-CZ" sz="2000" dirty="0">
              <a:solidFill>
                <a:schemeClr val="tx1">
                  <a:lumMod val="75000"/>
                  <a:lumOff val="2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Nadpis 1"/>
          <p:cNvSpPr>
            <a:spLocks noGrp="1"/>
          </p:cNvSpPr>
          <p:nvPr>
            <p:ph type="title"/>
          </p:nvPr>
        </p:nvSpPr>
        <p:spPr/>
        <p:txBody>
          <a:bodyPr/>
          <a:lstStyle/>
          <a:p>
            <a:r>
              <a:rPr lang="cs-CZ" altLang="cs-CZ">
                <a:ea typeface="Trebuchet MS" pitchFamily="34" charset="0"/>
                <a:cs typeface="Trebuchet MS" pitchFamily="34" charset="0"/>
              </a:rPr>
              <a:t>Nálady</a:t>
            </a:r>
          </a:p>
        </p:txBody>
      </p:sp>
      <p:sp>
        <p:nvSpPr>
          <p:cNvPr id="3" name="Zástupný symbol pro obsah 2"/>
          <p:cNvSpPr>
            <a:spLocks noGrp="1"/>
          </p:cNvSpPr>
          <p:nvPr>
            <p:ph idx="1"/>
          </p:nvPr>
        </p:nvSpPr>
        <p:spPr/>
        <p:txBody>
          <a:bodyPr rtlCol="0">
            <a:normAutofit/>
          </a:bodyPr>
          <a:lstStyle/>
          <a:p>
            <a:pPr fontAlgn="auto">
              <a:spcAft>
                <a:spcPts val="0"/>
              </a:spcAft>
              <a:buFont typeface="Wingdings 2" charset="2"/>
              <a:buChar char=""/>
              <a:defRPr/>
            </a:pPr>
            <a:r>
              <a:rPr lang="cs-CZ" dirty="0">
                <a:solidFill>
                  <a:schemeClr val="tx1">
                    <a:lumMod val="75000"/>
                    <a:lumOff val="25000"/>
                  </a:schemeClr>
                </a:solidFill>
              </a:rPr>
              <a:t>citové stavy slabé intenzity a dlouhého trvání</a:t>
            </a:r>
          </a:p>
          <a:p>
            <a:pPr fontAlgn="auto">
              <a:spcAft>
                <a:spcPts val="0"/>
              </a:spcAft>
              <a:buFont typeface="Wingdings 2" charset="2"/>
              <a:buChar char=""/>
              <a:defRPr/>
            </a:pPr>
            <a:r>
              <a:rPr lang="cs-CZ" dirty="0">
                <a:solidFill>
                  <a:schemeClr val="tx1">
                    <a:lumMod val="75000"/>
                    <a:lumOff val="25000"/>
                  </a:schemeClr>
                </a:solidFill>
              </a:rPr>
              <a:t>Vytvářejí určité „pozadí“, na němž se jako „figura“ odlišují jednotlivé kvality prožívání</a:t>
            </a:r>
          </a:p>
          <a:p>
            <a:pPr fontAlgn="auto">
              <a:spcAft>
                <a:spcPts val="0"/>
              </a:spcAft>
              <a:buFont typeface="Wingdings 2" charset="2"/>
              <a:buChar char=""/>
              <a:defRPr/>
            </a:pPr>
            <a:r>
              <a:rPr lang="cs-CZ" dirty="0">
                <a:solidFill>
                  <a:schemeClr val="tx1">
                    <a:lumMod val="75000"/>
                    <a:lumOff val="25000"/>
                  </a:schemeClr>
                </a:solidFill>
              </a:rPr>
              <a:t>nostalgie (teskná touha), splín (pocit životní únavy), skleslost (sklíčenost), rozmrzelost, útočnost, podrážděnost a další</a:t>
            </a:r>
          </a:p>
          <a:p>
            <a:pPr fontAlgn="auto">
              <a:spcAft>
                <a:spcPts val="0"/>
              </a:spcAft>
              <a:buFont typeface="Wingdings 2" charset="2"/>
              <a:buChar char=""/>
              <a:defRPr/>
            </a:pPr>
            <a:endParaRPr lang="cs-CZ" dirty="0">
              <a:solidFill>
                <a:schemeClr val="tx1">
                  <a:lumMod val="75000"/>
                  <a:lumOff val="25000"/>
                </a:schemeClr>
              </a:solidFill>
            </a:endParaRPr>
          </a:p>
          <a:p>
            <a:pPr marL="0" indent="0" fontAlgn="auto">
              <a:spcAft>
                <a:spcPts val="0"/>
              </a:spcAft>
              <a:buFont typeface="Wingdings 2" charset="2"/>
              <a:buNone/>
              <a:defRPr/>
            </a:pPr>
            <a:endParaRPr lang="cs-CZ"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12598</TotalTime>
  <Words>11304</Words>
  <Application>Microsoft Office PowerPoint</Application>
  <PresentationFormat>Předvádění na obrazovce (4:3)</PresentationFormat>
  <Paragraphs>1921</Paragraphs>
  <Slides>227</Slides>
  <Notes>10</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227</vt:i4>
      </vt:variant>
    </vt:vector>
  </HeadingPairs>
  <TitlesOfParts>
    <vt:vector size="239" baseType="lpstr">
      <vt:lpstr>Arial Unicode MS</vt:lpstr>
      <vt:lpstr>Arial</vt:lpstr>
      <vt:lpstr>Arial Black</vt:lpstr>
      <vt:lpstr>Calibri</vt:lpstr>
      <vt:lpstr>Impact</vt:lpstr>
      <vt:lpstr>Symbol</vt:lpstr>
      <vt:lpstr>Trebuchet MS</vt:lpstr>
      <vt:lpstr>Wingdings</vt:lpstr>
      <vt:lpstr>Wingdings 2</vt:lpstr>
      <vt:lpstr>Wingdings 3</vt:lpstr>
      <vt:lpstr>Faseta</vt:lpstr>
      <vt:lpstr>Graf</vt:lpstr>
      <vt:lpstr>PŘEDMĚT STUDIA PSYCHOLOGIE</vt:lpstr>
      <vt:lpstr>Četba I.D. Yalom </vt:lpstr>
      <vt:lpstr>Další možnosti</vt:lpstr>
      <vt:lpstr>Psychologie jako empirická věda</vt:lpstr>
      <vt:lpstr>Zařazení psychologie do systému věd</vt:lpstr>
      <vt:lpstr>PSÍ jako psychologie</vt:lpstr>
      <vt:lpstr>Předmět psychologie</vt:lpstr>
      <vt:lpstr>Předmět psychologie</vt:lpstr>
      <vt:lpstr>Předmět psychologie</vt:lpstr>
      <vt:lpstr>ZMĚNĚNÝ STAV VĚDOMÍ</vt:lpstr>
      <vt:lpstr>5 PÁSEM MOZKOVÝCH VLN</vt:lpstr>
      <vt:lpstr>5 pásem frekvencí mozkových vln</vt:lpstr>
      <vt:lpstr>Poslání a cíle PSYCHOLOGIE</vt:lpstr>
      <vt:lpstr>PSYCHOLOGICKÉ DISCIPLÍNY</vt:lpstr>
      <vt:lpstr>PSYCHOLOGIE V PRAXI</vt:lpstr>
      <vt:lpstr>3 přístupy v pomáhání</vt:lpstr>
      <vt:lpstr>Determinace lidské psychiky</vt:lpstr>
      <vt:lpstr>2 rozdílné přístupy</vt:lpstr>
      <vt:lpstr>Interakcionistický přístup</vt:lpstr>
      <vt:lpstr>Determinace lidské psychiky</vt:lpstr>
      <vt:lpstr>Výzkumy dědičnosti na dvojčatech</vt:lpstr>
      <vt:lpstr>Prezentace aplikace PowerPoint</vt:lpstr>
      <vt:lpstr>Vnitřní determinace lidské psychiky</vt:lpstr>
      <vt:lpstr>Neuroplasticita mozku</vt:lpstr>
      <vt:lpstr>Vliv prostředí na krysí mozek</vt:lpstr>
      <vt:lpstr>Prezentace aplikace PowerPoint</vt:lpstr>
      <vt:lpstr>Člověk je </vt:lpstr>
      <vt:lpstr>1. cvičení</vt:lpstr>
      <vt:lpstr>Prezentace aplikace PowerPoint</vt:lpstr>
      <vt:lpstr>Jak to všechno začalo Historie psychologie</vt:lpstr>
      <vt:lpstr>Psychologie má dlouhou minulost, ale krátkou historii     Ebbinghaus 1908  </vt:lpstr>
      <vt:lpstr>Středověká filosofie  Jsou schopnosti vrozené nebo získané </vt:lpstr>
      <vt:lpstr>Nature versus nurture – základní vědecký spor</vt:lpstr>
      <vt:lpstr>19. století – rozhodující pro rozvoj </vt:lpstr>
      <vt:lpstr>Počátky vědecké psychologie </vt:lpstr>
      <vt:lpstr>Základní psychologické směry 20. století</vt:lpstr>
      <vt:lpstr>Behaviorismus</vt:lpstr>
      <vt:lpstr>Behaviorismus</vt:lpstr>
      <vt:lpstr>Neobehaviorismus</vt:lpstr>
      <vt:lpstr>Psychoanalýza</vt:lpstr>
      <vt:lpstr>Topografický model osobnosti – Freud 1900</vt:lpstr>
      <vt:lpstr>Neopsychoanalýza</vt:lpstr>
      <vt:lpstr>Gestalt-psychologie – tvarová, celostní</vt:lpstr>
      <vt:lpstr>Humanistická psychologie </vt:lpstr>
      <vt:lpstr>Existencionální psychologie</vt:lpstr>
      <vt:lpstr>Kognitivní psychologie</vt:lpstr>
      <vt:lpstr>Biologický přístup</vt:lpstr>
      <vt:lpstr>6 hlavních proudů moderní psychologie</vt:lpstr>
      <vt:lpstr>Psychologické metody v práci PA</vt:lpstr>
      <vt:lpstr>Prezentace aplikace PowerPoint</vt:lpstr>
      <vt:lpstr>Charakteristika metod</vt:lpstr>
      <vt:lpstr>Přehled základních metod</vt:lpstr>
      <vt:lpstr>Přehled základních metod</vt:lpstr>
      <vt:lpstr> Pozorování  pozorování </vt:lpstr>
      <vt:lpstr>Dělení pozorování   Dělení pozorování</vt:lpstr>
      <vt:lpstr>Experiment</vt:lpstr>
      <vt:lpstr>Terminologie experimentálního výzkumu</vt:lpstr>
      <vt:lpstr>Rozhovor</vt:lpstr>
      <vt:lpstr>Druhy rozhovoru</vt:lpstr>
      <vt:lpstr>Anamnéza (předchorobí) se provádí metodou řízeného rozhovoru a údaje se zaznamenávají ihned v přítomnosti respondenta (klienta). </vt:lpstr>
      <vt:lpstr>Anamnéza v lékařství</vt:lpstr>
      <vt:lpstr>Ošetřovatelská anamnéza</vt:lpstr>
      <vt:lpstr>Dotazník zjišťování informací bez kontaktu s respondenty, statisticky se zpracovávají</vt:lpstr>
      <vt:lpstr>Psychologické diagnostické metody – výhradně pro psychology</vt:lpstr>
      <vt:lpstr>Jaké metody lze využít</vt:lpstr>
      <vt:lpstr>Diagnostika osobnosti</vt:lpstr>
      <vt:lpstr>Eysenck</vt:lpstr>
      <vt:lpstr>Eysenckova typologie</vt:lpstr>
      <vt:lpstr>Cattelův 16PF</vt:lpstr>
      <vt:lpstr>Etická pravidla testování</vt:lpstr>
      <vt:lpstr>Základní  pojmy psychologie osobnosti </vt:lpstr>
      <vt:lpstr>Osobnost</vt:lpstr>
      <vt:lpstr>Osobnost</vt:lpstr>
      <vt:lpstr>Chceme-li osobnost poznat, je nutné vědět</vt:lpstr>
      <vt:lpstr>Psychické jevy – funkce lidské psychiky</vt:lpstr>
      <vt:lpstr>Psychické jevy</vt:lpstr>
      <vt:lpstr>Kognitivní psychické jevy</vt:lpstr>
      <vt:lpstr>Emocionální psychické jevy</vt:lpstr>
      <vt:lpstr>Volní psychické jevy</vt:lpstr>
      <vt:lpstr>Psychické jevy</vt:lpstr>
      <vt:lpstr>Vlastnosti osobnosti</vt:lpstr>
      <vt:lpstr>Schopnosti</vt:lpstr>
      <vt:lpstr>Posuzování  schopností – inteligence IQ</vt:lpstr>
      <vt:lpstr>Pásma inteligenčního kvocientu</vt:lpstr>
      <vt:lpstr>Temperament</vt:lpstr>
      <vt:lpstr>Druhy temperamentů od raných Řeků po dnešní dobu</vt:lpstr>
      <vt:lpstr>Charakter</vt:lpstr>
      <vt:lpstr>Emoce </vt:lpstr>
      <vt:lpstr>Teorie a terminologie v oblasti emocí</vt:lpstr>
      <vt:lpstr>Prezentace aplikace PowerPoint</vt:lpstr>
      <vt:lpstr>Prezentace aplikace PowerPoint</vt:lpstr>
      <vt:lpstr>Emoce</vt:lpstr>
      <vt:lpstr>Teorie a terminologie v oblasti emocí</vt:lpstr>
      <vt:lpstr>Vlastnosti emocí</vt:lpstr>
      <vt:lpstr>Dělení emocí</vt:lpstr>
      <vt:lpstr>Dělení emocí</vt:lpstr>
      <vt:lpstr>Dělení emocí</vt:lpstr>
      <vt:lpstr>Základní emoce podle Ekmana</vt:lpstr>
      <vt:lpstr>Nálady</vt:lpstr>
      <vt:lpstr>Vášně</vt:lpstr>
      <vt:lpstr>Afekty afficere - ovlivnit</vt:lpstr>
      <vt:lpstr>Vyšší city</vt:lpstr>
      <vt:lpstr>Sociální psychologie PhDr. Lenka Emrová 5. přednáška</vt:lpstr>
      <vt:lpstr>Prezentace aplikace PowerPoint</vt:lpstr>
      <vt:lpstr>Vymezení předmětu SP</vt:lpstr>
      <vt:lpstr>Předmět SP</vt:lpstr>
      <vt:lpstr>Prezentace aplikace PowerPoint</vt:lpstr>
      <vt:lpstr>Socializace jedince</vt:lpstr>
      <vt:lpstr>Akce - interakce</vt:lpstr>
      <vt:lpstr>Experimenty s opicemi</vt:lpstr>
      <vt:lpstr>Sociální role</vt:lpstr>
      <vt:lpstr>Kongruence - soulad</vt:lpstr>
      <vt:lpstr>Konflikt rolí</vt:lpstr>
      <vt:lpstr>Sociální role</vt:lpstr>
      <vt:lpstr>Typologie rodičky</vt:lpstr>
      <vt:lpstr>Osobnost současné rodičky</vt:lpstr>
      <vt:lpstr>2 typy žen – dvojí přístup k těhotenství a mateřství</vt:lpstr>
      <vt:lpstr>Emocionálně orientovaná matka a těhotenství </vt:lpstr>
      <vt:lpstr>Emocionálně orientovaná matka a mateřství</vt:lpstr>
      <vt:lpstr>Výkonově orientovaná matka a těhotenství</vt:lpstr>
      <vt:lpstr>Výkonově orientovaná matka a mateřství</vt:lpstr>
      <vt:lpstr>Sociální status</vt:lpstr>
      <vt:lpstr>Přechod od paternalistického k partnerskému přístupu</vt:lpstr>
      <vt:lpstr>Prezentace aplikace PowerPoint</vt:lpstr>
      <vt:lpstr>Sociální schémata</vt:lpstr>
      <vt:lpstr>Druhy schémat</vt:lpstr>
      <vt:lpstr>Stereotypy a osobnostní generalizace</vt:lpstr>
      <vt:lpstr>Výzkumy: Psychosom 2/2014</vt:lpstr>
      <vt:lpstr>Koho vnímáme</vt:lpstr>
      <vt:lpstr>První dojem</vt:lpstr>
      <vt:lpstr>Efekt primárnosti</vt:lpstr>
      <vt:lpstr>Hallo efekt</vt:lpstr>
      <vt:lpstr>Atribuční procesy</vt:lpstr>
      <vt:lpstr>Atribuční procesy</vt:lpstr>
      <vt:lpstr>F. Heider – teorie atribuce 1958</vt:lpstr>
      <vt:lpstr>Prezentace aplikace PowerPoint</vt:lpstr>
      <vt:lpstr>Postoje</vt:lpstr>
      <vt:lpstr>Definice postoje</vt:lpstr>
      <vt:lpstr>Vznik postojů</vt:lpstr>
      <vt:lpstr>Funkce postojů </vt:lpstr>
      <vt:lpstr>Charakteristika postojů </vt:lpstr>
      <vt:lpstr>Postojové změny</vt:lpstr>
      <vt:lpstr>Teorie kognitivní disonance L. Festinger </vt:lpstr>
      <vt:lpstr>Slavné i méně slavné sociálně psychologické experimenty</vt:lpstr>
      <vt:lpstr>Rick Gracely  lékař učitel, rádce nebo šaman</vt:lpstr>
      <vt:lpstr>Rosenthalův a Fodeův experiment sebenaplňující předpovědi1963</vt:lpstr>
      <vt:lpstr>Rosenthalův efekt sebenaplňující předpovědi 1966</vt:lpstr>
      <vt:lpstr>Rosenhanův experiment 1972</vt:lpstr>
      <vt:lpstr>Poslušnost</vt:lpstr>
      <vt:lpstr>Studie konformity</vt:lpstr>
      <vt:lpstr>Studie konformity</vt:lpstr>
      <vt:lpstr>Milgramovy experimenty</vt:lpstr>
      <vt:lpstr>Studie konformity</vt:lpstr>
      <vt:lpstr>Prezentace aplikace PowerPoint</vt:lpstr>
      <vt:lpstr>Prezentace aplikace PowerPoint</vt:lpstr>
      <vt:lpstr>Konformita a poslušnost</vt:lpstr>
      <vt:lpstr>Co vede k konformitě</vt:lpstr>
      <vt:lpstr>Pomůžete či ne?? </vt:lpstr>
      <vt:lpstr>Prezentace aplikace PowerPoint</vt:lpstr>
      <vt:lpstr>Efekt přihlížejícího – Bystander efekt</vt:lpstr>
      <vt:lpstr>Prezentace aplikace PowerPoint</vt:lpstr>
      <vt:lpstr>Experimenty Darley a Latané</vt:lpstr>
      <vt:lpstr>Experimenty Darley a Latané</vt:lpstr>
      <vt:lpstr>Experimenty Latané, Rodinová</vt:lpstr>
      <vt:lpstr>Situační faktory</vt:lpstr>
      <vt:lpstr>Definice a znaky prosociálního chování</vt:lpstr>
      <vt:lpstr>Determinanty prosociálního chování</vt:lpstr>
      <vt:lpstr>Osoba a osobnost pomáhajícího</vt:lpstr>
      <vt:lpstr>Sociální okolí</vt:lpstr>
      <vt:lpstr>Osoba příjemce prosociálního chování</vt:lpstr>
      <vt:lpstr>Stres, jeho projevy, důsledky, determinanty</vt:lpstr>
      <vt:lpstr>Proaktivní a reaktivní osobnost</vt:lpstr>
      <vt:lpstr>Proaktivní a reaktivní osobnost</vt:lpstr>
      <vt:lpstr>Stres</vt:lpstr>
      <vt:lpstr>Prezentace aplikace PowerPoint</vt:lpstr>
      <vt:lpstr>Prezentace aplikace PowerPoint</vt:lpstr>
      <vt:lpstr>Stres z fyziologického hlediska </vt:lpstr>
      <vt:lpstr>Antagonistický vztah mezi sympatikem a parasympatikem</vt:lpstr>
      <vt:lpstr>Stres z fyziologického hlediska</vt:lpstr>
      <vt:lpstr>Funkce autonomního nervstva</vt:lpstr>
      <vt:lpstr>Důsledky trvalé činnosti sympaticu – civilizační choroby</vt:lpstr>
      <vt:lpstr>Prezentace aplikace PowerPoint</vt:lpstr>
      <vt:lpstr>Prezentace aplikace PowerPoint</vt:lpstr>
      <vt:lpstr>Stresové signály</vt:lpstr>
      <vt:lpstr>Fáze stresu</vt:lpstr>
      <vt:lpstr>Druhy stresu</vt:lpstr>
      <vt:lpstr>Osobní a osobnostní determinanty zvládání stresu </vt:lpstr>
      <vt:lpstr>Individuální osobnostní vlastnosti</vt:lpstr>
      <vt:lpstr>Chování typu A</vt:lpstr>
      <vt:lpstr>Chování typu B</vt:lpstr>
      <vt:lpstr>Chování typu C</vt:lpstr>
      <vt:lpstr>Chování typu D</vt:lpstr>
      <vt:lpstr>Osobnostní determinanty stresu</vt:lpstr>
      <vt:lpstr>Resilience</vt:lpstr>
      <vt:lpstr>Koncepce hardiness</vt:lpstr>
      <vt:lpstr>Sense of coherence</vt:lpstr>
      <vt:lpstr>Místo kontroly – Locus of controll</vt:lpstr>
      <vt:lpstr>Self – efficacy (sebeúčinnost, osobní zdatnost)</vt:lpstr>
      <vt:lpstr>Optimismus a pesimismus</vt:lpstr>
      <vt:lpstr>Kladné sebehodnocení selfesteem</vt:lpstr>
      <vt:lpstr>Smysluplnost života a smysl pro humor</vt:lpstr>
      <vt:lpstr>Zvládání stresu</vt:lpstr>
      <vt:lpstr>Coping </vt:lpstr>
      <vt:lpstr>Rozdělení reakcí na zátěž</vt:lpstr>
      <vt:lpstr>Prezentace aplikace PowerPoint</vt:lpstr>
      <vt:lpstr>Obranné mechanismy</vt:lpstr>
      <vt:lpstr>Lazarusovo pojetí </vt:lpstr>
      <vt:lpstr>Lazarusovo pojetí </vt:lpstr>
      <vt:lpstr>Lazarusovo pojetí </vt:lpstr>
      <vt:lpstr>Negativní jevy na pracovišti</vt:lpstr>
      <vt:lpstr>Syndrom vyhoření</vt:lpstr>
      <vt:lpstr>Syndrom vyhoření – burn-out</vt:lpstr>
      <vt:lpstr>Prezentace aplikace PowerPoint</vt:lpstr>
      <vt:lpstr>Příznaky psychické</vt:lpstr>
      <vt:lpstr>Příznaky tělesné</vt:lpstr>
      <vt:lpstr>Příznaky vztahové</vt:lpstr>
      <vt:lpstr>Mobbing a bossing</vt:lpstr>
      <vt:lpstr>Negativní chování - příčiny </vt:lpstr>
      <vt:lpstr>DEFINICE MOBBINGU</vt:lpstr>
      <vt:lpstr>Prezentace aplikace PowerPoint</vt:lpstr>
      <vt:lpstr>Prezentace aplikace PowerPoint</vt:lpstr>
      <vt:lpstr>Prezentace aplikace PowerPoint</vt:lpstr>
      <vt:lpstr>Profil oběti mobbingu</vt:lpstr>
      <vt:lpstr>Příčiny vzniku mobbingu</vt:lpstr>
      <vt:lpstr>Příčiny vzniku mobbingu (pokrač.)</vt:lpstr>
      <vt:lpstr>statistiky  </vt:lpstr>
      <vt:lpstr>Základní opatření proti mobbingu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Předmět studia psychologie</dc:title>
  <dc:creator>Lenka</dc:creator>
  <cp:lastModifiedBy>Lenka Emrová</cp:lastModifiedBy>
  <cp:revision>311</cp:revision>
  <dcterms:created xsi:type="dcterms:W3CDTF">2012-08-01T05:54:54Z</dcterms:created>
  <dcterms:modified xsi:type="dcterms:W3CDTF">2019-11-12T10:32:03Z</dcterms:modified>
</cp:coreProperties>
</file>