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63" r:id="rId5"/>
    <p:sldId id="259" r:id="rId6"/>
    <p:sldId id="260" r:id="rId7"/>
    <p:sldId id="261" r:id="rId8"/>
    <p:sldId id="264" r:id="rId9"/>
    <p:sldId id="271" r:id="rId10"/>
    <p:sldId id="272" r:id="rId11"/>
    <p:sldId id="270" r:id="rId12"/>
    <p:sldId id="273" r:id="rId13"/>
    <p:sldId id="274" r:id="rId14"/>
    <p:sldId id="262" r:id="rId15"/>
    <p:sldId id="265" r:id="rId16"/>
    <p:sldId id="266" r:id="rId17"/>
    <p:sldId id="267" r:id="rId18"/>
    <p:sldId id="268" r:id="rId19"/>
    <p:sldId id="269" r:id="rId20"/>
    <p:sldId id="275" r:id="rId21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66" y="7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w 1588"/>
              <a:gd name="T1" fmla="*/ 0 h 1912"/>
              <a:gd name="T2" fmla="*/ 0 w 1588"/>
              <a:gd name="T3" fmla="*/ 15120938 h 1912"/>
              <a:gd name="T4" fmla="*/ 0 w 1588"/>
              <a:gd name="T5" fmla="*/ 15120938 h 1912"/>
              <a:gd name="T6" fmla="*/ 0 w 1588"/>
              <a:gd name="T7" fmla="*/ 151209375 h 1912"/>
              <a:gd name="T8" fmla="*/ 0 w 1588"/>
              <a:gd name="T9" fmla="*/ 2147483647 h 1912"/>
              <a:gd name="T10" fmla="*/ 0 w 1588"/>
              <a:gd name="T11" fmla="*/ 2147483647 h 1912"/>
              <a:gd name="T12" fmla="*/ 0 w 1588"/>
              <a:gd name="T13" fmla="*/ 0 h 1912"/>
              <a:gd name="T14" fmla="*/ 0 w 1588"/>
              <a:gd name="T15" fmla="*/ 0 h 191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88" h="1912">
                <a:moveTo>
                  <a:pt x="0" y="0"/>
                </a:move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pPr lvl="0"/>
            <a:r>
              <a:rPr lang="cs-CZ" altLang="cs-CZ" noProof="0" smtClean="0"/>
              <a:t>Klepnutím lze upravit styl předlohy nadpisů.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cs-CZ" altLang="cs-CZ" noProof="0" smtClean="0"/>
              <a:t>Klepnutím lze upravit styl předlohy podnadpisů.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8EEAE35-5785-4C8A-8E7F-7D200A62B5F9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82160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E7135F-C665-43BA-998A-620AC834FF8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53061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6FF24A-8E85-4260-9459-94FF5D57BA8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06842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3A0FEF-EEE9-4149-A86B-74E7A0F0B72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13610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B7FE93-5CFC-4DF3-96FA-5E5C0BF3644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44132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24DCDE-62C0-4049-BA6C-420BF1C0223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83802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576DE4-7A16-460B-AB3A-DEE5E9B81DD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76913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930F5C-C050-4638-94B0-045B8D572AD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71587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47894B-EA86-4F02-914D-79899C23F51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28294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03C8BA-0CD7-4835-AE16-98511BE0049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98109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5E1B6E-F97A-448A-B2FE-D7C4B8FADBD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29896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fld id="{D99AA113-1A47-470B-82AF-041FEE624828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4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18487" cy="649288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4000" smtClean="0">
                <a:solidFill>
                  <a:schemeClr val="hlink"/>
                </a:solidFill>
              </a:rPr>
              <a:t>Acidobazická rovnováha (ABR)</a:t>
            </a:r>
            <a:endParaRPr lang="cs-CZ" altLang="cs-CZ" sz="4000" b="1" smtClean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628775"/>
            <a:ext cx="8229600" cy="47529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cs-CZ" altLang="cs-CZ" sz="2800" smtClean="0"/>
              <a:t>Acidobazický stav organismu je určen koncentrací vodíkových iontů [H+] v tělních tekutinách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2800" smtClean="0"/>
              <a:t>Normální pH arteriální krve je 7,40 ± 0,02 ([H+] = 38–42 nmol/l)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2800" smtClean="0"/>
              <a:t>Rozmezí pH arteriální krve, při kterém je možný život, je 6,8–7,8 ± 0,1 (10–160 nmol/l)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2800" smtClean="0"/>
              <a:t>V porovnání s arteriální krví je pH smíšené venózní krve nižší o 0,02–0,05, intersticiální tekutiny o 0,03–0,015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2800" smtClean="0"/>
              <a:t>Intracelulární pH kolísá v rozmezí 6,0–7,3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dirty="0">
                <a:solidFill>
                  <a:srgbClr val="FFC000"/>
                </a:solidFill>
              </a:rPr>
              <a:t>Poruchy ABR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875"/>
            <a:ext cx="8229600" cy="5111750"/>
          </a:xfrm>
        </p:spPr>
        <p:txBody>
          <a:bodyPr/>
          <a:lstStyle/>
          <a:p>
            <a:pPr>
              <a:defRPr/>
            </a:pPr>
            <a:r>
              <a:rPr lang="cs-CZ" dirty="0" smtClean="0">
                <a:solidFill>
                  <a:srgbClr val="FFC000"/>
                </a:solidFill>
              </a:rPr>
              <a:t>Respirační poruchy</a:t>
            </a:r>
            <a:r>
              <a:rPr lang="cs-CZ" dirty="0" smtClean="0"/>
              <a:t>: přímo souvisejí s funkcí plic a vedou ke změně pH v důsledku změny pCO</a:t>
            </a:r>
            <a:r>
              <a:rPr lang="cs-CZ" baseline="-25000" dirty="0" smtClean="0"/>
              <a:t>2</a:t>
            </a:r>
            <a:r>
              <a:rPr lang="cs-CZ" dirty="0" smtClean="0"/>
              <a:t> (primárně jsou kompenzovány činností ledvin)</a:t>
            </a:r>
          </a:p>
          <a:p>
            <a:pPr>
              <a:defRPr/>
            </a:pPr>
            <a:r>
              <a:rPr lang="cs-CZ" dirty="0" smtClean="0">
                <a:solidFill>
                  <a:srgbClr val="FFC000"/>
                </a:solidFill>
              </a:rPr>
              <a:t>Metabolické poruchy</a:t>
            </a:r>
            <a:r>
              <a:rPr lang="cs-CZ" dirty="0" smtClean="0"/>
              <a:t>: vedou ke změně pH v důsledku změny konc.HCO</a:t>
            </a:r>
            <a:r>
              <a:rPr lang="cs-CZ" baseline="-25000" dirty="0" smtClean="0"/>
              <a:t>3</a:t>
            </a:r>
            <a:r>
              <a:rPr lang="cs-CZ" baseline="30000" dirty="0" smtClean="0"/>
              <a:t>-</a:t>
            </a:r>
            <a:r>
              <a:rPr lang="cs-CZ" dirty="0" smtClean="0"/>
              <a:t> ;vyznačující se bud' nadměrnou produkcí H</a:t>
            </a:r>
            <a:r>
              <a:rPr lang="cs-CZ" baseline="30000" dirty="0" smtClean="0"/>
              <a:t>+</a:t>
            </a:r>
            <a:r>
              <a:rPr lang="cs-CZ" dirty="0" smtClean="0"/>
              <a:t>, nebo sníženou schopností vylučovat je z těla  (primárně jsou kompenzovány respiračně činností plic)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049338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dirty="0" smtClean="0">
                <a:solidFill>
                  <a:srgbClr val="FFC000"/>
                </a:solidFill>
              </a:rPr>
              <a:t>Respirační poruchy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5329237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b="1" dirty="0" smtClean="0">
                <a:solidFill>
                  <a:srgbClr val="FFC000"/>
                </a:solidFill>
                <a:effectLst/>
                <a:latin typeface="Arial" charset="0"/>
                <a:cs typeface="Times New Roman" pitchFamily="18" charset="0"/>
              </a:rPr>
              <a:t>respirační acidóza:</a:t>
            </a:r>
            <a:r>
              <a:rPr lang="cs-CZ" altLang="cs-CZ" dirty="0" smtClean="0">
                <a:effectLst/>
                <a:latin typeface="Arial" charset="0"/>
                <a:cs typeface="Times New Roman" pitchFamily="18" charset="0"/>
              </a:rPr>
              <a:t> způsobena hromaděním CO</a:t>
            </a:r>
            <a:r>
              <a:rPr lang="cs-CZ" altLang="cs-CZ" baseline="-25000" dirty="0" smtClean="0">
                <a:effectLst/>
                <a:latin typeface="Arial" charset="0"/>
                <a:cs typeface="Times New Roman" pitchFamily="18" charset="0"/>
              </a:rPr>
              <a:t>2</a:t>
            </a:r>
            <a:r>
              <a:rPr lang="cs-CZ" altLang="cs-CZ" dirty="0" smtClean="0">
                <a:effectLst/>
                <a:latin typeface="Arial" charset="0"/>
                <a:cs typeface="Times New Roman" pitchFamily="18" charset="0"/>
              </a:rPr>
              <a:t> v krvi (hyperkapnie) poklesem alveolární ventilace – dochází k  nerovnováze mezi produkcí CO</a:t>
            </a:r>
            <a:r>
              <a:rPr lang="cs-CZ" altLang="cs-CZ" baseline="-25000" dirty="0" smtClean="0">
                <a:effectLst/>
                <a:latin typeface="Arial" charset="0"/>
                <a:cs typeface="Times New Roman" pitchFamily="18" charset="0"/>
              </a:rPr>
              <a:t>2</a:t>
            </a:r>
            <a:r>
              <a:rPr lang="cs-CZ" altLang="cs-CZ" dirty="0" smtClean="0">
                <a:effectLst/>
                <a:latin typeface="Arial" charset="0"/>
                <a:cs typeface="Times New Roman" pitchFamily="18" charset="0"/>
              </a:rPr>
              <a:t> ve tkáních a jeho nedostatečnému vylučováním v plicích</a:t>
            </a:r>
          </a:p>
          <a:p>
            <a:pPr eaLnBrk="1" hangingPunct="1">
              <a:defRPr/>
            </a:pPr>
            <a:r>
              <a:rPr lang="cs-CZ" altLang="cs-CZ" b="1" dirty="0" smtClean="0">
                <a:solidFill>
                  <a:srgbClr val="FFC000"/>
                </a:solidFill>
                <a:effectLst/>
                <a:latin typeface="Arial" charset="0"/>
                <a:cs typeface="Times New Roman" pitchFamily="18" charset="0"/>
              </a:rPr>
              <a:t>respirační alkalóza:</a:t>
            </a:r>
            <a:r>
              <a:rPr lang="cs-CZ" altLang="cs-CZ" dirty="0" smtClean="0">
                <a:effectLst/>
                <a:latin typeface="Arial" charset="0"/>
                <a:cs typeface="Times New Roman" pitchFamily="18" charset="0"/>
              </a:rPr>
              <a:t> převládající vylučování CO</a:t>
            </a:r>
            <a:r>
              <a:rPr lang="cs-CZ" altLang="cs-CZ" baseline="-25000" dirty="0" smtClean="0">
                <a:effectLst/>
                <a:latin typeface="Arial" charset="0"/>
                <a:cs typeface="Times New Roman" pitchFamily="18" charset="0"/>
              </a:rPr>
              <a:t>2 </a:t>
            </a:r>
            <a:r>
              <a:rPr lang="cs-CZ" altLang="cs-CZ" dirty="0" smtClean="0">
                <a:effectLst/>
                <a:latin typeface="Arial" charset="0"/>
                <a:cs typeface="Times New Roman" pitchFamily="18" charset="0"/>
              </a:rPr>
              <a:t>nad jeho produkcí ve tkáních, kde je množství vznikajícího CO</a:t>
            </a:r>
            <a:r>
              <a:rPr lang="cs-CZ" altLang="cs-CZ" baseline="-25000" dirty="0" smtClean="0">
                <a:effectLst/>
                <a:latin typeface="Arial" charset="0"/>
                <a:cs typeface="Times New Roman" pitchFamily="18" charset="0"/>
              </a:rPr>
              <a:t>2</a:t>
            </a:r>
            <a:r>
              <a:rPr lang="cs-CZ" altLang="cs-CZ" dirty="0" smtClean="0">
                <a:effectLst/>
                <a:latin typeface="Arial" charset="0"/>
                <a:cs typeface="Times New Roman" pitchFamily="18" charset="0"/>
              </a:rPr>
              <a:t> relativně konstantní a RAL je proto způsobena hyperventilací plic </a:t>
            </a:r>
            <a:endParaRPr lang="cs-CZ" alt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904875"/>
          </a:xfrm>
        </p:spPr>
        <p:txBody>
          <a:bodyPr/>
          <a:lstStyle/>
          <a:p>
            <a:pPr algn="ctr">
              <a:defRPr/>
            </a:pPr>
            <a:r>
              <a:rPr lang="cs-CZ" dirty="0" smtClean="0">
                <a:solidFill>
                  <a:srgbClr val="FFC000"/>
                </a:solidFill>
              </a:rPr>
              <a:t>Metabolické poruchy</a:t>
            </a:r>
            <a:endParaRPr lang="cs-CZ" dirty="0">
              <a:solidFill>
                <a:srgbClr val="FFC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5400675"/>
          </a:xfrm>
        </p:spPr>
        <p:txBody>
          <a:bodyPr/>
          <a:lstStyle/>
          <a:p>
            <a:pPr>
              <a:defRPr/>
            </a:pPr>
            <a:r>
              <a:rPr lang="cs-CZ" sz="2400" dirty="0" smtClean="0"/>
              <a:t>Metabolická acidóza (MAC): nahromadění netěkavých kyselin nebo ztráta HCO</a:t>
            </a:r>
            <a:r>
              <a:rPr lang="cs-CZ" sz="2400" baseline="-25000" dirty="0" smtClean="0"/>
              <a:t>3</a:t>
            </a:r>
            <a:r>
              <a:rPr lang="cs-CZ" sz="2400" baseline="30000" dirty="0" smtClean="0"/>
              <a:t>-</a:t>
            </a:r>
            <a:r>
              <a:rPr lang="cs-CZ" sz="2400" dirty="0" smtClean="0"/>
              <a:t> z extracelulární tekutiny; klinicky nejčastější porucha ABR, která se vyznačuje </a:t>
            </a:r>
            <a:r>
              <a:rPr lang="cs-CZ" sz="2400" dirty="0" smtClean="0">
                <a:latin typeface="Arial"/>
                <a:cs typeface="Arial"/>
              </a:rPr>
              <a:t>↓</a:t>
            </a:r>
            <a:r>
              <a:rPr lang="cs-CZ" sz="2400" dirty="0" smtClean="0"/>
              <a:t>pH v krvi a </a:t>
            </a:r>
            <a:r>
              <a:rPr lang="cs-CZ" sz="2400" dirty="0" smtClean="0">
                <a:latin typeface="Arial"/>
                <a:cs typeface="Arial"/>
              </a:rPr>
              <a:t>↓</a:t>
            </a:r>
            <a:r>
              <a:rPr lang="cs-CZ" sz="2400" dirty="0" smtClean="0"/>
              <a:t>konc. HCO</a:t>
            </a:r>
            <a:r>
              <a:rPr lang="cs-CZ" sz="2400" baseline="-25000" dirty="0" smtClean="0"/>
              <a:t>3</a:t>
            </a:r>
            <a:r>
              <a:rPr lang="cs-CZ" sz="2400" baseline="30000" dirty="0" smtClean="0"/>
              <a:t>-</a:t>
            </a:r>
            <a:endParaRPr lang="cs-CZ" sz="2400" dirty="0"/>
          </a:p>
          <a:p>
            <a:pPr>
              <a:defRPr/>
            </a:pPr>
            <a:r>
              <a:rPr lang="cs-CZ" sz="2400" dirty="0" smtClean="0"/>
              <a:t>Podle příčiny můžeme MAC klasifikovat jako: </a:t>
            </a:r>
          </a:p>
          <a:p>
            <a:pPr lvl="1">
              <a:defRPr/>
            </a:pPr>
            <a:r>
              <a:rPr lang="cs-CZ" sz="2400" dirty="0" smtClean="0"/>
              <a:t>ketoacidózu - nadměrná produkce H</a:t>
            </a:r>
            <a:r>
              <a:rPr lang="cs-CZ" sz="2400" baseline="30000" dirty="0" smtClean="0"/>
              <a:t>+</a:t>
            </a:r>
            <a:r>
              <a:rPr lang="cs-CZ" sz="2400" dirty="0" smtClean="0"/>
              <a:t> (při dekompenzaci diabetu, při hladovění, alkoholismu)</a:t>
            </a:r>
          </a:p>
          <a:p>
            <a:pPr lvl="1">
              <a:defRPr/>
            </a:pPr>
            <a:r>
              <a:rPr lang="cs-CZ" sz="2400" dirty="0" smtClean="0"/>
              <a:t>laktátovou acidózu -  hromadění kyseliny mléčné (při nedostatečné oxygenaci krve, fyziologicky při anaerobní fyzické zátěži)</a:t>
            </a:r>
          </a:p>
          <a:p>
            <a:pPr lvl="1">
              <a:defRPr/>
            </a:pPr>
            <a:r>
              <a:rPr lang="cs-CZ" sz="2400" dirty="0" smtClean="0"/>
              <a:t>renální tubulární acidózu  - zvýšené ztráty HCO</a:t>
            </a:r>
            <a:r>
              <a:rPr lang="cs-CZ" sz="2400" baseline="-25000" dirty="0" smtClean="0"/>
              <a:t>3</a:t>
            </a:r>
            <a:r>
              <a:rPr lang="cs-CZ" sz="2400" baseline="30000" dirty="0" smtClean="0"/>
              <a:t>-</a:t>
            </a:r>
            <a:r>
              <a:rPr lang="cs-CZ" sz="2400" dirty="0" smtClean="0"/>
              <a:t> </a:t>
            </a:r>
          </a:p>
          <a:p>
            <a:pPr lvl="1">
              <a:defRPr/>
            </a:pPr>
            <a:r>
              <a:rPr lang="cs-CZ" sz="2400" dirty="0" smtClean="0"/>
              <a:t>acidózu při zvýšené ztrátě HCO</a:t>
            </a:r>
            <a:r>
              <a:rPr lang="cs-CZ" sz="2400" baseline="-25000" dirty="0" smtClean="0"/>
              <a:t>3</a:t>
            </a:r>
            <a:r>
              <a:rPr lang="cs-CZ" sz="2400" baseline="30000" dirty="0" smtClean="0"/>
              <a:t>-</a:t>
            </a:r>
            <a:r>
              <a:rPr lang="cs-CZ" sz="2400" dirty="0" smtClean="0"/>
              <a:t> ze střeva (při těžkých průjmech)</a:t>
            </a:r>
          </a:p>
          <a:p>
            <a:pPr lvl="1">
              <a:defRPr/>
            </a:pPr>
            <a:endParaRPr lang="cs-CZ" sz="2400" dirty="0" smtClean="0"/>
          </a:p>
          <a:p>
            <a:pPr marL="0" indent="0">
              <a:buFontTx/>
              <a:buNone/>
              <a:defRPr/>
            </a:pPr>
            <a:r>
              <a:rPr lang="cs-CZ" sz="2400" dirty="0" smtClean="0"/>
              <a:t>	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120775"/>
          </a:xfrm>
        </p:spPr>
        <p:txBody>
          <a:bodyPr/>
          <a:lstStyle/>
          <a:p>
            <a:pPr algn="ctr">
              <a:defRPr/>
            </a:pPr>
            <a:r>
              <a:rPr lang="cs-CZ" dirty="0">
                <a:solidFill>
                  <a:srgbClr val="FFC000"/>
                </a:solidFill>
              </a:rPr>
              <a:t>Metabolické poruchy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875"/>
            <a:ext cx="8229600" cy="4606925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Metabolická alkalóza: ztráta kyselin (HCl) při zvracení nebo zvýšený příjem hydrogenuhličitanů (infuze, některé složky potravy)</a:t>
            </a:r>
          </a:p>
          <a:p>
            <a:pPr>
              <a:defRPr/>
            </a:pPr>
            <a:r>
              <a:rPr lang="cs-CZ" dirty="0" smtClean="0"/>
              <a:t>Kombinované poruchy ABR: mohou se vyvíjet nezávisle na sobě, nebo jedna porucha podmiňovat rozvoj další poruchy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cs-CZ" altLang="cs-CZ" dirty="0" smtClean="0">
                <a:solidFill>
                  <a:schemeClr val="hlink"/>
                </a:solidFill>
              </a:rPr>
              <a:t>Acidobazická rovnováha (ABR)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cs-CZ" altLang="cs-CZ" sz="2400" dirty="0" smtClean="0"/>
              <a:t>ABR v těhotenství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altLang="cs-CZ" sz="2000" dirty="0" smtClean="0"/>
              <a:t>Zdravá těhotná žena ve srovnání s netěhotnou hyperventiluje, a to způsobuje snížení pCO</a:t>
            </a:r>
            <a:r>
              <a:rPr lang="cs-CZ" altLang="cs-CZ" sz="2000" baseline="-25000" dirty="0" smtClean="0"/>
              <a:t>2</a:t>
            </a:r>
            <a:r>
              <a:rPr lang="cs-CZ" altLang="cs-CZ" sz="2000" dirty="0" smtClean="0"/>
              <a:t> a respirační alkalózu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altLang="cs-CZ" sz="2000" dirty="0" smtClean="0"/>
              <a:t>Respirační alkalóza je kompenzována metabolickou acidózou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altLang="cs-CZ" sz="2000" dirty="0" smtClean="0"/>
              <a:t>Koncentrace plazmatického bikarbonátu se snižuje z 25–26 mmol/l na hodnoty okolo 22 mmol/l, snižuje se i koncentrace sdružených nárazníkových bází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altLang="cs-CZ" sz="2000" dirty="0" smtClean="0"/>
              <a:t>Výsledkem je minimální zvýšení pH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altLang="cs-CZ" sz="2000" dirty="0" smtClean="0"/>
              <a:t>Zvýšení pH v krvi způsobuje posun disociační křivky hemoglobinu pro kyslík doleva a zvýšení afinity mateřského hemoglobinu pro kyslík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altLang="cs-CZ" sz="2000" dirty="0" smtClean="0"/>
              <a:t>Uvolňování kyslíku v mateřské krvi se snižuje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altLang="cs-CZ" sz="2000" dirty="0" smtClean="0"/>
              <a:t>Hyperventilace způsobující snížení </a:t>
            </a:r>
            <a:r>
              <a:rPr lang="cs-CZ" altLang="cs-CZ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cs-CZ" altLang="cs-CZ" sz="2000" dirty="0" smtClean="0"/>
              <a:t>CO</a:t>
            </a:r>
            <a:r>
              <a:rPr lang="cs-CZ" altLang="cs-CZ" sz="2000" baseline="-25000" dirty="0" smtClean="0"/>
              <a:t>2</a:t>
            </a:r>
            <a:r>
              <a:rPr lang="cs-CZ" altLang="cs-CZ" sz="2000" dirty="0" smtClean="0"/>
              <a:t> u matky zvýhodňuje transport CO</a:t>
            </a:r>
            <a:r>
              <a:rPr lang="cs-CZ" altLang="cs-CZ" sz="2000" baseline="-25000" dirty="0" smtClean="0"/>
              <a:t>2</a:t>
            </a:r>
            <a:r>
              <a:rPr lang="cs-CZ" altLang="cs-CZ" sz="2000" dirty="0" smtClean="0"/>
              <a:t> od plodu k matce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cs-CZ" dirty="0" smtClean="0">
                <a:solidFill>
                  <a:srgbClr val="FFC000"/>
                </a:solidFill>
              </a:rPr>
              <a:t>Diagnostika ABR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mtClean="0">
                <a:effectLst/>
                <a:latin typeface="Arial" charset="0"/>
                <a:cs typeface="Times New Roman" pitchFamily="18" charset="0"/>
              </a:rPr>
              <a:t>arteriální nebo arterializovaná krev</a:t>
            </a:r>
          </a:p>
          <a:p>
            <a:pPr eaLnBrk="1" hangingPunct="1">
              <a:defRPr/>
            </a:pPr>
            <a:r>
              <a:rPr lang="cs-CZ" altLang="cs-CZ" smtClean="0">
                <a:effectLst/>
                <a:latin typeface="Arial" charset="0"/>
                <a:cs typeface="Times New Roman" pitchFamily="18" charset="0"/>
              </a:rPr>
              <a:t>odběr musí být proveden za striktně </a:t>
            </a:r>
            <a:r>
              <a:rPr lang="cs-CZ" altLang="cs-CZ" b="1" smtClean="0">
                <a:solidFill>
                  <a:srgbClr val="FFC000"/>
                </a:solidFill>
                <a:effectLst/>
                <a:latin typeface="Arial" charset="0"/>
                <a:cs typeface="Times New Roman" pitchFamily="18" charset="0"/>
              </a:rPr>
              <a:t>anaerobních podmínek</a:t>
            </a:r>
            <a:endParaRPr lang="cs-CZ" altLang="cs-CZ" smtClean="0"/>
          </a:p>
          <a:p>
            <a:pPr eaLnBrk="1" hangingPunct="1">
              <a:defRPr/>
            </a:pPr>
            <a:r>
              <a:rPr lang="cs-CZ" altLang="cs-CZ" smtClean="0">
                <a:effectLst/>
                <a:latin typeface="Arial" charset="0"/>
                <a:cs typeface="Times New Roman" pitchFamily="18" charset="0"/>
              </a:rPr>
              <a:t>vyšetření </a:t>
            </a:r>
            <a:r>
              <a:rPr lang="cs-CZ" altLang="cs-CZ" b="1" smtClean="0">
                <a:solidFill>
                  <a:srgbClr val="FFC000"/>
                </a:solidFill>
                <a:effectLst/>
                <a:latin typeface="Arial" charset="0"/>
                <a:cs typeface="Times New Roman" pitchFamily="18" charset="0"/>
              </a:rPr>
              <a:t>neprodleně po odběru</a:t>
            </a:r>
            <a:r>
              <a:rPr lang="cs-CZ" altLang="cs-CZ" smtClean="0">
                <a:effectLst/>
                <a:latin typeface="Arial" charset="0"/>
                <a:cs typeface="Times New Roman" pitchFamily="18" charset="0"/>
              </a:rPr>
              <a:t> (aby nedošlo k poklesu pH , pO</a:t>
            </a:r>
            <a:r>
              <a:rPr lang="cs-CZ" altLang="cs-CZ" baseline="-25000" smtClean="0">
                <a:effectLst/>
                <a:latin typeface="Arial" charset="0"/>
                <a:cs typeface="Times New Roman" pitchFamily="18" charset="0"/>
              </a:rPr>
              <a:t>2 </a:t>
            </a:r>
            <a:r>
              <a:rPr lang="cs-CZ" altLang="cs-CZ" smtClean="0">
                <a:effectLst/>
                <a:latin typeface="Arial" charset="0"/>
                <a:cs typeface="Times New Roman" pitchFamily="18" charset="0"/>
              </a:rPr>
              <a:t>a vzestupu pCO</a:t>
            </a:r>
            <a:r>
              <a:rPr lang="cs-CZ" altLang="cs-CZ" baseline="-25000" smtClean="0">
                <a:effectLst/>
                <a:latin typeface="Arial" charset="0"/>
                <a:cs typeface="Times New Roman" pitchFamily="18" charset="0"/>
              </a:rPr>
              <a:t>2</a:t>
            </a:r>
            <a:r>
              <a:rPr lang="cs-CZ" altLang="cs-CZ" smtClean="0">
                <a:effectLst/>
                <a:latin typeface="Arial" charset="0"/>
                <a:cs typeface="Times New Roman" pitchFamily="18" charset="0"/>
              </a:rPr>
              <a:t> )</a:t>
            </a:r>
            <a:endParaRPr lang="cs-CZ" alt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049338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dirty="0" smtClean="0">
                <a:solidFill>
                  <a:srgbClr val="FFC000"/>
                </a:solidFill>
              </a:rPr>
              <a:t>Diagnostika ABR</a:t>
            </a:r>
            <a:endParaRPr lang="cs-CZ" dirty="0" smtClean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4678362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mtClean="0">
                <a:effectLst/>
                <a:latin typeface="Arial" charset="0"/>
                <a:cs typeface="Times New Roman" pitchFamily="18" charset="0"/>
              </a:rPr>
              <a:t>analyzátory krevních plynů (Astrup)</a:t>
            </a:r>
          </a:p>
          <a:p>
            <a:pPr lvl="1" eaLnBrk="1" hangingPunct="1">
              <a:defRPr/>
            </a:pPr>
            <a:r>
              <a:rPr lang="cs-CZ" altLang="cs-CZ" smtClean="0">
                <a:effectLst/>
                <a:latin typeface="Arial" charset="0"/>
                <a:cs typeface="Times New Roman" pitchFamily="18" charset="0"/>
              </a:rPr>
              <a:t>vybaveny elektrodami pro přímé  měření pH, pCO</a:t>
            </a:r>
            <a:r>
              <a:rPr lang="cs-CZ" altLang="cs-CZ" baseline="-25000" smtClean="0">
                <a:effectLst/>
                <a:latin typeface="Arial" charset="0"/>
                <a:cs typeface="Times New Roman" pitchFamily="18" charset="0"/>
              </a:rPr>
              <a:t>2</a:t>
            </a:r>
            <a:r>
              <a:rPr lang="cs-CZ" altLang="cs-CZ" smtClean="0">
                <a:effectLst/>
                <a:latin typeface="Arial" charset="0"/>
                <a:cs typeface="Times New Roman" pitchFamily="18" charset="0"/>
              </a:rPr>
              <a:t> a pO</a:t>
            </a:r>
            <a:r>
              <a:rPr lang="cs-CZ" altLang="cs-CZ" baseline="-25000" smtClean="0">
                <a:effectLst/>
                <a:latin typeface="Arial" charset="0"/>
                <a:cs typeface="Times New Roman" pitchFamily="18" charset="0"/>
              </a:rPr>
              <a:t>2</a:t>
            </a:r>
            <a:r>
              <a:rPr lang="cs-CZ" altLang="cs-CZ" smtClean="0">
                <a:effectLst/>
                <a:latin typeface="Arial" charset="0"/>
                <a:cs typeface="Times New Roman" pitchFamily="18" charset="0"/>
              </a:rPr>
              <a:t> (možnost automatického dopočítávání odvozených parametrů ABR)</a:t>
            </a:r>
          </a:p>
          <a:p>
            <a:pPr eaLnBrk="1" hangingPunct="1">
              <a:defRPr/>
            </a:pPr>
            <a:r>
              <a:rPr lang="cs-CZ" altLang="cs-CZ" smtClean="0">
                <a:effectLst/>
                <a:latin typeface="Arial" charset="0"/>
                <a:cs typeface="Times New Roman" pitchFamily="18" charset="0"/>
              </a:rPr>
              <a:t>základní parametry: pH, pCO</a:t>
            </a:r>
            <a:r>
              <a:rPr lang="cs-CZ" altLang="cs-CZ" baseline="-25000" smtClean="0">
                <a:effectLst/>
                <a:latin typeface="Arial" charset="0"/>
                <a:cs typeface="Times New Roman" pitchFamily="18" charset="0"/>
              </a:rPr>
              <a:t>2</a:t>
            </a:r>
            <a:r>
              <a:rPr lang="cs-CZ" altLang="cs-CZ" smtClean="0">
                <a:effectLst/>
                <a:latin typeface="Arial" charset="0"/>
                <a:cs typeface="Times New Roman" pitchFamily="18" charset="0"/>
              </a:rPr>
              <a:t>, pO</a:t>
            </a:r>
            <a:r>
              <a:rPr lang="cs-CZ" altLang="cs-CZ" baseline="-25000" smtClean="0">
                <a:effectLst/>
                <a:latin typeface="Arial" charset="0"/>
                <a:cs typeface="Times New Roman" pitchFamily="18" charset="0"/>
              </a:rPr>
              <a:t>2</a:t>
            </a:r>
            <a:r>
              <a:rPr lang="cs-CZ" altLang="cs-CZ" smtClean="0">
                <a:effectLst/>
                <a:latin typeface="Arial" charset="0"/>
                <a:cs typeface="Times New Roman" pitchFamily="18" charset="0"/>
              </a:rPr>
              <a:t> </a:t>
            </a:r>
            <a:endParaRPr lang="cs-CZ" altLang="cs-CZ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cs-CZ" altLang="cs-CZ" smtClean="0">
                <a:effectLst/>
                <a:latin typeface="Arial" charset="0"/>
                <a:cs typeface="Times New Roman" pitchFamily="18" charset="0"/>
              </a:rPr>
              <a:t>odvozené parametry (výpočet): </a:t>
            </a:r>
          </a:p>
          <a:p>
            <a:pPr lvl="1" eaLnBrk="1" hangingPunct="1">
              <a:defRPr/>
            </a:pPr>
            <a:r>
              <a:rPr lang="cs-CZ" altLang="cs-CZ" smtClean="0">
                <a:effectLst/>
                <a:latin typeface="Arial" charset="0"/>
                <a:cs typeface="Times New Roman" pitchFamily="18" charset="0"/>
              </a:rPr>
              <a:t>koncentrace aktuálních hydrogenuhličitanů, koncentrace standard­ních hydrogenuhličitanů, celkový CO</a:t>
            </a:r>
            <a:r>
              <a:rPr lang="cs-CZ" altLang="cs-CZ" baseline="-25000" smtClean="0">
                <a:effectLst/>
                <a:latin typeface="Arial" charset="0"/>
                <a:cs typeface="Times New Roman" pitchFamily="18" charset="0"/>
              </a:rPr>
              <a:t>2</a:t>
            </a:r>
            <a:r>
              <a:rPr lang="cs-CZ" altLang="cs-CZ" smtClean="0">
                <a:effectLst/>
                <a:latin typeface="Arial" charset="0"/>
                <a:cs typeface="Times New Roman" pitchFamily="18" charset="0"/>
              </a:rPr>
              <a:t>, saturace Hb kyslíkem, odchylka bází (Base Excess BE) </a:t>
            </a:r>
            <a:endParaRPr lang="cs-CZ" altLang="cs-CZ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cs-CZ" alt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cs-CZ" dirty="0" smtClean="0">
                <a:solidFill>
                  <a:srgbClr val="FFC000"/>
                </a:solidFill>
              </a:rPr>
              <a:t>Diagnostika ABR</a:t>
            </a:r>
            <a:endParaRPr lang="cs-CZ" dirty="0" smtClean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Clr>
                <a:srgbClr val="FFCC00"/>
              </a:buClr>
              <a:tabLst>
                <a:tab pos="266700" algn="l"/>
              </a:tabLst>
              <a:defRPr/>
            </a:pPr>
            <a:r>
              <a:rPr lang="cs-CZ" altLang="cs-CZ" smtClean="0">
                <a:solidFill>
                  <a:srgbClr val="FFFFFF"/>
                </a:solidFill>
                <a:effectLst/>
                <a:latin typeface="Arial" charset="0"/>
                <a:cs typeface="Times New Roman" pitchFamily="18" charset="0"/>
              </a:rPr>
              <a:t>ostatní vyšetření:</a:t>
            </a:r>
          </a:p>
          <a:p>
            <a:pPr lvl="1" eaLnBrk="1" hangingPunct="1">
              <a:buClr>
                <a:srgbClr val="FFCC00"/>
              </a:buClr>
              <a:tabLst>
                <a:tab pos="266700" algn="l"/>
              </a:tabLst>
              <a:defRPr/>
            </a:pPr>
            <a:r>
              <a:rPr lang="cs-CZ" altLang="cs-CZ" smtClean="0">
                <a:solidFill>
                  <a:srgbClr val="FFFFFF"/>
                </a:solidFill>
                <a:effectLst/>
                <a:latin typeface="Arial" charset="0"/>
                <a:cs typeface="Times New Roman" pitchFamily="18" charset="0"/>
              </a:rPr>
              <a:t>stanovení koncentrace Na</a:t>
            </a:r>
            <a:r>
              <a:rPr lang="cs-CZ" altLang="cs-CZ" baseline="30000" smtClean="0">
                <a:solidFill>
                  <a:srgbClr val="FFFFFF"/>
                </a:solidFill>
                <a:effectLst/>
                <a:latin typeface="Arial" charset="0"/>
                <a:cs typeface="Times New Roman" pitchFamily="18" charset="0"/>
              </a:rPr>
              <a:t>+</a:t>
            </a:r>
            <a:r>
              <a:rPr lang="cs-CZ" altLang="cs-CZ" smtClean="0">
                <a:solidFill>
                  <a:srgbClr val="FFFFFF"/>
                </a:solidFill>
                <a:effectLst/>
                <a:latin typeface="Arial" charset="0"/>
                <a:cs typeface="Times New Roman" pitchFamily="18" charset="0"/>
              </a:rPr>
              <a:t>, K</a:t>
            </a:r>
            <a:r>
              <a:rPr lang="cs-CZ" altLang="cs-CZ" baseline="30000" smtClean="0">
                <a:solidFill>
                  <a:srgbClr val="FFFFFF"/>
                </a:solidFill>
                <a:effectLst/>
                <a:latin typeface="Arial" charset="0"/>
                <a:cs typeface="Times New Roman" pitchFamily="18" charset="0"/>
              </a:rPr>
              <a:t>+</a:t>
            </a:r>
            <a:r>
              <a:rPr lang="cs-CZ" altLang="cs-CZ" smtClean="0">
                <a:solidFill>
                  <a:srgbClr val="FFFFFF"/>
                </a:solidFill>
                <a:effectLst/>
                <a:latin typeface="Arial" charset="0"/>
                <a:cs typeface="Times New Roman" pitchFamily="18" charset="0"/>
              </a:rPr>
              <a:t>, Ca</a:t>
            </a:r>
            <a:r>
              <a:rPr lang="cs-CZ" altLang="cs-CZ" baseline="30000" smtClean="0">
                <a:solidFill>
                  <a:srgbClr val="FFFFFF"/>
                </a:solidFill>
                <a:effectLst/>
                <a:latin typeface="Arial" charset="0"/>
                <a:cs typeface="Times New Roman" pitchFamily="18" charset="0"/>
              </a:rPr>
              <a:t>2+</a:t>
            </a:r>
            <a:r>
              <a:rPr lang="cs-CZ" altLang="cs-CZ" smtClean="0">
                <a:solidFill>
                  <a:srgbClr val="FFFFFF"/>
                </a:solidFill>
                <a:effectLst/>
                <a:latin typeface="Arial" charset="0"/>
                <a:cs typeface="Times New Roman" pitchFamily="18" charset="0"/>
              </a:rPr>
              <a:t> , Mg</a:t>
            </a:r>
            <a:r>
              <a:rPr lang="cs-CZ" altLang="cs-CZ" baseline="30000" smtClean="0">
                <a:solidFill>
                  <a:srgbClr val="FFFFFF"/>
                </a:solidFill>
                <a:effectLst/>
                <a:latin typeface="Arial" charset="0"/>
                <a:cs typeface="Times New Roman" pitchFamily="18" charset="0"/>
              </a:rPr>
              <a:t>2+</a:t>
            </a:r>
            <a:r>
              <a:rPr lang="cs-CZ" altLang="cs-CZ" smtClean="0">
                <a:solidFill>
                  <a:srgbClr val="FFFFFF"/>
                </a:solidFill>
                <a:effectLst/>
                <a:latin typeface="Arial" charset="0"/>
                <a:cs typeface="Times New Roman" pitchFamily="18" charset="0"/>
              </a:rPr>
              <a:t> , CI</a:t>
            </a:r>
            <a:r>
              <a:rPr lang="cs-CZ" altLang="cs-CZ" baseline="30000" smtClean="0">
                <a:solidFill>
                  <a:srgbClr val="FFFFFF"/>
                </a:solidFill>
                <a:effectLst/>
                <a:latin typeface="Arial" charset="0"/>
                <a:cs typeface="Times New Roman" pitchFamily="18" charset="0"/>
              </a:rPr>
              <a:t>-</a:t>
            </a:r>
            <a:r>
              <a:rPr lang="cs-CZ" altLang="cs-CZ" smtClean="0">
                <a:solidFill>
                  <a:srgbClr val="FFFFFF"/>
                </a:solidFill>
                <a:effectLst/>
                <a:latin typeface="Arial" charset="0"/>
                <a:cs typeface="Times New Roman" pitchFamily="18" charset="0"/>
              </a:rPr>
              <a:t>, laktátu </a:t>
            </a:r>
            <a:endParaRPr lang="cs-CZ" altLang="cs-CZ" smtClean="0">
              <a:solidFill>
                <a:srgbClr val="FFFF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Clr>
                <a:srgbClr val="FFCC00"/>
              </a:buClr>
              <a:tabLst>
                <a:tab pos="266700" algn="l"/>
              </a:tabLst>
              <a:defRPr/>
            </a:pPr>
            <a:r>
              <a:rPr lang="cs-CZ" altLang="cs-CZ" smtClean="0">
                <a:solidFill>
                  <a:srgbClr val="FFFFFF"/>
                </a:solidFill>
                <a:effectLst/>
                <a:latin typeface="Arial" charset="0"/>
                <a:cs typeface="Times New Roman" pitchFamily="18" charset="0"/>
              </a:rPr>
              <a:t>ostatní odvozené parametry:</a:t>
            </a:r>
          </a:p>
          <a:p>
            <a:pPr lvl="1" eaLnBrk="1" hangingPunct="1">
              <a:buClr>
                <a:srgbClr val="FFCC00"/>
              </a:buClr>
              <a:tabLst>
                <a:tab pos="266700" algn="l"/>
              </a:tabLst>
              <a:defRPr/>
            </a:pPr>
            <a:r>
              <a:rPr lang="cs-CZ" altLang="cs-CZ" smtClean="0">
                <a:solidFill>
                  <a:srgbClr val="FFFFFF"/>
                </a:solidFill>
                <a:effectLst/>
                <a:latin typeface="Arial" charset="0"/>
                <a:cs typeface="Times New Roman" pitchFamily="18" charset="0"/>
              </a:rPr>
              <a:t> pufrové báze séra (Buffer Base - BBs), rozdíl silných iontů (Strong Ion Difference SID), aniontová mezera (Anion Gap AG).</a:t>
            </a:r>
            <a:endParaRPr lang="cs-CZ" altLang="cs-CZ" smtClean="0">
              <a:solidFill>
                <a:srgbClr val="FFFF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  <a:tabLst>
                <a:tab pos="266700" algn="l"/>
              </a:tabLst>
              <a:defRPr/>
            </a:pPr>
            <a:endParaRPr lang="cs-CZ" alt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120775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dirty="0" smtClean="0">
                <a:solidFill>
                  <a:srgbClr val="FFC000"/>
                </a:solidFill>
              </a:rPr>
              <a:t>Diagnostika ABR</a:t>
            </a:r>
            <a:endParaRPr lang="cs-CZ" dirty="0" smtClean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388" y="1341438"/>
            <a:ext cx="8713787" cy="4678362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2400" b="1" smtClean="0">
                <a:solidFill>
                  <a:srgbClr val="FFC000"/>
                </a:solidFill>
                <a:effectLst/>
                <a:latin typeface="Arial" charset="0"/>
                <a:cs typeface="Times New Roman" pitchFamily="18" charset="0"/>
              </a:rPr>
              <a:t>Aktuální hydrogenuhličitany:</a:t>
            </a:r>
            <a:r>
              <a:rPr lang="cs-CZ" altLang="cs-CZ" sz="2400" smtClean="0">
                <a:solidFill>
                  <a:srgbClr val="FFC000"/>
                </a:solidFill>
                <a:effectLst/>
                <a:latin typeface="Arial" charset="0"/>
                <a:cs typeface="Times New Roman" pitchFamily="18" charset="0"/>
              </a:rPr>
              <a:t> </a:t>
            </a:r>
            <a:r>
              <a:rPr lang="cs-CZ" altLang="cs-CZ" sz="2400" smtClean="0">
                <a:effectLst/>
                <a:latin typeface="Arial" charset="0"/>
                <a:cs typeface="Times New Roman" pitchFamily="18" charset="0"/>
              </a:rPr>
              <a:t>koncentrace HCO</a:t>
            </a:r>
            <a:r>
              <a:rPr lang="cs-CZ" altLang="cs-CZ" sz="2400" baseline="-25000" smtClean="0">
                <a:effectLst/>
                <a:latin typeface="Arial" charset="0"/>
                <a:cs typeface="Times New Roman" pitchFamily="18" charset="0"/>
              </a:rPr>
              <a:t>3</a:t>
            </a:r>
            <a:r>
              <a:rPr lang="cs-CZ" altLang="cs-CZ" sz="2400" baseline="30000" smtClean="0">
                <a:effectLst/>
                <a:latin typeface="Arial" charset="0"/>
                <a:cs typeface="Times New Roman" pitchFamily="18" charset="0"/>
              </a:rPr>
              <a:t>- </a:t>
            </a:r>
            <a:r>
              <a:rPr lang="cs-CZ" altLang="cs-CZ" sz="2400" smtClean="0">
                <a:effectLst/>
                <a:latin typeface="Arial" charset="0"/>
                <a:cs typeface="Times New Roman" pitchFamily="18" charset="0"/>
              </a:rPr>
              <a:t>v litru krve nasycené kyslíkem za aktuálních podmínek (pCO</a:t>
            </a:r>
            <a:r>
              <a:rPr lang="cs-CZ" altLang="cs-CZ" sz="2400" baseline="-25000" smtClean="0">
                <a:effectLst/>
                <a:latin typeface="Arial" charset="0"/>
                <a:cs typeface="Times New Roman" pitchFamily="18" charset="0"/>
              </a:rPr>
              <a:t>2</a:t>
            </a:r>
            <a:r>
              <a:rPr lang="cs-CZ" altLang="cs-CZ" sz="2400" smtClean="0">
                <a:effectLst/>
                <a:latin typeface="Arial" charset="0"/>
                <a:cs typeface="Times New Roman" pitchFamily="18" charset="0"/>
              </a:rPr>
              <a:t> a teplota pacienta) </a:t>
            </a:r>
            <a:endParaRPr lang="cs-CZ" altLang="cs-CZ" sz="240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cs-CZ" altLang="cs-CZ" sz="2400" b="1" smtClean="0">
                <a:solidFill>
                  <a:srgbClr val="FFC000"/>
                </a:solidFill>
                <a:effectLst/>
                <a:latin typeface="Arial" charset="0"/>
                <a:cs typeface="Times New Roman" pitchFamily="18" charset="0"/>
              </a:rPr>
              <a:t>Standardní hydrogenuhličitany:</a:t>
            </a:r>
            <a:r>
              <a:rPr lang="cs-CZ" altLang="cs-CZ" sz="2400" smtClean="0">
                <a:solidFill>
                  <a:srgbClr val="FFC000"/>
                </a:solidFill>
                <a:effectLst/>
                <a:latin typeface="Arial" charset="0"/>
                <a:cs typeface="Times New Roman" pitchFamily="18" charset="0"/>
              </a:rPr>
              <a:t> </a:t>
            </a:r>
            <a:r>
              <a:rPr lang="cs-CZ" altLang="cs-CZ" sz="2400" smtClean="0">
                <a:effectLst/>
                <a:latin typeface="Arial" charset="0"/>
                <a:cs typeface="Times New Roman" pitchFamily="18" charset="0"/>
              </a:rPr>
              <a:t>koncentrace HCO</a:t>
            </a:r>
            <a:r>
              <a:rPr lang="cs-CZ" altLang="cs-CZ" sz="2400" baseline="-25000" smtClean="0">
                <a:effectLst/>
                <a:latin typeface="Arial" charset="0"/>
                <a:cs typeface="Times New Roman" pitchFamily="18" charset="0"/>
              </a:rPr>
              <a:t>3</a:t>
            </a:r>
            <a:r>
              <a:rPr lang="cs-CZ" altLang="cs-CZ" sz="2400" baseline="30000" smtClean="0">
                <a:effectLst/>
                <a:latin typeface="Arial" charset="0"/>
                <a:cs typeface="Times New Roman" pitchFamily="18" charset="0"/>
              </a:rPr>
              <a:t>- </a:t>
            </a:r>
            <a:r>
              <a:rPr lang="cs-CZ" altLang="cs-CZ" sz="2400" smtClean="0">
                <a:effectLst/>
                <a:latin typeface="Arial" charset="0"/>
                <a:cs typeface="Times New Roman" pitchFamily="18" charset="0"/>
              </a:rPr>
              <a:t>v litru krve nasycené kyslíkem při teplotě 37°C a pCO</a:t>
            </a:r>
            <a:r>
              <a:rPr lang="cs-CZ" altLang="cs-CZ" sz="2400" baseline="-25000" smtClean="0">
                <a:effectLst/>
                <a:latin typeface="Arial" charset="0"/>
                <a:cs typeface="Times New Roman" pitchFamily="18" charset="0"/>
              </a:rPr>
              <a:t>2 </a:t>
            </a:r>
            <a:r>
              <a:rPr lang="cs-CZ" altLang="cs-CZ" sz="2400" smtClean="0">
                <a:effectLst/>
                <a:latin typeface="Arial" charset="0"/>
                <a:cs typeface="Times New Roman" pitchFamily="18" charset="0"/>
              </a:rPr>
              <a:t>5,33 kPa</a:t>
            </a:r>
            <a:endParaRPr lang="cs-CZ" altLang="cs-CZ" sz="240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cs-CZ" altLang="cs-CZ" sz="2400" b="1" smtClean="0">
                <a:solidFill>
                  <a:srgbClr val="FFC000"/>
                </a:solidFill>
                <a:effectLst/>
                <a:latin typeface="Arial" charset="0"/>
                <a:cs typeface="Times New Roman" pitchFamily="18" charset="0"/>
              </a:rPr>
              <a:t>Saturace Hb kyslíkem:</a:t>
            </a:r>
            <a:r>
              <a:rPr lang="cs-CZ" altLang="cs-CZ" sz="2400" smtClean="0">
                <a:solidFill>
                  <a:srgbClr val="FFC000"/>
                </a:solidFill>
                <a:effectLst/>
                <a:latin typeface="Arial" charset="0"/>
                <a:cs typeface="Times New Roman" pitchFamily="18" charset="0"/>
              </a:rPr>
              <a:t> </a:t>
            </a:r>
            <a:r>
              <a:rPr lang="cs-CZ" altLang="cs-CZ" sz="2400" smtClean="0">
                <a:effectLst/>
                <a:latin typeface="Arial" charset="0"/>
                <a:cs typeface="Times New Roman" pitchFamily="18" charset="0"/>
              </a:rPr>
              <a:t>podíl oxyhemoglobinu a efektivního hemoglobinu (Hb který se zúčastňuje přenosu kyslíku)</a:t>
            </a:r>
          </a:p>
          <a:p>
            <a:pPr eaLnBrk="1" hangingPunct="1">
              <a:buClr>
                <a:srgbClr val="FFCC00"/>
              </a:buClr>
              <a:defRPr/>
            </a:pPr>
            <a:r>
              <a:rPr lang="cs-CZ" altLang="cs-CZ" sz="2400" b="1" smtClean="0">
                <a:solidFill>
                  <a:srgbClr val="FFC000"/>
                </a:solidFill>
                <a:effectLst/>
                <a:latin typeface="Arial" charset="0"/>
                <a:cs typeface="Times New Roman" pitchFamily="18" charset="0"/>
              </a:rPr>
              <a:t>Base Excess:</a:t>
            </a:r>
            <a:r>
              <a:rPr lang="cs-CZ" altLang="cs-CZ" sz="2400" smtClean="0">
                <a:solidFill>
                  <a:srgbClr val="FFFFFF"/>
                </a:solidFill>
                <a:effectLst/>
                <a:latin typeface="Arial" charset="0"/>
                <a:cs typeface="Times New Roman" pitchFamily="18" charset="0"/>
              </a:rPr>
              <a:t> množství bází, které je potřeba ubrat nebo přidat k jednomu litru krve, aby se pH vrátilo k hodnotě 7,4</a:t>
            </a:r>
          </a:p>
          <a:p>
            <a:pPr eaLnBrk="1" hangingPunct="1">
              <a:buClr>
                <a:srgbClr val="FFCC00"/>
              </a:buClr>
              <a:defRPr/>
            </a:pPr>
            <a:r>
              <a:rPr lang="cs-CZ" altLang="cs-CZ" sz="2400" b="1" smtClean="0">
                <a:solidFill>
                  <a:srgbClr val="FFC000"/>
                </a:solidFill>
                <a:effectLst/>
                <a:latin typeface="Arial" charset="0"/>
                <a:cs typeface="Times New Roman" pitchFamily="18" charset="0"/>
              </a:rPr>
              <a:t>Buffer Base: </a:t>
            </a:r>
            <a:r>
              <a:rPr lang="cs-CZ" altLang="cs-CZ" sz="2400" smtClean="0">
                <a:solidFill>
                  <a:srgbClr val="FFFFFF"/>
                </a:solidFill>
                <a:effectLst/>
                <a:latin typeface="Arial" charset="0"/>
                <a:cs typeface="Times New Roman" pitchFamily="18" charset="0"/>
              </a:rPr>
              <a:t>celkové množství nárazníkových bází v jednom litru krve při aktuálním pH, pCO</a:t>
            </a:r>
            <a:r>
              <a:rPr lang="cs-CZ" altLang="cs-CZ" sz="2400" baseline="-25000" smtClean="0">
                <a:solidFill>
                  <a:srgbClr val="FFFFFF"/>
                </a:solidFill>
                <a:effectLst/>
                <a:latin typeface="Arial" charset="0"/>
                <a:cs typeface="Times New Roman" pitchFamily="18" charset="0"/>
              </a:rPr>
              <a:t>2 </a:t>
            </a:r>
            <a:r>
              <a:rPr lang="cs-CZ" altLang="cs-CZ" sz="2400" smtClean="0">
                <a:solidFill>
                  <a:srgbClr val="FFFFFF"/>
                </a:solidFill>
                <a:effectLst/>
                <a:latin typeface="Arial" charset="0"/>
                <a:cs typeface="Times New Roman" pitchFamily="18" charset="0"/>
              </a:rPr>
              <a:t>a koncentraci Hb</a:t>
            </a:r>
            <a:endParaRPr lang="cs-CZ" altLang="cs-CZ" sz="2400" smtClean="0">
              <a:solidFill>
                <a:srgbClr val="FFFF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Clr>
                <a:srgbClr val="FFCC00"/>
              </a:buClr>
              <a:defRPr/>
            </a:pPr>
            <a:endParaRPr lang="cs-CZ" altLang="cs-CZ" sz="2400" smtClean="0">
              <a:solidFill>
                <a:srgbClr val="FFFF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cs-CZ" altLang="cs-CZ" sz="240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cs-CZ" alt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904875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dirty="0" smtClean="0">
                <a:solidFill>
                  <a:srgbClr val="FFC000"/>
                </a:solidFill>
              </a:rPr>
              <a:t>Diagnostika ABR</a:t>
            </a:r>
            <a:endParaRPr lang="cs-CZ" dirty="0" smtClean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388" y="1268413"/>
            <a:ext cx="8713787" cy="4751387"/>
          </a:xfrm>
        </p:spPr>
        <p:txBody>
          <a:bodyPr/>
          <a:lstStyle/>
          <a:p>
            <a:pPr eaLnBrk="1" hangingPunct="1">
              <a:buClr>
                <a:srgbClr val="FFCC00"/>
              </a:buClr>
              <a:defRPr/>
            </a:pPr>
            <a:r>
              <a:rPr lang="cs-CZ" altLang="cs-CZ" sz="2400" b="1" smtClean="0">
                <a:solidFill>
                  <a:srgbClr val="FFC000"/>
                </a:solidFill>
                <a:effectLst/>
                <a:latin typeface="Arial" charset="0"/>
                <a:cs typeface="Times New Roman" pitchFamily="18" charset="0"/>
              </a:rPr>
              <a:t>Anion Gap</a:t>
            </a:r>
            <a:r>
              <a:rPr lang="cs-CZ" altLang="cs-CZ" sz="2400" b="1" smtClean="0">
                <a:solidFill>
                  <a:srgbClr val="0000FF"/>
                </a:solidFill>
                <a:effectLst/>
                <a:latin typeface="Arial" charset="0"/>
                <a:cs typeface="Times New Roman" pitchFamily="18" charset="0"/>
              </a:rPr>
              <a:t>:</a:t>
            </a:r>
            <a:r>
              <a:rPr lang="cs-CZ" altLang="cs-CZ" sz="2400" smtClean="0">
                <a:solidFill>
                  <a:srgbClr val="FFFFFF"/>
                </a:solidFill>
                <a:effectLst/>
                <a:latin typeface="Arial" charset="0"/>
                <a:cs typeface="Times New Roman" pitchFamily="18" charset="0"/>
              </a:rPr>
              <a:t> koncentrace všech běžně nestanovovaných aniontů v plazmě a používá se k diferenciální diagnostice MAC. Popisuje tedy odchylky v koncentraci ketokyselin, laktátu, fosfátů, síranů</a:t>
            </a:r>
            <a:endParaRPr lang="cs-CZ" altLang="cs-CZ" sz="2400" smtClean="0">
              <a:solidFill>
                <a:srgbClr val="FFFF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buClr>
                <a:srgbClr val="FFCC00"/>
              </a:buClr>
              <a:defRPr/>
            </a:pPr>
            <a:r>
              <a:rPr lang="cs-CZ" altLang="cs-CZ" sz="2000" smtClean="0"/>
              <a:t>Zvýšené hodnoty: snížená koncentrace měřených kationů a zvýšená koncentrace neměřených aniontů</a:t>
            </a:r>
          </a:p>
          <a:p>
            <a:pPr lvl="1" eaLnBrk="1" hangingPunct="1">
              <a:buClr>
                <a:srgbClr val="FFCC00"/>
              </a:buClr>
              <a:defRPr/>
            </a:pPr>
            <a:r>
              <a:rPr lang="cs-CZ" altLang="cs-CZ" sz="2000" smtClean="0"/>
              <a:t>Snížené hodnoty: zvýšená koncentrace měřených kationů a snížená koncentrace neměřených aniontů</a:t>
            </a:r>
          </a:p>
          <a:p>
            <a:pPr eaLnBrk="1" hangingPunct="1">
              <a:buClr>
                <a:srgbClr val="FFCC00"/>
              </a:buClr>
              <a:defRPr/>
            </a:pPr>
            <a:r>
              <a:rPr lang="cs-CZ" altLang="cs-CZ" sz="2400" b="1" smtClean="0">
                <a:solidFill>
                  <a:srgbClr val="FFC000"/>
                </a:solidFill>
                <a:effectLst/>
                <a:latin typeface="Arial" charset="0"/>
                <a:cs typeface="Times New Roman" pitchFamily="18" charset="0"/>
              </a:rPr>
              <a:t>Strong Ion Diference:</a:t>
            </a:r>
            <a:r>
              <a:rPr lang="cs-CZ" altLang="cs-CZ" sz="2400" smtClean="0">
                <a:solidFill>
                  <a:srgbClr val="FFFFFF"/>
                </a:solidFill>
                <a:effectLst/>
                <a:latin typeface="Arial" charset="0"/>
                <a:cs typeface="Times New Roman" pitchFamily="18" charset="0"/>
              </a:rPr>
              <a:t> součet aniontů slabých kyselin (HCO</a:t>
            </a:r>
            <a:r>
              <a:rPr lang="cs-CZ" altLang="cs-CZ" sz="2400" baseline="-25000" smtClean="0">
                <a:solidFill>
                  <a:srgbClr val="FFFFFF"/>
                </a:solidFill>
                <a:effectLst/>
                <a:latin typeface="Arial" charset="0"/>
                <a:cs typeface="Times New Roman" pitchFamily="18" charset="0"/>
              </a:rPr>
              <a:t>3</a:t>
            </a:r>
            <a:r>
              <a:rPr lang="cs-CZ" altLang="cs-CZ" sz="2400" baseline="30000" smtClean="0">
                <a:solidFill>
                  <a:srgbClr val="FFFFFF"/>
                </a:solidFill>
                <a:effectLst/>
                <a:latin typeface="Arial" charset="0"/>
                <a:cs typeface="Times New Roman" pitchFamily="18" charset="0"/>
              </a:rPr>
              <a:t>-</a:t>
            </a:r>
            <a:r>
              <a:rPr lang="cs-CZ" altLang="cs-CZ" sz="2400" smtClean="0">
                <a:solidFill>
                  <a:srgbClr val="FFFFFF"/>
                </a:solidFill>
                <a:effectLst/>
                <a:latin typeface="Arial" charset="0"/>
                <a:cs typeface="Times New Roman" pitchFamily="18" charset="0"/>
              </a:rPr>
              <a:t>, proteinů, reziduálních aniontů)</a:t>
            </a:r>
          </a:p>
          <a:p>
            <a:pPr lvl="1" eaLnBrk="1" hangingPunct="1">
              <a:buClr>
                <a:srgbClr val="FFCC00"/>
              </a:buClr>
              <a:defRPr/>
            </a:pPr>
            <a:r>
              <a:rPr lang="cs-CZ" altLang="cs-CZ" sz="2000" smtClean="0">
                <a:solidFill>
                  <a:srgbClr val="FFFFFF"/>
                </a:solidFill>
                <a:effectLst/>
                <a:latin typeface="Arial" charset="0"/>
                <a:cs typeface="Times New Roman" pitchFamily="18" charset="0"/>
              </a:rPr>
              <a:t> je dán rozdílem koncentrací iontů silných kyselin a silných bází.</a:t>
            </a:r>
            <a:endParaRPr lang="cs-CZ" altLang="cs-CZ" sz="2000" smtClean="0">
              <a:solidFill>
                <a:srgbClr val="FFFF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cs-CZ" alt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833438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altLang="cs-CZ" smtClean="0">
                <a:solidFill>
                  <a:schemeClr val="hlink"/>
                </a:solidFill>
              </a:rPr>
              <a:t>Acidobazická rovnováha (ABR)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00213"/>
            <a:ext cx="8229600" cy="4752975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2800" smtClean="0"/>
              <a:t>při patologických stavech se v tělních tekutinách mohou hromadit organické kyseliny tvořené katabolismem tuků a cukrů, které se normálně rozkládají na CO</a:t>
            </a:r>
            <a:r>
              <a:rPr lang="cs-CZ" altLang="cs-CZ" sz="2800" baseline="-25000" smtClean="0"/>
              <a:t>2</a:t>
            </a:r>
            <a:r>
              <a:rPr lang="cs-CZ" altLang="cs-CZ" sz="2800" smtClean="0"/>
              <a:t> a H</a:t>
            </a:r>
            <a:r>
              <a:rPr lang="cs-CZ" altLang="cs-CZ" sz="2800" baseline="-25000" smtClean="0"/>
              <a:t>2</a:t>
            </a:r>
            <a:r>
              <a:rPr lang="cs-CZ" altLang="cs-CZ" sz="2800" smtClean="0"/>
              <a:t>O</a:t>
            </a:r>
          </a:p>
          <a:p>
            <a:pPr eaLnBrk="1" hangingPunct="1">
              <a:buFontTx/>
              <a:buNone/>
              <a:defRPr/>
            </a:pPr>
            <a:endParaRPr lang="cs-CZ" altLang="cs-CZ" sz="2800" smtClean="0"/>
          </a:p>
          <a:p>
            <a:pPr eaLnBrk="1" hangingPunct="1">
              <a:defRPr/>
            </a:pPr>
            <a:r>
              <a:rPr lang="cs-CZ" altLang="cs-CZ" sz="2800" smtClean="0"/>
              <a:t>při hypovolemickém či jiném cirkulačním šoku se může koncentrace kyseliny mléčné v tkáni výrazně zvýšit v důsledku nedostatečné tkáňové perfúze a aktivací anaerobní glykolýzy (laktátová acidóza)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976313"/>
          </a:xfrm>
        </p:spPr>
        <p:txBody>
          <a:bodyPr/>
          <a:lstStyle/>
          <a:p>
            <a:pPr algn="ctr">
              <a:defRPr/>
            </a:pPr>
            <a:r>
              <a:rPr lang="cs-CZ" dirty="0" smtClean="0">
                <a:solidFill>
                  <a:srgbClr val="FFC000"/>
                </a:solidFill>
              </a:rPr>
              <a:t>Parametry ABR </a:t>
            </a:r>
            <a:endParaRPr lang="cs-CZ" dirty="0">
              <a:solidFill>
                <a:srgbClr val="FFC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5184775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cs-CZ" dirty="0" smtClean="0"/>
              <a:t>fyziologické hodnoty vybraných parametrů ABR v arteriální krvi:</a:t>
            </a:r>
          </a:p>
          <a:p>
            <a:pPr marL="0" indent="0">
              <a:buFontTx/>
              <a:buNone/>
              <a:defRPr/>
            </a:pPr>
            <a:endParaRPr lang="cs-CZ" dirty="0"/>
          </a:p>
        </p:txBody>
      </p:sp>
      <p:graphicFrame>
        <p:nvGraphicFramePr>
          <p:cNvPr id="6" name="Tabulka 5"/>
          <p:cNvGraphicFramePr>
            <a:graphicFrameLocks noGrp="1"/>
          </p:cNvGraphicFramePr>
          <p:nvPr/>
        </p:nvGraphicFramePr>
        <p:xfrm>
          <a:off x="1908175" y="2349500"/>
          <a:ext cx="5040313" cy="3816350"/>
        </p:xfrm>
        <a:graphic>
          <a:graphicData uri="http://schemas.openxmlformats.org/drawingml/2006/table">
            <a:tbl>
              <a:tblPr/>
              <a:tblGrid>
                <a:gridCol w="2519363">
                  <a:extLst>
                    <a:ext uri="{9D8B030D-6E8A-4147-A177-3AD203B41FA5}">
                      <a16:colId xmlns:a16="http://schemas.microsoft.com/office/drawing/2014/main" val="2664960831"/>
                    </a:ext>
                  </a:extLst>
                </a:gridCol>
                <a:gridCol w="2520950">
                  <a:extLst>
                    <a:ext uri="{9D8B030D-6E8A-4147-A177-3AD203B41FA5}">
                      <a16:colId xmlns:a16="http://schemas.microsoft.com/office/drawing/2014/main" val="4008919652"/>
                    </a:ext>
                  </a:extLst>
                </a:gridCol>
              </a:tblGrid>
              <a:tr h="3810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parametr</a:t>
                      </a:r>
                      <a:endParaRPr kumimoji="0" lang="cs-CZ" altLang="cs-CZ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interval</a:t>
                      </a:r>
                      <a:endParaRPr kumimoji="0" lang="cs-CZ" altLang="cs-CZ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7142631"/>
                  </a:ext>
                </a:extLst>
              </a:tr>
              <a:tr h="3810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pH</a:t>
                      </a:r>
                      <a:endParaRPr kumimoji="0" lang="cs-CZ" altLang="cs-CZ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7,36 -7,44</a:t>
                      </a:r>
                      <a:endParaRPr kumimoji="0" lang="cs-CZ" altLang="cs-CZ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997213"/>
                  </a:ext>
                </a:extLst>
              </a:tr>
              <a:tr h="7635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pCO</a:t>
                      </a:r>
                      <a:r>
                        <a:rPr kumimoji="0" lang="cs-CZ" altLang="cs-CZ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0" lang="cs-CZ" altLang="cs-CZ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M 4,8 – 6,4 kPa</a:t>
                      </a:r>
                      <a:endParaRPr kumimoji="0" lang="cs-CZ" altLang="cs-CZ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Ž  4,4 – 5,7 kPa</a:t>
                      </a:r>
                      <a:endParaRPr kumimoji="0" lang="cs-CZ" altLang="cs-CZ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3960230"/>
                  </a:ext>
                </a:extLst>
              </a:tr>
              <a:tr h="3810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pO</a:t>
                      </a:r>
                      <a:r>
                        <a:rPr kumimoji="0" lang="cs-CZ" altLang="cs-CZ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0" lang="cs-CZ" altLang="cs-CZ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10,4 – 14,3 kPa</a:t>
                      </a:r>
                      <a:endParaRPr kumimoji="0" lang="cs-CZ" altLang="cs-CZ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993240"/>
                  </a:ext>
                </a:extLst>
              </a:tr>
              <a:tr h="3810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HCO</a:t>
                      </a:r>
                      <a:r>
                        <a:rPr kumimoji="0" lang="cs-CZ" altLang="cs-CZ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0" lang="cs-CZ" altLang="cs-CZ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cs-CZ" altLang="cs-CZ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22 – 26 mmol/l</a:t>
                      </a:r>
                      <a:endParaRPr kumimoji="0" lang="cs-CZ" altLang="cs-CZ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3013608"/>
                  </a:ext>
                </a:extLst>
              </a:tr>
              <a:tr h="3810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BE</a:t>
                      </a:r>
                      <a:endParaRPr kumimoji="0" lang="cs-CZ" altLang="cs-CZ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± 2 mmol/l</a:t>
                      </a:r>
                      <a:endParaRPr kumimoji="0" lang="cs-CZ" altLang="cs-CZ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0537465"/>
                  </a:ext>
                </a:extLst>
              </a:tr>
              <a:tr h="3810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BB</a:t>
                      </a:r>
                      <a:endParaRPr kumimoji="0" lang="cs-CZ" altLang="cs-CZ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44 – 53 mmol/l</a:t>
                      </a:r>
                      <a:endParaRPr kumimoji="0" lang="cs-CZ" altLang="cs-CZ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1748972"/>
                  </a:ext>
                </a:extLst>
              </a:tr>
              <a:tr h="3810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AG</a:t>
                      </a:r>
                      <a:endParaRPr kumimoji="0" lang="cs-CZ" altLang="cs-CZ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14 – 18 mmol/l</a:t>
                      </a:r>
                      <a:endParaRPr kumimoji="0" lang="cs-CZ" altLang="cs-CZ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9962345"/>
                  </a:ext>
                </a:extLst>
              </a:tr>
              <a:tr h="3810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Saturace Hb</a:t>
                      </a:r>
                      <a:endParaRPr kumimoji="0" lang="cs-CZ" altLang="cs-CZ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Tahoma" panose="020B0604030504040204" pitchFamily="34" charset="0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Tahoma" panose="020B0604030504040204" pitchFamily="34" charset="0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94 – 99 %</a:t>
                      </a:r>
                      <a:endParaRPr kumimoji="0" lang="cs-CZ" altLang="cs-CZ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459813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976313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altLang="cs-CZ" smtClean="0">
                <a:solidFill>
                  <a:schemeClr val="hlink"/>
                </a:solidFill>
              </a:rPr>
              <a:t>Acidobazická rovnováha (ABR)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mtClean="0"/>
              <a:t>Udržování úzkého rozmezí pH je životně důležité</a:t>
            </a:r>
          </a:p>
          <a:p>
            <a:pPr eaLnBrk="1" hangingPunct="1">
              <a:defRPr/>
            </a:pPr>
            <a:r>
              <a:rPr lang="cs-CZ" altLang="cs-CZ" smtClean="0"/>
              <a:t>Organismus má velmi účinné regulační mechanismy, kterými se brání změnám pH</a:t>
            </a:r>
          </a:p>
          <a:p>
            <a:pPr eaLnBrk="1" hangingPunct="1">
              <a:defRPr/>
            </a:pPr>
            <a:r>
              <a:rPr lang="cs-CZ" altLang="cs-CZ" smtClean="0"/>
              <a:t>Stabilita pH vnitřního prostředí je zajišťována nárazníkovými systémy, respirační a renální regulací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cs-CZ" dirty="0" smtClean="0">
                <a:solidFill>
                  <a:schemeClr val="hlink"/>
                </a:solidFill>
              </a:rPr>
              <a:t>Udržování ABR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05000"/>
            <a:ext cx="8435975" cy="4114800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mtClean="0">
                <a:effectLst/>
                <a:latin typeface="Arial" charset="0"/>
                <a:cs typeface="Times New Roman" pitchFamily="18" charset="0"/>
              </a:rPr>
              <a:t>ABR - neustále narušována metabolizmem</a:t>
            </a:r>
          </a:p>
          <a:p>
            <a:pPr marL="342900" lvl="1" indent="-342900" eaLnBrk="1" hangingPunct="1">
              <a:buClr>
                <a:schemeClr val="hlink"/>
              </a:buClr>
              <a:buSzPct val="120000"/>
              <a:buFontTx/>
              <a:buChar char="•"/>
              <a:defRPr/>
            </a:pPr>
            <a:r>
              <a:rPr lang="cs-CZ" altLang="cs-CZ" sz="3200" smtClean="0">
                <a:effectLst/>
                <a:latin typeface="Arial" charset="0"/>
                <a:cs typeface="Times New Roman" pitchFamily="18" charset="0"/>
              </a:rPr>
              <a:t>Nárazníkové systémy </a:t>
            </a:r>
            <a:r>
              <a:rPr lang="cs-CZ" altLang="cs-CZ" smtClean="0">
                <a:effectLst/>
                <a:latin typeface="Arial" charset="0"/>
                <a:cs typeface="Times New Roman" pitchFamily="18" charset="0"/>
              </a:rPr>
              <a:t>(extra- a intracelulární </a:t>
            </a:r>
            <a:r>
              <a:rPr lang="cs-CZ" altLang="cs-CZ" b="1" smtClean="0">
                <a:effectLst/>
                <a:latin typeface="Arial" charset="0"/>
                <a:cs typeface="Times New Roman" pitchFamily="18" charset="0"/>
              </a:rPr>
              <a:t>nárazníkové roztoky </a:t>
            </a:r>
            <a:r>
              <a:rPr lang="cs-CZ" altLang="cs-CZ" b="1" smtClean="0">
                <a:solidFill>
                  <a:srgbClr val="FFC000"/>
                </a:solidFill>
                <a:effectLst/>
                <a:latin typeface="Arial" charset="0"/>
                <a:cs typeface="Times New Roman" pitchFamily="18" charset="0"/>
              </a:rPr>
              <a:t>- pufry</a:t>
            </a:r>
            <a:r>
              <a:rPr lang="cs-CZ" altLang="cs-CZ" smtClean="0">
                <a:effectLst/>
                <a:latin typeface="Arial" charset="0"/>
                <a:cs typeface="Times New Roman" pitchFamily="18" charset="0"/>
              </a:rPr>
              <a:t>)</a:t>
            </a:r>
          </a:p>
          <a:p>
            <a:pPr eaLnBrk="1" hangingPunct="1">
              <a:defRPr/>
            </a:pPr>
            <a:r>
              <a:rPr lang="cs-CZ" altLang="cs-CZ" smtClean="0">
                <a:effectLst/>
                <a:latin typeface="Arial" charset="0"/>
                <a:cs typeface="Times New Roman" pitchFamily="18" charset="0"/>
              </a:rPr>
              <a:t>Regulace – činností některých orgánů:</a:t>
            </a:r>
          </a:p>
          <a:p>
            <a:pPr marL="342900" lvl="1" indent="-342900" eaLnBrk="1" hangingPunct="1">
              <a:defRPr/>
            </a:pPr>
            <a:r>
              <a:rPr lang="cs-CZ" altLang="cs-CZ" smtClean="0">
                <a:effectLst/>
                <a:latin typeface="Arial" charset="0"/>
                <a:cs typeface="Times New Roman" pitchFamily="18" charset="0"/>
              </a:rPr>
              <a:t> plíce (</a:t>
            </a:r>
            <a:r>
              <a:rPr lang="cs-CZ" altLang="cs-CZ" b="1" smtClean="0">
                <a:solidFill>
                  <a:srgbClr val="FFC000"/>
                </a:solidFill>
                <a:effectLst/>
                <a:latin typeface="Arial" charset="0"/>
                <a:cs typeface="Times New Roman" pitchFamily="18" charset="0"/>
              </a:rPr>
              <a:t>respirační regulace</a:t>
            </a:r>
            <a:r>
              <a:rPr lang="cs-CZ" altLang="cs-CZ" smtClean="0">
                <a:effectLst/>
                <a:latin typeface="Arial" charset="0"/>
                <a:cs typeface="Times New Roman" pitchFamily="18" charset="0"/>
              </a:rPr>
              <a:t>)</a:t>
            </a:r>
          </a:p>
          <a:p>
            <a:pPr marL="342900" lvl="1" indent="-342900" eaLnBrk="1" hangingPunct="1">
              <a:defRPr/>
            </a:pPr>
            <a:r>
              <a:rPr lang="cs-CZ" altLang="cs-CZ" smtClean="0">
                <a:effectLst/>
                <a:latin typeface="Arial" charset="0"/>
                <a:cs typeface="Times New Roman" pitchFamily="18" charset="0"/>
              </a:rPr>
              <a:t> ledviny (</a:t>
            </a:r>
            <a:r>
              <a:rPr lang="cs-CZ" altLang="cs-CZ" b="1" smtClean="0">
                <a:solidFill>
                  <a:srgbClr val="FFC000"/>
                </a:solidFill>
                <a:effectLst/>
                <a:latin typeface="Arial" charset="0"/>
                <a:cs typeface="Times New Roman" pitchFamily="18" charset="0"/>
              </a:rPr>
              <a:t>renální regulace</a:t>
            </a:r>
            <a:r>
              <a:rPr lang="cs-CZ" altLang="cs-CZ" smtClean="0">
                <a:effectLst/>
                <a:latin typeface="Arial" charset="0"/>
                <a:cs typeface="Times New Roman" pitchFamily="18" charset="0"/>
              </a:rPr>
              <a:t>)</a:t>
            </a:r>
          </a:p>
          <a:p>
            <a:pPr marL="342900" lvl="1" indent="-342900" eaLnBrk="1" hangingPunct="1">
              <a:defRPr/>
            </a:pPr>
            <a:r>
              <a:rPr lang="cs-CZ" altLang="cs-CZ" smtClean="0">
                <a:effectLst/>
                <a:latin typeface="Arial" charset="0"/>
                <a:cs typeface="Times New Roman" pitchFamily="18" charset="0"/>
              </a:rPr>
              <a:t> játra (jaterní regulace)</a:t>
            </a:r>
          </a:p>
          <a:p>
            <a:pPr eaLnBrk="1" hangingPunct="1">
              <a:defRPr/>
            </a:pPr>
            <a:endParaRPr lang="cs-CZ" alt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cs-CZ" altLang="cs-CZ" smtClean="0">
                <a:solidFill>
                  <a:schemeClr val="hlink"/>
                </a:solidFill>
              </a:rPr>
              <a:t>Acidobazická rovnováha (ABR)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dirty="0" smtClean="0"/>
              <a:t>Extra- a intracelulární nárazníkové systémy umožňují rychlé chemické pufrování kyselin a bází</a:t>
            </a:r>
          </a:p>
          <a:p>
            <a:pPr eaLnBrk="1" hangingPunct="1">
              <a:defRPr/>
            </a:pPr>
            <a:r>
              <a:rPr lang="cs-CZ" altLang="cs-CZ" dirty="0" smtClean="0"/>
              <a:t>Rozlišujeme dva základní typy: </a:t>
            </a:r>
          </a:p>
          <a:p>
            <a:pPr lvl="1" eaLnBrk="1" hangingPunct="1">
              <a:defRPr/>
            </a:pPr>
            <a:r>
              <a:rPr lang="cs-CZ" altLang="cs-CZ" dirty="0" smtClean="0"/>
              <a:t> 	 bikarbonátový nárazníkový systém</a:t>
            </a:r>
          </a:p>
          <a:p>
            <a:pPr lvl="1" eaLnBrk="1" hangingPunct="1">
              <a:defRPr/>
            </a:pPr>
            <a:r>
              <a:rPr lang="cs-CZ" altLang="cs-CZ" dirty="0" smtClean="0"/>
              <a:t> 	 nebikarbonátové nárazníkové systémy</a:t>
            </a:r>
          </a:p>
          <a:p>
            <a:pPr eaLnBrk="1" hangingPunct="1">
              <a:defRPr/>
            </a:pPr>
            <a:endParaRPr lang="cs-CZ" alt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cs-CZ" altLang="cs-CZ" dirty="0" smtClean="0">
                <a:solidFill>
                  <a:schemeClr val="hlink"/>
                </a:solidFill>
              </a:rPr>
              <a:t>Acidobazická rovnováha (ABR)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dirty="0" smtClean="0"/>
              <a:t>bikarbonátový nárazníkový systém</a:t>
            </a:r>
          </a:p>
          <a:p>
            <a:pPr lvl="1" eaLnBrk="1" hangingPunct="1">
              <a:defRPr/>
            </a:pPr>
            <a:r>
              <a:rPr lang="cs-CZ" altLang="cs-CZ" dirty="0" smtClean="0"/>
              <a:t>Bikarbonátový nárazníkový systém má největší význam, protože koncentrace jeho složek může být měněna podle potřeb organismu účinnými mechanismy respirace a vylučováním ledvinami</a:t>
            </a:r>
          </a:p>
          <a:p>
            <a:pPr lvl="1" eaLnBrk="1" hangingPunct="1">
              <a:defRPr/>
            </a:pPr>
            <a:r>
              <a:rPr lang="cs-CZ" altLang="cs-CZ" dirty="0" smtClean="0"/>
              <a:t>Systém je složen ze slabé kyseliny uhličité a konjugované báze, bikarbonátu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cs-CZ" altLang="cs-CZ" smtClean="0">
                <a:solidFill>
                  <a:schemeClr val="hlink"/>
                </a:solidFill>
              </a:rPr>
              <a:t>Acidobazická rovnováha (ABR)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cs-CZ" altLang="cs-CZ" sz="2800" dirty="0" smtClean="0"/>
              <a:t>nebikarbonátové nárazníkové systémy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altLang="cs-CZ" sz="2400" dirty="0" smtClean="0"/>
              <a:t>bílkoviny – mohou reverzibilně vázat H</a:t>
            </a:r>
            <a:r>
              <a:rPr lang="cs-CZ" altLang="cs-CZ" sz="2400" baseline="30000" dirty="0" smtClean="0"/>
              <a:t>+</a:t>
            </a:r>
            <a:r>
              <a:rPr lang="cs-CZ" altLang="cs-CZ" sz="2400" dirty="0" smtClean="0"/>
              <a:t> a OH</a:t>
            </a:r>
            <a:r>
              <a:rPr lang="cs-CZ" altLang="cs-CZ" sz="2400" baseline="30000" dirty="0" smtClean="0"/>
              <a:t>-</a:t>
            </a:r>
            <a:r>
              <a:rPr lang="cs-CZ" altLang="cs-CZ" sz="2400" dirty="0" smtClean="0"/>
              <a:t> a fungují jako pufry, za normálního pH má bílkovina negativní náboj a působí jako báze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altLang="cs-CZ" sz="2400" dirty="0" smtClean="0"/>
              <a:t>hemoglobin – za normálního pH působí jako kyselina, jeho nárazníková schopnost je dána přítomností imidazolové skupiny histidinu, která může vázat a uvolňovat H</a:t>
            </a:r>
            <a:r>
              <a:rPr lang="cs-CZ" altLang="cs-CZ" sz="2400" baseline="30000" dirty="0" smtClean="0"/>
              <a:t>+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cs-CZ" altLang="cs-CZ" sz="2400" dirty="0" smtClean="0"/>
              <a:t>fosfáty – v plazmě se uplatňuje střední stupeň disociace kyseliny fosforečné, význam tohoto nárazníku je v plazmě malý, organické fosfáty jsou výrazným intracelulárním nárazníkem</a:t>
            </a:r>
          </a:p>
          <a:p>
            <a:pPr lvl="1" eaLnBrk="1" hangingPunct="1">
              <a:lnSpc>
                <a:spcPct val="80000"/>
              </a:lnSpc>
              <a:defRPr/>
            </a:pPr>
            <a:endParaRPr lang="cs-CZ" altLang="cs-CZ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120775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dirty="0" smtClean="0">
                <a:solidFill>
                  <a:srgbClr val="FFC000"/>
                </a:solidFill>
              </a:rPr>
              <a:t>Poruchy ABR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28775"/>
            <a:ext cx="8229600" cy="4391025"/>
          </a:xfrm>
        </p:spPr>
        <p:txBody>
          <a:bodyPr/>
          <a:lstStyle/>
          <a:p>
            <a:pPr eaLnBrk="1" hangingPunct="1">
              <a:defRPr/>
            </a:pPr>
            <a:r>
              <a:rPr lang="cs-CZ" dirty="0" smtClean="0"/>
              <a:t>podle příčiny: </a:t>
            </a:r>
          </a:p>
          <a:p>
            <a:pPr lvl="1" eaLnBrk="1" hangingPunct="1">
              <a:defRPr/>
            </a:pPr>
            <a:r>
              <a:rPr lang="cs-CZ" dirty="0" smtClean="0"/>
              <a:t>respirační (porucha dýchání nebo výměny plynů)</a:t>
            </a:r>
          </a:p>
          <a:p>
            <a:pPr lvl="1" eaLnBrk="1" hangingPunct="1">
              <a:defRPr/>
            </a:pPr>
            <a:r>
              <a:rPr lang="cs-CZ" dirty="0" smtClean="0"/>
              <a:t>metabolické (porucha buněčného metabolismu)</a:t>
            </a:r>
          </a:p>
          <a:p>
            <a:pPr eaLnBrk="1" hangingPunct="1">
              <a:defRPr/>
            </a:pPr>
            <a:r>
              <a:rPr lang="cs-CZ" dirty="0" smtClean="0"/>
              <a:t>podle efektu na pH arteriální krve:</a:t>
            </a:r>
          </a:p>
          <a:p>
            <a:pPr lvl="1" eaLnBrk="1" hangingPunct="1">
              <a:defRPr/>
            </a:pPr>
            <a:r>
              <a:rPr lang="cs-CZ" dirty="0" smtClean="0"/>
              <a:t>acidózy</a:t>
            </a:r>
          </a:p>
          <a:p>
            <a:pPr lvl="1" eaLnBrk="1" hangingPunct="1">
              <a:defRPr/>
            </a:pPr>
            <a:r>
              <a:rPr lang="cs-CZ" dirty="0" smtClean="0"/>
              <a:t>alkalózy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976313"/>
          </a:xfrm>
        </p:spPr>
        <p:txBody>
          <a:bodyPr/>
          <a:lstStyle/>
          <a:p>
            <a:pPr algn="ctr">
              <a:defRPr/>
            </a:pPr>
            <a:r>
              <a:rPr lang="cs-CZ" dirty="0" smtClean="0">
                <a:solidFill>
                  <a:srgbClr val="FFC000"/>
                </a:solidFill>
              </a:rPr>
              <a:t>Poruchy ABR</a:t>
            </a:r>
            <a:endParaRPr lang="cs-CZ" dirty="0">
              <a:solidFill>
                <a:srgbClr val="FFC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5400675"/>
          </a:xfrm>
        </p:spPr>
        <p:txBody>
          <a:bodyPr/>
          <a:lstStyle/>
          <a:p>
            <a:pPr>
              <a:defRPr/>
            </a:pPr>
            <a:r>
              <a:rPr lang="cs-CZ" dirty="0" smtClean="0">
                <a:solidFill>
                  <a:srgbClr val="FFC000"/>
                </a:solidFill>
              </a:rPr>
              <a:t>Acidóza</a:t>
            </a:r>
            <a:r>
              <a:rPr lang="cs-CZ" dirty="0" smtClean="0"/>
              <a:t>: klinický stav, kdy je  pH arteriální krve &lt; 7,36 (acidémie);  dochází k hromadění kyselých nebo ztrátě alkalických metabolitů</a:t>
            </a:r>
          </a:p>
          <a:p>
            <a:pPr>
              <a:defRPr/>
            </a:pPr>
            <a:r>
              <a:rPr lang="cs-CZ" dirty="0" smtClean="0">
                <a:solidFill>
                  <a:srgbClr val="FFC000"/>
                </a:solidFill>
              </a:rPr>
              <a:t>Alkalóza</a:t>
            </a:r>
            <a:r>
              <a:rPr lang="cs-CZ" dirty="0" smtClean="0"/>
              <a:t>: klinický stav, kdy je  pH arteriální krve &gt; 7,44 (alkalémie); znamená ztrátu kyselých nebo nahromadění alkalických metabolitů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ceán">
  <a:themeElements>
    <a:clrScheme name="Oceán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ceá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ceán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án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án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án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án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án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án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án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280</TotalTime>
  <Words>610</Words>
  <Application>Microsoft Office PowerPoint</Application>
  <PresentationFormat>Předvádění na obrazovce (4:3)</PresentationFormat>
  <Paragraphs>121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6" baseType="lpstr">
      <vt:lpstr>Tahoma</vt:lpstr>
      <vt:lpstr>Arial</vt:lpstr>
      <vt:lpstr>Wingdings</vt:lpstr>
      <vt:lpstr>Calibri</vt:lpstr>
      <vt:lpstr>Times New Roman</vt:lpstr>
      <vt:lpstr>Oceán</vt:lpstr>
      <vt:lpstr>Acidobazická rovnováha (ABR)</vt:lpstr>
      <vt:lpstr>Acidobazická rovnováha (ABR)</vt:lpstr>
      <vt:lpstr>Acidobazická rovnováha (ABR)</vt:lpstr>
      <vt:lpstr>Udržování ABR</vt:lpstr>
      <vt:lpstr>Acidobazická rovnováha (ABR)</vt:lpstr>
      <vt:lpstr>Acidobazická rovnováha (ABR)</vt:lpstr>
      <vt:lpstr>Acidobazická rovnováha (ABR)</vt:lpstr>
      <vt:lpstr>Poruchy ABR</vt:lpstr>
      <vt:lpstr>Poruchy ABR</vt:lpstr>
      <vt:lpstr>Poruchy ABR</vt:lpstr>
      <vt:lpstr>Respirační poruchy</vt:lpstr>
      <vt:lpstr>Metabolické poruchy</vt:lpstr>
      <vt:lpstr>Metabolické poruchy</vt:lpstr>
      <vt:lpstr>Acidobazická rovnováha (ABR)</vt:lpstr>
      <vt:lpstr>Diagnostika ABR</vt:lpstr>
      <vt:lpstr>Diagnostika ABR</vt:lpstr>
      <vt:lpstr>Diagnostika ABR</vt:lpstr>
      <vt:lpstr>Diagnostika ABR</vt:lpstr>
      <vt:lpstr>Diagnostika ABR</vt:lpstr>
      <vt:lpstr>Parametry ABR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Acidobazická rovnováha (ABR)</dc:title>
  <dc:creator>..</dc:creator>
  <cp:lastModifiedBy>Bára</cp:lastModifiedBy>
  <cp:revision>13</cp:revision>
  <dcterms:created xsi:type="dcterms:W3CDTF">2010-12-12T17:13:20Z</dcterms:created>
  <dcterms:modified xsi:type="dcterms:W3CDTF">2020-12-11T18:37:36Z</dcterms:modified>
</cp:coreProperties>
</file>