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 id="323" r:id="rId3"/>
    <p:sldId id="325" r:id="rId4"/>
    <p:sldId id="324" r:id="rId5"/>
    <p:sldId id="259" r:id="rId6"/>
    <p:sldId id="258" r:id="rId7"/>
    <p:sldId id="329" r:id="rId8"/>
    <p:sldId id="331" r:id="rId9"/>
    <p:sldId id="336" r:id="rId10"/>
    <p:sldId id="326" r:id="rId11"/>
    <p:sldId id="327" r:id="rId12"/>
    <p:sldId id="328" r:id="rId13"/>
    <p:sldId id="332" r:id="rId14"/>
    <p:sldId id="330" r:id="rId15"/>
    <p:sldId id="333" r:id="rId16"/>
    <p:sldId id="335" r:id="rId17"/>
    <p:sldId id="334" r:id="rId18"/>
    <p:sldId id="342" r:id="rId19"/>
    <p:sldId id="337" r:id="rId20"/>
    <p:sldId id="338" r:id="rId21"/>
    <p:sldId id="339" r:id="rId22"/>
    <p:sldId id="340" r:id="rId23"/>
    <p:sldId id="341" r:id="rId24"/>
    <p:sldId id="343" r:id="rId25"/>
    <p:sldId id="344" r:id="rId26"/>
    <p:sldId id="345" r:id="rId27"/>
    <p:sldId id="357" r:id="rId28"/>
    <p:sldId id="346" r:id="rId29"/>
    <p:sldId id="347" r:id="rId30"/>
    <p:sldId id="348" r:id="rId31"/>
    <p:sldId id="349" r:id="rId32"/>
    <p:sldId id="350" r:id="rId33"/>
    <p:sldId id="351" r:id="rId34"/>
    <p:sldId id="352" r:id="rId35"/>
    <p:sldId id="353" r:id="rId36"/>
    <p:sldId id="356" r:id="rId37"/>
    <p:sldId id="354" r:id="rId38"/>
    <p:sldId id="355" r:id="rId39"/>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0000"/>
    <a:srgbClr val="FF6600"/>
    <a:srgbClr val="FFFC8C"/>
    <a:srgbClr val="FF3300"/>
    <a:srgbClr val="FDFD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8" autoAdjust="0"/>
    <p:restoredTop sz="94565" autoAdjust="0"/>
  </p:normalViewPr>
  <p:slideViewPr>
    <p:cSldViewPr>
      <p:cViewPr varScale="1">
        <p:scale>
          <a:sx n="115" d="100"/>
          <a:sy n="115" d="100"/>
        </p:scale>
        <p:origin x="216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0482" name="Rectangle 2"/>
          <p:cNvSpPr>
            <a:spLocks noGrp="1" noRot="1" noChangeArrowheads="1"/>
          </p:cNvSpPr>
          <p:nvPr>
            <p:ph type="ctrTitle"/>
          </p:nvPr>
        </p:nvSpPr>
        <p:spPr>
          <a:xfrm>
            <a:off x="685800" y="1981200"/>
            <a:ext cx="7772400" cy="1600200"/>
          </a:xfrm>
        </p:spPr>
        <p:txBody>
          <a:bodyPr/>
          <a:lstStyle>
            <a:lvl1pPr>
              <a:defRPr/>
            </a:lvl1pPr>
          </a:lstStyle>
          <a:p>
            <a:pPr lvl="0"/>
            <a:r>
              <a:rPr lang="cs-CZ" noProof="0" smtClean="0"/>
              <a:t>Klepnutím lze upravit styl předlohy nadpisů.</a:t>
            </a:r>
          </a:p>
        </p:txBody>
      </p:sp>
      <p:sp>
        <p:nvSpPr>
          <p:cNvPr id="2048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cs-CZ" noProof="0" smtClean="0"/>
              <a:t>Klepnutím lze upravit styl předlohy podnadpisů.</a:t>
            </a:r>
          </a:p>
        </p:txBody>
      </p:sp>
      <p:sp>
        <p:nvSpPr>
          <p:cNvPr id="4" name="Rectangle 4"/>
          <p:cNvSpPr>
            <a:spLocks noGrp="1" noChangeArrowheads="1"/>
          </p:cNvSpPr>
          <p:nvPr>
            <p:ph type="dt" sz="half" idx="10"/>
          </p:nvPr>
        </p:nvSpPr>
        <p:spPr>
          <a:ln/>
        </p:spPr>
        <p:txBody>
          <a:bodyPr/>
          <a:lstStyle>
            <a:lvl1pPr>
              <a:defRPr/>
            </a:lvl1pPr>
          </a:lstStyle>
          <a:p>
            <a:pPr>
              <a:defRPr/>
            </a:pPr>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fld id="{A2AA6FDD-4318-416C-850B-0358389EA79D}" type="slidenum">
              <a:rPr lang="cs-CZ" altLang="cs-CZ"/>
              <a:pPr/>
              <a:t>‹#›</a:t>
            </a:fld>
            <a:endParaRPr lang="cs-CZ" altLang="cs-CZ"/>
          </a:p>
        </p:txBody>
      </p:sp>
    </p:spTree>
    <p:extLst>
      <p:ext uri="{BB962C8B-B14F-4D97-AF65-F5344CB8AC3E}">
        <p14:creationId xmlns:p14="http://schemas.microsoft.com/office/powerpoint/2010/main" val="706184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fld id="{73F69310-3A04-4815-91DA-728F54078A4F}" type="slidenum">
              <a:rPr lang="cs-CZ" altLang="cs-CZ"/>
              <a:pPr/>
              <a:t>‹#›</a:t>
            </a:fld>
            <a:endParaRPr lang="cs-CZ" altLang="cs-CZ"/>
          </a:p>
        </p:txBody>
      </p:sp>
    </p:spTree>
    <p:extLst>
      <p:ext uri="{BB962C8B-B14F-4D97-AF65-F5344CB8AC3E}">
        <p14:creationId xmlns:p14="http://schemas.microsoft.com/office/powerpoint/2010/main" val="320858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707188" y="228600"/>
            <a:ext cx="2135187" cy="587057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301625" y="228600"/>
            <a:ext cx="6253163" cy="587057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fld id="{F8853E71-F48F-495B-A84F-3FA0856E0317}" type="slidenum">
              <a:rPr lang="cs-CZ" altLang="cs-CZ"/>
              <a:pPr/>
              <a:t>‹#›</a:t>
            </a:fld>
            <a:endParaRPr lang="cs-CZ" altLang="cs-CZ"/>
          </a:p>
        </p:txBody>
      </p:sp>
    </p:spTree>
    <p:extLst>
      <p:ext uri="{BB962C8B-B14F-4D97-AF65-F5344CB8AC3E}">
        <p14:creationId xmlns:p14="http://schemas.microsoft.com/office/powerpoint/2010/main" val="1704448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fld id="{50B59A17-1A8E-4706-999D-718DF7BF3723}" type="slidenum">
              <a:rPr lang="cs-CZ" altLang="cs-CZ"/>
              <a:pPr/>
              <a:t>‹#›</a:t>
            </a:fld>
            <a:endParaRPr lang="cs-CZ" altLang="cs-CZ"/>
          </a:p>
        </p:txBody>
      </p:sp>
    </p:spTree>
    <p:extLst>
      <p:ext uri="{BB962C8B-B14F-4D97-AF65-F5344CB8AC3E}">
        <p14:creationId xmlns:p14="http://schemas.microsoft.com/office/powerpoint/2010/main" val="1670110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cs-CZ"/>
          </a:p>
        </p:txBody>
      </p:sp>
      <p:sp>
        <p:nvSpPr>
          <p:cNvPr id="6" name="Rectangle 6"/>
          <p:cNvSpPr>
            <a:spLocks noGrp="1" noChangeArrowheads="1"/>
          </p:cNvSpPr>
          <p:nvPr>
            <p:ph type="sldNum" sz="quarter" idx="12"/>
          </p:nvPr>
        </p:nvSpPr>
        <p:spPr>
          <a:ln/>
        </p:spPr>
        <p:txBody>
          <a:bodyPr/>
          <a:lstStyle>
            <a:lvl1pPr>
              <a:defRPr/>
            </a:lvl1pPr>
          </a:lstStyle>
          <a:p>
            <a:fld id="{968A4F2B-5CAA-471E-858D-72CFA80C7E47}" type="slidenum">
              <a:rPr lang="cs-CZ" altLang="cs-CZ"/>
              <a:pPr/>
              <a:t>‹#›</a:t>
            </a:fld>
            <a:endParaRPr lang="cs-CZ" altLang="cs-CZ"/>
          </a:p>
        </p:txBody>
      </p:sp>
    </p:spTree>
    <p:extLst>
      <p:ext uri="{BB962C8B-B14F-4D97-AF65-F5344CB8AC3E}">
        <p14:creationId xmlns:p14="http://schemas.microsoft.com/office/powerpoint/2010/main" val="2214292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fld id="{203FA58E-FFFB-4A7D-A469-B337FA4EAAA2}" type="slidenum">
              <a:rPr lang="cs-CZ" altLang="cs-CZ"/>
              <a:pPr/>
              <a:t>‹#›</a:t>
            </a:fld>
            <a:endParaRPr lang="cs-CZ" altLang="cs-CZ"/>
          </a:p>
        </p:txBody>
      </p:sp>
    </p:spTree>
    <p:extLst>
      <p:ext uri="{BB962C8B-B14F-4D97-AF65-F5344CB8AC3E}">
        <p14:creationId xmlns:p14="http://schemas.microsoft.com/office/powerpoint/2010/main" val="4104236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p>
        </p:txBody>
      </p:sp>
      <p:sp>
        <p:nvSpPr>
          <p:cNvPr id="8" name="Rectangle 5"/>
          <p:cNvSpPr>
            <a:spLocks noGrp="1" noChangeArrowheads="1"/>
          </p:cNvSpPr>
          <p:nvPr>
            <p:ph type="ftr" sz="quarter" idx="11"/>
          </p:nvPr>
        </p:nvSpPr>
        <p:spPr>
          <a:ln/>
        </p:spPr>
        <p:txBody>
          <a:bodyPr/>
          <a:lstStyle>
            <a:lvl1pPr>
              <a:defRPr/>
            </a:lvl1pPr>
          </a:lstStyle>
          <a:p>
            <a:pPr>
              <a:defRPr/>
            </a:pPr>
            <a:endParaRPr lang="cs-CZ"/>
          </a:p>
        </p:txBody>
      </p:sp>
      <p:sp>
        <p:nvSpPr>
          <p:cNvPr id="9" name="Rectangle 6"/>
          <p:cNvSpPr>
            <a:spLocks noGrp="1" noChangeArrowheads="1"/>
          </p:cNvSpPr>
          <p:nvPr>
            <p:ph type="sldNum" sz="quarter" idx="12"/>
          </p:nvPr>
        </p:nvSpPr>
        <p:spPr>
          <a:ln/>
        </p:spPr>
        <p:txBody>
          <a:bodyPr/>
          <a:lstStyle>
            <a:lvl1pPr>
              <a:defRPr/>
            </a:lvl1pPr>
          </a:lstStyle>
          <a:p>
            <a:fld id="{408EDBDA-04B2-423C-8A42-C670A4093429}" type="slidenum">
              <a:rPr lang="cs-CZ" altLang="cs-CZ"/>
              <a:pPr/>
              <a:t>‹#›</a:t>
            </a:fld>
            <a:endParaRPr lang="cs-CZ" altLang="cs-CZ"/>
          </a:p>
        </p:txBody>
      </p:sp>
    </p:spTree>
    <p:extLst>
      <p:ext uri="{BB962C8B-B14F-4D97-AF65-F5344CB8AC3E}">
        <p14:creationId xmlns:p14="http://schemas.microsoft.com/office/powerpoint/2010/main" val="46562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cs-CZ"/>
          </a:p>
        </p:txBody>
      </p:sp>
      <p:sp>
        <p:nvSpPr>
          <p:cNvPr id="4" name="Rectangle 5"/>
          <p:cNvSpPr>
            <a:spLocks noGrp="1" noChangeArrowheads="1"/>
          </p:cNvSpPr>
          <p:nvPr>
            <p:ph type="ftr" sz="quarter" idx="11"/>
          </p:nvPr>
        </p:nvSpPr>
        <p:spPr>
          <a:ln/>
        </p:spPr>
        <p:txBody>
          <a:bodyPr/>
          <a:lstStyle>
            <a:lvl1pPr>
              <a:defRPr/>
            </a:lvl1pPr>
          </a:lstStyle>
          <a:p>
            <a:pPr>
              <a:defRPr/>
            </a:pPr>
            <a:endParaRPr lang="cs-CZ"/>
          </a:p>
        </p:txBody>
      </p:sp>
      <p:sp>
        <p:nvSpPr>
          <p:cNvPr id="5" name="Rectangle 6"/>
          <p:cNvSpPr>
            <a:spLocks noGrp="1" noChangeArrowheads="1"/>
          </p:cNvSpPr>
          <p:nvPr>
            <p:ph type="sldNum" sz="quarter" idx="12"/>
          </p:nvPr>
        </p:nvSpPr>
        <p:spPr>
          <a:ln/>
        </p:spPr>
        <p:txBody>
          <a:bodyPr/>
          <a:lstStyle>
            <a:lvl1pPr>
              <a:defRPr/>
            </a:lvl1pPr>
          </a:lstStyle>
          <a:p>
            <a:fld id="{24A03A9F-3AE9-4B32-98BA-4CAE07D7B5DF}" type="slidenum">
              <a:rPr lang="cs-CZ" altLang="cs-CZ"/>
              <a:pPr/>
              <a:t>‹#›</a:t>
            </a:fld>
            <a:endParaRPr lang="cs-CZ" altLang="cs-CZ"/>
          </a:p>
        </p:txBody>
      </p:sp>
    </p:spTree>
    <p:extLst>
      <p:ext uri="{BB962C8B-B14F-4D97-AF65-F5344CB8AC3E}">
        <p14:creationId xmlns:p14="http://schemas.microsoft.com/office/powerpoint/2010/main" val="4259801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s-CZ"/>
          </a:p>
        </p:txBody>
      </p:sp>
      <p:sp>
        <p:nvSpPr>
          <p:cNvPr id="3" name="Rectangle 5"/>
          <p:cNvSpPr>
            <a:spLocks noGrp="1" noChangeArrowheads="1"/>
          </p:cNvSpPr>
          <p:nvPr>
            <p:ph type="ftr" sz="quarter" idx="11"/>
          </p:nvPr>
        </p:nvSpPr>
        <p:spPr>
          <a:ln/>
        </p:spPr>
        <p:txBody>
          <a:bodyPr/>
          <a:lstStyle>
            <a:lvl1pPr>
              <a:defRPr/>
            </a:lvl1pPr>
          </a:lstStyle>
          <a:p>
            <a:pPr>
              <a:defRPr/>
            </a:pPr>
            <a:endParaRPr lang="cs-CZ"/>
          </a:p>
        </p:txBody>
      </p:sp>
      <p:sp>
        <p:nvSpPr>
          <p:cNvPr id="4" name="Rectangle 6"/>
          <p:cNvSpPr>
            <a:spLocks noGrp="1" noChangeArrowheads="1"/>
          </p:cNvSpPr>
          <p:nvPr>
            <p:ph type="sldNum" sz="quarter" idx="12"/>
          </p:nvPr>
        </p:nvSpPr>
        <p:spPr>
          <a:ln/>
        </p:spPr>
        <p:txBody>
          <a:bodyPr/>
          <a:lstStyle>
            <a:lvl1pPr>
              <a:defRPr/>
            </a:lvl1pPr>
          </a:lstStyle>
          <a:p>
            <a:fld id="{C4090260-C26A-40EC-86D5-5365668D28C7}" type="slidenum">
              <a:rPr lang="cs-CZ" altLang="cs-CZ"/>
              <a:pPr/>
              <a:t>‹#›</a:t>
            </a:fld>
            <a:endParaRPr lang="cs-CZ" altLang="cs-CZ"/>
          </a:p>
        </p:txBody>
      </p:sp>
    </p:spTree>
    <p:extLst>
      <p:ext uri="{BB962C8B-B14F-4D97-AF65-F5344CB8AC3E}">
        <p14:creationId xmlns:p14="http://schemas.microsoft.com/office/powerpoint/2010/main" val="1326709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fld id="{09AB4FDB-30C1-4C7F-8CE0-750116963512}" type="slidenum">
              <a:rPr lang="cs-CZ" altLang="cs-CZ"/>
              <a:pPr/>
              <a:t>‹#›</a:t>
            </a:fld>
            <a:endParaRPr lang="cs-CZ" altLang="cs-CZ"/>
          </a:p>
        </p:txBody>
      </p:sp>
    </p:spTree>
    <p:extLst>
      <p:ext uri="{BB962C8B-B14F-4D97-AF65-F5344CB8AC3E}">
        <p14:creationId xmlns:p14="http://schemas.microsoft.com/office/powerpoint/2010/main" val="369584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fld id="{9BBC30FA-1784-4C94-AA1F-C332A3E4B5CB}" type="slidenum">
              <a:rPr lang="cs-CZ" altLang="cs-CZ"/>
              <a:pPr/>
              <a:t>‹#›</a:t>
            </a:fld>
            <a:endParaRPr lang="cs-CZ" altLang="cs-CZ"/>
          </a:p>
        </p:txBody>
      </p:sp>
    </p:spTree>
    <p:extLst>
      <p:ext uri="{BB962C8B-B14F-4D97-AF65-F5344CB8AC3E}">
        <p14:creationId xmlns:p14="http://schemas.microsoft.com/office/powerpoint/2010/main" val="808648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bwMode="auto">
          <a:xfrm>
            <a:off x="301625" y="228600"/>
            <a:ext cx="851058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9459" name="Rectangle 3"/>
          <p:cNvSpPr>
            <a:spLocks noGrp="1" noRot="1" noChangeArrowheads="1"/>
          </p:cNvSpPr>
          <p:nvPr>
            <p:ph type="body" idx="1"/>
          </p:nvPr>
        </p:nvSpPr>
        <p:spPr bwMode="auto">
          <a:xfrm>
            <a:off x="301625" y="1676400"/>
            <a:ext cx="85407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19460" name="Rectangle 4"/>
          <p:cNvSpPr>
            <a:spLocks noGrp="1" noChangeArrowheads="1"/>
          </p:cNvSpPr>
          <p:nvPr>
            <p:ph type="dt" sz="half" idx="2"/>
          </p:nvPr>
        </p:nvSpPr>
        <p:spPr bwMode="auto">
          <a:xfrm>
            <a:off x="3048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effectLst>
                  <a:outerShdw blurRad="38100" dist="38100" dir="2700000" algn="tl">
                    <a:srgbClr val="000000"/>
                  </a:outerShdw>
                </a:effectLst>
                <a:latin typeface="Arial" charset="0"/>
              </a:defRPr>
            </a:lvl1pPr>
          </a:lstStyle>
          <a:p>
            <a:pPr>
              <a:defRPr/>
            </a:pPr>
            <a:endParaRPr lang="cs-CZ"/>
          </a:p>
        </p:txBody>
      </p:sp>
      <p:sp>
        <p:nvSpPr>
          <p:cNvPr id="1946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effectLst>
                  <a:outerShdw blurRad="38100" dist="38100" dir="2700000" algn="tl">
                    <a:srgbClr val="000000"/>
                  </a:outerShdw>
                </a:effectLst>
                <a:latin typeface="Arial" charset="0"/>
              </a:defRPr>
            </a:lvl1pPr>
          </a:lstStyle>
          <a:p>
            <a:pPr>
              <a:defRPr/>
            </a:pPr>
            <a:endParaRPr lang="cs-CZ"/>
          </a:p>
        </p:txBody>
      </p:sp>
      <p:sp>
        <p:nvSpPr>
          <p:cNvPr id="19462" name="Rectangle 6"/>
          <p:cNvSpPr>
            <a:spLocks noGrp="1" noChangeArrowheads="1"/>
          </p:cNvSpPr>
          <p:nvPr>
            <p:ph type="sldNum" sz="quarter" idx="4"/>
          </p:nvPr>
        </p:nvSpPr>
        <p:spPr bwMode="auto">
          <a:xfrm>
            <a:off x="65532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461FD0F8-5342-4E10-B966-47678A77C729}" type="slidenum">
              <a:rPr lang="cs-CZ" altLang="cs-CZ"/>
              <a:pPr/>
              <a:t>‹#›</a:t>
            </a:fld>
            <a:endParaRPr lang="cs-CZ" altLang="cs-CZ"/>
          </a:p>
        </p:txBody>
      </p:sp>
    </p:spTree>
  </p:cSld>
  <p:clrMap bg1="dk2" tx1="lt1" bg2="dk1"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title"/>
          </p:nvPr>
        </p:nvSpPr>
        <p:spPr>
          <a:xfrm>
            <a:off x="301625" y="188913"/>
            <a:ext cx="8510588" cy="1008062"/>
          </a:xfrm>
        </p:spPr>
        <p:txBody>
          <a:bodyPr/>
          <a:lstStyle/>
          <a:p>
            <a:pPr eaLnBrk="1" hangingPunct="1"/>
            <a:r>
              <a:rPr lang="cs-CZ" altLang="cs-CZ" smtClean="0">
                <a:solidFill>
                  <a:srgbClr val="00FF00"/>
                </a:solidFill>
                <a:effectLst/>
              </a:rPr>
              <a:t>ENZYMY</a:t>
            </a:r>
          </a:p>
        </p:txBody>
      </p:sp>
      <p:sp>
        <p:nvSpPr>
          <p:cNvPr id="2051" name="Rectangle 3"/>
          <p:cNvSpPr>
            <a:spLocks noGrp="1" noRot="1" noChangeArrowheads="1"/>
          </p:cNvSpPr>
          <p:nvPr>
            <p:ph type="body" idx="1"/>
          </p:nvPr>
        </p:nvSpPr>
        <p:spPr>
          <a:xfrm>
            <a:off x="301625" y="1341438"/>
            <a:ext cx="8540750" cy="5183187"/>
          </a:xfrm>
        </p:spPr>
        <p:txBody>
          <a:bodyPr/>
          <a:lstStyle/>
          <a:p>
            <a:pPr marL="609600" indent="-609600" eaLnBrk="1" hangingPunct="1">
              <a:lnSpc>
                <a:spcPct val="80000"/>
              </a:lnSpc>
            </a:pPr>
            <a:endParaRPr lang="cs-CZ" altLang="cs-CZ" sz="2400" smtClean="0">
              <a:solidFill>
                <a:srgbClr val="FFFC8C"/>
              </a:solidFill>
              <a:effectLst/>
            </a:endParaRPr>
          </a:p>
          <a:p>
            <a:pPr marL="609600" indent="-609600" eaLnBrk="1" hangingPunct="1">
              <a:lnSpc>
                <a:spcPct val="80000"/>
              </a:lnSpc>
            </a:pPr>
            <a:r>
              <a:rPr lang="cs-CZ" altLang="cs-CZ" sz="2800" smtClean="0">
                <a:solidFill>
                  <a:srgbClr val="FFFC8C"/>
                </a:solidFill>
                <a:effectLst/>
              </a:rPr>
              <a:t>Struktura a funkce enzymů</a:t>
            </a:r>
            <a:r>
              <a:rPr lang="cs-CZ" altLang="cs-CZ" sz="2800" u="sng" smtClean="0">
                <a:solidFill>
                  <a:srgbClr val="FFFC8C"/>
                </a:solidFill>
                <a:effectLst/>
              </a:rPr>
              <a:t> </a:t>
            </a:r>
          </a:p>
          <a:p>
            <a:pPr marL="990600" lvl="1" indent="-533400" eaLnBrk="1" hangingPunct="1">
              <a:lnSpc>
                <a:spcPct val="80000"/>
              </a:lnSpc>
              <a:buFontTx/>
              <a:buNone/>
            </a:pPr>
            <a:endParaRPr lang="cs-CZ" altLang="cs-CZ" u="sng" smtClean="0">
              <a:solidFill>
                <a:srgbClr val="FFFC8C"/>
              </a:solidFill>
              <a:effectLst/>
            </a:endParaRPr>
          </a:p>
          <a:p>
            <a:pPr marL="609600" indent="-609600" eaLnBrk="1" hangingPunct="1">
              <a:lnSpc>
                <a:spcPct val="80000"/>
              </a:lnSpc>
            </a:pPr>
            <a:r>
              <a:rPr lang="cs-CZ" altLang="cs-CZ" sz="2800" smtClean="0">
                <a:solidFill>
                  <a:srgbClr val="FFFC8C"/>
                </a:solidFill>
                <a:effectLst/>
              </a:rPr>
              <a:t>Klasifikace enzymů</a:t>
            </a:r>
          </a:p>
          <a:p>
            <a:pPr marL="609600" indent="-609600" eaLnBrk="1" hangingPunct="1">
              <a:lnSpc>
                <a:spcPct val="80000"/>
              </a:lnSpc>
            </a:pPr>
            <a:endParaRPr lang="cs-CZ" altLang="cs-CZ" sz="2800" smtClean="0">
              <a:solidFill>
                <a:srgbClr val="FFFC8C"/>
              </a:solidFill>
              <a:effectLst/>
            </a:endParaRPr>
          </a:p>
          <a:p>
            <a:pPr marL="609600" indent="-609600" eaLnBrk="1" hangingPunct="1">
              <a:lnSpc>
                <a:spcPct val="80000"/>
              </a:lnSpc>
            </a:pPr>
            <a:r>
              <a:rPr lang="cs-CZ" altLang="cs-CZ" sz="2800" smtClean="0">
                <a:solidFill>
                  <a:srgbClr val="FFFC8C"/>
                </a:solidFill>
                <a:effectLst/>
              </a:rPr>
              <a:t>Názvosloví enzymů</a:t>
            </a:r>
          </a:p>
          <a:p>
            <a:pPr marL="609600" indent="-609600" eaLnBrk="1" hangingPunct="1">
              <a:lnSpc>
                <a:spcPct val="80000"/>
              </a:lnSpc>
            </a:pPr>
            <a:endParaRPr lang="cs-CZ" altLang="cs-CZ" sz="2800" u="sng" smtClean="0">
              <a:solidFill>
                <a:srgbClr val="FFFC8C"/>
              </a:solidFill>
              <a:effectLst/>
            </a:endParaRPr>
          </a:p>
          <a:p>
            <a:pPr marL="609600" indent="-609600" eaLnBrk="1" hangingPunct="1">
              <a:lnSpc>
                <a:spcPct val="80000"/>
              </a:lnSpc>
            </a:pPr>
            <a:r>
              <a:rPr lang="cs-CZ" altLang="cs-CZ" sz="2800" smtClean="0">
                <a:solidFill>
                  <a:srgbClr val="FFFC8C"/>
                </a:solidFill>
                <a:effectLst/>
              </a:rPr>
              <a:t>Klinicky významné enzymy</a:t>
            </a:r>
            <a:r>
              <a:rPr lang="cs-CZ" altLang="cs-CZ" sz="2800" smtClean="0">
                <a:effectLst/>
              </a:rPr>
              <a:t> </a:t>
            </a:r>
          </a:p>
          <a:p>
            <a:pPr marL="990600" lvl="1" indent="-533400" eaLnBrk="1" hangingPunct="1">
              <a:lnSpc>
                <a:spcPct val="80000"/>
              </a:lnSpc>
            </a:pPr>
            <a:endParaRPr lang="cs-CZ" altLang="cs-CZ" smtClean="0">
              <a:effectLst/>
            </a:endParaRPr>
          </a:p>
          <a:p>
            <a:pPr marL="609600" indent="-609600" eaLnBrk="1" hangingPunct="1">
              <a:lnSpc>
                <a:spcPct val="80000"/>
              </a:lnSpc>
              <a:buFont typeface="Wingdings" panose="05000000000000000000" pitchFamily="2" charset="2"/>
              <a:buNone/>
            </a:pPr>
            <a:endParaRPr lang="cs-CZ" altLang="cs-CZ" sz="2800" smtClean="0">
              <a:effectLst/>
            </a:endParaRPr>
          </a:p>
          <a:p>
            <a:pPr marL="609600" indent="-609600" eaLnBrk="1" hangingPunct="1">
              <a:lnSpc>
                <a:spcPct val="80000"/>
              </a:lnSpc>
            </a:pPr>
            <a:endParaRPr lang="cs-CZ" altLang="cs-CZ" sz="2400" smtClean="0">
              <a:solidFill>
                <a:schemeClr val="hlink"/>
              </a:solidFill>
              <a:effectLst/>
            </a:endParaRPr>
          </a:p>
          <a:p>
            <a:pPr marL="609600" indent="-609600" eaLnBrk="1" hangingPunct="1">
              <a:lnSpc>
                <a:spcPct val="80000"/>
              </a:lnSpc>
              <a:buFont typeface="Wingdings" panose="05000000000000000000" pitchFamily="2" charset="2"/>
              <a:buNone/>
            </a:pPr>
            <a:r>
              <a:rPr lang="cs-CZ" altLang="cs-CZ" sz="2400" smtClean="0">
                <a:effectLst/>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301625" y="228600"/>
            <a:ext cx="8510588" cy="752475"/>
          </a:xfrm>
        </p:spPr>
        <p:txBody>
          <a:bodyPr/>
          <a:lstStyle/>
          <a:p>
            <a:pPr eaLnBrk="1" hangingPunct="1"/>
            <a:r>
              <a:rPr lang="cs-CZ" altLang="cs-CZ" sz="4000" smtClean="0">
                <a:solidFill>
                  <a:schemeClr val="hlink"/>
                </a:solidFill>
                <a:effectLst/>
              </a:rPr>
              <a:t>Klasifikace enzymů</a:t>
            </a:r>
          </a:p>
        </p:txBody>
      </p:sp>
      <p:sp>
        <p:nvSpPr>
          <p:cNvPr id="134147" name="Rectangle 3"/>
          <p:cNvSpPr>
            <a:spLocks noGrp="1" noRot="1" noChangeArrowheads="1"/>
          </p:cNvSpPr>
          <p:nvPr>
            <p:ph type="body" idx="1"/>
          </p:nvPr>
        </p:nvSpPr>
        <p:spPr>
          <a:xfrm>
            <a:off x="301625" y="1125538"/>
            <a:ext cx="8540750" cy="5543550"/>
          </a:xfrm>
        </p:spPr>
        <p:txBody>
          <a:bodyPr/>
          <a:lstStyle/>
          <a:p>
            <a:pPr eaLnBrk="1" hangingPunct="1">
              <a:defRPr/>
            </a:pPr>
            <a:r>
              <a:rPr lang="cs-CZ" sz="2800" smtClean="0"/>
              <a:t>podle typu katalyzované reakce se enzymy dělí (podle UIB – Mezinárodní unie biochemie) do šesti skupin:</a:t>
            </a:r>
          </a:p>
          <a:p>
            <a:pPr lvl="1" eaLnBrk="1" hangingPunct="1">
              <a:defRPr/>
            </a:pPr>
            <a:r>
              <a:rPr lang="cs-CZ" sz="2400" smtClean="0"/>
              <a:t>EC 1 </a:t>
            </a:r>
            <a:r>
              <a:rPr lang="cs-CZ" sz="2400" b="1" smtClean="0">
                <a:solidFill>
                  <a:srgbClr val="FF3300"/>
                </a:solidFill>
              </a:rPr>
              <a:t>oxidoreduktázy</a:t>
            </a:r>
            <a:r>
              <a:rPr lang="cs-CZ" sz="2400" smtClean="0">
                <a:solidFill>
                  <a:srgbClr val="FF3300"/>
                </a:solidFill>
              </a:rPr>
              <a:t>:</a:t>
            </a:r>
            <a:r>
              <a:rPr lang="cs-CZ" sz="2400" smtClean="0"/>
              <a:t> katalyzují oxidačně/redukční reakce</a:t>
            </a:r>
          </a:p>
          <a:p>
            <a:pPr lvl="1" eaLnBrk="1" hangingPunct="1">
              <a:defRPr/>
            </a:pPr>
            <a:r>
              <a:rPr lang="cs-CZ" sz="2400" smtClean="0"/>
              <a:t>EC 2 </a:t>
            </a:r>
            <a:r>
              <a:rPr lang="cs-CZ" sz="2400" b="1" smtClean="0">
                <a:solidFill>
                  <a:srgbClr val="FF3300"/>
                </a:solidFill>
              </a:rPr>
              <a:t>transferázy</a:t>
            </a:r>
            <a:r>
              <a:rPr lang="cs-CZ" sz="2400" smtClean="0">
                <a:solidFill>
                  <a:srgbClr val="FF3300"/>
                </a:solidFill>
              </a:rPr>
              <a:t>:</a:t>
            </a:r>
            <a:r>
              <a:rPr lang="cs-CZ" sz="2400" smtClean="0"/>
              <a:t> přenášejí funkční skupiny (například methyl-, acetyl- nebo fosfátovou skupinu)</a:t>
            </a:r>
          </a:p>
          <a:p>
            <a:pPr lvl="1" eaLnBrk="1" hangingPunct="1">
              <a:defRPr/>
            </a:pPr>
            <a:r>
              <a:rPr lang="cs-CZ" sz="2400" smtClean="0"/>
              <a:t>EC 3 </a:t>
            </a:r>
            <a:r>
              <a:rPr lang="cs-CZ" sz="2400" b="1" smtClean="0">
                <a:solidFill>
                  <a:srgbClr val="FF3300"/>
                </a:solidFill>
              </a:rPr>
              <a:t>hydrolázy</a:t>
            </a:r>
            <a:r>
              <a:rPr lang="cs-CZ" sz="2400" smtClean="0">
                <a:solidFill>
                  <a:srgbClr val="FF3300"/>
                </a:solidFill>
              </a:rPr>
              <a:t>:</a:t>
            </a:r>
            <a:r>
              <a:rPr lang="cs-CZ" sz="2400" smtClean="0"/>
              <a:t> katalyzují hydrolýzu chemických vazeb</a:t>
            </a:r>
          </a:p>
          <a:p>
            <a:pPr lvl="1" eaLnBrk="1" hangingPunct="1">
              <a:defRPr/>
            </a:pPr>
            <a:r>
              <a:rPr lang="cs-CZ" sz="2400" smtClean="0"/>
              <a:t>EC 4 </a:t>
            </a:r>
            <a:r>
              <a:rPr lang="cs-CZ" sz="2400" b="1" smtClean="0">
                <a:solidFill>
                  <a:srgbClr val="FF3300"/>
                </a:solidFill>
              </a:rPr>
              <a:t>lyázy</a:t>
            </a:r>
            <a:r>
              <a:rPr lang="cs-CZ" sz="2400" smtClean="0">
                <a:solidFill>
                  <a:srgbClr val="FF3300"/>
                </a:solidFill>
              </a:rPr>
              <a:t>:</a:t>
            </a:r>
            <a:r>
              <a:rPr lang="cs-CZ" sz="2400" smtClean="0"/>
              <a:t> štěpí chemické vazby jiným způsobem než hydrolýzou či redoxní reakcí</a:t>
            </a:r>
          </a:p>
          <a:p>
            <a:pPr lvl="1" eaLnBrk="1" hangingPunct="1">
              <a:defRPr/>
            </a:pPr>
            <a:r>
              <a:rPr lang="cs-CZ" sz="2400" smtClean="0"/>
              <a:t>EC 5 </a:t>
            </a:r>
            <a:r>
              <a:rPr lang="cs-CZ" sz="2400" b="1" smtClean="0">
                <a:solidFill>
                  <a:srgbClr val="FF3300"/>
                </a:solidFill>
              </a:rPr>
              <a:t>isomerázy</a:t>
            </a:r>
            <a:r>
              <a:rPr lang="cs-CZ" sz="2400" smtClean="0">
                <a:solidFill>
                  <a:srgbClr val="FF3300"/>
                </a:solidFill>
              </a:rPr>
              <a:t>:</a:t>
            </a:r>
            <a:r>
              <a:rPr lang="cs-CZ" sz="2400" smtClean="0"/>
              <a:t> katalyzují isomerisační reakce</a:t>
            </a:r>
          </a:p>
          <a:p>
            <a:pPr lvl="1" eaLnBrk="1" hangingPunct="1">
              <a:defRPr/>
            </a:pPr>
            <a:r>
              <a:rPr lang="cs-CZ" sz="2400" smtClean="0"/>
              <a:t>EC 6</a:t>
            </a:r>
            <a:r>
              <a:rPr lang="cs-CZ" sz="2400" smtClean="0">
                <a:solidFill>
                  <a:srgbClr val="FFFC8C"/>
                </a:solidFill>
              </a:rPr>
              <a:t> </a:t>
            </a:r>
            <a:r>
              <a:rPr lang="cs-CZ" sz="2400" b="1" smtClean="0">
                <a:solidFill>
                  <a:srgbClr val="FF3300"/>
                </a:solidFill>
              </a:rPr>
              <a:t>ligázy</a:t>
            </a:r>
            <a:r>
              <a:rPr lang="cs-CZ" sz="2400" smtClean="0">
                <a:solidFill>
                  <a:srgbClr val="FF3300"/>
                </a:solidFill>
              </a:rPr>
              <a:t>:</a:t>
            </a:r>
            <a:r>
              <a:rPr lang="cs-CZ" sz="2400" smtClean="0"/>
              <a:t> spojují dvě molekuly kovalentní vazbou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Klasifikace enzymů</a:t>
            </a:r>
          </a:p>
        </p:txBody>
      </p:sp>
      <p:sp>
        <p:nvSpPr>
          <p:cNvPr id="135171" name="Rectangle 3"/>
          <p:cNvSpPr>
            <a:spLocks noGrp="1" noRot="1" noChangeArrowheads="1"/>
          </p:cNvSpPr>
          <p:nvPr>
            <p:ph type="body" idx="1"/>
          </p:nvPr>
        </p:nvSpPr>
        <p:spPr/>
        <p:txBody>
          <a:bodyPr/>
          <a:lstStyle/>
          <a:p>
            <a:pPr eaLnBrk="1" hangingPunct="1">
              <a:defRPr/>
            </a:pPr>
            <a:r>
              <a:rPr lang="cs-CZ" sz="2800" smtClean="0"/>
              <a:t>kvůli obrovskému množství enzymů byla vytvořena databáze, kde jsou všechny doposud známé enzymy uloženy pod čtyřmístným číselným kódem </a:t>
            </a:r>
          </a:p>
          <a:p>
            <a:pPr eaLnBrk="1" hangingPunct="1">
              <a:buFont typeface="Wingdings" panose="05000000000000000000" pitchFamily="2" charset="2"/>
              <a:buChar char="Ø"/>
              <a:defRPr/>
            </a:pPr>
            <a:r>
              <a:rPr lang="cs-CZ" sz="2800" smtClean="0"/>
              <a:t>(S)-laktát: NAD+ oxidoreduktasa EC 1 1 1 27 </a:t>
            </a:r>
          </a:p>
          <a:p>
            <a:pPr eaLnBrk="1" hangingPunct="1">
              <a:buFont typeface="Wingdings" panose="05000000000000000000" pitchFamily="2" charset="2"/>
              <a:buChar char="Ø"/>
              <a:defRPr/>
            </a:pPr>
            <a:r>
              <a:rPr lang="cs-CZ" sz="2800" smtClean="0"/>
              <a:t>třída – oxidoreduktasy 1 </a:t>
            </a:r>
          </a:p>
          <a:p>
            <a:pPr eaLnBrk="1" hangingPunct="1">
              <a:buFont typeface="Wingdings" panose="05000000000000000000" pitchFamily="2" charset="2"/>
              <a:buChar char="Ø"/>
              <a:defRPr/>
            </a:pPr>
            <a:r>
              <a:rPr lang="cs-CZ" sz="2800" smtClean="0"/>
              <a:t>podtřída – donorem vodíku je skupina CHOH 1 </a:t>
            </a:r>
          </a:p>
          <a:p>
            <a:pPr eaLnBrk="1" hangingPunct="1">
              <a:buFont typeface="Wingdings" panose="05000000000000000000" pitchFamily="2" charset="2"/>
              <a:buChar char="Ø"/>
              <a:defRPr/>
            </a:pPr>
            <a:r>
              <a:rPr lang="cs-CZ" sz="2800" smtClean="0"/>
              <a:t>skupina – akceptorem vodíku je NAD+ 1 </a:t>
            </a:r>
          </a:p>
          <a:p>
            <a:pPr eaLnBrk="1" hangingPunct="1">
              <a:buFont typeface="Wingdings" panose="05000000000000000000" pitchFamily="2" charset="2"/>
              <a:buChar char="Ø"/>
              <a:defRPr/>
            </a:pPr>
            <a:r>
              <a:rPr lang="cs-CZ" sz="2800" smtClean="0"/>
              <a:t>číslo enzymu uvnitř skupiny 27 </a:t>
            </a:r>
          </a:p>
          <a:p>
            <a:pPr eaLnBrk="1" hangingPunct="1">
              <a:defRPr/>
            </a:pPr>
            <a:endParaRPr lang="cs-CZ" sz="2800" smtClean="0"/>
          </a:p>
          <a:p>
            <a:pPr eaLnBrk="1" hangingPunct="1">
              <a:defRPr/>
            </a:pPr>
            <a:endParaRPr lang="cs-CZ" sz="2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301625" y="228600"/>
            <a:ext cx="8510588" cy="968375"/>
          </a:xfrm>
        </p:spPr>
        <p:txBody>
          <a:bodyPr/>
          <a:lstStyle/>
          <a:p>
            <a:pPr eaLnBrk="1" hangingPunct="1"/>
            <a:r>
              <a:rPr lang="cs-CZ" altLang="cs-CZ" sz="4000" smtClean="0">
                <a:solidFill>
                  <a:schemeClr val="hlink"/>
                </a:solidFill>
                <a:effectLst/>
              </a:rPr>
              <a:t>Klasifikace enzymů</a:t>
            </a:r>
          </a:p>
        </p:txBody>
      </p:sp>
      <p:sp>
        <p:nvSpPr>
          <p:cNvPr id="136195" name="Rectangle 3"/>
          <p:cNvSpPr>
            <a:spLocks noGrp="1" noRot="1" noChangeArrowheads="1"/>
          </p:cNvSpPr>
          <p:nvPr>
            <p:ph type="body" idx="1"/>
          </p:nvPr>
        </p:nvSpPr>
        <p:spPr>
          <a:xfrm>
            <a:off x="250825" y="1196975"/>
            <a:ext cx="8353425" cy="5545138"/>
          </a:xfrm>
        </p:spPr>
        <p:txBody>
          <a:bodyPr/>
          <a:lstStyle/>
          <a:p>
            <a:pPr marL="609600" indent="-609600" eaLnBrk="1" hangingPunct="1">
              <a:defRPr/>
            </a:pPr>
            <a:r>
              <a:rPr lang="cs-CZ" smtClean="0"/>
              <a:t>Podle místa působení můžeme enzymy rozdělit na: </a:t>
            </a:r>
          </a:p>
          <a:p>
            <a:pPr marL="609600" indent="-609600" eaLnBrk="1" hangingPunct="1">
              <a:defRPr/>
            </a:pPr>
            <a:endParaRPr lang="cs-CZ" smtClean="0"/>
          </a:p>
          <a:p>
            <a:pPr marL="990600" lvl="1" indent="-533400" eaLnBrk="1" hangingPunct="1">
              <a:buFontTx/>
              <a:buAutoNum type="arabicPeriod"/>
              <a:defRPr/>
            </a:pPr>
            <a:r>
              <a:rPr lang="cs-CZ" smtClean="0"/>
              <a:t>extracelulární – jsou vylučovány z buňky, které je vytvořily a nacházíme je v četných tkáňových kapalinách (krvi, mozkomíšním moku, trávících šťávách) </a:t>
            </a:r>
          </a:p>
          <a:p>
            <a:pPr marL="990600" lvl="1" indent="-533400" eaLnBrk="1" hangingPunct="1">
              <a:buFontTx/>
              <a:buAutoNum type="arabicPeriod"/>
              <a:defRPr/>
            </a:pPr>
            <a:endParaRPr lang="cs-CZ" smtClean="0"/>
          </a:p>
          <a:p>
            <a:pPr marL="990600" lvl="1" indent="-533400" eaLnBrk="1" hangingPunct="1">
              <a:buFontTx/>
              <a:buAutoNum type="arabicPeriod"/>
              <a:defRPr/>
            </a:pPr>
            <a:r>
              <a:rPr lang="cs-CZ" smtClean="0"/>
              <a:t>intracelulární – své specifické funkce vykonávají uvnitř buňky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301625" y="228600"/>
            <a:ext cx="8510588" cy="968375"/>
          </a:xfrm>
        </p:spPr>
        <p:txBody>
          <a:bodyPr/>
          <a:lstStyle/>
          <a:p>
            <a:pPr eaLnBrk="1" hangingPunct="1"/>
            <a:r>
              <a:rPr lang="cs-CZ" altLang="cs-CZ" sz="4000" smtClean="0">
                <a:solidFill>
                  <a:schemeClr val="hlink"/>
                </a:solidFill>
                <a:effectLst/>
              </a:rPr>
              <a:t>Klasifikace enzymů</a:t>
            </a:r>
          </a:p>
        </p:txBody>
      </p:sp>
      <p:sp>
        <p:nvSpPr>
          <p:cNvPr id="140291" name="Rectangle 3"/>
          <p:cNvSpPr>
            <a:spLocks noGrp="1" noRot="1" noChangeArrowheads="1"/>
          </p:cNvSpPr>
          <p:nvPr>
            <p:ph type="body" idx="1"/>
          </p:nvPr>
        </p:nvSpPr>
        <p:spPr>
          <a:xfrm>
            <a:off x="301625" y="1125538"/>
            <a:ext cx="8540750" cy="5616575"/>
          </a:xfrm>
        </p:spPr>
        <p:txBody>
          <a:bodyPr/>
          <a:lstStyle/>
          <a:p>
            <a:pPr eaLnBrk="1" hangingPunct="1">
              <a:defRPr/>
            </a:pPr>
            <a:r>
              <a:rPr lang="cs-CZ" sz="2800" smtClean="0"/>
              <a:t>Dělení hydroláz:</a:t>
            </a:r>
          </a:p>
          <a:p>
            <a:pPr lvl="1" eaLnBrk="1" hangingPunct="1">
              <a:defRPr/>
            </a:pPr>
            <a:r>
              <a:rPr lang="cs-CZ" sz="2400" smtClean="0"/>
              <a:t>glykosidázy - štěpení polysacharidů</a:t>
            </a:r>
          </a:p>
          <a:p>
            <a:pPr lvl="1" eaLnBrk="1" hangingPunct="1">
              <a:defRPr/>
            </a:pPr>
            <a:r>
              <a:rPr lang="cs-CZ" sz="2400" smtClean="0"/>
              <a:t>proteinázy - štěpení bílkovin</a:t>
            </a:r>
          </a:p>
          <a:p>
            <a:pPr lvl="1" eaLnBrk="1" hangingPunct="1">
              <a:defRPr/>
            </a:pPr>
            <a:r>
              <a:rPr lang="cs-CZ" sz="2400" smtClean="0"/>
              <a:t>lipázy - štěpení tuků</a:t>
            </a:r>
          </a:p>
          <a:p>
            <a:pPr eaLnBrk="1" hangingPunct="1">
              <a:defRPr/>
            </a:pPr>
            <a:r>
              <a:rPr lang="cs-CZ" sz="2800" smtClean="0"/>
              <a:t>Proteinázy:</a:t>
            </a:r>
          </a:p>
          <a:p>
            <a:pPr lvl="1" eaLnBrk="1" hangingPunct="1">
              <a:defRPr/>
            </a:pPr>
            <a:r>
              <a:rPr lang="cs-CZ" sz="2400" smtClean="0"/>
              <a:t>jsou proteolytické enzymy (dříve proteasy) ze skupiny C-N-hydroláz, katalyzující štěpení bílkovin a polypeptidů za vzniku peptidů a aminokyselin</a:t>
            </a:r>
          </a:p>
          <a:p>
            <a:pPr lvl="1" eaLnBrk="1" hangingPunct="1">
              <a:defRPr/>
            </a:pPr>
            <a:r>
              <a:rPr lang="cs-CZ" sz="2400" smtClean="0"/>
              <a:t>proteolytické enzymy hrají významnou roli v trávicím traktu (pepsin, trypsin, chymotrypsin), kde ovlivňují odbourávání bílkovinné složky potravy, vyskytují se též v krvi (trombin), v buňkách (katepsin), v rostlinách (papain) i v mikroorganismech</a:t>
            </a:r>
          </a:p>
          <a:p>
            <a:pPr lvl="1" eaLnBrk="1" hangingPunct="1">
              <a:defRPr/>
            </a:pPr>
            <a:endParaRPr lang="cs-CZ" sz="2400" smtClean="0"/>
          </a:p>
          <a:p>
            <a:pPr lvl="1" eaLnBrk="1" hangingPunct="1">
              <a:defRPr/>
            </a:pPr>
            <a:endParaRPr lang="cs-CZ"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Názvosloví enzymů</a:t>
            </a:r>
          </a:p>
        </p:txBody>
      </p:sp>
      <p:sp>
        <p:nvSpPr>
          <p:cNvPr id="138243" name="Rectangle 3"/>
          <p:cNvSpPr>
            <a:spLocks noGrp="1" noRot="1" noChangeArrowheads="1"/>
          </p:cNvSpPr>
          <p:nvPr>
            <p:ph type="body" idx="1"/>
          </p:nvPr>
        </p:nvSpPr>
        <p:spPr/>
        <p:txBody>
          <a:bodyPr/>
          <a:lstStyle/>
          <a:p>
            <a:pPr eaLnBrk="1" hangingPunct="1">
              <a:lnSpc>
                <a:spcPct val="90000"/>
              </a:lnSpc>
              <a:defRPr/>
            </a:pPr>
            <a:r>
              <a:rPr lang="cs-CZ" sz="2400" smtClean="0"/>
              <a:t>název se tvoří z kmene názvu sloučeniny, která se účinkem enzymu mění, a připojením koncovky </a:t>
            </a:r>
            <a:br>
              <a:rPr lang="cs-CZ" sz="2400" smtClean="0"/>
            </a:br>
            <a:r>
              <a:rPr lang="cs-CZ" sz="2400" smtClean="0"/>
              <a:t>-asa (áza) </a:t>
            </a:r>
          </a:p>
          <a:p>
            <a:pPr eaLnBrk="1" hangingPunct="1">
              <a:lnSpc>
                <a:spcPct val="90000"/>
              </a:lnSpc>
              <a:defRPr/>
            </a:pPr>
            <a:r>
              <a:rPr lang="cs-CZ" sz="2400" smtClean="0"/>
              <a:t>například enzym působící štěpení sacharosy se nazývá sacharasa</a:t>
            </a:r>
          </a:p>
          <a:p>
            <a:pPr eaLnBrk="1" hangingPunct="1">
              <a:lnSpc>
                <a:spcPct val="90000"/>
              </a:lnSpc>
              <a:defRPr/>
            </a:pPr>
            <a:r>
              <a:rPr lang="cs-CZ" sz="2400" smtClean="0"/>
              <a:t>kromě těchto názvů se u nejdůležitějších enzymů používají triviální názvy (pepsin, trypsin)</a:t>
            </a:r>
          </a:p>
          <a:p>
            <a:pPr lvl="1" eaLnBrk="1" hangingPunct="1">
              <a:lnSpc>
                <a:spcPct val="90000"/>
              </a:lnSpc>
              <a:buFontTx/>
              <a:buNone/>
              <a:defRPr/>
            </a:pPr>
            <a:endParaRPr lang="cs-CZ" sz="2000" b="1" smtClean="0"/>
          </a:p>
          <a:p>
            <a:pPr eaLnBrk="1" hangingPunct="1">
              <a:lnSpc>
                <a:spcPct val="90000"/>
              </a:lnSpc>
              <a:defRPr/>
            </a:pPr>
            <a:r>
              <a:rPr lang="cs-CZ" sz="2400" smtClean="0"/>
              <a:t>nejvýznamnější enzymy: pepsin, který je obsažen v žaludeční šťávě a společně s trypsinem (enzymem slinivky břišní) štěpí při trávení přítomné bílkoviny až na aminokyseliny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301625" y="228600"/>
            <a:ext cx="8510588" cy="896938"/>
          </a:xfrm>
        </p:spPr>
        <p:txBody>
          <a:bodyPr/>
          <a:lstStyle/>
          <a:p>
            <a:pPr eaLnBrk="1" hangingPunct="1"/>
            <a:r>
              <a:rPr lang="cs-CZ" altLang="cs-CZ" sz="4000" smtClean="0">
                <a:solidFill>
                  <a:schemeClr val="hlink"/>
                </a:solidFill>
                <a:effectLst/>
              </a:rPr>
              <a:t>Použití enzymů</a:t>
            </a:r>
          </a:p>
        </p:txBody>
      </p:sp>
      <p:sp>
        <p:nvSpPr>
          <p:cNvPr id="141315" name="Rectangle 3"/>
          <p:cNvSpPr>
            <a:spLocks noGrp="1" noRot="1" noChangeArrowheads="1"/>
          </p:cNvSpPr>
          <p:nvPr>
            <p:ph type="body" idx="1"/>
          </p:nvPr>
        </p:nvSpPr>
        <p:spPr>
          <a:xfrm>
            <a:off x="301625" y="1125538"/>
            <a:ext cx="8540750" cy="5732462"/>
          </a:xfrm>
        </p:spPr>
        <p:txBody>
          <a:bodyPr/>
          <a:lstStyle/>
          <a:p>
            <a:pPr eaLnBrk="1" hangingPunct="1">
              <a:lnSpc>
                <a:spcPct val="80000"/>
              </a:lnSpc>
              <a:defRPr/>
            </a:pPr>
            <a:r>
              <a:rPr lang="cs-CZ" sz="2800" smtClean="0"/>
              <a:t>Použití v potravinářském průmyslu - proteolytické enzymy se používají například v mlékárenském průmyslu jako syřidla nebo k přípravě hypoalergeního mléka. Enzymy lze využít i ke změkčování masa (papain). Pomocí enzymatického štěpení trisacharidů v luštěninách lze připravit takové luštěniny, které nenadýmají.</a:t>
            </a:r>
          </a:p>
          <a:p>
            <a:pPr eaLnBrk="1" hangingPunct="1">
              <a:lnSpc>
                <a:spcPct val="80000"/>
              </a:lnSpc>
              <a:defRPr/>
            </a:pPr>
            <a:r>
              <a:rPr lang="cs-CZ" sz="2800" smtClean="0"/>
              <a:t>Použití v technické chemii - enzymy se používají jako „biologická“ složka pracích prostředků (mikrobiální proteinázy)</a:t>
            </a:r>
          </a:p>
          <a:p>
            <a:pPr eaLnBrk="1" hangingPunct="1">
              <a:lnSpc>
                <a:spcPct val="80000"/>
              </a:lnSpc>
              <a:defRPr/>
            </a:pPr>
            <a:r>
              <a:rPr lang="cs-CZ" sz="2800" smtClean="0"/>
              <a:t>Použití v analytické chemii -  využití enzymů jako značek na specifickém indikátoru (např. ELISA). Pomocí redoxních enzymů lze poměrně snadno stanovit koncentraci specifického substrátu pro daný enzym</a:t>
            </a:r>
          </a:p>
          <a:p>
            <a:pPr eaLnBrk="1" hangingPunct="1">
              <a:lnSpc>
                <a:spcPct val="80000"/>
              </a:lnSpc>
              <a:defRPr/>
            </a:pPr>
            <a:endParaRPr lang="cs-CZ" sz="28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Použití enzymů</a:t>
            </a:r>
          </a:p>
        </p:txBody>
      </p:sp>
      <p:sp>
        <p:nvSpPr>
          <p:cNvPr id="143363" name="Rectangle 3"/>
          <p:cNvSpPr>
            <a:spLocks noGrp="1" noRot="1" noChangeArrowheads="1"/>
          </p:cNvSpPr>
          <p:nvPr>
            <p:ph type="body" idx="1"/>
          </p:nvPr>
        </p:nvSpPr>
        <p:spPr/>
        <p:txBody>
          <a:bodyPr/>
          <a:lstStyle/>
          <a:p>
            <a:pPr eaLnBrk="1" hangingPunct="1">
              <a:lnSpc>
                <a:spcPct val="90000"/>
              </a:lnSpc>
              <a:defRPr/>
            </a:pPr>
            <a:r>
              <a:rPr lang="cs-CZ" sz="2800" smtClean="0"/>
              <a:t>Použití v lékařství - enzymy lze podávat jako náhradu chybějících enzymů při poškození slinivky břišní, nebo moderně i v terapii některých lyzozomálních poruch. </a:t>
            </a:r>
          </a:p>
          <a:p>
            <a:pPr eaLnBrk="1" hangingPunct="1">
              <a:lnSpc>
                <a:spcPct val="90000"/>
              </a:lnSpc>
              <a:defRPr/>
            </a:pPr>
            <a:r>
              <a:rPr lang="cs-CZ" sz="2800" smtClean="0"/>
              <a:t>Místně lze enzymy použít k rozpouštění mrtvé tkáně v terapii bércových vředů. </a:t>
            </a:r>
          </a:p>
          <a:p>
            <a:pPr eaLnBrk="1" hangingPunct="1">
              <a:lnSpc>
                <a:spcPct val="90000"/>
              </a:lnSpc>
              <a:defRPr/>
            </a:pPr>
            <a:r>
              <a:rPr lang="cs-CZ" sz="2800" smtClean="0"/>
              <a:t>Systémová enzymoterapie (podání směsi několika enzymů s cílem ovlivnit především imunitní systém) je kontroverzní postup, jehož účinnost nebyla nikdy seriózně doložena.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Klinicky významné enzymy</a:t>
            </a:r>
          </a:p>
        </p:txBody>
      </p:sp>
      <p:sp>
        <p:nvSpPr>
          <p:cNvPr id="142339" name="Rectangle 3"/>
          <p:cNvSpPr>
            <a:spLocks noGrp="1" noRot="1" noChangeArrowheads="1"/>
          </p:cNvSpPr>
          <p:nvPr>
            <p:ph type="body" idx="1"/>
          </p:nvPr>
        </p:nvSpPr>
        <p:spPr/>
        <p:txBody>
          <a:bodyPr/>
          <a:lstStyle/>
          <a:p>
            <a:pPr eaLnBrk="1" hangingPunct="1">
              <a:lnSpc>
                <a:spcPct val="80000"/>
              </a:lnSpc>
              <a:defRPr/>
            </a:pPr>
            <a:r>
              <a:rPr lang="cs-CZ" sz="2400" smtClean="0"/>
              <a:t>ALT - alaninaminotransferáza</a:t>
            </a:r>
          </a:p>
          <a:p>
            <a:pPr eaLnBrk="1" hangingPunct="1">
              <a:lnSpc>
                <a:spcPct val="80000"/>
              </a:lnSpc>
              <a:defRPr/>
            </a:pPr>
            <a:r>
              <a:rPr lang="cs-CZ" sz="2400" smtClean="0"/>
              <a:t>AST - aspartátaminotransferáza</a:t>
            </a:r>
          </a:p>
          <a:p>
            <a:pPr eaLnBrk="1" hangingPunct="1">
              <a:lnSpc>
                <a:spcPct val="80000"/>
              </a:lnSpc>
              <a:defRPr/>
            </a:pPr>
            <a:r>
              <a:rPr lang="cs-CZ" sz="2400" smtClean="0"/>
              <a:t>CK - kreatinkináza </a:t>
            </a:r>
          </a:p>
          <a:p>
            <a:pPr eaLnBrk="1" hangingPunct="1">
              <a:lnSpc>
                <a:spcPct val="80000"/>
              </a:lnSpc>
              <a:defRPr/>
            </a:pPr>
            <a:r>
              <a:rPr lang="cs-CZ" sz="2400" smtClean="0"/>
              <a:t>LD - laktátdehydrogenáza </a:t>
            </a:r>
          </a:p>
          <a:p>
            <a:pPr eaLnBrk="1" hangingPunct="1">
              <a:lnSpc>
                <a:spcPct val="80000"/>
              </a:lnSpc>
              <a:defRPr/>
            </a:pPr>
            <a:r>
              <a:rPr lang="cs-CZ" sz="2400" smtClean="0"/>
              <a:t>ALP - alkalická fosfatáza </a:t>
            </a:r>
          </a:p>
          <a:p>
            <a:pPr eaLnBrk="1" hangingPunct="1">
              <a:lnSpc>
                <a:spcPct val="80000"/>
              </a:lnSpc>
              <a:defRPr/>
            </a:pPr>
            <a:r>
              <a:rPr lang="cs-CZ" sz="2400" smtClean="0"/>
              <a:t>ACP – kyselá fosfatáza</a:t>
            </a:r>
          </a:p>
          <a:p>
            <a:pPr eaLnBrk="1" hangingPunct="1">
              <a:lnSpc>
                <a:spcPct val="80000"/>
              </a:lnSpc>
              <a:defRPr/>
            </a:pPr>
            <a:r>
              <a:rPr lang="cs-CZ" sz="2400" smtClean="0"/>
              <a:t>PCP - kyselá fosfatáza prostatická</a:t>
            </a:r>
          </a:p>
          <a:p>
            <a:pPr eaLnBrk="1" hangingPunct="1">
              <a:lnSpc>
                <a:spcPct val="80000"/>
              </a:lnSpc>
              <a:defRPr/>
            </a:pPr>
            <a:r>
              <a:rPr lang="cs-CZ" sz="2400" smtClean="0"/>
              <a:t>α-amyláza</a:t>
            </a:r>
          </a:p>
          <a:p>
            <a:pPr eaLnBrk="1" hangingPunct="1">
              <a:lnSpc>
                <a:spcPct val="80000"/>
              </a:lnSpc>
              <a:defRPr/>
            </a:pPr>
            <a:r>
              <a:rPr lang="cs-CZ" sz="2400" smtClean="0"/>
              <a:t>Lipáza</a:t>
            </a:r>
          </a:p>
          <a:p>
            <a:pPr eaLnBrk="1" hangingPunct="1">
              <a:lnSpc>
                <a:spcPct val="80000"/>
              </a:lnSpc>
              <a:defRPr/>
            </a:pPr>
            <a:r>
              <a:rPr lang="cs-CZ" sz="2400" smtClean="0"/>
              <a:t>GMT – gamaglutamyltransferáza</a:t>
            </a:r>
          </a:p>
          <a:p>
            <a:pPr eaLnBrk="1" hangingPunct="1">
              <a:lnSpc>
                <a:spcPct val="80000"/>
              </a:lnSpc>
              <a:defRPr/>
            </a:pPr>
            <a:r>
              <a:rPr lang="cs-CZ" sz="2400" smtClean="0"/>
              <a:t>CHE - cholinesteráza</a:t>
            </a:r>
          </a:p>
          <a:p>
            <a:pPr eaLnBrk="1" hangingPunct="1">
              <a:lnSpc>
                <a:spcPct val="80000"/>
              </a:lnSpc>
              <a:defRPr/>
            </a:pPr>
            <a:endParaRPr lang="cs-CZ" sz="24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rrowheads="1"/>
          </p:cNvSpPr>
          <p:nvPr>
            <p:ph type="title"/>
          </p:nvPr>
        </p:nvSpPr>
        <p:spPr>
          <a:xfrm>
            <a:off x="301625" y="333375"/>
            <a:ext cx="8518525" cy="1008063"/>
          </a:xfrm>
        </p:spPr>
        <p:txBody>
          <a:bodyPr/>
          <a:lstStyle/>
          <a:p>
            <a:pPr eaLnBrk="1" hangingPunct="1">
              <a:defRPr/>
            </a:pPr>
            <a:r>
              <a:rPr lang="cs-CZ" sz="4000" smtClean="0">
                <a:solidFill>
                  <a:schemeClr val="hlink"/>
                </a:solidFill>
                <a:effectLst/>
              </a:rPr>
              <a:t>Biochemické vyšetření pankreatu</a:t>
            </a:r>
            <a:r>
              <a:rPr lang="cs-CZ" sz="4000" b="1" smtClean="0"/>
              <a:t/>
            </a:r>
            <a:br>
              <a:rPr lang="cs-CZ" sz="4000" b="1" smtClean="0"/>
            </a:br>
            <a:endParaRPr lang="cs-CZ" sz="4000" b="1" smtClean="0"/>
          </a:p>
        </p:txBody>
      </p:sp>
      <p:sp>
        <p:nvSpPr>
          <p:cNvPr id="150531" name="Rectangle 3"/>
          <p:cNvSpPr>
            <a:spLocks noGrp="1" noRot="1" noChangeArrowheads="1"/>
          </p:cNvSpPr>
          <p:nvPr>
            <p:ph type="body" idx="1"/>
          </p:nvPr>
        </p:nvSpPr>
        <p:spPr>
          <a:xfrm>
            <a:off x="301625" y="1125538"/>
            <a:ext cx="8540750" cy="5732462"/>
          </a:xfrm>
        </p:spPr>
        <p:txBody>
          <a:bodyPr/>
          <a:lstStyle/>
          <a:p>
            <a:pPr eaLnBrk="1" hangingPunct="1">
              <a:lnSpc>
                <a:spcPct val="80000"/>
              </a:lnSpc>
              <a:defRPr/>
            </a:pPr>
            <a:r>
              <a:rPr lang="cs-CZ" sz="2800" smtClean="0"/>
              <a:t>k rozsáhlému poškození pankreatické tkáně dochází především při </a:t>
            </a:r>
            <a:r>
              <a:rPr lang="cs-CZ" sz="2800" b="1" smtClean="0"/>
              <a:t>akutní pankreatitidě</a:t>
            </a:r>
            <a:endParaRPr lang="cs-CZ" sz="2800" smtClean="0"/>
          </a:p>
          <a:p>
            <a:pPr eaLnBrk="1" hangingPunct="1">
              <a:lnSpc>
                <a:spcPct val="80000"/>
              </a:lnSpc>
              <a:defRPr/>
            </a:pPr>
            <a:r>
              <a:rPr lang="cs-CZ" sz="2800" smtClean="0"/>
              <a:t>jde o život ohrožující náhlou příhodu břišní, při které se aktivují trávicí enzymy pankreatické šťávy, což vede k natrávení tkáně slinivky břišní</a:t>
            </a:r>
          </a:p>
          <a:p>
            <a:pPr eaLnBrk="1" hangingPunct="1">
              <a:lnSpc>
                <a:spcPct val="80000"/>
              </a:lnSpc>
              <a:defRPr/>
            </a:pPr>
            <a:r>
              <a:rPr lang="cs-CZ" sz="2800" smtClean="0"/>
              <a:t>spouštěčem akutní pankreatitidy bývá nejčastěji přetlak ve společných pankreatických a žlučových vývodných cestách (při cholelitiáze) a alkoholismus</a:t>
            </a:r>
          </a:p>
          <a:p>
            <a:pPr eaLnBrk="1" hangingPunct="1">
              <a:lnSpc>
                <a:spcPct val="80000"/>
              </a:lnSpc>
              <a:defRPr/>
            </a:pPr>
            <a:r>
              <a:rPr lang="cs-CZ" sz="2800" smtClean="0"/>
              <a:t>rozpad pankreatických buněk vede k vylití jejich součástí do krve, v séru pak můžeme prokázat vysokou katalytickou koncentraci pankreatických enzymů, zejména </a:t>
            </a:r>
            <a:r>
              <a:rPr lang="cs-CZ" smtClean="0">
                <a:solidFill>
                  <a:srgbClr val="FF3300"/>
                </a:solidFill>
              </a:rPr>
              <a:t>α-amylázy</a:t>
            </a:r>
            <a:r>
              <a:rPr lang="cs-CZ" sz="2800" smtClean="0">
                <a:solidFill>
                  <a:srgbClr val="FF3300"/>
                </a:solidFill>
              </a:rPr>
              <a:t> a pankreatické lipázy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301625" y="228600"/>
            <a:ext cx="8510588" cy="679450"/>
          </a:xfrm>
        </p:spPr>
        <p:txBody>
          <a:bodyPr/>
          <a:lstStyle/>
          <a:p>
            <a:pPr eaLnBrk="1" hangingPunct="1"/>
            <a:r>
              <a:rPr lang="cs-CZ" altLang="cs-CZ" sz="3600" smtClean="0">
                <a:solidFill>
                  <a:schemeClr val="hlink"/>
                </a:solidFill>
                <a:effectLst/>
              </a:rPr>
              <a:t>α-amyláza</a:t>
            </a:r>
          </a:p>
        </p:txBody>
      </p:sp>
      <p:sp>
        <p:nvSpPr>
          <p:cNvPr id="145411" name="Rectangle 3"/>
          <p:cNvSpPr>
            <a:spLocks noGrp="1" noRot="1" noChangeArrowheads="1"/>
          </p:cNvSpPr>
          <p:nvPr>
            <p:ph type="body" idx="1"/>
          </p:nvPr>
        </p:nvSpPr>
        <p:spPr>
          <a:xfrm>
            <a:off x="301625" y="908050"/>
            <a:ext cx="8842375" cy="5834063"/>
          </a:xfrm>
        </p:spPr>
        <p:txBody>
          <a:bodyPr/>
          <a:lstStyle/>
          <a:p>
            <a:pPr eaLnBrk="1" hangingPunct="1">
              <a:lnSpc>
                <a:spcPct val="80000"/>
              </a:lnSpc>
              <a:defRPr/>
            </a:pPr>
            <a:r>
              <a:rPr lang="cs-CZ" sz="2400" b="1" smtClean="0"/>
              <a:t>AMS </a:t>
            </a:r>
            <a:r>
              <a:rPr lang="cs-CZ" sz="2400" smtClean="0"/>
              <a:t>(α-1,4- glukan-4-glukan-hydroláza, EC 3.2.1.1)</a:t>
            </a:r>
          </a:p>
          <a:p>
            <a:pPr eaLnBrk="1" hangingPunct="1">
              <a:lnSpc>
                <a:spcPct val="80000"/>
              </a:lnSpc>
              <a:defRPr/>
            </a:pPr>
            <a:r>
              <a:rPr lang="cs-CZ" sz="2400" smtClean="0"/>
              <a:t>hydrolyzuje glykosidovou vazbu; pH optimum α-amylázy je mezi 7,0–7,2</a:t>
            </a:r>
          </a:p>
          <a:p>
            <a:pPr eaLnBrk="1" hangingPunct="1">
              <a:lnSpc>
                <a:spcPct val="80000"/>
              </a:lnSpc>
              <a:defRPr/>
            </a:pPr>
            <a:r>
              <a:rPr lang="cs-CZ" sz="2400" smtClean="0"/>
              <a:t> v organismu se vyskytuje ve dvou formách – jako slinný a pankreatický izoenzym, podle jejich orgánového původu</a:t>
            </a:r>
          </a:p>
          <a:p>
            <a:pPr eaLnBrk="1" hangingPunct="1">
              <a:lnSpc>
                <a:spcPct val="80000"/>
              </a:lnSpc>
              <a:defRPr/>
            </a:pPr>
            <a:r>
              <a:rPr lang="cs-CZ" sz="2400" smtClean="0"/>
              <a:t>obě izoformy se od sebe liší cukernou složkou a lze je odlišit elektroforeticky, či podle precipitace pomocí protilátky</a:t>
            </a:r>
          </a:p>
          <a:p>
            <a:pPr eaLnBrk="1" hangingPunct="1">
              <a:lnSpc>
                <a:spcPct val="80000"/>
              </a:lnSpc>
              <a:defRPr/>
            </a:pPr>
            <a:r>
              <a:rPr lang="cs-CZ" sz="2400" smtClean="0"/>
              <a:t>je tvořena v buňkách pankreatu </a:t>
            </a:r>
          </a:p>
          <a:p>
            <a:pPr eaLnBrk="1" hangingPunct="1">
              <a:lnSpc>
                <a:spcPct val="80000"/>
              </a:lnSpc>
              <a:defRPr/>
            </a:pPr>
            <a:r>
              <a:rPr lang="cs-CZ" sz="2400" smtClean="0"/>
              <a:t>do střevního lumen se dostává ve formě pankreatického sekretu (šťávy) spolu s dalšími trávicími</a:t>
            </a:r>
          </a:p>
          <a:p>
            <a:pPr eaLnBrk="1" hangingPunct="1">
              <a:lnSpc>
                <a:spcPct val="80000"/>
              </a:lnSpc>
              <a:defRPr/>
            </a:pPr>
            <a:r>
              <a:rPr lang="cs-CZ" sz="2400" smtClean="0"/>
              <a:t>za fyziologických podmínek není molekula enzymu absorbována střevním povrchem a sérová hladina je nízká, odpovídající aktivitě enzymu uvolněného do cirkulace přímo ze žlázových buněk resp. lymfatickou drenáží</a:t>
            </a:r>
          </a:p>
          <a:p>
            <a:pPr eaLnBrk="1" hangingPunct="1">
              <a:lnSpc>
                <a:spcPct val="80000"/>
              </a:lnSpc>
              <a:defRPr/>
            </a:pPr>
            <a:r>
              <a:rPr lang="cs-CZ" sz="2400" smtClean="0"/>
              <a:t>molekulová hmotnost α-amylázy je 55 000 </a:t>
            </a:r>
          </a:p>
          <a:p>
            <a:pPr eaLnBrk="1" hangingPunct="1">
              <a:lnSpc>
                <a:spcPct val="80000"/>
              </a:lnSpc>
              <a:defRPr/>
            </a:pPr>
            <a:r>
              <a:rPr lang="cs-CZ" sz="2400" smtClean="0"/>
              <a:t>z cirkulace je α-amyláza eliminována v ledvinách glomerulární</a:t>
            </a:r>
            <a:r>
              <a:rPr lang="cs-CZ" sz="2000" smtClean="0"/>
              <a:t> </a:t>
            </a:r>
            <a:r>
              <a:rPr lang="cs-CZ" sz="2400" smtClean="0"/>
              <a:t>filtrací</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a:xfrm>
            <a:off x="301625" y="228600"/>
            <a:ext cx="8510588" cy="679450"/>
          </a:xfrm>
        </p:spPr>
        <p:txBody>
          <a:bodyPr/>
          <a:lstStyle/>
          <a:p>
            <a:pPr eaLnBrk="1" hangingPunct="1"/>
            <a:r>
              <a:rPr lang="cs-CZ" altLang="cs-CZ" sz="4000" smtClean="0">
                <a:solidFill>
                  <a:srgbClr val="00FF00"/>
                </a:solidFill>
                <a:effectLst/>
              </a:rPr>
              <a:t>ENZYMY</a:t>
            </a:r>
          </a:p>
        </p:txBody>
      </p:sp>
      <p:sp>
        <p:nvSpPr>
          <p:cNvPr id="131075" name="Rectangle 3"/>
          <p:cNvSpPr>
            <a:spLocks noGrp="1" noRot="1" noChangeArrowheads="1"/>
          </p:cNvSpPr>
          <p:nvPr>
            <p:ph type="body" idx="1"/>
          </p:nvPr>
        </p:nvSpPr>
        <p:spPr>
          <a:xfrm>
            <a:off x="301625" y="1268413"/>
            <a:ext cx="8540750" cy="5400675"/>
          </a:xfrm>
        </p:spPr>
        <p:txBody>
          <a:bodyPr/>
          <a:lstStyle/>
          <a:p>
            <a:pPr eaLnBrk="1" hangingPunct="1">
              <a:lnSpc>
                <a:spcPct val="90000"/>
              </a:lnSpc>
              <a:defRPr/>
            </a:pPr>
            <a:r>
              <a:rPr lang="cs-CZ" sz="2800" smtClean="0"/>
              <a:t>v lidském organismu je asi 3000 různých druhů enzymů</a:t>
            </a:r>
          </a:p>
          <a:p>
            <a:pPr eaLnBrk="1" hangingPunct="1">
              <a:lnSpc>
                <a:spcPct val="90000"/>
              </a:lnSpc>
              <a:defRPr/>
            </a:pPr>
            <a:r>
              <a:rPr lang="cs-CZ" sz="2800" smtClean="0"/>
              <a:t>i nejjednodušší buňky obsahují přes 3000 enzymů </a:t>
            </a:r>
          </a:p>
          <a:p>
            <a:pPr eaLnBrk="1" hangingPunct="1">
              <a:lnSpc>
                <a:spcPct val="90000"/>
              </a:lnSpc>
              <a:defRPr/>
            </a:pPr>
            <a:r>
              <a:rPr lang="cs-CZ" sz="2800" smtClean="0"/>
              <a:t>je známa asi miliarda enzymů, proto vznikl samostatný vědní obor- enzymologie</a:t>
            </a:r>
          </a:p>
          <a:p>
            <a:pPr eaLnBrk="1" hangingPunct="1">
              <a:lnSpc>
                <a:spcPct val="90000"/>
              </a:lnSpc>
              <a:defRPr/>
            </a:pPr>
            <a:r>
              <a:rPr lang="cs-CZ" sz="2800" smtClean="0"/>
              <a:t>typickým příkladem jsou trávicí enzymy: </a:t>
            </a:r>
          </a:p>
          <a:p>
            <a:pPr lvl="1" eaLnBrk="1" hangingPunct="1">
              <a:lnSpc>
                <a:spcPct val="90000"/>
              </a:lnSpc>
              <a:defRPr/>
            </a:pPr>
            <a:r>
              <a:rPr lang="cs-CZ" sz="2400" smtClean="0"/>
              <a:t>enzymy ze skupiny hydroláz vylučované slinnými žlázami, žaludeční stěnou a slinivkou břišní do trávicího traktu, kde katalyzují štěpení potravy na menší vstřebatelné molekuly	</a:t>
            </a:r>
          </a:p>
          <a:p>
            <a:pPr lvl="1" eaLnBrk="1" hangingPunct="1">
              <a:lnSpc>
                <a:spcPct val="90000"/>
              </a:lnSpc>
              <a:defRPr/>
            </a:pPr>
            <a:r>
              <a:rPr lang="cs-CZ" sz="2400" smtClean="0"/>
              <a:t>dále jsou zde jsou obsaženy glykosidázy (štěpení polysacharidů), proteinázy (štěpení bílkovin) a lipázy (štěpení tuků)</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1625" y="228600"/>
            <a:ext cx="8510588" cy="823913"/>
          </a:xfrm>
        </p:spPr>
        <p:txBody>
          <a:bodyPr/>
          <a:lstStyle/>
          <a:p>
            <a:pPr eaLnBrk="1" hangingPunct="1"/>
            <a:r>
              <a:rPr lang="cs-CZ" altLang="cs-CZ" sz="4000" smtClean="0">
                <a:solidFill>
                  <a:schemeClr val="hlink"/>
                </a:solidFill>
                <a:effectLst/>
              </a:rPr>
              <a:t>α-amyláza</a:t>
            </a:r>
          </a:p>
        </p:txBody>
      </p:sp>
      <p:sp>
        <p:nvSpPr>
          <p:cNvPr id="146435" name="Rectangle 3"/>
          <p:cNvSpPr>
            <a:spLocks noGrp="1" noRot="1" noChangeArrowheads="1"/>
          </p:cNvSpPr>
          <p:nvPr>
            <p:ph type="body" idx="1"/>
          </p:nvPr>
        </p:nvSpPr>
        <p:spPr>
          <a:xfrm>
            <a:off x="301625" y="1052513"/>
            <a:ext cx="8842375" cy="5616575"/>
          </a:xfrm>
        </p:spPr>
        <p:txBody>
          <a:bodyPr/>
          <a:lstStyle/>
          <a:p>
            <a:pPr eaLnBrk="1" hangingPunct="1">
              <a:defRPr/>
            </a:pPr>
            <a:r>
              <a:rPr lang="cs-CZ" smtClean="0"/>
              <a:t>Pro klinickou diagnostiku se stanovuje hladina α-amylázy v séru, v moči a vypočítává se index clearence (odstraňování z organizmu) amylázy/kreatininu</a:t>
            </a:r>
          </a:p>
          <a:p>
            <a:pPr eaLnBrk="1" hangingPunct="1">
              <a:defRPr/>
            </a:pPr>
            <a:r>
              <a:rPr lang="cs-CZ" smtClean="0"/>
              <a:t>Referenční hodnoty</a:t>
            </a:r>
          </a:p>
          <a:p>
            <a:pPr lvl="2" eaLnBrk="1" hangingPunct="1">
              <a:defRPr/>
            </a:pPr>
            <a:r>
              <a:rPr lang="cs-CZ" b="1" smtClean="0"/>
              <a:t>S-AMS</a:t>
            </a:r>
            <a:r>
              <a:rPr lang="cs-CZ" smtClean="0"/>
              <a:t> celková amyláza v séru </a:t>
            </a:r>
            <a:r>
              <a:rPr lang="cs-CZ" b="1" smtClean="0"/>
              <a:t>0,30–1,67 μkat/l</a:t>
            </a:r>
            <a:endParaRPr lang="cs-CZ" smtClean="0"/>
          </a:p>
          <a:p>
            <a:pPr lvl="2" eaLnBrk="1" hangingPunct="1">
              <a:defRPr/>
            </a:pPr>
            <a:r>
              <a:rPr lang="cs-CZ" b="1" smtClean="0"/>
              <a:t>U-AMS</a:t>
            </a:r>
            <a:r>
              <a:rPr lang="cs-CZ" smtClean="0"/>
              <a:t> celková amyláza v moči </a:t>
            </a:r>
            <a:r>
              <a:rPr lang="cs-CZ" b="1" smtClean="0"/>
              <a:t>&lt; 7,67 μkat/l</a:t>
            </a:r>
            <a:endParaRPr lang="cs-CZ" smtClean="0"/>
          </a:p>
          <a:p>
            <a:pPr lvl="2" eaLnBrk="1" hangingPunct="1">
              <a:defRPr/>
            </a:pPr>
            <a:r>
              <a:rPr lang="cs-CZ" b="1" smtClean="0"/>
              <a:t>S-pAMS</a:t>
            </a:r>
            <a:r>
              <a:rPr lang="cs-CZ" smtClean="0"/>
              <a:t> pankreatická amyláza v séru </a:t>
            </a:r>
            <a:r>
              <a:rPr lang="cs-CZ" b="1" smtClean="0"/>
              <a:t>0,22–0,88 μkat/l</a:t>
            </a:r>
            <a:endParaRPr lang="cs-CZ" smtClean="0"/>
          </a:p>
          <a:p>
            <a:pPr lvl="2" eaLnBrk="1" hangingPunct="1">
              <a:defRPr/>
            </a:pPr>
            <a:r>
              <a:rPr lang="cs-CZ" b="1" smtClean="0"/>
              <a:t>U-pAMS</a:t>
            </a:r>
            <a:r>
              <a:rPr lang="cs-CZ" smtClean="0"/>
              <a:t> pankreatická amyláza v moči </a:t>
            </a:r>
            <a:r>
              <a:rPr lang="cs-CZ" b="1" smtClean="0"/>
              <a:t>&lt; 5,83 μkat/l</a:t>
            </a:r>
            <a:endParaRPr lang="cs-CZ" smtClean="0"/>
          </a:p>
          <a:p>
            <a:pPr eaLnBrk="1" hangingPunct="1">
              <a:defRPr/>
            </a:pPr>
            <a:endParaRPr lang="cs-CZ"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301625" y="228600"/>
            <a:ext cx="8510588" cy="823913"/>
          </a:xfrm>
        </p:spPr>
        <p:txBody>
          <a:bodyPr/>
          <a:lstStyle/>
          <a:p>
            <a:pPr eaLnBrk="1" hangingPunct="1"/>
            <a:r>
              <a:rPr lang="cs-CZ" altLang="cs-CZ" sz="4000" smtClean="0">
                <a:solidFill>
                  <a:schemeClr val="hlink"/>
                </a:solidFill>
                <a:effectLst/>
              </a:rPr>
              <a:t>α-amyláza</a:t>
            </a:r>
          </a:p>
        </p:txBody>
      </p:sp>
      <p:sp>
        <p:nvSpPr>
          <p:cNvPr id="147459" name="Rectangle 3"/>
          <p:cNvSpPr>
            <a:spLocks noGrp="1" noRot="1" noChangeArrowheads="1"/>
          </p:cNvSpPr>
          <p:nvPr>
            <p:ph type="body" idx="1"/>
          </p:nvPr>
        </p:nvSpPr>
        <p:spPr>
          <a:xfrm>
            <a:off x="301625" y="1125538"/>
            <a:ext cx="8842375" cy="5616575"/>
          </a:xfrm>
        </p:spPr>
        <p:txBody>
          <a:bodyPr/>
          <a:lstStyle/>
          <a:p>
            <a:pPr marL="381000" indent="-381000" eaLnBrk="1" hangingPunct="1">
              <a:lnSpc>
                <a:spcPct val="80000"/>
              </a:lnSpc>
              <a:buFont typeface="Wingdings" panose="05000000000000000000" pitchFamily="2" charset="2"/>
              <a:buNone/>
              <a:defRPr/>
            </a:pPr>
            <a:endParaRPr lang="cs-CZ" sz="2000" smtClean="0"/>
          </a:p>
          <a:p>
            <a:pPr marL="381000" indent="-381000" eaLnBrk="1" hangingPunct="1">
              <a:lnSpc>
                <a:spcPct val="80000"/>
              </a:lnSpc>
              <a:defRPr/>
            </a:pPr>
            <a:r>
              <a:rPr lang="cs-CZ" sz="2000" smtClean="0"/>
              <a:t>z praktického hlediska je významným nálezem zvýšení aktivity α-amylázy v séru</a:t>
            </a:r>
          </a:p>
          <a:p>
            <a:pPr marL="381000" indent="-381000" eaLnBrk="1" hangingPunct="1">
              <a:lnSpc>
                <a:spcPct val="80000"/>
              </a:lnSpc>
              <a:defRPr/>
            </a:pPr>
            <a:r>
              <a:rPr lang="cs-CZ" sz="2000" smtClean="0"/>
              <a:t>může být způsobeno:</a:t>
            </a:r>
          </a:p>
          <a:p>
            <a:pPr marL="800100" lvl="1" indent="-342900" eaLnBrk="1" hangingPunct="1">
              <a:lnSpc>
                <a:spcPct val="80000"/>
              </a:lnSpc>
              <a:defRPr/>
            </a:pPr>
            <a:r>
              <a:rPr lang="cs-CZ" sz="1800" b="1" smtClean="0"/>
              <a:t>zvýšeným uvolňováním</a:t>
            </a:r>
            <a:r>
              <a:rPr lang="cs-CZ" sz="1800" smtClean="0"/>
              <a:t> amylázy z poškozených buněk pankreatu nebo slinných žláz</a:t>
            </a:r>
          </a:p>
          <a:p>
            <a:pPr marL="800100" lvl="1" indent="-342900" eaLnBrk="1" hangingPunct="1">
              <a:lnSpc>
                <a:spcPct val="80000"/>
              </a:lnSpc>
              <a:defRPr/>
            </a:pPr>
            <a:r>
              <a:rPr lang="cs-CZ" sz="1800" b="1" smtClean="0"/>
              <a:t>snížením glomerulární filtrace</a:t>
            </a:r>
            <a:r>
              <a:rPr lang="cs-CZ" sz="1800" smtClean="0"/>
              <a:t>, kdy se tato malá bílkovina ztrácí do primitivní moče v menším rozsahu než obvykle</a:t>
            </a:r>
          </a:p>
          <a:p>
            <a:pPr marL="800100" lvl="1" indent="-342900" eaLnBrk="1" hangingPunct="1">
              <a:lnSpc>
                <a:spcPct val="80000"/>
              </a:lnSpc>
              <a:buFontTx/>
              <a:buNone/>
              <a:defRPr/>
            </a:pPr>
            <a:endParaRPr lang="cs-CZ" sz="1800" smtClean="0"/>
          </a:p>
          <a:p>
            <a:pPr marL="381000" indent="-381000" eaLnBrk="1" hangingPunct="1">
              <a:lnSpc>
                <a:spcPct val="80000"/>
              </a:lnSpc>
              <a:defRPr/>
            </a:pPr>
            <a:r>
              <a:rPr lang="cs-CZ" sz="2000" b="1" smtClean="0"/>
              <a:t>Hyperamylázemie</a:t>
            </a:r>
            <a:r>
              <a:rPr lang="cs-CZ" sz="2000" smtClean="0"/>
              <a:t> při poškození pankreatu nebo slinných žláz je při normálních renálních funkcích provázena i vzestupem aktivity amylázy v moči; je ovšem nutné přihlédnout k tomu, že se v moči objeví až s několikahodinovým zpožděním. V tomto případě zbývá rozlišit, zda amyláza pochází z pankreatu či slinných žláz. Nelze-li rozhodnout na základě klinického obrazu, dá odpověď stanovení izoenzymů</a:t>
            </a:r>
          </a:p>
          <a:p>
            <a:pPr marL="381000" indent="-381000" eaLnBrk="1" hangingPunct="1">
              <a:lnSpc>
                <a:spcPct val="80000"/>
              </a:lnSpc>
              <a:defRPr/>
            </a:pPr>
            <a:r>
              <a:rPr lang="cs-CZ" sz="2000" smtClean="0"/>
              <a:t>Snížení glomerulární filtrace amylázy je nejčastěji důsledkem renální insuficience. V tomto případě bude hyperamylázemie provázena nízkou koncentrací a aktivitou amylázy v moči. Jinou, podstatně vzácnější příčinou snížení renální clearance amylázy je makroamylázemie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01625" y="228600"/>
            <a:ext cx="8510588" cy="968375"/>
          </a:xfrm>
        </p:spPr>
        <p:txBody>
          <a:bodyPr/>
          <a:lstStyle/>
          <a:p>
            <a:pPr eaLnBrk="1" hangingPunct="1"/>
            <a:r>
              <a:rPr lang="cs-CZ" altLang="cs-CZ" sz="4000" smtClean="0">
                <a:solidFill>
                  <a:schemeClr val="hlink"/>
                </a:solidFill>
                <a:effectLst/>
              </a:rPr>
              <a:t>Lipáza</a:t>
            </a:r>
          </a:p>
        </p:txBody>
      </p:sp>
      <p:sp>
        <p:nvSpPr>
          <p:cNvPr id="148483" name="Rectangle 3"/>
          <p:cNvSpPr>
            <a:spLocks noGrp="1" noRot="1" noChangeArrowheads="1"/>
          </p:cNvSpPr>
          <p:nvPr>
            <p:ph type="body" idx="1"/>
          </p:nvPr>
        </p:nvSpPr>
        <p:spPr>
          <a:xfrm>
            <a:off x="301625" y="1196975"/>
            <a:ext cx="8540750" cy="5256213"/>
          </a:xfrm>
        </p:spPr>
        <p:txBody>
          <a:bodyPr/>
          <a:lstStyle/>
          <a:p>
            <a:pPr eaLnBrk="1" hangingPunct="1">
              <a:lnSpc>
                <a:spcPct val="80000"/>
              </a:lnSpc>
              <a:defRPr/>
            </a:pPr>
            <a:r>
              <a:rPr lang="cs-CZ" sz="2800" smtClean="0"/>
              <a:t>triacylglycerolacylhydroláza, EC 3.1.1.3 </a:t>
            </a:r>
          </a:p>
          <a:p>
            <a:pPr eaLnBrk="1" hangingPunct="1">
              <a:lnSpc>
                <a:spcPct val="80000"/>
              </a:lnSpc>
              <a:defRPr/>
            </a:pPr>
            <a:r>
              <a:rPr lang="cs-CZ" sz="2800" smtClean="0"/>
              <a:t>glykoprotein se 420 449 aminokyselinovými zbytky a molekulovou hmotností 46 000–56 000 u pankreatické lipázy a 32 000–39 000 u sérové lipázy</a:t>
            </a:r>
          </a:p>
          <a:p>
            <a:pPr eaLnBrk="1" hangingPunct="1">
              <a:lnSpc>
                <a:spcPct val="80000"/>
              </a:lnSpc>
              <a:defRPr/>
            </a:pPr>
            <a:r>
              <a:rPr lang="cs-CZ" sz="2800" smtClean="0"/>
              <a:t>hydrolytický enzym štěpící triacylglyceroly s mastnými kyselinami o delším řetězci než 12 uhlíků, v přítomnosti žlučových kyselin štěpí tuk na monoacylglyceroly a diacylglyceroly</a:t>
            </a:r>
          </a:p>
          <a:p>
            <a:pPr eaLnBrk="1" hangingPunct="1">
              <a:lnSpc>
                <a:spcPct val="80000"/>
              </a:lnSpc>
              <a:defRPr/>
            </a:pPr>
            <a:r>
              <a:rPr lang="cs-CZ" sz="2800" smtClean="0"/>
              <a:t>je produkována žlázovými buňkami pankreatu a secernována do střevního lumen v pankreatické šťávě</a:t>
            </a:r>
          </a:p>
          <a:p>
            <a:pPr eaLnBrk="1" hangingPunct="1">
              <a:lnSpc>
                <a:spcPct val="80000"/>
              </a:lnSpc>
              <a:defRPr/>
            </a:pPr>
            <a:r>
              <a:rPr lang="cs-CZ" sz="2800" smtClean="0"/>
              <a:t>koncentrační gradient mezi pankreatickou tkání a sérovou lipázou je cca 20 000:1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301625" y="228600"/>
            <a:ext cx="8510588" cy="896938"/>
          </a:xfrm>
        </p:spPr>
        <p:txBody>
          <a:bodyPr/>
          <a:lstStyle/>
          <a:p>
            <a:pPr eaLnBrk="1" hangingPunct="1"/>
            <a:r>
              <a:rPr lang="cs-CZ" altLang="cs-CZ" sz="4000" smtClean="0">
                <a:solidFill>
                  <a:schemeClr val="hlink"/>
                </a:solidFill>
                <a:effectLst/>
              </a:rPr>
              <a:t>Lipáza</a:t>
            </a:r>
          </a:p>
        </p:txBody>
      </p:sp>
      <p:sp>
        <p:nvSpPr>
          <p:cNvPr id="149507" name="Rectangle 3"/>
          <p:cNvSpPr>
            <a:spLocks noGrp="1" noRot="1" noChangeArrowheads="1"/>
          </p:cNvSpPr>
          <p:nvPr>
            <p:ph type="body" idx="1"/>
          </p:nvPr>
        </p:nvSpPr>
        <p:spPr/>
        <p:txBody>
          <a:bodyPr/>
          <a:lstStyle/>
          <a:p>
            <a:pPr eaLnBrk="1" hangingPunct="1">
              <a:defRPr/>
            </a:pPr>
            <a:r>
              <a:rPr lang="cs-CZ" b="1" smtClean="0"/>
              <a:t>Vzestup koncentrace pankreatické lipázy</a:t>
            </a:r>
            <a:r>
              <a:rPr lang="cs-CZ" smtClean="0"/>
              <a:t> je specifičtější známkou akutní pankreatitidy než α-amyláza</a:t>
            </a:r>
          </a:p>
          <a:p>
            <a:pPr eaLnBrk="1" hangingPunct="1">
              <a:defRPr/>
            </a:pPr>
            <a:r>
              <a:rPr lang="cs-CZ" smtClean="0"/>
              <a:t>Její hladina v séru zůstává zvýšena asi dva týdny po akutní příhodě</a:t>
            </a:r>
          </a:p>
          <a:p>
            <a:pPr eaLnBrk="1" hangingPunct="1">
              <a:defRPr/>
            </a:pPr>
            <a:r>
              <a:rPr lang="cs-CZ" smtClean="0"/>
              <a:t>Podstatněji se nezvyšuje u renálních onemocnění</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rrowheads="1"/>
          </p:cNvSpPr>
          <p:nvPr>
            <p:ph type="title"/>
          </p:nvPr>
        </p:nvSpPr>
        <p:spPr>
          <a:xfrm>
            <a:off x="301625" y="228600"/>
            <a:ext cx="8510588" cy="896938"/>
          </a:xfrm>
        </p:spPr>
        <p:txBody>
          <a:bodyPr/>
          <a:lstStyle/>
          <a:p>
            <a:pPr eaLnBrk="1" hangingPunct="1">
              <a:defRPr/>
            </a:pPr>
            <a:r>
              <a:rPr lang="cs-CZ" sz="4000" smtClean="0">
                <a:solidFill>
                  <a:schemeClr val="hlink"/>
                </a:solidFill>
                <a:effectLst/>
              </a:rPr>
              <a:t>Laktátdehydrogenáza (LD)</a:t>
            </a:r>
            <a:r>
              <a:rPr lang="cs-CZ" sz="4000" b="1" smtClean="0"/>
              <a:t/>
            </a:r>
            <a:br>
              <a:rPr lang="cs-CZ" sz="4000" b="1" smtClean="0"/>
            </a:br>
            <a:endParaRPr lang="cs-CZ" sz="4000" b="1" smtClean="0"/>
          </a:p>
        </p:txBody>
      </p:sp>
      <p:sp>
        <p:nvSpPr>
          <p:cNvPr id="151555" name="Rectangle 3"/>
          <p:cNvSpPr>
            <a:spLocks noGrp="1" noRot="1" noChangeArrowheads="1"/>
          </p:cNvSpPr>
          <p:nvPr>
            <p:ph type="body" idx="1"/>
          </p:nvPr>
        </p:nvSpPr>
        <p:spPr>
          <a:xfrm>
            <a:off x="301625" y="981075"/>
            <a:ext cx="8540750" cy="5876925"/>
          </a:xfrm>
        </p:spPr>
        <p:txBody>
          <a:bodyPr/>
          <a:lstStyle/>
          <a:p>
            <a:pPr eaLnBrk="1" hangingPunct="1">
              <a:lnSpc>
                <a:spcPct val="90000"/>
              </a:lnSpc>
              <a:defRPr/>
            </a:pPr>
            <a:r>
              <a:rPr lang="cs-CZ" sz="2400" smtClean="0"/>
              <a:t>tetramerní enzym skládaný z podjednotek M a H</a:t>
            </a:r>
          </a:p>
          <a:p>
            <a:pPr eaLnBrk="1" hangingPunct="1">
              <a:lnSpc>
                <a:spcPct val="90000"/>
              </a:lnSpc>
              <a:defRPr/>
            </a:pPr>
            <a:r>
              <a:rPr lang="cs-CZ" sz="2400" smtClean="0"/>
              <a:t>podle počtu M a H podjednotek (nezáleží na pořadí) lze získat celkem 5 izoenzymů</a:t>
            </a:r>
          </a:p>
          <a:p>
            <a:pPr lvl="1" eaLnBrk="1" hangingPunct="1">
              <a:lnSpc>
                <a:spcPct val="90000"/>
              </a:lnSpc>
              <a:defRPr/>
            </a:pPr>
            <a:r>
              <a:rPr lang="cs-CZ" sz="2000" smtClean="0"/>
              <a:t> LD1 (HHHH) - srdeční sval, červené krvinky, ledvina </a:t>
            </a:r>
          </a:p>
          <a:p>
            <a:pPr lvl="1" eaLnBrk="1" hangingPunct="1">
              <a:lnSpc>
                <a:spcPct val="90000"/>
              </a:lnSpc>
              <a:defRPr/>
            </a:pPr>
            <a:r>
              <a:rPr lang="cs-CZ" sz="2000" smtClean="0"/>
              <a:t>LD2 (HHHM) </a:t>
            </a:r>
          </a:p>
          <a:p>
            <a:pPr lvl="1" eaLnBrk="1" hangingPunct="1">
              <a:lnSpc>
                <a:spcPct val="90000"/>
              </a:lnSpc>
              <a:defRPr/>
            </a:pPr>
            <a:r>
              <a:rPr lang="cs-CZ" sz="2000" smtClean="0"/>
              <a:t>LD3 (HHMM) - monocyty </a:t>
            </a:r>
          </a:p>
          <a:p>
            <a:pPr lvl="1" eaLnBrk="1" hangingPunct="1">
              <a:lnSpc>
                <a:spcPct val="90000"/>
              </a:lnSpc>
              <a:defRPr/>
            </a:pPr>
            <a:r>
              <a:rPr lang="cs-CZ" sz="2000" smtClean="0"/>
              <a:t>LD4 (HMMM) - monocyty </a:t>
            </a:r>
          </a:p>
          <a:p>
            <a:pPr lvl="1" eaLnBrk="1" hangingPunct="1">
              <a:lnSpc>
                <a:spcPct val="90000"/>
              </a:lnSpc>
              <a:defRPr/>
            </a:pPr>
            <a:r>
              <a:rPr lang="cs-CZ" sz="2000" smtClean="0"/>
              <a:t>LD5 (MMMM) - játra</a:t>
            </a:r>
          </a:p>
          <a:p>
            <a:pPr eaLnBrk="1" hangingPunct="1">
              <a:lnSpc>
                <a:spcPct val="90000"/>
              </a:lnSpc>
              <a:defRPr/>
            </a:pPr>
            <a:endParaRPr lang="cs-CZ" sz="2400" smtClean="0"/>
          </a:p>
          <a:p>
            <a:pPr eaLnBrk="1" hangingPunct="1">
              <a:lnSpc>
                <a:spcPct val="90000"/>
              </a:lnSpc>
              <a:defRPr/>
            </a:pPr>
            <a:r>
              <a:rPr lang="cs-CZ" sz="2400" smtClean="0"/>
              <a:t>LD je cytoplazmatický enzym, podílí se především na přeměně pyruvátu na laktát při anaerobní glykolýze</a:t>
            </a:r>
          </a:p>
          <a:p>
            <a:pPr eaLnBrk="1" hangingPunct="1">
              <a:lnSpc>
                <a:spcPct val="90000"/>
              </a:lnSpc>
              <a:defRPr/>
            </a:pPr>
            <a:r>
              <a:rPr lang="cs-CZ" sz="2400" smtClean="0"/>
              <a:t>tkáňová distribuce izoenzymů není příliš specifická, proto se již LD prakticky opouští při diagnostice poruch srdce a jater a nadále se používá především při sledování rozsahu hemolytických anémií a nádorových onemocnění</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rrowheads="1"/>
          </p:cNvSpPr>
          <p:nvPr>
            <p:ph type="title"/>
          </p:nvPr>
        </p:nvSpPr>
        <p:spPr>
          <a:xfrm>
            <a:off x="250825" y="228600"/>
            <a:ext cx="8561388" cy="1112838"/>
          </a:xfrm>
        </p:spPr>
        <p:txBody>
          <a:bodyPr/>
          <a:lstStyle/>
          <a:p>
            <a:pPr eaLnBrk="1" hangingPunct="1">
              <a:defRPr/>
            </a:pPr>
            <a:r>
              <a:rPr lang="cs-CZ" sz="4000" smtClean="0">
                <a:solidFill>
                  <a:schemeClr val="hlink"/>
                </a:solidFill>
                <a:effectLst/>
              </a:rPr>
              <a:t>Kreatinkináza (CK)</a:t>
            </a:r>
            <a:r>
              <a:rPr lang="cs-CZ" sz="4000" b="1" smtClean="0"/>
              <a:t/>
            </a:r>
            <a:br>
              <a:rPr lang="cs-CZ" sz="4000" b="1" smtClean="0"/>
            </a:br>
            <a:endParaRPr lang="cs-CZ" sz="4000" b="1" smtClean="0"/>
          </a:p>
        </p:txBody>
      </p:sp>
      <p:sp>
        <p:nvSpPr>
          <p:cNvPr id="152579" name="Rectangle 3"/>
          <p:cNvSpPr>
            <a:spLocks noGrp="1" noRot="1" noChangeArrowheads="1"/>
          </p:cNvSpPr>
          <p:nvPr>
            <p:ph type="body" idx="1"/>
          </p:nvPr>
        </p:nvSpPr>
        <p:spPr>
          <a:xfrm>
            <a:off x="0" y="1676400"/>
            <a:ext cx="9036050" cy="4422775"/>
          </a:xfrm>
        </p:spPr>
        <p:txBody>
          <a:bodyPr/>
          <a:lstStyle/>
          <a:p>
            <a:pPr eaLnBrk="1" hangingPunct="1">
              <a:lnSpc>
                <a:spcPct val="90000"/>
              </a:lnSpc>
              <a:defRPr/>
            </a:pPr>
            <a:r>
              <a:rPr lang="cs-CZ" sz="2800" smtClean="0"/>
              <a:t>dimerní enzym skládaný ze dvou podjednotek B a M:</a:t>
            </a:r>
          </a:p>
          <a:p>
            <a:pPr lvl="1" eaLnBrk="1" hangingPunct="1">
              <a:lnSpc>
                <a:spcPct val="90000"/>
              </a:lnSpc>
              <a:defRPr/>
            </a:pPr>
            <a:r>
              <a:rPr lang="cs-CZ" sz="2400" smtClean="0"/>
              <a:t>MM - sval </a:t>
            </a:r>
          </a:p>
          <a:p>
            <a:pPr lvl="1" eaLnBrk="1" hangingPunct="1">
              <a:lnSpc>
                <a:spcPct val="90000"/>
              </a:lnSpc>
              <a:defRPr/>
            </a:pPr>
            <a:r>
              <a:rPr lang="cs-CZ" sz="2400" smtClean="0"/>
              <a:t>MB - srdce </a:t>
            </a:r>
          </a:p>
          <a:p>
            <a:pPr lvl="1" eaLnBrk="1" hangingPunct="1">
              <a:lnSpc>
                <a:spcPct val="90000"/>
              </a:lnSpc>
              <a:defRPr/>
            </a:pPr>
            <a:r>
              <a:rPr lang="cs-CZ" sz="2400" smtClean="0"/>
              <a:t>BB - mozek</a:t>
            </a:r>
          </a:p>
          <a:p>
            <a:pPr eaLnBrk="1" hangingPunct="1">
              <a:lnSpc>
                <a:spcPct val="90000"/>
              </a:lnSpc>
              <a:defRPr/>
            </a:pPr>
            <a:r>
              <a:rPr lang="cs-CZ" sz="2800" smtClean="0"/>
              <a:t>funkcí kreatinkinázy je tvorba a zpětná mobilizace energetických zásob v kreatinfosfátu do ATP</a:t>
            </a:r>
          </a:p>
          <a:p>
            <a:pPr eaLnBrk="1" hangingPunct="1">
              <a:lnSpc>
                <a:spcPct val="90000"/>
              </a:lnSpc>
              <a:defRPr/>
            </a:pPr>
            <a:r>
              <a:rPr lang="cs-CZ" sz="2800" smtClean="0"/>
              <a:t>prakticky se používá jen stanovaní izoenzymu MB při diagnostice </a:t>
            </a:r>
            <a:r>
              <a:rPr lang="cs-CZ" sz="2800" b="1" smtClean="0"/>
              <a:t>infarktu myokardu</a:t>
            </a:r>
            <a:r>
              <a:rPr lang="cs-CZ" sz="2800" smtClean="0"/>
              <a:t> - CK-MB</a:t>
            </a:r>
          </a:p>
          <a:p>
            <a:pPr eaLnBrk="1" hangingPunct="1">
              <a:lnSpc>
                <a:spcPct val="90000"/>
              </a:lnSpc>
              <a:defRPr/>
            </a:pPr>
            <a:r>
              <a:rPr lang="cs-CZ" sz="2800" smtClean="0"/>
              <a:t>obvykle se stanovuje hmotnost izoenzymu (CK-MB mass)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rrowheads="1"/>
          </p:cNvSpPr>
          <p:nvPr>
            <p:ph type="title"/>
          </p:nvPr>
        </p:nvSpPr>
        <p:spPr/>
        <p:txBody>
          <a:bodyPr/>
          <a:lstStyle/>
          <a:p>
            <a:pPr eaLnBrk="1" hangingPunct="1">
              <a:defRPr/>
            </a:pPr>
            <a:r>
              <a:rPr lang="cs-CZ" sz="4000" smtClean="0">
                <a:solidFill>
                  <a:schemeClr val="hlink"/>
                </a:solidFill>
                <a:effectLst/>
              </a:rPr>
              <a:t>Alkalická fosfatáza (ALP)</a:t>
            </a:r>
            <a:r>
              <a:rPr lang="cs-CZ" sz="4000" b="1" smtClean="0"/>
              <a:t/>
            </a:r>
            <a:br>
              <a:rPr lang="cs-CZ" sz="4000" b="1" smtClean="0"/>
            </a:br>
            <a:endParaRPr lang="cs-CZ" sz="4000" b="1" smtClean="0"/>
          </a:p>
        </p:txBody>
      </p:sp>
      <p:sp>
        <p:nvSpPr>
          <p:cNvPr id="153603" name="Rectangle 3"/>
          <p:cNvSpPr>
            <a:spLocks noGrp="1" noRot="1" noChangeArrowheads="1"/>
          </p:cNvSpPr>
          <p:nvPr>
            <p:ph type="body" idx="1"/>
          </p:nvPr>
        </p:nvSpPr>
        <p:spPr/>
        <p:txBody>
          <a:bodyPr/>
          <a:lstStyle/>
          <a:p>
            <a:pPr eaLnBrk="1" hangingPunct="1">
              <a:defRPr/>
            </a:pPr>
            <a:r>
              <a:rPr lang="cs-CZ" sz="2800" smtClean="0"/>
              <a:t>membránově vázaný enzym vyskytující se ve formě několika izoenzymů:</a:t>
            </a:r>
          </a:p>
          <a:p>
            <a:pPr lvl="1" eaLnBrk="1" hangingPunct="1">
              <a:defRPr/>
            </a:pPr>
            <a:r>
              <a:rPr lang="cs-CZ" sz="2400" smtClean="0"/>
              <a:t>střevní ALP </a:t>
            </a:r>
          </a:p>
          <a:p>
            <a:pPr lvl="1" eaLnBrk="1" hangingPunct="1">
              <a:defRPr/>
            </a:pPr>
            <a:r>
              <a:rPr lang="cs-CZ" sz="2400" smtClean="0"/>
              <a:t>placentární ALP </a:t>
            </a:r>
          </a:p>
          <a:p>
            <a:pPr lvl="1" eaLnBrk="1" hangingPunct="1">
              <a:defRPr/>
            </a:pPr>
            <a:r>
              <a:rPr lang="cs-CZ" sz="2400" smtClean="0"/>
              <a:t>tkáňová ALP </a:t>
            </a:r>
          </a:p>
          <a:p>
            <a:pPr lvl="2" eaLnBrk="1" hangingPunct="1">
              <a:defRPr/>
            </a:pPr>
            <a:r>
              <a:rPr lang="cs-CZ" sz="2000" smtClean="0"/>
              <a:t>jaterní ALP </a:t>
            </a:r>
          </a:p>
          <a:p>
            <a:pPr lvl="2" eaLnBrk="1" hangingPunct="1">
              <a:defRPr/>
            </a:pPr>
            <a:r>
              <a:rPr lang="cs-CZ" sz="2000" smtClean="0"/>
              <a:t>kostní ALP </a:t>
            </a:r>
          </a:p>
          <a:p>
            <a:pPr lvl="2" eaLnBrk="1" hangingPunct="1">
              <a:defRPr/>
            </a:pPr>
            <a:r>
              <a:rPr lang="cs-CZ" sz="2000" smtClean="0"/>
              <a:t>ledvinná ALP</a:t>
            </a:r>
          </a:p>
          <a:p>
            <a:pPr eaLnBrk="1" hangingPunct="1">
              <a:defRPr/>
            </a:pPr>
            <a:r>
              <a:rPr lang="cs-CZ" sz="2800" smtClean="0"/>
              <a:t>změny ALP mohou odpovídat poměrně širokému spektru onemocnění</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r>
              <a:rPr lang="cs-CZ" altLang="cs-CZ" sz="4800" smtClean="0">
                <a:solidFill>
                  <a:schemeClr val="hlink"/>
                </a:solidFill>
                <a:effectLst/>
              </a:rPr>
              <a:t>Kyselá fosfatáza</a:t>
            </a:r>
          </a:p>
        </p:txBody>
      </p:sp>
      <p:sp>
        <p:nvSpPr>
          <p:cNvPr id="168963" name="Rectangle 3"/>
          <p:cNvSpPr>
            <a:spLocks noGrp="1" noRot="1" noChangeArrowheads="1"/>
          </p:cNvSpPr>
          <p:nvPr>
            <p:ph type="body" idx="1"/>
          </p:nvPr>
        </p:nvSpPr>
        <p:spPr/>
        <p:txBody>
          <a:bodyPr/>
          <a:lstStyle/>
          <a:p>
            <a:pPr eaLnBrk="1" hangingPunct="1">
              <a:defRPr/>
            </a:pPr>
            <a:r>
              <a:rPr lang="cs-CZ" sz="2800" smtClean="0"/>
              <a:t>sérová kyselá fosfatáza zahrnuje 5 izoenzymů, které pocházejí především z erytrocytů, destiček, slinivky a jaterních buněk, ledvin, kostí a epiteliálních buněk prostaty</a:t>
            </a:r>
          </a:p>
          <a:p>
            <a:pPr eaLnBrk="1" hangingPunct="1">
              <a:defRPr/>
            </a:pPr>
            <a:r>
              <a:rPr lang="cs-CZ" sz="2800" smtClean="0"/>
              <a:t>prostatická kyselá fosfatáza PCP (izoenzym 2) je vytvářena především v prostatě</a:t>
            </a:r>
          </a:p>
          <a:p>
            <a:pPr eaLnBrk="1" hangingPunct="1">
              <a:defRPr/>
            </a:pPr>
            <a:r>
              <a:rPr lang="cs-CZ" sz="2800" smtClean="0"/>
              <a:t>hladina celkové a prostatické kyselé fosfatázy se zvyšuje při progresivních, metastazujících karcinomech prostaty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rrowheads="1"/>
          </p:cNvSpPr>
          <p:nvPr>
            <p:ph type="title"/>
          </p:nvPr>
        </p:nvSpPr>
        <p:spPr/>
        <p:txBody>
          <a:bodyPr/>
          <a:lstStyle/>
          <a:p>
            <a:pPr eaLnBrk="1" hangingPunct="1">
              <a:defRPr/>
            </a:pPr>
            <a:r>
              <a:rPr lang="cs-CZ" sz="4000" smtClean="0">
                <a:solidFill>
                  <a:schemeClr val="hlink"/>
                </a:solidFill>
                <a:effectLst/>
              </a:rPr>
              <a:t>Aspartátaminotransferáza</a:t>
            </a:r>
            <a:r>
              <a:rPr lang="cs-CZ" sz="4000" b="1" smtClean="0"/>
              <a:t/>
            </a:r>
            <a:br>
              <a:rPr lang="cs-CZ" sz="4000" b="1" smtClean="0"/>
            </a:br>
            <a:endParaRPr lang="cs-CZ" sz="4000" b="1" smtClean="0"/>
          </a:p>
        </p:txBody>
      </p:sp>
      <p:sp>
        <p:nvSpPr>
          <p:cNvPr id="154627" name="Rectangle 3"/>
          <p:cNvSpPr>
            <a:spLocks noGrp="1" noRot="1" noChangeArrowheads="1"/>
          </p:cNvSpPr>
          <p:nvPr>
            <p:ph type="body" idx="1"/>
          </p:nvPr>
        </p:nvSpPr>
        <p:spPr>
          <a:xfrm>
            <a:off x="301625" y="1169988"/>
            <a:ext cx="8842375" cy="5688012"/>
          </a:xfrm>
        </p:spPr>
        <p:txBody>
          <a:bodyPr/>
          <a:lstStyle/>
          <a:p>
            <a:pPr eaLnBrk="1" hangingPunct="1">
              <a:lnSpc>
                <a:spcPct val="80000"/>
              </a:lnSpc>
              <a:defRPr/>
            </a:pPr>
            <a:r>
              <a:rPr lang="cs-CZ" sz="2400" b="1" smtClean="0"/>
              <a:t>AST</a:t>
            </a:r>
            <a:r>
              <a:rPr lang="cs-CZ" sz="2400" smtClean="0"/>
              <a:t> (EC 2.6.1.1)</a:t>
            </a:r>
            <a:r>
              <a:rPr lang="cs-CZ" sz="2000" smtClean="0"/>
              <a:t> </a:t>
            </a:r>
          </a:p>
          <a:p>
            <a:pPr eaLnBrk="1" hangingPunct="1">
              <a:lnSpc>
                <a:spcPct val="80000"/>
              </a:lnSpc>
              <a:defRPr/>
            </a:pPr>
            <a:r>
              <a:rPr lang="cs-CZ" sz="2000" smtClean="0"/>
              <a:t>katalyzuje reverzibilní přenos aminoskupiny z aspartátu na 2-oxoglutarát</a:t>
            </a:r>
          </a:p>
          <a:p>
            <a:pPr eaLnBrk="1" hangingPunct="1">
              <a:lnSpc>
                <a:spcPct val="80000"/>
              </a:lnSpc>
              <a:defRPr/>
            </a:pPr>
            <a:r>
              <a:rPr lang="cs-CZ" sz="2000" smtClean="0"/>
              <a:t>AST se ve větší míře vyskytuje v řadě orgánů – v játrech, myokardu, kosterním svalstvu, ledvinách, pankreatu a v erytrocytech</a:t>
            </a:r>
          </a:p>
          <a:p>
            <a:pPr eaLnBrk="1" hangingPunct="1">
              <a:lnSpc>
                <a:spcPct val="80000"/>
              </a:lnSpc>
              <a:defRPr/>
            </a:pPr>
            <a:r>
              <a:rPr lang="cs-CZ" sz="2400" smtClean="0"/>
              <a:t>existuje ve formě dvou izoenzymů</a:t>
            </a:r>
          </a:p>
          <a:p>
            <a:pPr lvl="1" eaLnBrk="1" hangingPunct="1">
              <a:lnSpc>
                <a:spcPct val="80000"/>
              </a:lnSpc>
              <a:defRPr/>
            </a:pPr>
            <a:r>
              <a:rPr lang="cs-CZ" sz="2000" smtClean="0"/>
              <a:t> mitochondriálního, který je přítomen v mitochondriích a představuje asi 70 %</a:t>
            </a:r>
          </a:p>
          <a:p>
            <a:pPr lvl="1" eaLnBrk="1" hangingPunct="1">
              <a:lnSpc>
                <a:spcPct val="80000"/>
              </a:lnSpc>
              <a:defRPr/>
            </a:pPr>
            <a:r>
              <a:rPr lang="cs-CZ" sz="2000" smtClean="0"/>
              <a:t> cytoplazmatického, lokalizovaného v cytoplazmě, který je zastoupen asi 30 %</a:t>
            </a:r>
          </a:p>
          <a:p>
            <a:pPr eaLnBrk="1" hangingPunct="1">
              <a:lnSpc>
                <a:spcPct val="80000"/>
              </a:lnSpc>
              <a:defRPr/>
            </a:pPr>
            <a:r>
              <a:rPr lang="cs-CZ" sz="2000" smtClean="0"/>
              <a:t>cytoplazmatická frakce se uvolňuje do cirkulace snadno i při mírném poškození hepatocytů (při narušení permeability buněčné membrány hepatocytu)</a:t>
            </a:r>
          </a:p>
          <a:p>
            <a:pPr eaLnBrk="1" hangingPunct="1">
              <a:lnSpc>
                <a:spcPct val="80000"/>
              </a:lnSpc>
              <a:defRPr/>
            </a:pPr>
            <a:r>
              <a:rPr lang="cs-CZ" sz="2000" smtClean="0"/>
              <a:t>mitochondriální frakce se dostává do krve až při nekróze (rozpadu) jaterní buňky</a:t>
            </a:r>
          </a:p>
          <a:p>
            <a:pPr eaLnBrk="1" hangingPunct="1">
              <a:lnSpc>
                <a:spcPct val="80000"/>
              </a:lnSpc>
              <a:defRPr/>
            </a:pPr>
            <a:r>
              <a:rPr lang="cs-CZ" sz="2400" smtClean="0"/>
              <a:t>výrazné zvýšení aktivity AST v séru je známkou rozpadu hepatocytů, neboť do cirkulace se uvolňují oba izoenzymy</a:t>
            </a:r>
          </a:p>
          <a:p>
            <a:pPr eaLnBrk="1" hangingPunct="1">
              <a:lnSpc>
                <a:spcPct val="80000"/>
              </a:lnSpc>
              <a:defRPr/>
            </a:pPr>
            <a:endParaRPr lang="cs-CZ" sz="2000" smtClean="0"/>
          </a:p>
          <a:p>
            <a:pPr eaLnBrk="1" hangingPunct="1">
              <a:lnSpc>
                <a:spcPct val="80000"/>
              </a:lnSpc>
              <a:buFont typeface="Wingdings" panose="05000000000000000000" pitchFamily="2" charset="2"/>
              <a:buNone/>
              <a:defRPr/>
            </a:pPr>
            <a:r>
              <a:rPr lang="cs-CZ" sz="1400" smtClean="0"/>
              <a:t/>
            </a:r>
            <a:br>
              <a:rPr lang="cs-CZ" sz="1400" smtClean="0"/>
            </a:br>
            <a:endParaRPr lang="cs-CZ" sz="140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rrowheads="1"/>
          </p:cNvSpPr>
          <p:nvPr>
            <p:ph type="title"/>
          </p:nvPr>
        </p:nvSpPr>
        <p:spPr/>
        <p:txBody>
          <a:bodyPr/>
          <a:lstStyle/>
          <a:p>
            <a:pPr eaLnBrk="1" hangingPunct="1">
              <a:defRPr/>
            </a:pPr>
            <a:r>
              <a:rPr lang="cs-CZ" sz="4000" smtClean="0">
                <a:solidFill>
                  <a:schemeClr val="hlink"/>
                </a:solidFill>
                <a:effectLst/>
              </a:rPr>
              <a:t>Aspartátaminotransferáza</a:t>
            </a:r>
            <a:r>
              <a:rPr lang="cs-CZ" sz="4000" b="1" smtClean="0"/>
              <a:t/>
            </a:r>
            <a:br>
              <a:rPr lang="cs-CZ" sz="4000" b="1" smtClean="0"/>
            </a:br>
            <a:endParaRPr lang="cs-CZ" sz="4000" b="1" smtClean="0"/>
          </a:p>
        </p:txBody>
      </p:sp>
      <p:sp>
        <p:nvSpPr>
          <p:cNvPr id="155651" name="Rectangle 3"/>
          <p:cNvSpPr>
            <a:spLocks noGrp="1" noRot="1" noChangeArrowheads="1"/>
          </p:cNvSpPr>
          <p:nvPr>
            <p:ph type="body" idx="1"/>
          </p:nvPr>
        </p:nvSpPr>
        <p:spPr/>
        <p:txBody>
          <a:bodyPr/>
          <a:lstStyle/>
          <a:p>
            <a:pPr eaLnBrk="1" hangingPunct="1">
              <a:lnSpc>
                <a:spcPct val="90000"/>
              </a:lnSpc>
              <a:defRPr/>
            </a:pPr>
            <a:r>
              <a:rPr lang="cs-CZ" sz="2400" smtClean="0"/>
              <a:t>protože AST není specifická pouze pro jaterní tkáň, její zvýšení může doprovázet i poškození kosterního svalstva a myokardu.</a:t>
            </a:r>
          </a:p>
          <a:p>
            <a:pPr eaLnBrk="1" hangingPunct="1">
              <a:lnSpc>
                <a:spcPct val="90000"/>
              </a:lnSpc>
              <a:defRPr/>
            </a:pPr>
            <a:r>
              <a:rPr lang="cs-CZ" sz="2400" smtClean="0"/>
              <a:t>AST stoupá v krvi u akutního IM a po operacích srdce, ale i po dlouhotrvající fyzické námaze</a:t>
            </a:r>
          </a:p>
          <a:p>
            <a:pPr eaLnBrk="1" hangingPunct="1">
              <a:lnSpc>
                <a:spcPct val="90000"/>
              </a:lnSpc>
              <a:defRPr/>
            </a:pPr>
            <a:r>
              <a:rPr lang="cs-CZ" sz="2400" smtClean="0"/>
              <a:t>Stanovení AST falešně pozitivně ovlivňuje hemolýza, neboť v erytrocytech je obsažena v poměrně vysokém množství</a:t>
            </a:r>
          </a:p>
          <a:p>
            <a:pPr eaLnBrk="1" hangingPunct="1">
              <a:lnSpc>
                <a:spcPct val="90000"/>
              </a:lnSpc>
              <a:defRPr/>
            </a:pPr>
            <a:endParaRPr lang="cs-CZ" sz="2400" smtClean="0"/>
          </a:p>
          <a:p>
            <a:pPr eaLnBrk="1" hangingPunct="1">
              <a:lnSpc>
                <a:spcPct val="90000"/>
              </a:lnSpc>
              <a:defRPr/>
            </a:pPr>
            <a:r>
              <a:rPr lang="cs-CZ" sz="2400" b="1" smtClean="0"/>
              <a:t>Fyziologické hodnoty S-AST</a:t>
            </a:r>
            <a:endParaRPr lang="cs-CZ" sz="2400" smtClean="0"/>
          </a:p>
          <a:p>
            <a:pPr lvl="2" eaLnBrk="1" hangingPunct="1">
              <a:lnSpc>
                <a:spcPct val="90000"/>
              </a:lnSpc>
              <a:defRPr/>
            </a:pPr>
            <a:r>
              <a:rPr lang="cs-CZ" sz="1800" smtClean="0"/>
              <a:t>muži do 0,85 μkat/l</a:t>
            </a:r>
          </a:p>
          <a:p>
            <a:pPr lvl="2" eaLnBrk="1" hangingPunct="1">
              <a:lnSpc>
                <a:spcPct val="90000"/>
              </a:lnSpc>
              <a:defRPr/>
            </a:pPr>
            <a:r>
              <a:rPr lang="cs-CZ" sz="1800" smtClean="0"/>
              <a:t>ženy do 0,60 μkat/l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rrowheads="1"/>
          </p:cNvSpPr>
          <p:nvPr>
            <p:ph type="title"/>
          </p:nvPr>
        </p:nvSpPr>
        <p:spPr>
          <a:xfrm>
            <a:off x="301625" y="228600"/>
            <a:ext cx="8510588" cy="896938"/>
          </a:xfrm>
        </p:spPr>
        <p:txBody>
          <a:bodyPr/>
          <a:lstStyle/>
          <a:p>
            <a:pPr eaLnBrk="1" hangingPunct="1"/>
            <a:r>
              <a:rPr lang="cs-CZ" altLang="cs-CZ" smtClean="0">
                <a:solidFill>
                  <a:srgbClr val="00FF00"/>
                </a:solidFill>
                <a:effectLst/>
              </a:rPr>
              <a:t>ENZYMY</a:t>
            </a:r>
          </a:p>
        </p:txBody>
      </p:sp>
      <p:sp>
        <p:nvSpPr>
          <p:cNvPr id="133123" name="Rectangle 3"/>
          <p:cNvSpPr>
            <a:spLocks noGrp="1" noRot="1" noChangeArrowheads="1"/>
          </p:cNvSpPr>
          <p:nvPr>
            <p:ph type="body" idx="1"/>
          </p:nvPr>
        </p:nvSpPr>
        <p:spPr>
          <a:xfrm>
            <a:off x="301625" y="1196975"/>
            <a:ext cx="8540750" cy="5400675"/>
          </a:xfrm>
        </p:spPr>
        <p:txBody>
          <a:bodyPr/>
          <a:lstStyle/>
          <a:p>
            <a:pPr eaLnBrk="1" hangingPunct="1">
              <a:defRPr/>
            </a:pPr>
            <a:r>
              <a:rPr lang="cs-CZ" sz="2800" smtClean="0"/>
              <a:t>enzymy jsou biokatalyzátory</a:t>
            </a:r>
          </a:p>
          <a:p>
            <a:pPr eaLnBrk="1" hangingPunct="1">
              <a:defRPr/>
            </a:pPr>
            <a:r>
              <a:rPr lang="cs-CZ" sz="2800" smtClean="0"/>
              <a:t>katalyzují většinu významných chemických reakcí, které probíhají v živém organismu</a:t>
            </a:r>
          </a:p>
          <a:p>
            <a:pPr eaLnBrk="1" hangingPunct="1">
              <a:defRPr/>
            </a:pPr>
            <a:r>
              <a:rPr lang="cs-CZ" sz="2800" smtClean="0"/>
              <a:t>enzymy jsou nepostradatelné především při metabolických procesech, při nichž vznikají nebo naopak rozkládají lipidy, sacharidy a bílkoviny</a:t>
            </a:r>
          </a:p>
          <a:p>
            <a:pPr eaLnBrk="1" hangingPunct="1">
              <a:defRPr/>
            </a:pPr>
            <a:r>
              <a:rPr lang="cs-CZ" sz="2800" smtClean="0"/>
              <a:t>enzymy působí specificky, neboť uskutečňují pouze určitý typ reakce</a:t>
            </a:r>
          </a:p>
          <a:p>
            <a:pPr eaLnBrk="1" hangingPunct="1">
              <a:defRPr/>
            </a:pPr>
            <a:r>
              <a:rPr lang="cs-CZ" sz="2800" smtClean="0"/>
              <a:t>v buňkách jsou enzymy buď volné v cytoplazmě, nebo vázané na buněčné struktury (membrány)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301625" y="228600"/>
            <a:ext cx="8510588" cy="968375"/>
          </a:xfrm>
        </p:spPr>
        <p:txBody>
          <a:bodyPr/>
          <a:lstStyle/>
          <a:p>
            <a:pPr eaLnBrk="1" hangingPunct="1"/>
            <a:r>
              <a:rPr lang="cs-CZ" altLang="cs-CZ" sz="4000" smtClean="0">
                <a:solidFill>
                  <a:schemeClr val="hlink"/>
                </a:solidFill>
                <a:effectLst/>
              </a:rPr>
              <a:t>Alaninaminotransferáza </a:t>
            </a:r>
          </a:p>
        </p:txBody>
      </p:sp>
      <p:sp>
        <p:nvSpPr>
          <p:cNvPr id="156675" name="Rectangle 3"/>
          <p:cNvSpPr>
            <a:spLocks noGrp="1" noRot="1" noChangeArrowheads="1"/>
          </p:cNvSpPr>
          <p:nvPr>
            <p:ph type="body" idx="1"/>
          </p:nvPr>
        </p:nvSpPr>
        <p:spPr>
          <a:xfrm>
            <a:off x="301625" y="1268413"/>
            <a:ext cx="8540750" cy="4830762"/>
          </a:xfrm>
        </p:spPr>
        <p:txBody>
          <a:bodyPr/>
          <a:lstStyle/>
          <a:p>
            <a:pPr eaLnBrk="1" hangingPunct="1">
              <a:lnSpc>
                <a:spcPct val="90000"/>
              </a:lnSpc>
              <a:defRPr/>
            </a:pPr>
            <a:r>
              <a:rPr lang="cs-CZ" b="1" smtClean="0"/>
              <a:t>ALT</a:t>
            </a:r>
            <a:r>
              <a:rPr lang="cs-CZ" smtClean="0"/>
              <a:t> (EC 2.6.1.2)</a:t>
            </a:r>
          </a:p>
          <a:p>
            <a:pPr eaLnBrk="1" hangingPunct="1">
              <a:lnSpc>
                <a:spcPct val="90000"/>
              </a:lnSpc>
              <a:defRPr/>
            </a:pPr>
            <a:r>
              <a:rPr lang="cs-CZ" smtClean="0"/>
              <a:t>katalyzuje transaminační reakci, při níž se reverzibilně přenáší aminoskupina z alaninu na 2-oxoglutarát za vzniku pyruvátu a laktátu</a:t>
            </a:r>
          </a:p>
          <a:p>
            <a:pPr eaLnBrk="1" hangingPunct="1">
              <a:lnSpc>
                <a:spcPct val="90000"/>
              </a:lnSpc>
              <a:defRPr/>
            </a:pPr>
            <a:r>
              <a:rPr lang="cs-CZ" smtClean="0"/>
              <a:t> ALT je obsažena nejvíce v játrech, v jiných orgánech (kosterní sval, myokard a další) je její aktivita mnohem nižší. </a:t>
            </a:r>
          </a:p>
          <a:p>
            <a:pPr eaLnBrk="1" hangingPunct="1">
              <a:lnSpc>
                <a:spcPct val="90000"/>
              </a:lnSpc>
              <a:defRPr/>
            </a:pPr>
            <a:r>
              <a:rPr lang="cs-CZ" smtClean="0"/>
              <a:t>na rozdíl od AST je lokalizována pouze v cytoplazmě</a:t>
            </a:r>
          </a:p>
          <a:p>
            <a:pPr eaLnBrk="1" hangingPunct="1">
              <a:lnSpc>
                <a:spcPct val="90000"/>
              </a:lnSpc>
              <a:defRPr/>
            </a:pPr>
            <a:endParaRPr lang="cs-CZ"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rrowheads="1"/>
          </p:cNvSpPr>
          <p:nvPr>
            <p:ph type="title"/>
          </p:nvPr>
        </p:nvSpPr>
        <p:spPr/>
        <p:txBody>
          <a:bodyPr/>
          <a:lstStyle/>
          <a:p>
            <a:pPr eaLnBrk="1" hangingPunct="1"/>
            <a:r>
              <a:rPr lang="cs-CZ" altLang="cs-CZ" sz="4000" smtClean="0">
                <a:solidFill>
                  <a:schemeClr val="hlink"/>
                </a:solidFill>
                <a:effectLst/>
              </a:rPr>
              <a:t>Alaninaminotransferáza</a:t>
            </a:r>
          </a:p>
        </p:txBody>
      </p:sp>
      <p:sp>
        <p:nvSpPr>
          <p:cNvPr id="157699" name="Rectangle 3"/>
          <p:cNvSpPr>
            <a:spLocks noGrp="1" noRot="1" noChangeArrowheads="1"/>
          </p:cNvSpPr>
          <p:nvPr>
            <p:ph type="body" idx="1"/>
          </p:nvPr>
        </p:nvSpPr>
        <p:spPr>
          <a:xfrm>
            <a:off x="301625" y="1412875"/>
            <a:ext cx="8540750" cy="4686300"/>
          </a:xfrm>
        </p:spPr>
        <p:txBody>
          <a:bodyPr/>
          <a:lstStyle/>
          <a:p>
            <a:pPr eaLnBrk="1" hangingPunct="1">
              <a:lnSpc>
                <a:spcPct val="80000"/>
              </a:lnSpc>
              <a:defRPr/>
            </a:pPr>
            <a:r>
              <a:rPr lang="cs-CZ" sz="2400" smtClean="0"/>
              <a:t>stanovení ALT je citlivým a relativně specifickým testem pro poškození hepatocytu </a:t>
            </a:r>
          </a:p>
          <a:p>
            <a:pPr eaLnBrk="1" hangingPunct="1">
              <a:lnSpc>
                <a:spcPct val="80000"/>
              </a:lnSpc>
              <a:defRPr/>
            </a:pPr>
            <a:r>
              <a:rPr lang="cs-CZ" sz="2400" smtClean="0"/>
              <a:t>její aktivita v séru se zvyšuje již při malém poškození jaterní buňky, které je způsobeno zvýšenou propustností cytoplazmatické membrány</a:t>
            </a:r>
          </a:p>
          <a:p>
            <a:pPr eaLnBrk="1" hangingPunct="1">
              <a:lnSpc>
                <a:spcPct val="80000"/>
              </a:lnSpc>
              <a:defRPr/>
            </a:pPr>
            <a:r>
              <a:rPr lang="cs-CZ" sz="2400" smtClean="0"/>
              <a:t>u zánětu jater (např. virová hepatitida) je zvýšení ALT nejčasnějším indikátorem porušení celistvosti membrány hepatocytu</a:t>
            </a:r>
          </a:p>
          <a:p>
            <a:pPr eaLnBrk="1" hangingPunct="1">
              <a:lnSpc>
                <a:spcPct val="80000"/>
              </a:lnSpc>
              <a:defRPr/>
            </a:pPr>
            <a:r>
              <a:rPr lang="cs-CZ" sz="2400" smtClean="0"/>
              <a:t>sledování ALT je vhodné pro monitování průběhu onemocnění</a:t>
            </a:r>
          </a:p>
          <a:p>
            <a:pPr eaLnBrk="1" hangingPunct="1">
              <a:lnSpc>
                <a:spcPct val="80000"/>
              </a:lnSpc>
              <a:defRPr/>
            </a:pPr>
            <a:endParaRPr lang="cs-CZ" sz="2400" smtClean="0"/>
          </a:p>
          <a:p>
            <a:pPr eaLnBrk="1" hangingPunct="1">
              <a:lnSpc>
                <a:spcPct val="80000"/>
              </a:lnSpc>
              <a:defRPr/>
            </a:pPr>
            <a:endParaRPr lang="cs-CZ" sz="2400" smtClean="0"/>
          </a:p>
          <a:p>
            <a:pPr eaLnBrk="1" hangingPunct="1">
              <a:lnSpc>
                <a:spcPct val="80000"/>
              </a:lnSpc>
              <a:defRPr/>
            </a:pPr>
            <a:r>
              <a:rPr lang="cs-CZ" sz="2400" smtClean="0"/>
              <a:t>Fyziologické hodnoty S-ALT</a:t>
            </a:r>
          </a:p>
          <a:p>
            <a:pPr lvl="2" eaLnBrk="1" hangingPunct="1">
              <a:lnSpc>
                <a:spcPct val="80000"/>
              </a:lnSpc>
              <a:defRPr/>
            </a:pPr>
            <a:r>
              <a:rPr lang="cs-CZ" smtClean="0"/>
              <a:t>muži do 0,80 μkat/l</a:t>
            </a:r>
          </a:p>
          <a:p>
            <a:pPr lvl="2" eaLnBrk="1" hangingPunct="1">
              <a:lnSpc>
                <a:spcPct val="80000"/>
              </a:lnSpc>
              <a:defRPr/>
            </a:pPr>
            <a:r>
              <a:rPr lang="cs-CZ" smtClean="0"/>
              <a:t>ženy do 0,60 μkat/l</a:t>
            </a:r>
          </a:p>
          <a:p>
            <a:pPr eaLnBrk="1" hangingPunct="1">
              <a:lnSpc>
                <a:spcPct val="80000"/>
              </a:lnSpc>
              <a:buFont typeface="Wingdings" panose="05000000000000000000" pitchFamily="2" charset="2"/>
              <a:buNone/>
              <a:defRPr/>
            </a:pPr>
            <a:endParaRPr lang="cs-CZ" sz="24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rrowheads="1"/>
          </p:cNvSpPr>
          <p:nvPr>
            <p:ph type="title"/>
          </p:nvPr>
        </p:nvSpPr>
        <p:spPr/>
        <p:txBody>
          <a:bodyPr/>
          <a:lstStyle/>
          <a:p>
            <a:pPr eaLnBrk="1" hangingPunct="1">
              <a:defRPr/>
            </a:pPr>
            <a:r>
              <a:rPr lang="cs-CZ" sz="4000" smtClean="0">
                <a:solidFill>
                  <a:schemeClr val="hlink"/>
                </a:solidFill>
                <a:effectLst/>
              </a:rPr>
              <a:t>Gama - glutamyltransferáza</a:t>
            </a:r>
            <a:r>
              <a:rPr lang="cs-CZ" sz="4000" b="1" smtClean="0"/>
              <a:t/>
            </a:r>
            <a:br>
              <a:rPr lang="cs-CZ" sz="4000" b="1" smtClean="0"/>
            </a:br>
            <a:endParaRPr lang="cs-CZ" sz="4000" b="1" smtClean="0"/>
          </a:p>
        </p:txBody>
      </p:sp>
      <p:sp>
        <p:nvSpPr>
          <p:cNvPr id="158723" name="Rectangle 3"/>
          <p:cNvSpPr>
            <a:spLocks noGrp="1" noRot="1" noChangeArrowheads="1"/>
          </p:cNvSpPr>
          <p:nvPr>
            <p:ph type="body" idx="1"/>
          </p:nvPr>
        </p:nvSpPr>
        <p:spPr>
          <a:xfrm>
            <a:off x="0" y="1125538"/>
            <a:ext cx="9144000" cy="4973637"/>
          </a:xfrm>
        </p:spPr>
        <p:txBody>
          <a:bodyPr/>
          <a:lstStyle/>
          <a:p>
            <a:pPr eaLnBrk="1" hangingPunct="1">
              <a:lnSpc>
                <a:spcPct val="80000"/>
              </a:lnSpc>
              <a:defRPr/>
            </a:pPr>
            <a:r>
              <a:rPr lang="cs-CZ" sz="2800" smtClean="0"/>
              <a:t>γ- glutamyltransferáza - GGT, GMT (EC 2.3.2.2)</a:t>
            </a:r>
          </a:p>
          <a:p>
            <a:pPr eaLnBrk="1" hangingPunct="1">
              <a:lnSpc>
                <a:spcPct val="80000"/>
              </a:lnSpc>
              <a:defRPr/>
            </a:pPr>
            <a:r>
              <a:rPr lang="cs-CZ" sz="2800" smtClean="0"/>
              <a:t>klíčový enzyme γ- glutamylového cyklu, který zabezpečuje transport některých aminokyselin a peptidů přes buněčnou membránu z extracelulární tekutiny do buněk </a:t>
            </a:r>
          </a:p>
          <a:p>
            <a:pPr eaLnBrk="1" hangingPunct="1">
              <a:lnSpc>
                <a:spcPct val="80000"/>
              </a:lnSpc>
              <a:defRPr/>
            </a:pPr>
            <a:r>
              <a:rPr lang="cs-CZ" sz="2800" smtClean="0"/>
              <a:t>GMT se vyskytuje v membránách buněk s vysokou sekreční nebo absorpční kapacitou</a:t>
            </a:r>
          </a:p>
          <a:p>
            <a:pPr eaLnBrk="1" hangingPunct="1">
              <a:lnSpc>
                <a:spcPct val="80000"/>
              </a:lnSpc>
              <a:defRPr/>
            </a:pPr>
            <a:r>
              <a:rPr lang="cs-CZ" sz="2800" smtClean="0"/>
              <a:t>v játrech je GMT lokalizována v mikrosomální frakci hepatocytů a v membránách buněk výstelky žlučových cest</a:t>
            </a:r>
          </a:p>
          <a:p>
            <a:pPr eaLnBrk="1" hangingPunct="1">
              <a:lnSpc>
                <a:spcPct val="80000"/>
              </a:lnSpc>
              <a:defRPr/>
            </a:pPr>
            <a:r>
              <a:rPr lang="cs-CZ" sz="2800" smtClean="0"/>
              <a:t>vysoké koncentrace jsou také v proximálních tubulech ledvin, v enterocytech a v pankreatu</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r>
              <a:rPr lang="cs-CZ" altLang="cs-CZ" smtClean="0">
                <a:solidFill>
                  <a:schemeClr val="hlink"/>
                </a:solidFill>
                <a:effectLst/>
              </a:rPr>
              <a:t>Gama - glutamyltransferáza</a:t>
            </a:r>
          </a:p>
        </p:txBody>
      </p:sp>
      <p:sp>
        <p:nvSpPr>
          <p:cNvPr id="159747" name="Rectangle 3"/>
          <p:cNvSpPr>
            <a:spLocks noGrp="1" noRot="1" noChangeArrowheads="1"/>
          </p:cNvSpPr>
          <p:nvPr>
            <p:ph type="body" idx="1"/>
          </p:nvPr>
        </p:nvSpPr>
        <p:spPr>
          <a:xfrm>
            <a:off x="301625" y="1676400"/>
            <a:ext cx="8540750" cy="4992688"/>
          </a:xfrm>
        </p:spPr>
        <p:txBody>
          <a:bodyPr/>
          <a:lstStyle/>
          <a:p>
            <a:pPr eaLnBrk="1" hangingPunct="1">
              <a:lnSpc>
                <a:spcPct val="90000"/>
              </a:lnSpc>
              <a:defRPr/>
            </a:pPr>
            <a:r>
              <a:rPr lang="cs-CZ" sz="2400" smtClean="0"/>
              <a:t>syntézu GMT indukují některé látky (barbituráty, antidepresiva, alkohol)</a:t>
            </a:r>
          </a:p>
          <a:p>
            <a:pPr eaLnBrk="1" hangingPunct="1">
              <a:lnSpc>
                <a:spcPct val="90000"/>
              </a:lnSpc>
              <a:defRPr/>
            </a:pPr>
            <a:r>
              <a:rPr lang="cs-CZ" sz="2400" smtClean="0"/>
              <a:t>GMT se také může uvolnit z membrán detergentním působením, např. žlučových kyselin nebo alkoholu </a:t>
            </a:r>
          </a:p>
          <a:p>
            <a:pPr eaLnBrk="1" hangingPunct="1">
              <a:lnSpc>
                <a:spcPct val="90000"/>
              </a:lnSpc>
              <a:defRPr/>
            </a:pPr>
            <a:r>
              <a:rPr lang="cs-CZ" sz="2400" smtClean="0"/>
              <a:t>zvýšení GMT je typické především pro poškození hepatobiliárního traktu:</a:t>
            </a:r>
          </a:p>
          <a:p>
            <a:pPr lvl="1" eaLnBrk="1" hangingPunct="1">
              <a:lnSpc>
                <a:spcPct val="90000"/>
              </a:lnSpc>
              <a:defRPr/>
            </a:pPr>
            <a:r>
              <a:rPr lang="cs-CZ" sz="2000" smtClean="0"/>
              <a:t>intrahepatální nebo extrahepatální cholestáza – v těchto případech je zvýšena i ALP </a:t>
            </a:r>
          </a:p>
          <a:p>
            <a:pPr lvl="1" eaLnBrk="1" hangingPunct="1">
              <a:lnSpc>
                <a:spcPct val="90000"/>
              </a:lnSpc>
              <a:defRPr/>
            </a:pPr>
            <a:r>
              <a:rPr lang="cs-CZ" sz="2000" smtClean="0"/>
              <a:t>hepatocelulární poškození – akutní a chronická jaterní onemocnění </a:t>
            </a:r>
          </a:p>
          <a:p>
            <a:pPr lvl="1" eaLnBrk="1" hangingPunct="1">
              <a:lnSpc>
                <a:spcPct val="90000"/>
              </a:lnSpc>
              <a:defRPr/>
            </a:pPr>
            <a:r>
              <a:rPr lang="cs-CZ" sz="2000" smtClean="0"/>
              <a:t>vysoké izolované zvýšení GGT může být známkou poškození jater z důvodů chronického požívání alkoholu; zvýšená aktivita je u alkoholiků i v případě, že ještě nejsou poškozena játra (indukce syntézy GGT)</a:t>
            </a:r>
          </a:p>
          <a:p>
            <a:pPr lvl="1" eaLnBrk="1" hangingPunct="1">
              <a:lnSpc>
                <a:spcPct val="90000"/>
              </a:lnSpc>
              <a:defRPr/>
            </a:pPr>
            <a:r>
              <a:rPr lang="cs-CZ" sz="2000" smtClean="0"/>
              <a:t>nádory jater a pankreatu</a:t>
            </a:r>
          </a:p>
          <a:p>
            <a:pPr eaLnBrk="1" hangingPunct="1">
              <a:lnSpc>
                <a:spcPct val="90000"/>
              </a:lnSpc>
              <a:defRPr/>
            </a:pPr>
            <a:endParaRPr lang="cs-CZ" sz="2400" smtClean="0"/>
          </a:p>
          <a:p>
            <a:pPr eaLnBrk="1" hangingPunct="1">
              <a:lnSpc>
                <a:spcPct val="90000"/>
              </a:lnSpc>
              <a:defRPr/>
            </a:pPr>
            <a:endParaRPr lang="cs-CZ" sz="24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r>
              <a:rPr lang="cs-CZ" altLang="cs-CZ" smtClean="0">
                <a:solidFill>
                  <a:schemeClr val="hlink"/>
                </a:solidFill>
                <a:effectLst/>
              </a:rPr>
              <a:t>Gama - glutamyltransferáza</a:t>
            </a:r>
          </a:p>
        </p:txBody>
      </p:sp>
      <p:sp>
        <p:nvSpPr>
          <p:cNvPr id="160771" name="Rectangle 3"/>
          <p:cNvSpPr>
            <a:spLocks noGrp="1" noRot="1" noChangeArrowheads="1"/>
          </p:cNvSpPr>
          <p:nvPr>
            <p:ph type="body" idx="1"/>
          </p:nvPr>
        </p:nvSpPr>
        <p:spPr/>
        <p:txBody>
          <a:bodyPr/>
          <a:lstStyle/>
          <a:p>
            <a:pPr eaLnBrk="1" hangingPunct="1">
              <a:defRPr/>
            </a:pPr>
            <a:r>
              <a:rPr lang="cs-CZ" smtClean="0"/>
              <a:t>fyziologické hodnoty fS-GGT</a:t>
            </a:r>
          </a:p>
          <a:p>
            <a:pPr lvl="1" eaLnBrk="1" hangingPunct="1">
              <a:defRPr/>
            </a:pPr>
            <a:r>
              <a:rPr lang="cs-CZ" smtClean="0"/>
              <a:t>muži 0,14–0,84 μkat/l</a:t>
            </a:r>
          </a:p>
          <a:p>
            <a:pPr lvl="1" eaLnBrk="1" hangingPunct="1">
              <a:defRPr/>
            </a:pPr>
            <a:r>
              <a:rPr lang="cs-CZ" smtClean="0"/>
              <a:t>ženy 0,14–0,68 μkat/l</a:t>
            </a:r>
          </a:p>
          <a:p>
            <a:pPr lvl="1" eaLnBrk="1" hangingPunct="1">
              <a:defRPr/>
            </a:pPr>
            <a:endParaRPr lang="cs-CZ" smtClean="0"/>
          </a:p>
          <a:p>
            <a:pPr eaLnBrk="1" hangingPunct="1">
              <a:defRPr/>
            </a:pPr>
            <a:r>
              <a:rPr lang="cs-CZ" smtClean="0"/>
              <a:t>fyziologicky jsou vyšší hodnoty GGT u mužů vzhledem k vyššímu obsahu v prostatě</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301625" y="228600"/>
            <a:ext cx="8510588" cy="896938"/>
          </a:xfrm>
        </p:spPr>
        <p:txBody>
          <a:bodyPr/>
          <a:lstStyle/>
          <a:p>
            <a:pPr eaLnBrk="1" hangingPunct="1"/>
            <a:r>
              <a:rPr lang="cs-CZ" altLang="cs-CZ" smtClean="0">
                <a:solidFill>
                  <a:schemeClr val="hlink"/>
                </a:solidFill>
                <a:effectLst/>
              </a:rPr>
              <a:t>Cholinesteráza</a:t>
            </a:r>
            <a:br>
              <a:rPr lang="cs-CZ" altLang="cs-CZ" smtClean="0">
                <a:solidFill>
                  <a:schemeClr val="hlink"/>
                </a:solidFill>
                <a:effectLst/>
              </a:rPr>
            </a:br>
            <a:endParaRPr lang="cs-CZ" altLang="cs-CZ" smtClean="0">
              <a:solidFill>
                <a:schemeClr val="hlink"/>
              </a:solidFill>
              <a:effectLst/>
            </a:endParaRPr>
          </a:p>
        </p:txBody>
      </p:sp>
      <p:sp>
        <p:nvSpPr>
          <p:cNvPr id="162819" name="Rectangle 3"/>
          <p:cNvSpPr>
            <a:spLocks noGrp="1" noRot="1" noChangeArrowheads="1"/>
          </p:cNvSpPr>
          <p:nvPr>
            <p:ph type="body" idx="1"/>
          </p:nvPr>
        </p:nvSpPr>
        <p:spPr>
          <a:xfrm>
            <a:off x="301625" y="1341438"/>
            <a:ext cx="8540750" cy="5111750"/>
          </a:xfrm>
        </p:spPr>
        <p:txBody>
          <a:bodyPr/>
          <a:lstStyle/>
          <a:p>
            <a:pPr eaLnBrk="1" hangingPunct="1">
              <a:lnSpc>
                <a:spcPct val="90000"/>
              </a:lnSpc>
              <a:defRPr/>
            </a:pPr>
            <a:r>
              <a:rPr lang="cs-CZ" sz="2400" dirty="0" smtClean="0"/>
              <a:t>Jako </a:t>
            </a:r>
            <a:r>
              <a:rPr lang="cs-CZ" sz="2400" b="1" dirty="0" err="1" smtClean="0"/>
              <a:t>cholinesterázy</a:t>
            </a:r>
            <a:r>
              <a:rPr lang="cs-CZ" sz="2400" dirty="0" smtClean="0"/>
              <a:t> se v biochemii označuje skupina enzymů, které katalyzují </a:t>
            </a:r>
            <a:r>
              <a:rPr lang="cs-CZ" sz="2400" dirty="0" err="1" smtClean="0"/>
              <a:t>hydlolýzu</a:t>
            </a:r>
            <a:r>
              <a:rPr lang="cs-CZ" sz="2400" dirty="0" smtClean="0"/>
              <a:t> </a:t>
            </a:r>
            <a:r>
              <a:rPr lang="cs-CZ" sz="2400" dirty="0" err="1" smtClean="0"/>
              <a:t>neurotrasmiteru</a:t>
            </a:r>
            <a:r>
              <a:rPr lang="cs-CZ" sz="2400" dirty="0" smtClean="0"/>
              <a:t> acetylcholinu na cholin a kyselinu octovou</a:t>
            </a:r>
          </a:p>
          <a:p>
            <a:pPr eaLnBrk="1" hangingPunct="1">
              <a:lnSpc>
                <a:spcPct val="90000"/>
              </a:lnSpc>
              <a:defRPr/>
            </a:pPr>
            <a:r>
              <a:rPr lang="cs-CZ" sz="2400" b="1" dirty="0" smtClean="0"/>
              <a:t>reakce nezbytná k tomu, aby se </a:t>
            </a:r>
            <a:r>
              <a:rPr lang="cs-CZ" sz="2400" b="1" dirty="0" err="1" smtClean="0"/>
              <a:t>cholinergní</a:t>
            </a:r>
            <a:r>
              <a:rPr lang="cs-CZ" sz="2400" b="1" dirty="0" smtClean="0"/>
              <a:t> neuron vrátil po aktivaci do klidového stavu</a:t>
            </a:r>
          </a:p>
          <a:p>
            <a:pPr eaLnBrk="1" hangingPunct="1">
              <a:lnSpc>
                <a:spcPct val="90000"/>
              </a:lnSpc>
              <a:defRPr/>
            </a:pPr>
            <a:r>
              <a:rPr lang="cs-CZ" sz="2400" dirty="0" smtClean="0"/>
              <a:t>existují dva typy </a:t>
            </a:r>
            <a:r>
              <a:rPr lang="cs-CZ" sz="2400" dirty="0" err="1" smtClean="0"/>
              <a:t>cholinesteráz</a:t>
            </a:r>
            <a:r>
              <a:rPr lang="cs-CZ" sz="2400" dirty="0" smtClean="0"/>
              <a:t>:</a:t>
            </a:r>
          </a:p>
          <a:p>
            <a:pPr lvl="1" eaLnBrk="1" hangingPunct="1">
              <a:lnSpc>
                <a:spcPct val="90000"/>
              </a:lnSpc>
              <a:defRPr/>
            </a:pPr>
            <a:r>
              <a:rPr lang="cs-CZ" sz="2400" dirty="0" err="1" smtClean="0"/>
              <a:t>acetylcholinesteráza</a:t>
            </a:r>
            <a:r>
              <a:rPr lang="cs-CZ" sz="2400" dirty="0" smtClean="0"/>
              <a:t> (EC 3.1.1.7, </a:t>
            </a:r>
            <a:r>
              <a:rPr lang="cs-CZ" sz="2400" dirty="0" err="1" smtClean="0"/>
              <a:t>AChE</a:t>
            </a:r>
            <a:r>
              <a:rPr lang="cs-CZ" sz="2400" dirty="0" smtClean="0"/>
              <a:t>), též známá jako erytrocytová </a:t>
            </a:r>
            <a:r>
              <a:rPr lang="cs-CZ" sz="2400" dirty="0" err="1" smtClean="0"/>
              <a:t>cholinesteráza</a:t>
            </a:r>
            <a:r>
              <a:rPr lang="cs-CZ" sz="2400" dirty="0" smtClean="0"/>
              <a:t> či nejformálněji jako </a:t>
            </a:r>
            <a:r>
              <a:rPr lang="cs-CZ" sz="2400" dirty="0" err="1" smtClean="0"/>
              <a:t>acetycholinová</a:t>
            </a:r>
            <a:r>
              <a:rPr lang="cs-CZ" sz="2400" dirty="0" smtClean="0"/>
              <a:t> </a:t>
            </a:r>
            <a:r>
              <a:rPr lang="cs-CZ" sz="2400" dirty="0" err="1" smtClean="0"/>
              <a:t>acetylhydroláza</a:t>
            </a:r>
            <a:r>
              <a:rPr lang="cs-CZ" sz="2400" dirty="0" smtClean="0"/>
              <a:t>, obsažená především v krvi a v nervových synapsích </a:t>
            </a:r>
          </a:p>
          <a:p>
            <a:pPr lvl="1" eaLnBrk="1" hangingPunct="1">
              <a:lnSpc>
                <a:spcPct val="90000"/>
              </a:lnSpc>
              <a:defRPr/>
            </a:pPr>
            <a:r>
              <a:rPr lang="cs-CZ" sz="2400" dirty="0" err="1" smtClean="0"/>
              <a:t>pseudocholinesteráza</a:t>
            </a:r>
            <a:r>
              <a:rPr lang="cs-CZ" sz="2400" dirty="0" smtClean="0"/>
              <a:t> (EC 3.1.1.8, </a:t>
            </a:r>
            <a:r>
              <a:rPr lang="cs-CZ" sz="2400" dirty="0" err="1" smtClean="0"/>
              <a:t>BChE</a:t>
            </a:r>
            <a:r>
              <a:rPr lang="cs-CZ" sz="2400" dirty="0" smtClean="0"/>
              <a:t> nebo </a:t>
            </a:r>
            <a:r>
              <a:rPr lang="cs-CZ" sz="2400" dirty="0" err="1" smtClean="0"/>
              <a:t>BuChE</a:t>
            </a:r>
            <a:r>
              <a:rPr lang="cs-CZ" sz="2400" dirty="0" smtClean="0"/>
              <a:t>), též známá jako plazmová </a:t>
            </a:r>
            <a:r>
              <a:rPr lang="cs-CZ" sz="2400" dirty="0" err="1" smtClean="0"/>
              <a:t>cholinesteráza</a:t>
            </a:r>
            <a:r>
              <a:rPr lang="cs-CZ" sz="2400" dirty="0" smtClean="0"/>
              <a:t>, </a:t>
            </a:r>
            <a:r>
              <a:rPr lang="cs-CZ" sz="2400" dirty="0" err="1" smtClean="0"/>
              <a:t>butyrylcholinesteráza</a:t>
            </a:r>
            <a:r>
              <a:rPr lang="cs-CZ" sz="2400" dirty="0" smtClean="0"/>
              <a:t> či nejformálněji jako </a:t>
            </a:r>
            <a:r>
              <a:rPr lang="cs-CZ" sz="2400" dirty="0" err="1" smtClean="0"/>
              <a:t>acylcholin</a:t>
            </a:r>
            <a:r>
              <a:rPr lang="cs-CZ" sz="2400" dirty="0" smtClean="0"/>
              <a:t> </a:t>
            </a:r>
            <a:r>
              <a:rPr lang="cs-CZ" sz="2400" dirty="0" err="1" smtClean="0"/>
              <a:t>acylhydroláza</a:t>
            </a:r>
            <a:r>
              <a:rPr lang="cs-CZ" sz="2400" dirty="0" smtClean="0"/>
              <a:t>, obsažená primárně v játrech</a:t>
            </a:r>
          </a:p>
          <a:p>
            <a:pPr lvl="1" eaLnBrk="1" hangingPunct="1">
              <a:lnSpc>
                <a:spcPct val="90000"/>
              </a:lnSpc>
              <a:defRPr/>
            </a:pPr>
            <a:endParaRPr lang="cs-CZ" sz="2400" dirty="0" smtClean="0"/>
          </a:p>
          <a:p>
            <a:pPr eaLnBrk="1" hangingPunct="1">
              <a:lnSpc>
                <a:spcPct val="90000"/>
              </a:lnSpc>
              <a:buFont typeface="Wingdings" panose="05000000000000000000" pitchFamily="2" charset="2"/>
              <a:buNone/>
              <a:defRPr/>
            </a:pPr>
            <a:endParaRPr lang="cs-CZ" sz="24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301625" y="228600"/>
            <a:ext cx="8510588" cy="968375"/>
          </a:xfrm>
        </p:spPr>
        <p:txBody>
          <a:bodyPr/>
          <a:lstStyle/>
          <a:p>
            <a:pPr eaLnBrk="1" hangingPunct="1"/>
            <a:r>
              <a:rPr lang="cs-CZ" altLang="cs-CZ" sz="4800" smtClean="0">
                <a:solidFill>
                  <a:schemeClr val="hlink"/>
                </a:solidFill>
                <a:effectLst/>
              </a:rPr>
              <a:t>Cholinesteráza</a:t>
            </a:r>
          </a:p>
        </p:txBody>
      </p:sp>
      <p:sp>
        <p:nvSpPr>
          <p:cNvPr id="165891" name="Rectangle 3"/>
          <p:cNvSpPr>
            <a:spLocks noGrp="1" noRot="1" noChangeArrowheads="1"/>
          </p:cNvSpPr>
          <p:nvPr>
            <p:ph type="body" idx="1"/>
          </p:nvPr>
        </p:nvSpPr>
        <p:spPr>
          <a:xfrm>
            <a:off x="301625" y="1341438"/>
            <a:ext cx="8540750" cy="5256212"/>
          </a:xfrm>
        </p:spPr>
        <p:txBody>
          <a:bodyPr/>
          <a:lstStyle/>
          <a:p>
            <a:pPr eaLnBrk="1" hangingPunct="1">
              <a:lnSpc>
                <a:spcPct val="90000"/>
              </a:lnSpc>
              <a:defRPr/>
            </a:pPr>
            <a:r>
              <a:rPr lang="cs-CZ" sz="2400" smtClean="0"/>
              <a:t>podle nomenklatury enzymů je CHOLINESTERÁZA oficiální název pro acylcholin acylhydrolázu (EC 3.1.1.8) vyskytující se v plazmě </a:t>
            </a:r>
          </a:p>
          <a:p>
            <a:pPr eaLnBrk="1" hangingPunct="1">
              <a:lnSpc>
                <a:spcPct val="90000"/>
              </a:lnSpc>
              <a:defRPr/>
            </a:pPr>
            <a:r>
              <a:rPr lang="cs-CZ" sz="2400" smtClean="0"/>
              <a:t>syntéza cholinesterázy a s tím i její aktivita v plazmě klesá v případě poškození jaterního parenchymu nebo při nedostatku proteinů v dietě</a:t>
            </a:r>
          </a:p>
          <a:p>
            <a:pPr eaLnBrk="1" hangingPunct="1">
              <a:lnSpc>
                <a:spcPct val="90000"/>
              </a:lnSpc>
              <a:defRPr/>
            </a:pPr>
            <a:r>
              <a:rPr lang="cs-CZ" sz="2400" smtClean="0"/>
              <a:t>z genetického hlediska je známo 7 alel kódujících cholinesterázu </a:t>
            </a:r>
          </a:p>
          <a:p>
            <a:pPr eaLnBrk="1" hangingPunct="1">
              <a:lnSpc>
                <a:spcPct val="90000"/>
              </a:lnSpc>
              <a:defRPr/>
            </a:pPr>
            <a:r>
              <a:rPr lang="cs-CZ" sz="2400" smtClean="0"/>
              <a:t>varianty enzymu jsou klinicky významné, neboť způsobují daleko větší citlivost na přítomnost inhibitorů, případně mají jen nízkou aktivitu. Následkem je citlivost na myorelaxans sukcinylcholin (suxamethonium). Homozygoti trpí prodlouženou zástavou dechu po podání této látky ve spojení s chirurgickou anestézií.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eaLnBrk="1" hangingPunct="1"/>
            <a:r>
              <a:rPr lang="cs-CZ" altLang="cs-CZ" sz="4800" smtClean="0">
                <a:solidFill>
                  <a:schemeClr val="hlink"/>
                </a:solidFill>
                <a:effectLst/>
              </a:rPr>
              <a:t>Cholinesteráza</a:t>
            </a:r>
          </a:p>
        </p:txBody>
      </p:sp>
      <p:sp>
        <p:nvSpPr>
          <p:cNvPr id="163843" name="Rectangle 3"/>
          <p:cNvSpPr>
            <a:spLocks noGrp="1" noRot="1" noChangeArrowheads="1"/>
          </p:cNvSpPr>
          <p:nvPr>
            <p:ph type="body" idx="1"/>
          </p:nvPr>
        </p:nvSpPr>
        <p:spPr/>
        <p:txBody>
          <a:bodyPr/>
          <a:lstStyle/>
          <a:p>
            <a:pPr eaLnBrk="1" hangingPunct="1">
              <a:lnSpc>
                <a:spcPct val="90000"/>
              </a:lnSpc>
              <a:defRPr/>
            </a:pPr>
            <a:r>
              <a:rPr lang="cs-CZ" sz="2400" smtClean="0"/>
              <a:t>rozdíl mezi oběma typy cholinesteráz spočívá v preferenci substrátu</a:t>
            </a:r>
          </a:p>
          <a:p>
            <a:pPr lvl="1" eaLnBrk="1" hangingPunct="1">
              <a:lnSpc>
                <a:spcPct val="90000"/>
              </a:lnSpc>
              <a:defRPr/>
            </a:pPr>
            <a:r>
              <a:rPr lang="cs-CZ" sz="2000" smtClean="0"/>
              <a:t> první z nich hydrolyzuje rychleji acetylcholin</a:t>
            </a:r>
          </a:p>
          <a:p>
            <a:pPr lvl="1" eaLnBrk="1" hangingPunct="1">
              <a:lnSpc>
                <a:spcPct val="90000"/>
              </a:lnSpc>
              <a:defRPr/>
            </a:pPr>
            <a:r>
              <a:rPr lang="cs-CZ" sz="2000" smtClean="0"/>
              <a:t> druhá butyrylcholin</a:t>
            </a:r>
          </a:p>
          <a:p>
            <a:pPr eaLnBrk="1" hangingPunct="1">
              <a:lnSpc>
                <a:spcPct val="90000"/>
              </a:lnSpc>
              <a:defRPr/>
            </a:pPr>
            <a:r>
              <a:rPr lang="cs-CZ" sz="2400" smtClean="0"/>
              <a:t>vzhledem k význačné funkci enzymu, jsou chemikálie interferující s jejím účinkem potentními neurotoxiny - v malých dávkách způsobují výrazné slinění a slzení, při vyšších svalové křeče a případně i smrt</a:t>
            </a:r>
          </a:p>
          <a:p>
            <a:pPr eaLnBrk="1" hangingPunct="1">
              <a:lnSpc>
                <a:spcPct val="90000"/>
              </a:lnSpc>
              <a:defRPr/>
            </a:pPr>
            <a:r>
              <a:rPr lang="cs-CZ" sz="2400" smtClean="0"/>
              <a:t>to se týká například hadích jedů nebo nervových plynů (sarin)</a:t>
            </a:r>
          </a:p>
          <a:p>
            <a:pPr eaLnBrk="1" hangingPunct="1">
              <a:lnSpc>
                <a:spcPct val="90000"/>
              </a:lnSpc>
              <a:defRPr/>
            </a:pPr>
            <a:r>
              <a:rPr lang="cs-CZ" sz="2400" smtClean="0"/>
              <a:t>mezi léčiva působící proti takovým inhibitorům patří například pralidoxim</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r>
              <a:rPr lang="cs-CZ" altLang="cs-CZ" sz="4800" smtClean="0">
                <a:solidFill>
                  <a:schemeClr val="hlink"/>
                </a:solidFill>
                <a:effectLst/>
              </a:rPr>
              <a:t>Cholinesteráza</a:t>
            </a:r>
          </a:p>
        </p:txBody>
      </p:sp>
      <p:sp>
        <p:nvSpPr>
          <p:cNvPr id="164867" name="Rectangle 3"/>
          <p:cNvSpPr>
            <a:spLocks noGrp="1" noRot="1" noChangeArrowheads="1"/>
          </p:cNvSpPr>
          <p:nvPr>
            <p:ph type="body" idx="1"/>
          </p:nvPr>
        </p:nvSpPr>
        <p:spPr/>
        <p:txBody>
          <a:bodyPr/>
          <a:lstStyle/>
          <a:p>
            <a:pPr eaLnBrk="1" hangingPunct="1">
              <a:lnSpc>
                <a:spcPct val="90000"/>
              </a:lnSpc>
              <a:defRPr/>
            </a:pPr>
            <a:r>
              <a:rPr lang="cs-CZ" sz="2400" smtClean="0"/>
              <a:t>inhibiční účinek na cholinesterázu mají také benzodiazepiny</a:t>
            </a:r>
          </a:p>
          <a:p>
            <a:pPr eaLnBrk="1" hangingPunct="1">
              <a:lnSpc>
                <a:spcPct val="90000"/>
              </a:lnSpc>
              <a:defRPr/>
            </a:pPr>
            <a:r>
              <a:rPr lang="cs-CZ" sz="2400" smtClean="0"/>
              <a:t>kromě použití jako biochemické zbraně se anticholinesterázy používají také pro reverzační medikaci paralýzy vyvolané při anestezii, a dalé také pro léčbu glaukomu a Alzheimerovy nemoci</a:t>
            </a:r>
          </a:p>
          <a:p>
            <a:pPr eaLnBrk="1" hangingPunct="1">
              <a:lnSpc>
                <a:spcPct val="90000"/>
              </a:lnSpc>
              <a:defRPr/>
            </a:pPr>
            <a:r>
              <a:rPr lang="cs-CZ" sz="2400" smtClean="0"/>
              <a:t>kromě akutní otravy se může objevit také semiakutní otrava charakterizovaná silnými duševními poruchami</a:t>
            </a:r>
          </a:p>
          <a:p>
            <a:pPr eaLnBrk="1" hangingPunct="1">
              <a:lnSpc>
                <a:spcPct val="90000"/>
              </a:lnSpc>
              <a:defRPr/>
            </a:pPr>
            <a:r>
              <a:rPr lang="cs-CZ" sz="2400" smtClean="0"/>
              <a:t>dlouhodobá expozice může způsobit vrozené vady</a:t>
            </a:r>
          </a:p>
          <a:p>
            <a:pPr eaLnBrk="1" hangingPunct="1">
              <a:lnSpc>
                <a:spcPct val="90000"/>
              </a:lnSpc>
              <a:defRPr/>
            </a:pPr>
            <a:endParaRPr lang="cs-CZ" sz="2400" smtClean="0"/>
          </a:p>
          <a:p>
            <a:pPr eaLnBrk="1" hangingPunct="1">
              <a:lnSpc>
                <a:spcPct val="90000"/>
              </a:lnSpc>
              <a:defRPr/>
            </a:pPr>
            <a:r>
              <a:rPr lang="cs-CZ" sz="1800" i="1" smtClean="0"/>
              <a:t>další oblastí použití je usmrcování hmyzu (insekticidy)</a:t>
            </a:r>
          </a:p>
          <a:p>
            <a:pPr eaLnBrk="1" hangingPunct="1">
              <a:lnSpc>
                <a:spcPct val="90000"/>
              </a:lnSpc>
              <a:defRPr/>
            </a:pPr>
            <a:endParaRPr lang="cs-CZ" sz="1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a:xfrm>
            <a:off x="301625" y="228600"/>
            <a:ext cx="8510588" cy="752475"/>
          </a:xfrm>
        </p:spPr>
        <p:txBody>
          <a:bodyPr/>
          <a:lstStyle/>
          <a:p>
            <a:pPr eaLnBrk="1" hangingPunct="1"/>
            <a:r>
              <a:rPr lang="cs-CZ" altLang="cs-CZ" sz="4000" smtClean="0">
                <a:solidFill>
                  <a:srgbClr val="00FF00"/>
                </a:solidFill>
                <a:effectLst/>
              </a:rPr>
              <a:t> </a:t>
            </a:r>
            <a:r>
              <a:rPr lang="cs-CZ" altLang="cs-CZ" sz="4000" smtClean="0">
                <a:solidFill>
                  <a:schemeClr val="hlink"/>
                </a:solidFill>
                <a:effectLst/>
              </a:rPr>
              <a:t>Struktura a funkce enzynů</a:t>
            </a:r>
            <a:r>
              <a:rPr lang="cs-CZ" altLang="cs-CZ" sz="4000" smtClean="0">
                <a:solidFill>
                  <a:srgbClr val="00FF00"/>
                </a:solidFill>
                <a:effectLst/>
              </a:rPr>
              <a:t> </a:t>
            </a:r>
          </a:p>
        </p:txBody>
      </p:sp>
      <p:sp>
        <p:nvSpPr>
          <p:cNvPr id="132099" name="Rectangle 3"/>
          <p:cNvSpPr>
            <a:spLocks noGrp="1" noRot="1" noChangeArrowheads="1"/>
          </p:cNvSpPr>
          <p:nvPr>
            <p:ph type="body" idx="1"/>
          </p:nvPr>
        </p:nvSpPr>
        <p:spPr>
          <a:xfrm>
            <a:off x="301625" y="981075"/>
            <a:ext cx="8540750" cy="5688013"/>
          </a:xfrm>
        </p:spPr>
        <p:txBody>
          <a:bodyPr/>
          <a:lstStyle/>
          <a:p>
            <a:pPr eaLnBrk="1" hangingPunct="1">
              <a:defRPr/>
            </a:pPr>
            <a:r>
              <a:rPr lang="cs-CZ" sz="2800" smtClean="0"/>
              <a:t>enzymy jsou bílkovinné makromolekuly, které urychlují chemické přeměny </a:t>
            </a:r>
          </a:p>
          <a:p>
            <a:pPr eaLnBrk="1" hangingPunct="1">
              <a:defRPr/>
            </a:pPr>
            <a:r>
              <a:rPr lang="cs-CZ" sz="2800" smtClean="0"/>
              <a:t>jedna molekula enzymu přemění 5*10</a:t>
            </a:r>
            <a:r>
              <a:rPr lang="cs-CZ" sz="2800" baseline="30000" smtClean="0"/>
              <a:t>4</a:t>
            </a:r>
            <a:r>
              <a:rPr lang="cs-CZ" sz="2800" smtClean="0"/>
              <a:t> molekul substrátu za sekundu </a:t>
            </a:r>
          </a:p>
          <a:p>
            <a:pPr eaLnBrk="1" hangingPunct="1">
              <a:defRPr/>
            </a:pPr>
            <a:r>
              <a:rPr lang="cs-CZ" sz="2800" smtClean="0"/>
              <a:t>pracují za tělesných podmínek: </a:t>
            </a:r>
          </a:p>
          <a:p>
            <a:pPr lvl="1" eaLnBrk="1" hangingPunct="1">
              <a:defRPr/>
            </a:pPr>
            <a:r>
              <a:rPr lang="cs-CZ" sz="2400" smtClean="0"/>
              <a:t>teplota:     20 – 40°C </a:t>
            </a:r>
          </a:p>
          <a:p>
            <a:pPr lvl="1" eaLnBrk="1" hangingPunct="1">
              <a:defRPr/>
            </a:pPr>
            <a:r>
              <a:rPr lang="cs-CZ" sz="2400" smtClean="0"/>
              <a:t>tlak:     0,1 MPa </a:t>
            </a:r>
          </a:p>
          <a:p>
            <a:pPr lvl="1" eaLnBrk="1" hangingPunct="1">
              <a:defRPr/>
            </a:pPr>
            <a:r>
              <a:rPr lang="cs-CZ" sz="2400" smtClean="0"/>
              <a:t>pH:     7 </a:t>
            </a:r>
          </a:p>
          <a:p>
            <a:pPr eaLnBrk="1" hangingPunct="1">
              <a:defRPr/>
            </a:pPr>
            <a:r>
              <a:rPr lang="cs-CZ" sz="2800" smtClean="0"/>
              <a:t>některé žaludeční enzymy jsou však aktivní i v silně kyselém prostředí</a:t>
            </a:r>
          </a:p>
          <a:p>
            <a:pPr eaLnBrk="1" hangingPunct="1">
              <a:defRPr/>
            </a:pPr>
            <a:r>
              <a:rPr lang="cs-CZ" sz="2800" smtClean="0"/>
              <a:t>za vyšších teplot a v přítomnosti těžkých kovů (olovo, rtuť)  se enzymy znehodnocují</a:t>
            </a:r>
          </a:p>
          <a:p>
            <a:pPr lvl="1" eaLnBrk="1" hangingPunct="1">
              <a:defRPr/>
            </a:pPr>
            <a:endParaRPr lang="cs-CZ" sz="24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pPr eaLnBrk="1" hangingPunct="1"/>
            <a:r>
              <a:rPr lang="cs-CZ" altLang="cs-CZ" smtClean="0">
                <a:solidFill>
                  <a:schemeClr val="hlink"/>
                </a:solidFill>
                <a:effectLst/>
              </a:rPr>
              <a:t>Struktura a funkce enzymů</a:t>
            </a:r>
          </a:p>
        </p:txBody>
      </p:sp>
      <p:sp>
        <p:nvSpPr>
          <p:cNvPr id="61443" name="Rectangle 3"/>
          <p:cNvSpPr>
            <a:spLocks noGrp="1" noRot="1" noChangeArrowheads="1"/>
          </p:cNvSpPr>
          <p:nvPr>
            <p:ph type="body" idx="1"/>
          </p:nvPr>
        </p:nvSpPr>
        <p:spPr>
          <a:xfrm>
            <a:off x="179388" y="1676400"/>
            <a:ext cx="8964612" cy="4422775"/>
          </a:xfrm>
        </p:spPr>
        <p:txBody>
          <a:bodyPr/>
          <a:lstStyle/>
          <a:p>
            <a:pPr eaLnBrk="1" hangingPunct="1">
              <a:lnSpc>
                <a:spcPct val="90000"/>
              </a:lnSpc>
              <a:defRPr/>
            </a:pPr>
            <a:r>
              <a:rPr lang="cs-CZ" smtClean="0"/>
              <a:t>enzymy jsou netoxické a jejich účinek lze snadno regulovat </a:t>
            </a:r>
          </a:p>
          <a:p>
            <a:pPr eaLnBrk="1" hangingPunct="1">
              <a:lnSpc>
                <a:spcPct val="90000"/>
              </a:lnSpc>
              <a:defRPr/>
            </a:pPr>
            <a:r>
              <a:rPr lang="cs-CZ" smtClean="0"/>
              <a:t>patří mezi globulární bílkoviny a většinou mají povahu složených bílkovin </a:t>
            </a:r>
          </a:p>
          <a:p>
            <a:pPr eaLnBrk="1" hangingPunct="1">
              <a:lnSpc>
                <a:spcPct val="90000"/>
              </a:lnSpc>
              <a:defRPr/>
            </a:pPr>
            <a:r>
              <a:rPr lang="cs-CZ" smtClean="0"/>
              <a:t>poměrně rychle se opotřebovávají, a proto jsou stále odbourávány a opět syntetizovány </a:t>
            </a:r>
          </a:p>
          <a:p>
            <a:pPr eaLnBrk="1" hangingPunct="1">
              <a:lnSpc>
                <a:spcPct val="90000"/>
              </a:lnSpc>
              <a:defRPr/>
            </a:pPr>
            <a:r>
              <a:rPr lang="cs-CZ" smtClean="0"/>
              <a:t>enzymy jsou zastoupeny jak v těle (např.: slinná amylasa – sliny; pepsin – žaludek), tak i v jiných organických látkách (amylasa – slad) </a:t>
            </a:r>
          </a:p>
          <a:p>
            <a:pPr eaLnBrk="1" hangingPunct="1">
              <a:lnSpc>
                <a:spcPct val="90000"/>
              </a:lnSpc>
              <a:defRPr/>
            </a:pPr>
            <a:endParaRPr lang="cs-CZ" smtClean="0"/>
          </a:p>
          <a:p>
            <a:pPr eaLnBrk="1" hangingPunct="1">
              <a:lnSpc>
                <a:spcPct val="90000"/>
              </a:lnSpc>
              <a:defRPr/>
            </a:pPr>
            <a:endParaRPr lang="cs-CZ"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r>
              <a:rPr lang="cs-CZ" altLang="cs-CZ" smtClean="0">
                <a:solidFill>
                  <a:schemeClr val="hlink"/>
                </a:solidFill>
                <a:effectLst/>
              </a:rPr>
              <a:t>Struktura a funkce enzymů</a:t>
            </a:r>
          </a:p>
        </p:txBody>
      </p:sp>
      <p:sp>
        <p:nvSpPr>
          <p:cNvPr id="60419" name="Rectangle 3"/>
          <p:cNvSpPr>
            <a:spLocks noGrp="1" noRot="1" noChangeArrowheads="1"/>
          </p:cNvSpPr>
          <p:nvPr>
            <p:ph type="body" idx="1"/>
          </p:nvPr>
        </p:nvSpPr>
        <p:spPr>
          <a:xfrm>
            <a:off x="301625" y="1341438"/>
            <a:ext cx="8540750" cy="5183187"/>
          </a:xfrm>
        </p:spPr>
        <p:txBody>
          <a:bodyPr/>
          <a:lstStyle/>
          <a:p>
            <a:pPr eaLnBrk="1" hangingPunct="1">
              <a:defRPr/>
            </a:pPr>
            <a:r>
              <a:rPr lang="cs-CZ" sz="2800" dirty="0" smtClean="0"/>
              <a:t>určují povahu i rychlost chemických reakcí </a:t>
            </a:r>
          </a:p>
          <a:p>
            <a:pPr eaLnBrk="1" hangingPunct="1">
              <a:defRPr/>
            </a:pPr>
            <a:r>
              <a:rPr lang="cs-CZ" sz="2800" dirty="0" smtClean="0"/>
              <a:t>aktivita enzymů spočívá v ovlivnění rychlosti chemických reakcí </a:t>
            </a:r>
          </a:p>
          <a:p>
            <a:pPr lvl="1" eaLnBrk="1" hangingPunct="1">
              <a:defRPr/>
            </a:pPr>
            <a:r>
              <a:rPr lang="cs-CZ" sz="2400" dirty="0" smtClean="0"/>
              <a:t>je závislá zejména na koncentraci substrátu, teplotě, pH, aktivátorech a inhibitorech</a:t>
            </a:r>
          </a:p>
          <a:p>
            <a:pPr eaLnBrk="1" hangingPunct="1">
              <a:defRPr/>
            </a:pPr>
            <a:r>
              <a:rPr lang="cs-CZ" sz="2800" dirty="0" smtClean="0"/>
              <a:t>enzymy nikdy nemění aktivační energii reakce</a:t>
            </a:r>
          </a:p>
          <a:p>
            <a:pPr eaLnBrk="1" hangingPunct="1">
              <a:defRPr/>
            </a:pPr>
            <a:r>
              <a:rPr lang="cs-CZ" sz="2800" dirty="0" smtClean="0"/>
              <a:t>vedou reakci jiným reakčním mechanismem </a:t>
            </a:r>
          </a:p>
          <a:p>
            <a:pPr eaLnBrk="1" hangingPunct="1">
              <a:defRPr/>
            </a:pPr>
            <a:r>
              <a:rPr lang="cs-CZ" sz="2800" dirty="0" smtClean="0"/>
              <a:t>celkový součet aktivačních energií je pak nižší</a:t>
            </a:r>
          </a:p>
          <a:p>
            <a:pPr lvl="1" eaLnBrk="1" hangingPunct="1">
              <a:buFontTx/>
              <a:buNone/>
              <a:defRPr/>
            </a:pPr>
            <a:endParaRPr lang="cs-CZ" sz="2400" dirty="0" smtClean="0">
              <a:solidFill>
                <a:srgbClr val="FF0000"/>
              </a:solidFill>
            </a:endParaRPr>
          </a:p>
          <a:p>
            <a:pPr eaLnBrk="1" hangingPunct="1">
              <a:defRPr/>
            </a:pPr>
            <a:endParaRPr lang="cs-CZ" sz="2800" dirty="0" smtClean="0">
              <a:solidFill>
                <a:srgbClr val="FF0000"/>
              </a:solidFill>
            </a:endParaRPr>
          </a:p>
          <a:p>
            <a:pPr eaLnBrk="1" hangingPunct="1">
              <a:defRPr/>
            </a:pPr>
            <a:endParaRPr lang="cs-CZ" sz="2800" dirty="0" smtClean="0"/>
          </a:p>
          <a:p>
            <a:pPr eaLnBrk="1" hangingPunct="1">
              <a:buFont typeface="Wingdings" panose="05000000000000000000" pitchFamily="2" charset="2"/>
              <a:buNone/>
              <a:defRPr/>
            </a:pPr>
            <a:endParaRPr lang="cs-CZ" sz="2800" dirty="0" smtClean="0"/>
          </a:p>
          <a:p>
            <a:pPr eaLnBrk="1" hangingPunct="1">
              <a:defRPr/>
            </a:pPr>
            <a:endParaRPr lang="cs-CZ" sz="2800" dirty="0" smtClean="0"/>
          </a:p>
          <a:p>
            <a:pPr eaLnBrk="1" hangingPunct="1">
              <a:defRPr/>
            </a:pPr>
            <a:endParaRPr lang="cs-CZ" sz="2800" dirty="0" smtClean="0"/>
          </a:p>
          <a:p>
            <a:pPr eaLnBrk="1" hangingPunct="1">
              <a:defRPr/>
            </a:pPr>
            <a:endParaRPr lang="cs-CZ" sz="2800" dirty="0" smtClean="0"/>
          </a:p>
          <a:p>
            <a:pPr eaLnBrk="1" hangingPunct="1">
              <a:defRPr/>
            </a:pPr>
            <a:endParaRPr lang="cs-CZ"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r>
              <a:rPr lang="cs-CZ" altLang="cs-CZ" smtClean="0">
                <a:solidFill>
                  <a:schemeClr val="hlink"/>
                </a:solidFill>
                <a:effectLst/>
              </a:rPr>
              <a:t>Struktura a funkce enzynů</a:t>
            </a:r>
          </a:p>
        </p:txBody>
      </p:sp>
      <p:sp>
        <p:nvSpPr>
          <p:cNvPr id="137219" name="Rectangle 3"/>
          <p:cNvSpPr>
            <a:spLocks noGrp="1" noRot="1" noChangeArrowheads="1"/>
          </p:cNvSpPr>
          <p:nvPr>
            <p:ph type="body" idx="1"/>
          </p:nvPr>
        </p:nvSpPr>
        <p:spPr>
          <a:xfrm>
            <a:off x="301625" y="1196975"/>
            <a:ext cx="8540750" cy="4902200"/>
          </a:xfrm>
        </p:spPr>
        <p:txBody>
          <a:bodyPr/>
          <a:lstStyle/>
          <a:p>
            <a:pPr eaLnBrk="1" hangingPunct="1">
              <a:defRPr/>
            </a:pPr>
            <a:r>
              <a:rPr lang="cs-CZ" sz="2800" smtClean="0"/>
              <a:t>katalytická aktivita enzymů je ovlivňována jeho aktivním centrem, vytvářeným prostorovým uspořádáním bílkovinného (polypeptidového) řetězce</a:t>
            </a:r>
          </a:p>
          <a:p>
            <a:pPr eaLnBrk="1" hangingPunct="1">
              <a:defRPr/>
            </a:pPr>
            <a:r>
              <a:rPr lang="cs-CZ" sz="2800" smtClean="0"/>
              <a:t>katalytickou funkci může vykonávat buď jednoduchá nebo složená bílkovina</a:t>
            </a:r>
          </a:p>
          <a:p>
            <a:pPr eaLnBrk="1" hangingPunct="1">
              <a:defRPr/>
            </a:pPr>
            <a:r>
              <a:rPr lang="cs-CZ" sz="2800" smtClean="0"/>
              <a:t>složené enzymy – KOENZYMY, jsou tvořené bílkovinnou částí (apoenzym) a nebílkovinnou složkou (kofaktor), který se podílí na aktivní přeměně substrátu na produkt</a:t>
            </a:r>
          </a:p>
          <a:p>
            <a:pPr eaLnBrk="1" hangingPunct="1">
              <a:spcBef>
                <a:spcPct val="0"/>
              </a:spcBef>
              <a:buClrTx/>
              <a:buFontTx/>
              <a:buNone/>
              <a:defRPr/>
            </a:pPr>
            <a:endParaRPr lang="cs-CZ"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752475"/>
          </a:xfrm>
        </p:spPr>
        <p:txBody>
          <a:bodyPr/>
          <a:lstStyle/>
          <a:p>
            <a:pPr eaLnBrk="1" hangingPunct="1"/>
            <a:r>
              <a:rPr lang="cs-CZ" altLang="cs-CZ" sz="4000" smtClean="0">
                <a:solidFill>
                  <a:schemeClr val="hlink"/>
                </a:solidFill>
                <a:effectLst/>
              </a:rPr>
              <a:t>Struktura a funkce enzynů</a:t>
            </a:r>
          </a:p>
        </p:txBody>
      </p:sp>
      <p:sp>
        <p:nvSpPr>
          <p:cNvPr id="139267" name="Rectangle 3"/>
          <p:cNvSpPr>
            <a:spLocks noGrp="1" noRot="1" noChangeArrowheads="1"/>
          </p:cNvSpPr>
          <p:nvPr>
            <p:ph type="body" idx="1"/>
          </p:nvPr>
        </p:nvSpPr>
        <p:spPr>
          <a:xfrm>
            <a:off x="301625" y="1052513"/>
            <a:ext cx="8540750" cy="5046662"/>
          </a:xfrm>
        </p:spPr>
        <p:txBody>
          <a:bodyPr/>
          <a:lstStyle/>
          <a:p>
            <a:pPr eaLnBrk="1" hangingPunct="1">
              <a:defRPr/>
            </a:pPr>
            <a:r>
              <a:rPr lang="cs-CZ" sz="2800" smtClean="0"/>
              <a:t>kofaktory se dělí na prostetické skupiny, které jsou trvale vázané na bílkovinnou část a regenerují se ve stejné oblasti; ionty kovů, které se váží do aktivního centra enzymu nebo jsou nezbytné jako další katalyzátory reakce, a také koenzymy, které jsou vázány dočasně, regenerují se v jiné reakci a přenáší především elektrony mezi jednotlivými atomy.</a:t>
            </a:r>
          </a:p>
          <a:p>
            <a:pPr eaLnBrk="1" hangingPunct="1">
              <a:defRPr/>
            </a:pPr>
            <a:r>
              <a:rPr lang="cs-CZ" sz="2800" smtClean="0"/>
              <a:t>mezi nejznámější koenzymy patří NAD (nikotinamidadenindinukleotid), který je regenerován v dýchacím řetězci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301625" y="228600"/>
            <a:ext cx="8510588" cy="608013"/>
          </a:xfrm>
        </p:spPr>
        <p:txBody>
          <a:bodyPr/>
          <a:lstStyle/>
          <a:p>
            <a:pPr eaLnBrk="1" hangingPunct="1"/>
            <a:r>
              <a:rPr lang="cs-CZ" altLang="cs-CZ" sz="4000" smtClean="0">
                <a:solidFill>
                  <a:schemeClr val="hlink"/>
                </a:solidFill>
                <a:effectLst/>
              </a:rPr>
              <a:t>Struktura a funkce enzynů</a:t>
            </a:r>
          </a:p>
        </p:txBody>
      </p:sp>
      <p:sp>
        <p:nvSpPr>
          <p:cNvPr id="144387" name="Rectangle 3"/>
          <p:cNvSpPr>
            <a:spLocks noGrp="1" noRot="1" noChangeArrowheads="1"/>
          </p:cNvSpPr>
          <p:nvPr>
            <p:ph type="body" idx="1"/>
          </p:nvPr>
        </p:nvSpPr>
        <p:spPr>
          <a:xfrm>
            <a:off x="0" y="1125538"/>
            <a:ext cx="9144000" cy="5732462"/>
          </a:xfrm>
        </p:spPr>
        <p:txBody>
          <a:bodyPr/>
          <a:lstStyle/>
          <a:p>
            <a:pPr eaLnBrk="1" hangingPunct="1">
              <a:lnSpc>
                <a:spcPct val="80000"/>
              </a:lnSpc>
              <a:buFont typeface="Wingdings" panose="05000000000000000000" pitchFamily="2" charset="2"/>
              <a:buNone/>
              <a:defRPr/>
            </a:pPr>
            <a:r>
              <a:rPr lang="cs-CZ" sz="2800" b="1" smtClean="0"/>
              <a:t>Izoenzymy</a:t>
            </a:r>
          </a:p>
          <a:p>
            <a:pPr eaLnBrk="1" hangingPunct="1">
              <a:lnSpc>
                <a:spcPct val="80000"/>
              </a:lnSpc>
              <a:defRPr/>
            </a:pPr>
            <a:r>
              <a:rPr lang="cs-CZ" sz="2400" smtClean="0"/>
              <a:t>enzymy, které katalyzují stejnou reakci, ale mají odlišnou strukturu</a:t>
            </a:r>
          </a:p>
          <a:p>
            <a:pPr eaLnBrk="1" hangingPunct="1">
              <a:lnSpc>
                <a:spcPct val="80000"/>
              </a:lnSpc>
              <a:defRPr/>
            </a:pPr>
            <a:r>
              <a:rPr lang="cs-CZ" sz="2400" smtClean="0"/>
              <a:t>jednotlivé izoenzymy se dají rozlišit různými separačními metodami (elektroforézou, imunochemicky)</a:t>
            </a:r>
          </a:p>
          <a:p>
            <a:pPr eaLnBrk="1" hangingPunct="1">
              <a:lnSpc>
                <a:spcPct val="80000"/>
              </a:lnSpc>
              <a:defRPr/>
            </a:pPr>
            <a:r>
              <a:rPr lang="cs-CZ" sz="2400" smtClean="0"/>
              <a:t>izoenzymy sice katalyzují tutéž reakci, mohou se však lišit v reakční kinetice</a:t>
            </a:r>
          </a:p>
          <a:p>
            <a:pPr eaLnBrk="1" hangingPunct="1">
              <a:lnSpc>
                <a:spcPct val="80000"/>
              </a:lnSpc>
              <a:defRPr/>
            </a:pPr>
            <a:r>
              <a:rPr lang="cs-CZ" sz="2400" smtClean="0"/>
              <a:t>možná odlišná struktura izoenzymů se projeví i v rozdílné citlivosti jednotlivých izoenzymů k podmínkám – (teplota, pH) </a:t>
            </a:r>
          </a:p>
          <a:p>
            <a:pPr eaLnBrk="1" hangingPunct="1">
              <a:lnSpc>
                <a:spcPct val="80000"/>
              </a:lnSpc>
              <a:defRPr/>
            </a:pPr>
            <a:r>
              <a:rPr lang="cs-CZ" sz="2400" smtClean="0"/>
              <a:t>v medicíně mají velký význam především ty enzymy, jejichž izoenzymy jsou orgánově, tkáňově či subcelulárně specifické</a:t>
            </a:r>
          </a:p>
          <a:p>
            <a:pPr eaLnBrk="1" hangingPunct="1">
              <a:lnSpc>
                <a:spcPct val="80000"/>
              </a:lnSpc>
              <a:defRPr/>
            </a:pPr>
            <a:r>
              <a:rPr lang="cs-CZ" sz="2400" smtClean="0"/>
              <a:t>stanovením katalytické aktivity příslušného izoenzymu (v krvi, plazmě) lze usuzovat na poškození nebo poruchu konkrétní části těla</a:t>
            </a:r>
          </a:p>
        </p:txBody>
      </p:sp>
    </p:spTree>
  </p:cSld>
  <p:clrMapOvr>
    <a:masterClrMapping/>
  </p:clrMapOvr>
</p:sld>
</file>

<file path=ppt/theme/theme1.xml><?xml version="1.0" encoding="utf-8"?>
<a:theme xmlns:a="http://schemas.openxmlformats.org/drawingml/2006/main" name="Mraky">
  <a:themeElements>
    <a:clrScheme name="Mraky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Mraky">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raky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Mraky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Mraky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Mraky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Mraky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Mraky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raky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Mraky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Mraky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Template>
  <TotalTime>1310</TotalTime>
  <Words>2451</Words>
  <Application>Microsoft Office PowerPoint</Application>
  <PresentationFormat>Předvádění na obrazovce (4:3)</PresentationFormat>
  <Paragraphs>276</Paragraphs>
  <Slides>38</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38</vt:i4>
      </vt:variant>
    </vt:vector>
  </HeadingPairs>
  <TitlesOfParts>
    <vt:vector size="42" baseType="lpstr">
      <vt:lpstr>Arial</vt:lpstr>
      <vt:lpstr>Wingdings</vt:lpstr>
      <vt:lpstr>Calibri</vt:lpstr>
      <vt:lpstr>Mraky</vt:lpstr>
      <vt:lpstr>ENZYMY</vt:lpstr>
      <vt:lpstr>ENZYMY</vt:lpstr>
      <vt:lpstr>ENZYMY</vt:lpstr>
      <vt:lpstr> Struktura a funkce enzynů </vt:lpstr>
      <vt:lpstr>Struktura a funkce enzymů</vt:lpstr>
      <vt:lpstr>Struktura a funkce enzymů</vt:lpstr>
      <vt:lpstr>Struktura a funkce enzynů</vt:lpstr>
      <vt:lpstr>Struktura a funkce enzynů</vt:lpstr>
      <vt:lpstr>Struktura a funkce enzynů</vt:lpstr>
      <vt:lpstr>Klasifikace enzymů</vt:lpstr>
      <vt:lpstr>Klasifikace enzymů</vt:lpstr>
      <vt:lpstr>Klasifikace enzymů</vt:lpstr>
      <vt:lpstr>Klasifikace enzymů</vt:lpstr>
      <vt:lpstr>Názvosloví enzymů</vt:lpstr>
      <vt:lpstr>Použití enzymů</vt:lpstr>
      <vt:lpstr>Použití enzymů</vt:lpstr>
      <vt:lpstr>Klinicky významné enzymy</vt:lpstr>
      <vt:lpstr>Biochemické vyšetření pankreatu </vt:lpstr>
      <vt:lpstr>α-amyláza</vt:lpstr>
      <vt:lpstr>α-amyláza</vt:lpstr>
      <vt:lpstr>α-amyláza</vt:lpstr>
      <vt:lpstr>Lipáza</vt:lpstr>
      <vt:lpstr>Lipáza</vt:lpstr>
      <vt:lpstr>Laktátdehydrogenáza (LD) </vt:lpstr>
      <vt:lpstr>Kreatinkináza (CK) </vt:lpstr>
      <vt:lpstr>Alkalická fosfatáza (ALP) </vt:lpstr>
      <vt:lpstr>Kyselá fosfatáza</vt:lpstr>
      <vt:lpstr>Aspartátaminotransferáza </vt:lpstr>
      <vt:lpstr>Aspartátaminotransferáza </vt:lpstr>
      <vt:lpstr>Alaninaminotransferáza </vt:lpstr>
      <vt:lpstr>Alaninaminotransferáza</vt:lpstr>
      <vt:lpstr>Gama - glutamyltransferáza </vt:lpstr>
      <vt:lpstr>Gama - glutamyltransferáza</vt:lpstr>
      <vt:lpstr>Gama - glutamyltransferáza</vt:lpstr>
      <vt:lpstr>Cholinesteráza </vt:lpstr>
      <vt:lpstr>Cholinesteráza</vt:lpstr>
      <vt:lpstr>Cholinesteráza</vt:lpstr>
      <vt:lpstr>Cholinesteráza</vt:lpstr>
    </vt:vector>
  </TitlesOfParts>
  <Company>;VOŠZ a SZŠ Praha1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VOŠZ a SZŠ</dc:creator>
  <cp:lastModifiedBy>Bára</cp:lastModifiedBy>
  <cp:revision>22</cp:revision>
  <dcterms:created xsi:type="dcterms:W3CDTF">2010-02-03T17:34:44Z</dcterms:created>
  <dcterms:modified xsi:type="dcterms:W3CDTF">2020-10-15T11:54:58Z</dcterms:modified>
</cp:coreProperties>
</file>