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78" r:id="rId26"/>
    <p:sldId id="282" r:id="rId27"/>
    <p:sldId id="283" r:id="rId28"/>
    <p:sldId id="287" r:id="rId29"/>
    <p:sldId id="288" r:id="rId30"/>
    <p:sldId id="289" r:id="rId31"/>
    <p:sldId id="290" r:id="rId32"/>
    <p:sldId id="284" r:id="rId33"/>
    <p:sldId id="285" r:id="rId34"/>
    <p:sldId id="286" r:id="rId35"/>
    <p:sldId id="262" r:id="rId36"/>
    <p:sldId id="291" r:id="rId37"/>
    <p:sldId id="293" r:id="rId38"/>
    <p:sldId id="292" r:id="rId3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512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F5DC0D0-C0D3-489F-9B39-EDABB4B8B104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6E9FD-DE64-46E8-8F9C-87340055A38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7094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DB062-84B8-4882-A91F-E3843363AC1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73103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1FB4FAF-D504-4859-A756-90DBDB836D4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345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17A33-E831-4A5D-81B1-AC7DAC827F5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44933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BE2B0-19F5-4924-B8CC-AF441F2776E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4176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B0CC2-6301-4A98-AEC6-8FDDBC730A2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79265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9BBC-D9C9-4BF0-89D2-B78D75B74AD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071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1BE4A-B5C9-4C6E-8E12-BBBC5F30EF7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731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F86AA-84F0-4845-89A6-E060667892B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680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7570-0406-44E9-B7B0-2BFBBE003CA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0718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87430-2D49-4300-93D8-83863B077EB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3719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cs-CZ" alt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cs-CZ" alt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7C2D624F-C179-4FEA-BE56-75059850F29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Soubor jaterních testů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184775"/>
          </a:xfrm>
        </p:spPr>
        <p:txBody>
          <a:bodyPr/>
          <a:lstStyle/>
          <a:p>
            <a:r>
              <a:rPr lang="cs-CZ" altLang="cs-CZ">
                <a:effectLst/>
              </a:rPr>
              <a:t>Popis jater</a:t>
            </a:r>
          </a:p>
          <a:p>
            <a:endParaRPr lang="cs-CZ" altLang="cs-CZ" sz="2400">
              <a:effectLst/>
            </a:endParaRPr>
          </a:p>
          <a:p>
            <a:r>
              <a:rPr lang="cs-CZ" altLang="cs-CZ">
                <a:effectLst/>
              </a:rPr>
              <a:t>Funkce jater</a:t>
            </a:r>
          </a:p>
          <a:p>
            <a:pPr>
              <a:buFontTx/>
              <a:buNone/>
            </a:pPr>
            <a:endParaRPr lang="cs-CZ" altLang="cs-CZ" sz="2400">
              <a:effectLst/>
            </a:endParaRPr>
          </a:p>
          <a:p>
            <a:r>
              <a:rPr lang="cs-CZ" altLang="cs-CZ">
                <a:effectLst/>
              </a:rPr>
              <a:t>Patofyziologie jater</a:t>
            </a:r>
          </a:p>
          <a:p>
            <a:endParaRPr lang="cs-CZ" altLang="cs-CZ" sz="2400">
              <a:effectLst/>
            </a:endParaRPr>
          </a:p>
          <a:p>
            <a:r>
              <a:rPr lang="cs-CZ" altLang="cs-CZ">
                <a:effectLst/>
              </a:rPr>
              <a:t>Jaterní testy</a:t>
            </a:r>
          </a:p>
          <a:p>
            <a:pPr lvl="1"/>
            <a:r>
              <a:rPr lang="cs-CZ" altLang="cs-CZ">
                <a:effectLst/>
              </a:rPr>
              <a:t>fyziologická rozmezí</a:t>
            </a:r>
          </a:p>
          <a:p>
            <a:pPr lvl="1"/>
            <a:r>
              <a:rPr lang="cs-CZ" altLang="cs-CZ">
                <a:effectLst/>
              </a:rPr>
              <a:t>klinické aplikace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88975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400675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 startAt="6"/>
            </a:pPr>
            <a:r>
              <a:rPr lang="cs-CZ" altLang="cs-CZ" sz="2800" b="1"/>
              <a:t>Degradace hemu</a:t>
            </a:r>
            <a:r>
              <a:rPr lang="cs-CZ" altLang="cs-CZ" sz="2800"/>
              <a:t>: 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cs-CZ" altLang="cs-CZ" sz="2400"/>
              <a:t>hem z rozpadlých červených krvinek je navázán na protein hemopexin a transportován do jater, kde je vzniklý komplex fagocytován Kuppferovými buňkami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cs-CZ" altLang="cs-CZ" sz="2400"/>
              <a:t>v nich dochází k přeměně hemu na biliverdin a dále na bilirubin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cs-CZ" altLang="cs-CZ" sz="2400"/>
              <a:t>bilirubin se do jater dostává vázaný na albumin (95%) – nekonjugovaný bilirubin 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cs-CZ" altLang="cs-CZ" sz="2400"/>
              <a:t>5% volný bilirubin, toxický – prochází membránou</a:t>
            </a:r>
          </a:p>
          <a:p>
            <a:pPr marL="533400" indent="-533400">
              <a:lnSpc>
                <a:spcPct val="90000"/>
              </a:lnSpc>
              <a:buFontTx/>
              <a:buAutoNum type="arabicPeriod" startAt="7"/>
            </a:pPr>
            <a:r>
              <a:rPr lang="cs-CZ" altLang="cs-CZ" sz="2800" b="1"/>
              <a:t>Detoxikační funkce:</a:t>
            </a:r>
            <a:r>
              <a:rPr lang="cs-CZ" altLang="cs-CZ" sz="2800"/>
              <a:t> 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cs-CZ" altLang="cs-CZ" sz="2400"/>
              <a:t>v játrech jsou hydrofobní cizorodé molekuly (nemohou být vyloučeny močí) oxidovány CYP 450 a konjugovány s hydrofilními látkami, jako je kyselina glukuronová, kyselina sírová a další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7211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8"/>
            </a:pPr>
            <a:r>
              <a:rPr lang="cs-CZ" altLang="cs-CZ" sz="2800" b="1"/>
              <a:t>Tvorba hormonů: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játra produkují angiotenzinogen, který má vliv na hospodaření s vodou, solemi a udržování krevního tlaku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dále syntetizují somatomedin, jehož prostřednictvím působí růstový hormon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v malém množství v nich vzniká erytropoetin, který zajišťuje erytropoézu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8"/>
            </a:pPr>
            <a:r>
              <a:rPr lang="cs-CZ" altLang="cs-CZ" sz="2800" b="1"/>
              <a:t>Degradace a inaktivace hormonů: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v játrech se likvidují hormony - inzulín, steroidní hormony</a:t>
            </a:r>
            <a:endParaRPr lang="cs-CZ" altLang="cs-CZ" sz="2400" b="1"/>
          </a:p>
          <a:p>
            <a:pPr marL="609600" indent="-609600">
              <a:lnSpc>
                <a:spcPct val="90000"/>
              </a:lnSpc>
              <a:buFontTx/>
              <a:buAutoNum type="arabicPeriod" startAt="8"/>
            </a:pPr>
            <a:r>
              <a:rPr lang="cs-CZ" altLang="cs-CZ" sz="2800" b="1"/>
              <a:t>Zásobní funkce: 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játra jsou zásobárnou lipidů (až 10% jejich hmotnosti), glykogenu, železa a vitamínů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7211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11"/>
            </a:pPr>
            <a:r>
              <a:rPr lang="cs-CZ" altLang="cs-CZ" sz="2800" b="1"/>
              <a:t>Syntéza plasmatických proteinů: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v játrech jsou syntetizovány všechny plazmatické proteiny kromě Ig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při poruše jaterních funkcí se proto po vyčerpání funkčních bílkovin v krvi objeví poruchy srážlivosti krve (nejsou syntetizované koagulační faktory) a dále otoky způsobené sníženým onkotickým tlakem v cévách, jenž je následkem poruchy tvorby albuminu</a:t>
            </a:r>
            <a:endParaRPr lang="cs-CZ" altLang="cs-CZ" sz="2400" b="1"/>
          </a:p>
          <a:p>
            <a:pPr marL="609600" indent="-609600">
              <a:lnSpc>
                <a:spcPct val="90000"/>
              </a:lnSpc>
              <a:buFontTx/>
              <a:buAutoNum type="arabicPeriod" startAt="11"/>
            </a:pPr>
            <a:r>
              <a:rPr lang="cs-CZ" altLang="cs-CZ" sz="2800" b="1"/>
              <a:t>Orgán krvetvorby: 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během embryonálního vývoje 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cs-CZ" altLang="cs-CZ" sz="2400"/>
              <a:t>v případě těžkého poškození kostní dřeně se může tvorba krevních elementů v játrech obnovit i u dospělých jedinců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329237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altLang="cs-CZ" sz="2800"/>
              <a:t>Produkce žluči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hepatocyty vylučují vodu, ionty, cholesterol, žlučové kyseliny, fosfolipidy a konjugovaný bilirubin do žlučových kapilár - vzniká tak jaterní žluč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je to izotonická, hustá, žlutá až tmavě zelená tekutina hořké chuti, která se ve střevě významně účastní trávení tuků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žluč je shromažďována ve žlučníku a v případě potřeby uvolňována do duodena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žluč obsahuje žlučová barviva a žlučové kyseliny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žlučové kyseliny jsou konečným produktem metabolismu cholesterolu</a:t>
            </a:r>
          </a:p>
          <a:p>
            <a:pPr>
              <a:lnSpc>
                <a:spcPct val="80000"/>
              </a:lnSpc>
            </a:pPr>
            <a:endParaRPr lang="cs-CZ" altLang="cs-CZ" sz="2800"/>
          </a:p>
          <a:p>
            <a:pPr>
              <a:lnSpc>
                <a:spcPct val="80000"/>
              </a:lnSpc>
            </a:pPr>
            <a:endParaRPr lang="cs-CZ" altLang="cs-CZ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113337"/>
          </a:xfrm>
        </p:spPr>
        <p:txBody>
          <a:bodyPr/>
          <a:lstStyle/>
          <a:p>
            <a:r>
              <a:rPr lang="cs-CZ" altLang="cs-CZ" sz="2800"/>
              <a:t>jaterní selhání</a:t>
            </a:r>
          </a:p>
          <a:p>
            <a:r>
              <a:rPr lang="cs-CZ" altLang="cs-CZ" sz="2800"/>
              <a:t>poškození jater toxickými látkami</a:t>
            </a:r>
          </a:p>
          <a:p>
            <a:r>
              <a:rPr lang="cs-CZ" altLang="cs-CZ" sz="2800"/>
              <a:t>cirhóza</a:t>
            </a:r>
          </a:p>
          <a:p>
            <a:r>
              <a:rPr lang="cs-CZ" altLang="cs-CZ" sz="2800"/>
              <a:t>Steatóza</a:t>
            </a:r>
          </a:p>
          <a:p>
            <a:r>
              <a:rPr lang="cs-CZ" altLang="cs-CZ" sz="2800"/>
              <a:t>žloutenka</a:t>
            </a:r>
          </a:p>
          <a:p>
            <a:pPr lvl="1"/>
            <a:r>
              <a:rPr lang="cs-CZ" altLang="cs-CZ" sz="2400"/>
              <a:t>bilirubin</a:t>
            </a:r>
          </a:p>
          <a:p>
            <a:r>
              <a:rPr lang="cs-CZ" altLang="cs-CZ" sz="2800"/>
              <a:t>zánět jater - hepatitidy</a:t>
            </a:r>
          </a:p>
          <a:p>
            <a:r>
              <a:rPr lang="cs-CZ" altLang="cs-CZ" sz="2800"/>
              <a:t>hemolytická anémie</a:t>
            </a:r>
          </a:p>
          <a:p>
            <a:r>
              <a:rPr lang="cs-CZ" altLang="cs-CZ" sz="2800"/>
              <a:t>Gilbertův syndrom</a:t>
            </a:r>
          </a:p>
          <a:p>
            <a:r>
              <a:rPr lang="cs-CZ" altLang="cs-CZ" sz="2800"/>
              <a:t>vrozené poruchy vylučování bilirubinu</a:t>
            </a:r>
          </a:p>
          <a:p>
            <a:endParaRPr lang="cs-CZ" altLang="cs-CZ" sz="2800"/>
          </a:p>
          <a:p>
            <a:endParaRPr lang="cs-CZ" altLang="cs-CZ" sz="2800"/>
          </a:p>
          <a:p>
            <a:endParaRPr lang="cs-CZ" altLang="cs-CZ" sz="2800"/>
          </a:p>
          <a:p>
            <a:pPr lvl="1"/>
            <a:endParaRPr lang="cs-CZ" altLang="cs-CZ" sz="2400"/>
          </a:p>
          <a:p>
            <a:pPr lvl="1"/>
            <a:endParaRPr lang="cs-CZ" altLang="cs-CZ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5950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08962" cy="55165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800"/>
              <a:t>játra mají velkou funkční rezervu a velkou schopnost regenerace (základní funkce je schopna plnit i jedna pětina tkáně)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dovedou se do jisté míry adaptovat na zvýšenou zátěž - zvětší se hepatocyty (megalocytóza) a jejich jádra (megakaryóza)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při překročení určité hranice dochází k poškozování hepatocytů - jejich energetický metabolismus začíná selhávat a v buňce se hromadí voda a později i lipidy - dochází k dystrofii (hepatóze)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tyto změny jsou vratné, při dalším působení poškozujícího podnětu však dochází k apoptóze nebo nekróze buněk, tzn. k jejich smrti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díky vysoké regenerační schopnosti jater se může poškození po akutně působícím podnětu zhojit bez následků; při aberantním pokusu o regeneraci však může dojít k hyperplazii žlučovodů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důsledkem chronického, dlouhotrvajícího poškozování jater je zmnožení vaziva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dochází k  celkové přestavbě jater vedoucí k cirhóze (architektura jater je nevratně nahrazena tuhou vazivovou tkání)</a:t>
            </a:r>
          </a:p>
          <a:p>
            <a:pPr>
              <a:lnSpc>
                <a:spcPct val="90000"/>
              </a:lnSpc>
            </a:pPr>
            <a:endParaRPr lang="cs-CZ" altLang="cs-CZ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113337"/>
          </a:xfrm>
        </p:spPr>
        <p:txBody>
          <a:bodyPr/>
          <a:lstStyle/>
          <a:p>
            <a:r>
              <a:rPr lang="cs-CZ" altLang="cs-CZ"/>
              <a:t>Jaterní selhání </a:t>
            </a:r>
          </a:p>
          <a:p>
            <a:pPr lvl="1"/>
            <a:r>
              <a:rPr lang="cs-CZ" altLang="cs-CZ"/>
              <a:t>stav, při kterém játra nejsou schopna plnit své funkce, se všemi negativními důsledky pro organismus</a:t>
            </a:r>
          </a:p>
          <a:p>
            <a:pPr lvl="1"/>
            <a:r>
              <a:rPr lang="cs-CZ" altLang="cs-CZ"/>
              <a:t>může vzniknout akutně, v důsledku těžké hepatitidy, otravy hepatotoxickými látkami, steatózy nebo nádorovým postižením</a:t>
            </a:r>
          </a:p>
          <a:p>
            <a:pPr lvl="1"/>
            <a:r>
              <a:rPr lang="cs-CZ" altLang="cs-CZ"/>
              <a:t>chronické selhání je nejčastěji důsledkem cirhózy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Poškození jater toxickými látkami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látky, které poškozují jaterní tkáň, se označují jako hepatotoxiny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jedním z nejvýznamnějších je etanol- při chronickém abúzu vede ke vzniku cirhózy jater 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mezi hepatotoxické látky patří chlorované uhlovodíky, některé léky, jako například paracetamol, mykotoxiny (aflatoxiny, včetně toxinů vyšších hub (falotoxin muchomůrky zelené), toxiny sinic), nadměrné množství vitamínu A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některé hepatotoxické látky jsou navíc hepatokarcinogenní (např. aflatoxiny), tzn. způsobují maligní transformaci jaterních buněk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85225" cy="532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Cirhóza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patologický stav, kdy dochází k trvalému poškození jater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postupně dochází k přestavbě jaterní tkáně a cévního řečiště 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zvětšení jater, porucha odtoku krve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nejčastějšími příčinami jsou virové infekce jater a nadměrné užívání alkoholu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k jaterní cirhóze může vést také obstrukce žlučových cest a chronické srdeční městnání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příčinou úmrtí jsou častěji následné komplikace onemocnění než vlastní poškození jater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jedná se především o krvácení z jícnových varixů, hepatocelulární karcinom, zánětlivé komplikace (hlavně plicní) a selhání ledvin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hepar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721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400">
                <a:effectLst/>
              </a:rPr>
              <a:t>centrální orgán metabolismu obratlovců a největší žláza v jejich těle </a:t>
            </a:r>
          </a:p>
          <a:p>
            <a:pPr>
              <a:lnSpc>
                <a:spcPct val="80000"/>
              </a:lnSpc>
            </a:pPr>
            <a:r>
              <a:rPr lang="cs-CZ" altLang="cs-CZ" sz="2400">
                <a:effectLst/>
              </a:rPr>
              <a:t>největší orgán břišní dutiny</a:t>
            </a:r>
          </a:p>
          <a:p>
            <a:pPr>
              <a:lnSpc>
                <a:spcPct val="80000"/>
              </a:lnSpc>
            </a:pPr>
            <a:r>
              <a:rPr lang="cs-CZ" altLang="cs-CZ" sz="2400">
                <a:effectLst/>
              </a:rPr>
              <a:t>klíčový orgán zajišťující energetickou látkovou výměnu a přeměnu živin,  nezastupitelná při biotransformaci látek a </a:t>
            </a:r>
            <a:r>
              <a:rPr lang="cs-CZ" altLang="cs-CZ" sz="2400" b="1">
                <a:effectLst/>
              </a:rPr>
              <a:t>detoxikaci</a:t>
            </a:r>
            <a:r>
              <a:rPr lang="cs-CZ" altLang="cs-CZ" sz="2400">
                <a:effectLst/>
              </a:rPr>
              <a:t> organismu</a:t>
            </a:r>
          </a:p>
          <a:p>
            <a:pPr>
              <a:lnSpc>
                <a:spcPct val="80000"/>
              </a:lnSpc>
            </a:pPr>
            <a:r>
              <a:rPr lang="cs-CZ" altLang="cs-CZ" sz="2400">
                <a:effectLst/>
              </a:rPr>
              <a:t>podílejí se rovněž na trávení potravy v tenkém střevě, mezi jejich další funkce patří syntéza bílkovin krevní plazmy včetně srážecích faktorů a produkce hormonů, které regulují hospodaření s vodou a solemi, slouží také jako zásobárna řady látek, jako je glykogen, železo nebo vitamíny</a:t>
            </a:r>
          </a:p>
          <a:p>
            <a:pPr>
              <a:lnSpc>
                <a:spcPct val="80000"/>
              </a:lnSpc>
            </a:pPr>
            <a:r>
              <a:rPr lang="cs-CZ" altLang="cs-CZ" sz="2400">
                <a:effectLst/>
              </a:rPr>
              <a:t>při selhání jaterních funkcí dochází k poruše homeostázy, objevují se hormonální poruchy, poruchy metabolismu a srážení krve, selhání ledvin a poruchy funkce mozku, které mohou vést k jaternímu kómatu a smrti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Steatóza - ztučnění jater 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relativně časté onemocnění postihující jaterní tkáň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jedná se o hromadění tukových částic v játrech, které může narušit jejich funkci a způsobit  nevratné poškození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nejčastější příčinou je nadměrné požívání alkoholu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vyšší riziko usazování tuku v játrech mají i obézní jedinci s vysokou hladinou cholesterolu 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více ohrožení jsou i lidé s neléčenou či špatně léčenou cukrovkou 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steatózu jater může způsobit i požívání některých sloučenin - některé léky (kortikoidy) a jedy (muchomůrka zelená)  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800"/>
              <a:t>Steatóza - zvláštním stavem je Reyův syndrom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velmi závažné onemocnění, které typicky postihuje děti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může končit smrtí nebo doživotními následky 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jedná se o smrtelně nebezpečné ztučnění jaterní tkáně, ke kterému někdy z neznámých příčin dojde po podání aspirinu dítěti při virové infekci 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játra ztratí schopnost odbourávat dusíkaté zplodiny metabolismu a to vede ke hromadění NH3 v těle (toxické pro mozek)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příznaky poškození mozku jsou nejviditelnější - poruchy vědomí, spavost a snížená svalová síla, někdy naopak křeče a  poruchy reflexů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léčba – komplikovaná, může pomoct dialýza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Bilirubin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žluté barvivo, které vzniká jako odpadní produkt degradace hemoglobinu 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vzniká v játrech při filtraci krve ze zaniklých červených krvinek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je málo rozpustný ve vodě (v krevní plasmě) do jater se dostává vázaný na albumin (nepřímý - nekonjugovaný bilirubin)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uvnitř hepatocytu je konjugován kyselinou glukuronovou na rozpustné bilirubinglukosiduronáty (přímý -konjugovaný bilirubin), které jsou vylučovány do žluče a následně do střeva</a:t>
            </a:r>
          </a:p>
          <a:p>
            <a:pPr>
              <a:lnSpc>
                <a:spcPct val="90000"/>
              </a:lnSpc>
            </a:pPr>
            <a:endParaRPr lang="cs-CZ" altLang="cs-CZ" sz="2800"/>
          </a:p>
          <a:p>
            <a:pPr>
              <a:lnSpc>
                <a:spcPct val="90000"/>
              </a:lnSpc>
            </a:pPr>
            <a:endParaRPr lang="cs-CZ" altLang="cs-CZ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Bilirubin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040313"/>
          </a:xfrm>
        </p:spPr>
        <p:txBody>
          <a:bodyPr/>
          <a:lstStyle/>
          <a:p>
            <a:r>
              <a:rPr lang="cs-CZ" altLang="cs-CZ" sz="2800"/>
              <a:t>ve střevě jsou bilirubinglukosiduronáty rozloženy bakteriálními enzymy na bezbarvé urobilinogeny, z nichž část je zpětně resorbována do krve, většina je ale dále střevní mikroflórou oxidována na barevné urobiliny, které jsou zodpovědné za zbarvení stolice</a:t>
            </a:r>
          </a:p>
          <a:p>
            <a:r>
              <a:rPr lang="cs-CZ" altLang="cs-CZ" sz="2800"/>
              <a:t>při koncentraci v krvi nad 20-25 mg/l, jsou vazebná místa na albuminu obsazena a přebytečný bilirubin difunduje do tkání (bilirubin je žluté barvivo, tkáně zežloutnou)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r>
              <a:rPr lang="cs-CZ" altLang="cs-CZ"/>
              <a:t>Žloutenka - icterus</a:t>
            </a:r>
          </a:p>
          <a:p>
            <a:pPr lvl="1"/>
            <a:r>
              <a:rPr lang="cs-CZ" altLang="cs-CZ"/>
              <a:t>patologický stav, který se klinicky projevuje zežloutnutím kůže, očního bělma, sliznic i ostatních tkání</a:t>
            </a:r>
          </a:p>
          <a:p>
            <a:pPr lvl="1"/>
            <a:r>
              <a:rPr lang="cs-CZ" altLang="cs-CZ"/>
              <a:t>zvýšená koncentrace bilirubinu v plazmě</a:t>
            </a:r>
          </a:p>
          <a:p>
            <a:pPr lvl="1"/>
            <a:r>
              <a:rPr lang="cs-CZ" altLang="cs-CZ"/>
              <a:t>nesprávně se termín žloutenka používá jako označení pro virové záněty jater (hepatitidy), u nichž je hlavním symptomem</a:t>
            </a:r>
          </a:p>
          <a:p>
            <a:pPr lvl="1"/>
            <a:r>
              <a:rPr lang="cs-CZ" altLang="cs-CZ"/>
              <a:t>vyskytuje se i u dalších nemocí, například u významného podílu případů žluté zimnice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88975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578850" cy="5400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Žloutenka</a:t>
            </a:r>
          </a:p>
          <a:p>
            <a:pPr lvl="1">
              <a:lnSpc>
                <a:spcPct val="90000"/>
              </a:lnSpc>
            </a:pPr>
            <a:r>
              <a:rPr lang="cs-CZ" altLang="cs-CZ" sz="2400" b="1"/>
              <a:t>prehepatální</a:t>
            </a:r>
            <a:r>
              <a:rPr lang="cs-CZ" altLang="cs-CZ" sz="2400"/>
              <a:t> (hemolytická)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zvýšený rozpad červených krvinek (hemolýzou) </a:t>
            </a:r>
            <a:r>
              <a:rPr lang="cs-CZ" altLang="cs-CZ" sz="200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cs-CZ" altLang="cs-CZ" sz="2000"/>
              <a:t> zvýšená produkce bilirubinu - játra  nestačí zpracovat všechen bilirubin a jeho koncentrace v plasmě stoupne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může být příznakem infekčních onemocnění (malárie)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u novorozenců vzniká lehká žloutenka - nedostatečná funkce jaterních enzymů a zvýšená hemolýza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novorozenecká žloutenka se léčí fototerapií (viditelné světlo - modré  mění konformaci bilirubinu - stává rozpustnější ve vodě a může být vyloučen močí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těžká žloutenka může vzniknout při hemolýze v důsledku cirkulujících protilátek proti erytrocytům v důsledku Rh inkompatibility matky a plodu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při těžké žloutence hrozí poškození mozku (obtížná léčba - výměnnou transfúzí) </a:t>
            </a:r>
          </a:p>
          <a:p>
            <a:pPr lvl="1">
              <a:lnSpc>
                <a:spcPct val="90000"/>
              </a:lnSpc>
            </a:pPr>
            <a:endParaRPr lang="cs-CZ" altLang="cs-CZ" sz="2400"/>
          </a:p>
          <a:p>
            <a:pPr lvl="1">
              <a:lnSpc>
                <a:spcPct val="90000"/>
              </a:lnSpc>
            </a:pPr>
            <a:endParaRPr lang="cs-CZ" altLang="cs-CZ" sz="2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Žloutenka</a:t>
            </a:r>
          </a:p>
          <a:p>
            <a:pPr lvl="1">
              <a:lnSpc>
                <a:spcPct val="90000"/>
              </a:lnSpc>
            </a:pPr>
            <a:r>
              <a:rPr lang="cs-CZ" altLang="cs-CZ" sz="2400" b="1"/>
              <a:t>hepatální</a:t>
            </a:r>
            <a:r>
              <a:rPr lang="cs-CZ" altLang="cs-CZ" sz="2400"/>
              <a:t> (hepatocelulární) 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způsobena přímo neschopností jater bilirubin z krve přijmout, konjugovat nebo vyloučit do žluči </a:t>
            </a:r>
          </a:p>
          <a:p>
            <a:pPr lvl="2">
              <a:lnSpc>
                <a:spcPct val="90000"/>
              </a:lnSpc>
            </a:pPr>
            <a:r>
              <a:rPr lang="cs-CZ" altLang="cs-CZ" sz="2000"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r>
              <a:rPr lang="cs-CZ" altLang="cs-CZ" sz="2000"/>
              <a:t>koncentrace bilirubinu v plasmě, zároveň se bilirubin objeví v moči (je tmavá), a protože játra vylučují do žluče málo bilirubinu, ve střevě se tvoří méně urobilinů a stolice je světlejší (hypocholická stolice)</a:t>
            </a:r>
          </a:p>
          <a:p>
            <a:pPr lvl="1">
              <a:lnSpc>
                <a:spcPct val="90000"/>
              </a:lnSpc>
            </a:pPr>
            <a:r>
              <a:rPr lang="cs-CZ" altLang="cs-CZ" sz="2400" b="1"/>
              <a:t>posthepatální</a:t>
            </a:r>
            <a:r>
              <a:rPr lang="cs-CZ" altLang="cs-CZ" sz="2400"/>
              <a:t> (obstrukční)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způsobena ucpáním žlučových cest</a:t>
            </a:r>
          </a:p>
          <a:p>
            <a:pPr lvl="2">
              <a:lnSpc>
                <a:spcPct val="90000"/>
              </a:lnSpc>
            </a:pPr>
            <a:r>
              <a:rPr lang="cs-CZ" altLang="cs-CZ" sz="2000"/>
              <a:t>játra nemohou vylučovat konjugovaný bilirubin, ten proto přechází zpět do krve </a:t>
            </a:r>
          </a:p>
          <a:p>
            <a:pPr lvl="2">
              <a:lnSpc>
                <a:spcPct val="90000"/>
              </a:lnSpc>
            </a:pPr>
            <a:r>
              <a:rPr lang="cs-CZ" altLang="cs-CZ" sz="2000"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r>
              <a:rPr lang="cs-CZ" altLang="cs-CZ" sz="2000"/>
              <a:t>koncentrace bilirubinu v plasmě, bilirubin je i v moči (tmavá), ale do střeva se vinou uzávěru žádný bilirubin nedostane, stolice je proto světlá (acholická stolice)</a:t>
            </a:r>
          </a:p>
          <a:p>
            <a:pPr>
              <a:lnSpc>
                <a:spcPct val="90000"/>
              </a:lnSpc>
            </a:pPr>
            <a:endParaRPr lang="cs-CZ" altLang="cs-CZ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040313"/>
          </a:xfrm>
        </p:spPr>
        <p:txBody>
          <a:bodyPr/>
          <a:lstStyle/>
          <a:p>
            <a:r>
              <a:rPr lang="cs-CZ" altLang="cs-CZ" sz="2800"/>
              <a:t>Zánět jater – hepatitidy</a:t>
            </a:r>
          </a:p>
          <a:p>
            <a:pPr lvl="1"/>
            <a:r>
              <a:rPr lang="cs-CZ" altLang="cs-CZ" sz="2400"/>
              <a:t>stav, kdy je poškození jater doprovázeno zánětlivou reakcí</a:t>
            </a:r>
          </a:p>
          <a:p>
            <a:pPr lvl="1"/>
            <a:r>
              <a:rPr lang="cs-CZ" altLang="cs-CZ" sz="2400"/>
              <a:t>jsou způsobeny patogeny (viry) nebo autoimunitní reakcí</a:t>
            </a:r>
          </a:p>
          <a:p>
            <a:pPr lvl="1"/>
            <a:r>
              <a:rPr lang="cs-CZ" altLang="cs-CZ" sz="2400"/>
              <a:t>nejvýznamnějšími infekčními nemocemi, které postihují lidská játra jsou virové hepatitidy </a:t>
            </a:r>
          </a:p>
          <a:p>
            <a:pPr lvl="1"/>
            <a:r>
              <a:rPr lang="cs-CZ" altLang="cs-CZ" sz="2400"/>
              <a:t>5 druhů infekčních hepatitid: A, B, C, D a E </a:t>
            </a:r>
          </a:p>
          <a:p>
            <a:pPr lvl="1"/>
            <a:r>
              <a:rPr lang="cs-CZ" altLang="cs-CZ" sz="2400"/>
              <a:t>akutní zánět jater se často projevuje jako běžná</a:t>
            </a:r>
            <a:r>
              <a:rPr lang="cs-CZ" altLang="cs-CZ" sz="2400" b="1"/>
              <a:t> </a:t>
            </a:r>
            <a:r>
              <a:rPr lang="cs-CZ" altLang="cs-CZ" sz="2400"/>
              <a:t>chřipka (můžete trpět: zvýšenou teplotou, bolestmi svalů, kloubů, nevolností, zvracením, nechutenstvím)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967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/>
              <a:t>Hepatitida A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akutní infekční onemocnění, které postihuje játra a jeho průvodním jevem je často žloutenka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je způsobeno RNA virem hepatitidy A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přenáší se zejména fekálně-orální cestou (označována laicky jako nemoc špinavých rukou), ostatní druhy přenosu jsou vzácné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nebyl prokázán přechod do chronického stádia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projevuje se většinou mezi 15 a 45 dnem od nákazy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příznaky hepatitidy mohou být tmavá moč a světlá stolice, zažloutlá bělma a kůže, celková únava (tyto symptomy se však nemusí prakticky vůbec projevit - zvláště u dětí a mladých lidí se často stává, že nemoc vůbec nezaregistrují a přechodí ji)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pro dobrou regeneraci jater je nutné po dobu zánětu striktně dodržovat alkoholovou abstinenci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proti hepatitidě A lze očkovat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184775"/>
          </a:xfrm>
        </p:spPr>
        <p:txBody>
          <a:bodyPr/>
          <a:lstStyle/>
          <a:p>
            <a:r>
              <a:rPr lang="cs-CZ" altLang="cs-CZ"/>
              <a:t>Hepatitida B</a:t>
            </a:r>
          </a:p>
          <a:p>
            <a:pPr lvl="1"/>
            <a:r>
              <a:rPr lang="cs-CZ" altLang="cs-CZ"/>
              <a:t>způsoben DNA virem hepatitidy B</a:t>
            </a:r>
          </a:p>
          <a:p>
            <a:pPr lvl="1"/>
            <a:r>
              <a:rPr lang="cs-CZ" altLang="cs-CZ"/>
              <a:t>může být jak akutní, tak chronická</a:t>
            </a:r>
          </a:p>
          <a:p>
            <a:pPr lvl="1"/>
            <a:r>
              <a:rPr lang="cs-CZ" altLang="cs-CZ"/>
              <a:t>může vyústit v cirhózu</a:t>
            </a:r>
          </a:p>
          <a:p>
            <a:pPr lvl="1"/>
            <a:r>
              <a:rPr lang="cs-CZ" altLang="cs-CZ"/>
              <a:t>je velmi snadno přenosná tělesnými tekutinami (sliny, krev, sperma, poševní sekret)</a:t>
            </a:r>
          </a:p>
          <a:p>
            <a:pPr lvl="1"/>
            <a:r>
              <a:rPr lang="cs-CZ" altLang="cs-CZ"/>
              <a:t>proti hepatitidě B lze očkovat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hepar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/>
              <a:t>hnědočervená, krevnatá a křehká žláza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klínovitý tvar 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umístěny v brániční klenbě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hmotnost 1 500g, (děti – těžší a větší játra)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spodní plocha jater je mírně vyhloubená, s otisky orgánů, o něž se opírá (žlučník, duodenum, žaludek, dolní část jícnu, pravá ledvina a nadledvina)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makroskopické dělení: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pravý lalok ( 6 x větší něž levý)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levý lalok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800" b="1"/>
              <a:t>Hepatitida C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přenosná především krví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v 70 – 85 % případů se stává chronickou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virus patří do skupiny RNA virů  a obecně se označuje jako virus hepatitidy C (</a:t>
            </a:r>
            <a:r>
              <a:rPr lang="cs-CZ" altLang="cs-CZ" sz="2400" b="1"/>
              <a:t>HCV</a:t>
            </a:r>
            <a:r>
              <a:rPr lang="cs-CZ" altLang="cs-CZ" sz="2400"/>
              <a:t>)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Hepatitidou C trpí asi 170 miliónů lidí po celém světě.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jedná se o nebezpečnou chorobu s velmi pomalou progresí (než se zánět jater rozvine do podoby, která by člověka ohrožovala na životě mohou uplynout i desítky let)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velký vliv na stav jater má životospráva pacienta - pokud se vyhýbá alkoholu a přepáleným tukům, probíhá nemoc takřka asymptomaticky</a:t>
            </a:r>
          </a:p>
          <a:p>
            <a:pPr lvl="1">
              <a:lnSpc>
                <a:spcPct val="80000"/>
              </a:lnSpc>
            </a:pPr>
            <a:r>
              <a:rPr lang="cs-CZ" altLang="cs-CZ" sz="2400"/>
              <a:t>proti hepatitidě C nelze očkovat.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895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 b="1"/>
              <a:t>Hepatitida D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způsobena RNA virem hepatitidy D (</a:t>
            </a:r>
            <a:r>
              <a:rPr lang="cs-CZ" altLang="cs-CZ" sz="2400" b="1"/>
              <a:t>HDV</a:t>
            </a:r>
            <a:r>
              <a:rPr lang="cs-CZ" altLang="cs-CZ" sz="2400"/>
              <a:t>)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v České republice se prakticky nevyskytuje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vždy je vázán na přítomnost viru hepatitidy B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očkováním je tedy očkování proti hepatitidě B</a:t>
            </a:r>
            <a:endParaRPr lang="cs-CZ" altLang="cs-CZ" sz="2400" b="1"/>
          </a:p>
          <a:p>
            <a:pPr>
              <a:lnSpc>
                <a:spcPct val="90000"/>
              </a:lnSpc>
            </a:pPr>
            <a:r>
              <a:rPr lang="cs-CZ" altLang="cs-CZ" sz="2800" b="1"/>
              <a:t>Hepatitida E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způsobena RNA virem hepatitidy E (</a:t>
            </a:r>
            <a:r>
              <a:rPr lang="cs-CZ" altLang="cs-CZ" sz="2400" b="1"/>
              <a:t>HEV</a:t>
            </a:r>
            <a:r>
              <a:rPr lang="cs-CZ" altLang="cs-CZ" sz="2400"/>
              <a:t>) 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má podobné příznaky jako hepatitida A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její průběh může být bouřlivý, například u těhotných žen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proti hepatitidě E zatím vakcína není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800"/>
              <a:t>Hemolytická anémie</a:t>
            </a:r>
          </a:p>
          <a:p>
            <a:pPr lvl="1"/>
            <a:r>
              <a:rPr lang="cs-CZ" altLang="cs-CZ" sz="2400"/>
              <a:t>příčinou je rozpad erytrocytů (hemolýza)</a:t>
            </a:r>
          </a:p>
          <a:p>
            <a:pPr lvl="1"/>
            <a:r>
              <a:rPr lang="cs-CZ" altLang="cs-CZ" sz="2400"/>
              <a:t>funkce jater je nepoškozená</a:t>
            </a:r>
          </a:p>
          <a:p>
            <a:pPr lvl="1"/>
            <a:r>
              <a:rPr lang="cs-CZ" altLang="cs-CZ" sz="2400"/>
              <a:t> příčiny: vnitřní (vrozené) nebo vnější (získané)</a:t>
            </a:r>
          </a:p>
          <a:p>
            <a:r>
              <a:rPr lang="cs-CZ" altLang="cs-CZ" sz="2800"/>
              <a:t>Vnitřní hemolýza</a:t>
            </a:r>
          </a:p>
          <a:p>
            <a:pPr lvl="1"/>
            <a:r>
              <a:rPr lang="cs-CZ" altLang="cs-CZ" sz="2400"/>
              <a:t>způsobená poruchou nebo podmínkami v erytrocytech</a:t>
            </a:r>
          </a:p>
          <a:p>
            <a:r>
              <a:rPr lang="cs-CZ" altLang="cs-CZ" sz="2800"/>
              <a:t>Vnější hemolýza</a:t>
            </a:r>
          </a:p>
          <a:p>
            <a:pPr lvl="1"/>
            <a:r>
              <a:rPr lang="cs-CZ" altLang="cs-CZ" sz="2400"/>
              <a:t>vnější vliv na zdravé erytrocyty (léčivy indukovaná, autoimunitní, imunní)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800"/>
              <a:t>Gilbertův syndrom</a:t>
            </a:r>
          </a:p>
          <a:p>
            <a:pPr lvl="1"/>
            <a:r>
              <a:rPr lang="cs-CZ" altLang="cs-CZ" sz="2400"/>
              <a:t>dědičná porucha metabolismu žlučového barviva bilirubinu v krvi</a:t>
            </a:r>
          </a:p>
          <a:p>
            <a:pPr lvl="1"/>
            <a:r>
              <a:rPr lang="cs-CZ" altLang="cs-CZ" sz="2400"/>
              <a:t>neléčí se, nezkracuje délku ani nesnižuje kvalitu života</a:t>
            </a:r>
          </a:p>
          <a:p>
            <a:pPr lvl="1"/>
            <a:r>
              <a:rPr lang="cs-CZ" altLang="cs-CZ" sz="2400"/>
              <a:t>onemocnění bývá nejčastěji diagnostikováno mezi 15. - 30. rokem života</a:t>
            </a:r>
          </a:p>
          <a:p>
            <a:pPr lvl="1"/>
            <a:r>
              <a:rPr lang="cs-CZ" altLang="cs-CZ" sz="2400"/>
              <a:t>syndrom se projevuje především zežloutnutím kůže a očního bělma v důsledku ukládání přebytečného bilirubinu do tkání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– klinické aplikace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cs-CZ" altLang="cs-CZ" sz="2800"/>
              <a:t>Vrozené poruchy vylučování bilirubinu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Dubin-Johnsonův syndrom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jedním z řady vrozených geneticky podmíněných poruch, které jsou spojeny se žloutenkou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nemoc je velice vzácná </a:t>
            </a:r>
            <a:endParaRPr lang="cs-CZ" altLang="cs-CZ" sz="2400" b="1" u="sng"/>
          </a:p>
          <a:p>
            <a:pPr lvl="1">
              <a:lnSpc>
                <a:spcPct val="90000"/>
              </a:lnSpc>
            </a:pPr>
            <a:r>
              <a:rPr lang="cs-CZ" altLang="cs-CZ" sz="2400"/>
              <a:t>příčinou je mutace genu, který je zodpovědný za přenos bilirubinu z jaterní tkáně do žluče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Rotorův syndrom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vzácná hyperbilirubinemie se zvýšeným obsahem konjugovaného bilirubinu v plasmě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autozomálně recesivní dědičnost</a:t>
            </a:r>
          </a:p>
          <a:p>
            <a:pPr lvl="1">
              <a:lnSpc>
                <a:spcPct val="90000"/>
              </a:lnSpc>
            </a:pPr>
            <a:r>
              <a:rPr lang="cs-CZ" altLang="cs-CZ" sz="2400"/>
              <a:t>na rozdíl od Dubinova-Johnsonova syndromu je bez ukládání pigmentu v játrech</a:t>
            </a:r>
          </a:p>
          <a:p>
            <a:pPr lvl="1">
              <a:lnSpc>
                <a:spcPct val="90000"/>
              </a:lnSpc>
            </a:pPr>
            <a:endParaRPr lang="cs-CZ" altLang="cs-CZ" sz="2400"/>
          </a:p>
          <a:p>
            <a:pPr>
              <a:lnSpc>
                <a:spcPct val="90000"/>
              </a:lnSpc>
            </a:pPr>
            <a:endParaRPr lang="cs-CZ" altLang="cs-CZ" sz="2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jaterní testy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824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/>
              <a:t>jaterní testy jsou laboratorním vyšetřením, které nás informuje o stavu jater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jedná se o odběr venózní krve a následné stanovení plazmatické resp. sérové koncentrace 4 enzymů a bilirubinu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celkem se tedy jedná o 5 parametrů </a:t>
            </a:r>
          </a:p>
          <a:p>
            <a:pPr lvl="1">
              <a:lnSpc>
                <a:spcPct val="90000"/>
              </a:lnSpc>
              <a:buFont typeface="Tahoma" panose="020B0604030504040204" pitchFamily="34" charset="0"/>
              <a:buNone/>
            </a:pPr>
            <a:endParaRPr lang="cs-CZ" altLang="cs-CZ" sz="2000"/>
          </a:p>
          <a:p>
            <a:pPr lvl="1">
              <a:lnSpc>
                <a:spcPct val="90000"/>
              </a:lnSpc>
              <a:buFont typeface="Tahoma" panose="020B0604030504040204" pitchFamily="34" charset="0"/>
              <a:buNone/>
            </a:pPr>
            <a:endParaRPr lang="cs-CZ" altLang="cs-CZ" sz="2000" b="1"/>
          </a:p>
          <a:p>
            <a:pPr>
              <a:lnSpc>
                <a:spcPct val="90000"/>
              </a:lnSpc>
            </a:pPr>
            <a:r>
              <a:rPr lang="cs-CZ" altLang="cs-CZ" sz="2400"/>
              <a:t>AST (aspartátaminotransferáza)</a:t>
            </a:r>
          </a:p>
          <a:p>
            <a:pPr>
              <a:lnSpc>
                <a:spcPct val="90000"/>
              </a:lnSpc>
            </a:pPr>
            <a:r>
              <a:rPr lang="cs-CZ" altLang="cs-CZ" sz="2400"/>
              <a:t>ALT (alaninaminotransferáza)</a:t>
            </a:r>
          </a:p>
          <a:p>
            <a:pPr>
              <a:lnSpc>
                <a:spcPct val="90000"/>
              </a:lnSpc>
            </a:pPr>
            <a:r>
              <a:rPr lang="cs-CZ" altLang="cs-CZ" sz="2400"/>
              <a:t>GMT neboli GGT (gamaglutamyltransferáza)</a:t>
            </a:r>
          </a:p>
          <a:p>
            <a:pPr>
              <a:lnSpc>
                <a:spcPct val="90000"/>
              </a:lnSpc>
            </a:pPr>
            <a:r>
              <a:rPr lang="cs-CZ" altLang="cs-CZ" sz="2400"/>
              <a:t>ALP (alkalická fosfatáza)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 sz="2400"/>
              <a:t> 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– jaterní testy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752975"/>
          </a:xfrm>
        </p:spPr>
        <p:txBody>
          <a:bodyPr/>
          <a:lstStyle/>
          <a:p>
            <a:r>
              <a:rPr lang="cs-CZ" altLang="cs-CZ"/>
              <a:t>Stanovení bilirubinu</a:t>
            </a:r>
          </a:p>
          <a:p>
            <a:pPr lvl="1"/>
            <a:r>
              <a:rPr lang="cs-CZ" altLang="cs-CZ"/>
              <a:t>celkový</a:t>
            </a:r>
          </a:p>
          <a:p>
            <a:pPr lvl="1"/>
            <a:r>
              <a:rPr lang="cs-CZ" altLang="cs-CZ"/>
              <a:t>nekonjugovaný (nepřímý)</a:t>
            </a:r>
          </a:p>
          <a:p>
            <a:pPr lvl="1"/>
            <a:r>
              <a:rPr lang="cs-CZ" altLang="cs-CZ"/>
              <a:t>konjugovaný (přímý)</a:t>
            </a:r>
          </a:p>
          <a:p>
            <a:pPr lvl="1">
              <a:buFont typeface="Tahoma" panose="020B0604030504040204" pitchFamily="34" charset="0"/>
              <a:buNone/>
            </a:pPr>
            <a:endParaRPr lang="cs-CZ" altLang="cs-CZ"/>
          </a:p>
          <a:p>
            <a:pPr lvl="1">
              <a:buFont typeface="Tahoma" panose="020B0604030504040204" pitchFamily="34" charset="0"/>
              <a:buNone/>
            </a:pPr>
            <a:r>
              <a:rPr lang="cs-CZ" altLang="cs-CZ"/>
              <a:t>nekonjugovaný = celkový – přímý bilirubin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92100"/>
            <a:ext cx="8362950" cy="1120775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– jaterní testy</a:t>
            </a:r>
            <a:br>
              <a:rPr lang="cs-CZ" altLang="cs-CZ" sz="4000">
                <a:solidFill>
                  <a:schemeClr val="hlink"/>
                </a:solidFill>
              </a:rPr>
            </a:br>
            <a:r>
              <a:rPr lang="cs-CZ" altLang="cs-CZ" sz="4000">
                <a:solidFill>
                  <a:schemeClr val="hlink"/>
                </a:solidFill>
              </a:rPr>
              <a:t> fyziologická rozmezí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cs-CZ" altLang="cs-CZ" sz="2800">
              <a:effectLst/>
            </a:endParaRPr>
          </a:p>
          <a:p>
            <a:endParaRPr lang="cs-CZ" altLang="cs-CZ" sz="2800">
              <a:effectLst/>
            </a:endParaRPr>
          </a:p>
        </p:txBody>
      </p:sp>
      <p:graphicFrame>
        <p:nvGraphicFramePr>
          <p:cNvPr id="47161" name="Group 57"/>
          <p:cNvGraphicFramePr>
            <a:graphicFrameLocks noGrp="1"/>
          </p:cNvGraphicFramePr>
          <p:nvPr>
            <p:ph sz="half" idx="2"/>
          </p:nvPr>
        </p:nvGraphicFramePr>
        <p:xfrm>
          <a:off x="250825" y="1916113"/>
          <a:ext cx="8497888" cy="4451289"/>
        </p:xfrm>
        <a:graphic>
          <a:graphicData uri="http://schemas.openxmlformats.org/drawingml/2006/table">
            <a:tbl>
              <a:tblPr/>
              <a:tblGrid>
                <a:gridCol w="2370138">
                  <a:extLst>
                    <a:ext uri="{9D8B030D-6E8A-4147-A177-3AD203B41FA5}">
                      <a16:colId xmlns:a16="http://schemas.microsoft.com/office/drawing/2014/main" val="92727865"/>
                    </a:ext>
                  </a:extLst>
                </a:gridCol>
                <a:gridCol w="2930525">
                  <a:extLst>
                    <a:ext uri="{9D8B030D-6E8A-4147-A177-3AD203B41FA5}">
                      <a16:colId xmlns:a16="http://schemas.microsoft.com/office/drawing/2014/main" val="1866455565"/>
                    </a:ext>
                  </a:extLst>
                </a:gridCol>
                <a:gridCol w="3197225">
                  <a:extLst>
                    <a:ext uri="{9D8B030D-6E8A-4147-A177-3AD203B41FA5}">
                      <a16:colId xmlns:a16="http://schemas.microsoft.com/office/drawing/2014/main" val="1035032587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Parametr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Koncentrace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muži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Koncentrace ženy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2884753"/>
                  </a:ext>
                </a:extLst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ALT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0,10–0,80 µkat/l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0,10–0,60 µkat/l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198431"/>
                  </a:ext>
                </a:extLst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0,10–0,85 µkat/l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0,10–0,60 µkat/l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0535333"/>
                  </a:ext>
                </a:extLst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GMT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0,10–0,85 µkat/l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0,10–0,70 µkat/l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0056626"/>
                  </a:ext>
                </a:extLst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ALP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0,10–2,20 µkat/l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0,10–2,20 µkat/l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886216"/>
                  </a:ext>
                </a:extLst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bilirubin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2,0–17,0 µmol/l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cs-CZ" alt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2,0–17,0 µmol/l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84546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– jaterní testy - moč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96975"/>
            <a:ext cx="8785225" cy="54721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400"/>
              <a:t>Urobilinogen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normální moč obsahuje malá množství 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snížené hladiny nalézáme u dětí, u pacientů požívajících antibiotika, která potlačují střevní flóru, a u pacientů s obstrukčním poškozením jater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zvýšené hladiny doprovází hemolytickou anémii (zvýšená tvorba bilirubinu) či jaterní dysfunkci </a:t>
            </a:r>
          </a:p>
          <a:p>
            <a:pPr lvl="1">
              <a:lnSpc>
                <a:spcPct val="80000"/>
              </a:lnSpc>
            </a:pPr>
            <a:endParaRPr lang="cs-CZ" altLang="cs-CZ" sz="2000"/>
          </a:p>
          <a:p>
            <a:pPr>
              <a:lnSpc>
                <a:spcPct val="80000"/>
              </a:lnSpc>
            </a:pPr>
            <a:r>
              <a:rPr lang="cs-CZ" altLang="cs-CZ" sz="2400"/>
              <a:t>Bilirubin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moč zdravých lidí bilirubin neobsahuje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falešně negativní výsledky mohou být způsobeny dlouhým stáním moče, protože močový bilirubin může hydrolyzovat nebo vystaven světlu oxidovat 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do moče proniká pouze konjugovaný (přímý) bilirubin jako prakticky bezprahová látka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za normální produkce bilirubinu tvoří podíl konjugovaného bilirubinu na celkové bilirubinemii pouze asi 1 - 2 %</a:t>
            </a:r>
          </a:p>
          <a:p>
            <a:pPr lvl="1">
              <a:lnSpc>
                <a:spcPct val="80000"/>
              </a:lnSpc>
            </a:pPr>
            <a:r>
              <a:rPr lang="cs-CZ" altLang="cs-CZ" sz="2000"/>
              <a:t>průkaz bilirubinurie tedy svědčí vždy pro zvýšení přímého bilirubinu v séru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- fyziologie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stavba: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povrch (peritoneum) hladký a lesklý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vrstva vaziva 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jaterní lalůček (tvar protáhlých 5 – 7 bokých hranolů) = základní funkční jednotka</a:t>
            </a:r>
          </a:p>
          <a:p>
            <a:pPr lvl="2">
              <a:lnSpc>
                <a:spcPct val="90000"/>
              </a:lnSpc>
              <a:buClr>
                <a:schemeClr val="tx1"/>
              </a:buClr>
            </a:pPr>
            <a:r>
              <a:rPr lang="cs-CZ" altLang="cs-CZ"/>
              <a:t>centrálně – oxidativní procesy</a:t>
            </a:r>
          </a:p>
          <a:p>
            <a:pPr lvl="2">
              <a:lnSpc>
                <a:spcPct val="90000"/>
              </a:lnSpc>
              <a:buClr>
                <a:schemeClr val="tx1"/>
              </a:buClr>
            </a:pPr>
            <a:r>
              <a:rPr lang="cs-CZ" altLang="cs-CZ"/>
              <a:t>periferie – redukční procesy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trámce buněk jsou seřazeny v lamely, v lamelách začínají intralobulární žlučovody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jaterní buňky (hepatocyty) – vysoká schopnost regenerace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fyziologie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marL="609600" indent="-609600"/>
            <a:r>
              <a:rPr lang="cs-CZ" altLang="cs-CZ"/>
              <a:t>dvojí krevní průtok:</a:t>
            </a:r>
          </a:p>
          <a:p>
            <a:pPr marL="990600" lvl="1" indent="-533400">
              <a:buFont typeface="Tahoma" panose="020B0604030504040204" pitchFamily="34" charset="0"/>
              <a:buAutoNum type="alphaLcParenR"/>
            </a:pPr>
            <a:r>
              <a:rPr lang="cs-CZ" altLang="cs-CZ"/>
              <a:t>funkční (portální žíla) – vrátnice = v. portae</a:t>
            </a:r>
          </a:p>
          <a:p>
            <a:pPr marL="1371600" lvl="2" indent="-457200">
              <a:buClr>
                <a:schemeClr val="tx1"/>
              </a:buClr>
            </a:pPr>
            <a:r>
              <a:rPr lang="cs-CZ" altLang="cs-CZ"/>
              <a:t>krev ze sleziny, žaludku a střeva (zbytky potravy, krevní barvivo)</a:t>
            </a:r>
          </a:p>
          <a:p>
            <a:pPr marL="1371600" lvl="2" indent="-457200">
              <a:buClr>
                <a:schemeClr val="tx1"/>
              </a:buClr>
            </a:pPr>
            <a:r>
              <a:rPr lang="cs-CZ" altLang="cs-CZ"/>
              <a:t>Živiny, 80% krve, 40% kyslíku</a:t>
            </a:r>
          </a:p>
          <a:p>
            <a:pPr marL="990600" lvl="1" indent="-533400">
              <a:buFont typeface="Tahoma" panose="020B0604030504040204" pitchFamily="34" charset="0"/>
              <a:buAutoNum type="alphaLcParenR"/>
            </a:pPr>
            <a:r>
              <a:rPr lang="cs-CZ" altLang="cs-CZ"/>
              <a:t>nutritivní (jaterní tepna) – a. hepatica</a:t>
            </a:r>
          </a:p>
          <a:p>
            <a:pPr marL="1371600" lvl="2" indent="-457200">
              <a:buClr>
                <a:schemeClr val="tx1"/>
              </a:buClr>
            </a:pPr>
            <a:r>
              <a:rPr lang="cs-CZ" altLang="cs-CZ"/>
              <a:t>větev břišní aorty</a:t>
            </a:r>
          </a:p>
          <a:p>
            <a:pPr marL="1371600" lvl="2" indent="-457200">
              <a:buClr>
                <a:schemeClr val="tx1"/>
              </a:buClr>
            </a:pPr>
            <a:r>
              <a:rPr lang="cs-CZ" altLang="cs-CZ"/>
              <a:t>okysličená krev</a:t>
            </a:r>
          </a:p>
          <a:p>
            <a:pPr marL="1371600" lvl="2" indent="-457200">
              <a:buClr>
                <a:schemeClr val="tx1"/>
              </a:buClr>
            </a:pPr>
            <a:endParaRPr lang="cs-CZ" altLang="cs-CZ"/>
          </a:p>
          <a:p>
            <a:pPr marL="609600" indent="-609600"/>
            <a:r>
              <a:rPr lang="cs-CZ" altLang="cs-CZ"/>
              <a:t>odvod krve do dolní duté žíly</a:t>
            </a:r>
          </a:p>
          <a:p>
            <a:pPr marL="990600" lvl="1" indent="-533400">
              <a:buFont typeface="Tahoma" panose="020B0604030504040204" pitchFamily="34" charset="0"/>
              <a:buAutoNum type="alphaLcParenR"/>
            </a:pPr>
            <a:endParaRPr lang="cs-CZ" alt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256212"/>
          </a:xfrm>
        </p:spPr>
        <p:txBody>
          <a:bodyPr/>
          <a:lstStyle/>
          <a:p>
            <a:r>
              <a:rPr lang="cs-CZ" altLang="cs-CZ" sz="2800"/>
              <a:t>Funkce jater je mnohostranná a mnohočetná, většina procesů v nich probíhajících sice souvisí s metabolismem a detoxikací, kromě toho jsou však játra též exokrinní i endokrinní žláza a zasahují i do dalších dějů</a:t>
            </a:r>
          </a:p>
          <a:p>
            <a:r>
              <a:rPr lang="cs-CZ" altLang="cs-CZ" sz="2800" b="1"/>
              <a:t>hospodaří s energií</a:t>
            </a:r>
          </a:p>
          <a:p>
            <a:pPr lvl="1"/>
            <a:r>
              <a:rPr lang="cs-CZ" altLang="cs-CZ" sz="2400"/>
              <a:t>přeměňují (metabolizují) vstřebané cukry, tuky a bílkoviny, připravují je pro použití v organismu </a:t>
            </a:r>
          </a:p>
          <a:p>
            <a:r>
              <a:rPr lang="cs-CZ" altLang="cs-CZ" sz="2800" b="1"/>
              <a:t>zásobují tělo živinami a vitaminy</a:t>
            </a:r>
          </a:p>
          <a:p>
            <a:pPr lvl="1"/>
            <a:r>
              <a:rPr lang="cs-CZ" altLang="cs-CZ" sz="2400"/>
              <a:t>skladují energii a důležité látky (minerály, vitaminy) a podle potřeby je uvolňují do krevního oběhu </a:t>
            </a:r>
          </a:p>
          <a:p>
            <a:endParaRPr lang="cs-CZ" altLang="cs-CZ" sz="2800"/>
          </a:p>
          <a:p>
            <a:pPr>
              <a:buSzTx/>
              <a:buFont typeface="Symbol" panose="05050102010706020507" pitchFamily="18" charset="2"/>
              <a:buChar char=""/>
            </a:pPr>
            <a:endParaRPr lang="cs-CZ" altLang="cs-CZ" sz="2800"/>
          </a:p>
          <a:p>
            <a:endParaRPr lang="cs-CZ" altLang="cs-CZ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b="1"/>
              <a:t>tvoří žluč 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žluč vylučovaná do střeva ovlivňuje vstřebávání tuků a některých vitaminů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žlučí játra vylučují nadbytečné látky</a:t>
            </a:r>
            <a:endParaRPr lang="cs-CZ" altLang="cs-CZ" sz="2000" b="1"/>
          </a:p>
          <a:p>
            <a:pPr>
              <a:lnSpc>
                <a:spcPct val="90000"/>
              </a:lnSpc>
            </a:pPr>
            <a:r>
              <a:rPr lang="cs-CZ" altLang="cs-CZ" sz="2400" b="1"/>
              <a:t>odstraňují jedovaté látky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játra představují důležitou vstupní bránu do organismu, působí jako filtr, který z protékající krve odčerpává škodlivé nebo jedovaté látky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zachycují a zpracovávají i látky vznikající v těle </a:t>
            </a:r>
          </a:p>
          <a:p>
            <a:pPr>
              <a:lnSpc>
                <a:spcPct val="90000"/>
              </a:lnSpc>
            </a:pPr>
            <a:r>
              <a:rPr lang="cs-CZ" altLang="cs-CZ" sz="2400" b="1"/>
              <a:t>pomáhají tvořit, obnovovat a řídit tělo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v játrech vznikají bílkoviny a další důležité látky: enzymy účastnící se výroby energie,  hormony stimulující činnost ostatních orgánů a bílkoviny udržující rovnováhu tekutin v těle</a:t>
            </a:r>
          </a:p>
          <a:p>
            <a:pPr lvl="1">
              <a:lnSpc>
                <a:spcPct val="90000"/>
              </a:lnSpc>
            </a:pPr>
            <a:r>
              <a:rPr lang="cs-CZ" altLang="cs-CZ" sz="2000"/>
              <a:t>látky tvořené játry jsou základními složkami procesu srážení krve </a:t>
            </a:r>
          </a:p>
          <a:p>
            <a:pPr>
              <a:lnSpc>
                <a:spcPct val="90000"/>
              </a:lnSpc>
            </a:pPr>
            <a:endParaRPr lang="cs-CZ" altLang="cs-CZ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/>
          <a:lstStyle/>
          <a:p>
            <a:pPr algn="ctr"/>
            <a:r>
              <a:rPr lang="cs-CZ" altLang="cs-CZ" sz="4000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00675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cs-CZ" altLang="cs-CZ" sz="2800" b="1"/>
              <a:t>Metabolické děje probíhající v játrech</a:t>
            </a:r>
          </a:p>
          <a:p>
            <a:pPr marL="609600" indent="-609600"/>
            <a:r>
              <a:rPr lang="cs-CZ" altLang="cs-CZ" sz="2800"/>
              <a:t>v hepatocytech probíhají vzájemné přeměny živin, jejich syntézy, degradace a resorbce z krve</a:t>
            </a:r>
          </a:p>
          <a:p>
            <a:pPr marL="609600" indent="-609600"/>
            <a:endParaRPr lang="cs-CZ" altLang="cs-CZ" sz="2000"/>
          </a:p>
          <a:p>
            <a:pPr marL="609600" indent="-609600">
              <a:buFontTx/>
              <a:buAutoNum type="arabicPeriod"/>
            </a:pPr>
            <a:r>
              <a:rPr lang="cs-CZ" altLang="cs-CZ" sz="2800" b="1"/>
              <a:t>Metabolismus sacharidů</a:t>
            </a:r>
            <a:r>
              <a:rPr lang="cs-CZ" altLang="cs-CZ" sz="2800"/>
              <a:t>:</a:t>
            </a:r>
          </a:p>
          <a:p>
            <a:pPr marL="990600" lvl="1" indent="-533400">
              <a:buFontTx/>
              <a:buChar char="•"/>
            </a:pPr>
            <a:r>
              <a:rPr lang="cs-CZ" altLang="cs-CZ" sz="2400"/>
              <a:t>jaterní buňky vychytávají glukózu z portální krve, skladují ji jako glykogen nebo ji přeměňují na lipidy</a:t>
            </a:r>
          </a:p>
          <a:p>
            <a:pPr marL="609600" indent="-609600">
              <a:buFontTx/>
              <a:buAutoNum type="arabicPeriod"/>
            </a:pPr>
            <a:r>
              <a:rPr lang="cs-CZ" altLang="cs-CZ" sz="2800" b="1"/>
              <a:t>Metabolismus lipidů</a:t>
            </a:r>
            <a:r>
              <a:rPr lang="cs-CZ" altLang="cs-CZ" sz="2800"/>
              <a:t>:</a:t>
            </a:r>
          </a:p>
          <a:p>
            <a:pPr marL="990600" lvl="1" indent="-533400">
              <a:buFontTx/>
              <a:buChar char="•"/>
            </a:pPr>
            <a:r>
              <a:rPr lang="cs-CZ" altLang="cs-CZ" sz="2400"/>
              <a:t>v játrech probíhá syntéza, beta - oxidace a peroxidace MK, syntéza TG, cholesterolu a PL </a:t>
            </a:r>
          </a:p>
          <a:p>
            <a:pPr marL="990600" lvl="1" indent="-533400">
              <a:buFontTx/>
              <a:buChar char="•"/>
            </a:pPr>
            <a:r>
              <a:rPr lang="cs-CZ" altLang="cs-CZ" sz="2400"/>
              <a:t>produkce lipoproteinů VLDL a HDL</a:t>
            </a:r>
          </a:p>
          <a:p>
            <a:pPr marL="990600" lvl="1" indent="-533400">
              <a:buFontTx/>
              <a:buChar char="•"/>
            </a:pPr>
            <a:endParaRPr lang="cs-CZ" altLang="cs-CZ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/>
            <a:r>
              <a:rPr lang="cs-CZ" altLang="cs-CZ">
                <a:solidFill>
                  <a:schemeClr val="hlink"/>
                </a:solidFill>
              </a:rPr>
              <a:t>Játra - funkce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113337"/>
          </a:xfrm>
        </p:spPr>
        <p:txBody>
          <a:bodyPr/>
          <a:lstStyle/>
          <a:p>
            <a:pPr marL="609600" indent="-609600">
              <a:buFontTx/>
              <a:buAutoNum type="arabicPeriod" startAt="3"/>
            </a:pPr>
            <a:r>
              <a:rPr lang="cs-CZ" altLang="cs-CZ" sz="2800" b="1"/>
              <a:t>Metabolismus aminokyselin</a:t>
            </a:r>
            <a:r>
              <a:rPr lang="cs-CZ" altLang="cs-CZ" sz="2800"/>
              <a:t>:</a:t>
            </a:r>
          </a:p>
          <a:p>
            <a:pPr marL="990600" lvl="1" indent="-533400">
              <a:buFontTx/>
              <a:buChar char="•"/>
            </a:pPr>
            <a:r>
              <a:rPr lang="cs-CZ" altLang="cs-CZ" sz="2400"/>
              <a:t>játra pomáhají udržovat stálou hladinu AMK v krevní plazmě</a:t>
            </a:r>
          </a:p>
          <a:p>
            <a:pPr marL="609600" indent="-609600">
              <a:buFontTx/>
              <a:buAutoNum type="arabicPeriod" startAt="3"/>
            </a:pPr>
            <a:r>
              <a:rPr lang="cs-CZ" altLang="cs-CZ" sz="2800" b="1"/>
              <a:t>Detoxikace amoniaku</a:t>
            </a:r>
            <a:r>
              <a:rPr lang="cs-CZ" altLang="cs-CZ" sz="2800"/>
              <a:t>: </a:t>
            </a:r>
          </a:p>
          <a:p>
            <a:pPr marL="990600" lvl="1" indent="-533400">
              <a:buFontTx/>
              <a:buChar char="•"/>
            </a:pPr>
            <a:r>
              <a:rPr lang="cs-CZ" altLang="cs-CZ" sz="2400"/>
              <a:t>volný amoniak narušuje acidobazickou rovnováhu organismu a je neurotoxický</a:t>
            </a:r>
          </a:p>
          <a:p>
            <a:pPr marL="609600" indent="-609600">
              <a:buFontTx/>
              <a:buAutoNum type="arabicPeriod" startAt="3"/>
            </a:pPr>
            <a:r>
              <a:rPr lang="cs-CZ" altLang="cs-CZ" sz="2800" b="1"/>
              <a:t>Degradace cholesterolu</a:t>
            </a:r>
            <a:r>
              <a:rPr lang="cs-CZ" altLang="cs-CZ" sz="2800"/>
              <a:t>:</a:t>
            </a:r>
          </a:p>
          <a:p>
            <a:pPr marL="990600" lvl="1" indent="-533400">
              <a:buFontTx/>
              <a:buChar char="•"/>
            </a:pPr>
            <a:r>
              <a:rPr lang="cs-CZ" altLang="cs-CZ" sz="2400"/>
              <a:t>v játrech se degraduje přebytečný cholesterol</a:t>
            </a:r>
          </a:p>
          <a:p>
            <a:pPr marL="990600" lvl="1" indent="-533400">
              <a:buFontTx/>
              <a:buChar char="•"/>
            </a:pPr>
            <a:r>
              <a:rPr lang="cs-CZ" altLang="cs-CZ" sz="2400"/>
              <a:t>při tomto procesu vznikají primární žlučové kyseliny </a:t>
            </a:r>
          </a:p>
          <a:p>
            <a:pPr marL="990600" lvl="1" indent="-533400">
              <a:buFontTx/>
              <a:buNone/>
            </a:pPr>
            <a:r>
              <a:rPr lang="cs-CZ" altLang="cs-CZ" sz="2400"/>
              <a:t> </a:t>
            </a:r>
          </a:p>
          <a:p>
            <a:pPr marL="990600" lvl="1" indent="-533400">
              <a:buFontTx/>
              <a:buChar char="•"/>
            </a:pPr>
            <a:endParaRPr lang="cs-CZ" altLang="cs-CZ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án">
  <a:themeElements>
    <a:clrScheme name="Oceá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á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ceá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403</TotalTime>
  <Words>2266</Words>
  <Application>Microsoft Office PowerPoint</Application>
  <PresentationFormat>Předvádění na obrazovce (4:3)</PresentationFormat>
  <Paragraphs>320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4" baseType="lpstr">
      <vt:lpstr>Arial</vt:lpstr>
      <vt:lpstr>Tahoma</vt:lpstr>
      <vt:lpstr>Wingdings</vt:lpstr>
      <vt:lpstr>Symbol</vt:lpstr>
      <vt:lpstr>Times New Roman</vt:lpstr>
      <vt:lpstr>Oceán</vt:lpstr>
      <vt:lpstr>Soubor jaterních testů</vt:lpstr>
      <vt:lpstr>Játra - hepar</vt:lpstr>
      <vt:lpstr>Játra - hepar</vt:lpstr>
      <vt:lpstr>Játra - fyziologie</vt:lpstr>
      <vt:lpstr>Játra - fyziologie</vt:lpstr>
      <vt:lpstr>Játra - funkce</vt:lpstr>
      <vt:lpstr>Játra - funkce</vt:lpstr>
      <vt:lpstr>Játra - funkce</vt:lpstr>
      <vt:lpstr>Játra - funkce</vt:lpstr>
      <vt:lpstr>Játra - funkce</vt:lpstr>
      <vt:lpstr>Játra - funkce</vt:lpstr>
      <vt:lpstr>Játra - funkce</vt:lpstr>
      <vt:lpstr>Játra - funkce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Bilirubin</vt:lpstr>
      <vt:lpstr>Bilirubin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klinické aplikace</vt:lpstr>
      <vt:lpstr>Játra – jaterní testy</vt:lpstr>
      <vt:lpstr>Játra – jaterní testy</vt:lpstr>
      <vt:lpstr>Játra – jaterní testy  fyziologická rozmezí</vt:lpstr>
      <vt:lpstr>Játra – jaterní testy - moč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Soubor jaterních testů</dc:title>
  <dc:creator>..</dc:creator>
  <cp:lastModifiedBy>Bára</cp:lastModifiedBy>
  <cp:revision>7</cp:revision>
  <dcterms:created xsi:type="dcterms:W3CDTF">2010-12-11T14:04:37Z</dcterms:created>
  <dcterms:modified xsi:type="dcterms:W3CDTF">2020-10-15T12:05:22Z</dcterms:modified>
</cp:coreProperties>
</file>