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8" r:id="rId21"/>
    <p:sldId id="277" r:id="rId22"/>
    <p:sldId id="276" r:id="rId23"/>
    <p:sldId id="279" r:id="rId24"/>
    <p:sldId id="280" r:id="rId25"/>
    <p:sldId id="281" r:id="rId26"/>
    <p:sldId id="282" r:id="rId27"/>
    <p:sldId id="273" r:id="rId28"/>
    <p:sldId id="283" r:id="rId29"/>
    <p:sldId id="284" r:id="rId30"/>
    <p:sldId id="285" r:id="rId31"/>
    <p:sldId id="286" r:id="rId32"/>
    <p:sldId id="287" r:id="rId33"/>
    <p:sldId id="288" r:id="rId34"/>
    <p:sldId id="289" r:id="rId35"/>
    <p:sldId id="290" r:id="rId36"/>
    <p:sldId id="291" r:id="rId37"/>
    <p:sldId id="294" r:id="rId38"/>
    <p:sldId id="292" r:id="rId39"/>
    <p:sldId id="293" r:id="rId40"/>
    <p:sldId id="295" r:id="rId41"/>
    <p:sldId id="296" r:id="rId42"/>
    <p:sldId id="297" r:id="rId43"/>
    <p:sldId id="298" r:id="rId44"/>
    <p:sldId id="299" r:id="rId45"/>
    <p:sldId id="301" r:id="rId46"/>
    <p:sldId id="302" r:id="rId47"/>
    <p:sldId id="300" r:id="rId48"/>
  </p:sldIdLst>
  <p:sldSz cx="9144000" cy="6858000" type="screen4x3"/>
  <p:notesSz cx="6858000" cy="9144000"/>
  <p:defaultTextStyle>
    <a:defPPr>
      <a:defRPr lang="cs-CZ"/>
    </a:defPPr>
    <a:lvl1pPr algn="ctr" rtl="0" fontAlgn="base">
      <a:spcBef>
        <a:spcPct val="0"/>
      </a:spcBef>
      <a:spcAft>
        <a:spcPct val="0"/>
      </a:spcAft>
      <a:defRPr b="1" kern="1200">
        <a:solidFill>
          <a:schemeClr val="tx1"/>
        </a:solidFill>
        <a:latin typeface="Verdana" panose="020B0604030504040204" pitchFamily="34" charset="0"/>
        <a:ea typeface="+mn-ea"/>
        <a:cs typeface="+mn-cs"/>
      </a:defRPr>
    </a:lvl1pPr>
    <a:lvl2pPr marL="457200" algn="ctr" rtl="0" fontAlgn="base">
      <a:spcBef>
        <a:spcPct val="0"/>
      </a:spcBef>
      <a:spcAft>
        <a:spcPct val="0"/>
      </a:spcAft>
      <a:defRPr b="1" kern="1200">
        <a:solidFill>
          <a:schemeClr val="tx1"/>
        </a:solidFill>
        <a:latin typeface="Verdana" panose="020B0604030504040204" pitchFamily="34" charset="0"/>
        <a:ea typeface="+mn-ea"/>
        <a:cs typeface="+mn-cs"/>
      </a:defRPr>
    </a:lvl2pPr>
    <a:lvl3pPr marL="914400" algn="ctr" rtl="0" fontAlgn="base">
      <a:spcBef>
        <a:spcPct val="0"/>
      </a:spcBef>
      <a:spcAft>
        <a:spcPct val="0"/>
      </a:spcAft>
      <a:defRPr b="1" kern="1200">
        <a:solidFill>
          <a:schemeClr val="tx1"/>
        </a:solidFill>
        <a:latin typeface="Verdana" panose="020B0604030504040204" pitchFamily="34" charset="0"/>
        <a:ea typeface="+mn-ea"/>
        <a:cs typeface="+mn-cs"/>
      </a:defRPr>
    </a:lvl3pPr>
    <a:lvl4pPr marL="1371600" algn="ctr" rtl="0" fontAlgn="base">
      <a:spcBef>
        <a:spcPct val="0"/>
      </a:spcBef>
      <a:spcAft>
        <a:spcPct val="0"/>
      </a:spcAft>
      <a:defRPr b="1" kern="1200">
        <a:solidFill>
          <a:schemeClr val="tx1"/>
        </a:solidFill>
        <a:latin typeface="Verdana" panose="020B0604030504040204" pitchFamily="34" charset="0"/>
        <a:ea typeface="+mn-ea"/>
        <a:cs typeface="+mn-cs"/>
      </a:defRPr>
    </a:lvl4pPr>
    <a:lvl5pPr marL="1828800" algn="ctr" rtl="0" fontAlgn="base">
      <a:spcBef>
        <a:spcPct val="0"/>
      </a:spcBef>
      <a:spcAft>
        <a:spcPct val="0"/>
      </a:spcAft>
      <a:defRPr b="1" kern="1200">
        <a:solidFill>
          <a:schemeClr val="tx1"/>
        </a:solidFill>
        <a:latin typeface="Verdana" panose="020B0604030504040204" pitchFamily="34" charset="0"/>
        <a:ea typeface="+mn-ea"/>
        <a:cs typeface="+mn-cs"/>
      </a:defRPr>
    </a:lvl5pPr>
    <a:lvl6pPr marL="2286000" algn="l" defTabSz="914400" rtl="0" eaLnBrk="1" latinLnBrk="0" hangingPunct="1">
      <a:defRPr b="1" kern="1200">
        <a:solidFill>
          <a:schemeClr val="tx1"/>
        </a:solidFill>
        <a:latin typeface="Verdana" panose="020B0604030504040204" pitchFamily="34" charset="0"/>
        <a:ea typeface="+mn-ea"/>
        <a:cs typeface="+mn-cs"/>
      </a:defRPr>
    </a:lvl6pPr>
    <a:lvl7pPr marL="2743200" algn="l" defTabSz="914400" rtl="0" eaLnBrk="1" latinLnBrk="0" hangingPunct="1">
      <a:defRPr b="1" kern="1200">
        <a:solidFill>
          <a:schemeClr val="tx1"/>
        </a:solidFill>
        <a:latin typeface="Verdana" panose="020B0604030504040204" pitchFamily="34" charset="0"/>
        <a:ea typeface="+mn-ea"/>
        <a:cs typeface="+mn-cs"/>
      </a:defRPr>
    </a:lvl7pPr>
    <a:lvl8pPr marL="3200400" algn="l" defTabSz="914400" rtl="0" eaLnBrk="1" latinLnBrk="0" hangingPunct="1">
      <a:defRPr b="1" kern="1200">
        <a:solidFill>
          <a:schemeClr val="tx1"/>
        </a:solidFill>
        <a:latin typeface="Verdana" panose="020B0604030504040204" pitchFamily="34" charset="0"/>
        <a:ea typeface="+mn-ea"/>
        <a:cs typeface="+mn-cs"/>
      </a:defRPr>
    </a:lvl8pPr>
    <a:lvl9pPr marL="3657600" algn="l" defTabSz="914400" rtl="0" eaLnBrk="1" latinLnBrk="0" hangingPunct="1">
      <a:defRPr b="1"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06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8763" cy="6851650"/>
            <a:chOff x="1" y="0"/>
            <a:chExt cx="5763" cy="4316"/>
          </a:xfrm>
        </p:grpSpPr>
        <p:sp>
          <p:nvSpPr>
            <p:cNvPr id="5123"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24"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25"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5126" name="Group 6"/>
            <p:cNvGrpSpPr>
              <a:grpSpLocks/>
            </p:cNvGrpSpPr>
            <p:nvPr/>
          </p:nvGrpSpPr>
          <p:grpSpPr bwMode="auto">
            <a:xfrm>
              <a:off x="288" y="0"/>
              <a:ext cx="5098" cy="4316"/>
              <a:chOff x="288" y="0"/>
              <a:chExt cx="5098" cy="4316"/>
            </a:xfrm>
          </p:grpSpPr>
          <p:sp>
            <p:nvSpPr>
              <p:cNvPr id="5127"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28"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29"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30"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31"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32"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33"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34"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35"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36"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37"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38"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39"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sp>
          <p:nvSpPr>
            <p:cNvPr id="5140"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41"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42"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43"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44"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45"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46"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47"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48"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149"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150"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nvGrpSpPr>
            <p:cNvPr id="5151" name="Group 31"/>
            <p:cNvGrpSpPr>
              <a:grpSpLocks/>
            </p:cNvGrpSpPr>
            <p:nvPr/>
          </p:nvGrpSpPr>
          <p:grpSpPr bwMode="auto">
            <a:xfrm>
              <a:off x="1" y="392"/>
              <a:ext cx="5758" cy="1571"/>
              <a:chOff x="1" y="392"/>
              <a:chExt cx="5758" cy="1571"/>
            </a:xfrm>
          </p:grpSpPr>
          <p:sp>
            <p:nvSpPr>
              <p:cNvPr id="515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15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15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15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15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5157"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158"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5159"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cs-CZ" altLang="cs-CZ" noProof="0" smtClean="0"/>
              <a:t>Klepnutím lze upravit styl předlohy nadpisů.</a:t>
            </a:r>
          </a:p>
        </p:txBody>
      </p:sp>
      <p:sp>
        <p:nvSpPr>
          <p:cNvPr id="51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cs-CZ" altLang="cs-CZ" noProof="0" smtClean="0"/>
              <a:t>Klepnutím lze upravit styl předlohy podnadpisů.</a:t>
            </a:r>
          </a:p>
        </p:txBody>
      </p:sp>
      <p:sp>
        <p:nvSpPr>
          <p:cNvPr id="5161" name="Rectangle 41"/>
          <p:cNvSpPr>
            <a:spLocks noGrp="1" noChangeArrowheads="1"/>
          </p:cNvSpPr>
          <p:nvPr>
            <p:ph type="dt" sz="quarter" idx="2"/>
          </p:nvPr>
        </p:nvSpPr>
        <p:spPr/>
        <p:txBody>
          <a:bodyPr/>
          <a:lstStyle>
            <a:lvl1pPr>
              <a:defRPr/>
            </a:lvl1pPr>
          </a:lstStyle>
          <a:p>
            <a:endParaRPr lang="cs-CZ" altLang="cs-CZ"/>
          </a:p>
        </p:txBody>
      </p:sp>
      <p:sp>
        <p:nvSpPr>
          <p:cNvPr id="5162" name="Rectangle 42"/>
          <p:cNvSpPr>
            <a:spLocks noGrp="1" noChangeArrowheads="1"/>
          </p:cNvSpPr>
          <p:nvPr>
            <p:ph type="ftr" sz="quarter" idx="3"/>
          </p:nvPr>
        </p:nvSpPr>
        <p:spPr/>
        <p:txBody>
          <a:bodyPr/>
          <a:lstStyle>
            <a:lvl1pPr>
              <a:defRPr/>
            </a:lvl1pPr>
          </a:lstStyle>
          <a:p>
            <a:endParaRPr lang="cs-CZ" altLang="cs-CZ"/>
          </a:p>
        </p:txBody>
      </p:sp>
      <p:sp>
        <p:nvSpPr>
          <p:cNvPr id="5163" name="Rectangle 43"/>
          <p:cNvSpPr>
            <a:spLocks noGrp="1" noChangeArrowheads="1"/>
          </p:cNvSpPr>
          <p:nvPr>
            <p:ph type="sldNum" sz="quarter" idx="4"/>
          </p:nvPr>
        </p:nvSpPr>
        <p:spPr/>
        <p:txBody>
          <a:bodyPr/>
          <a:lstStyle>
            <a:lvl1pPr>
              <a:defRPr/>
            </a:lvl1pPr>
          </a:lstStyle>
          <a:p>
            <a:fld id="{814399F0-3066-49D9-9B66-6D58E4B38DE4}" type="slidenum">
              <a:rPr lang="cs-CZ" altLang="cs-CZ"/>
              <a:pPr/>
              <a:t>‹#›</a:t>
            </a:fld>
            <a:endParaRPr lang="cs-CZ" alt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B6C5401B-D6C4-4062-A216-337BB18DD77A}" type="slidenum">
              <a:rPr lang="cs-CZ" altLang="cs-CZ"/>
              <a:pPr/>
              <a:t>‹#›</a:t>
            </a:fld>
            <a:endParaRPr lang="cs-CZ" altLang="cs-CZ"/>
          </a:p>
        </p:txBody>
      </p:sp>
    </p:spTree>
    <p:extLst>
      <p:ext uri="{BB962C8B-B14F-4D97-AF65-F5344CB8AC3E}">
        <p14:creationId xmlns:p14="http://schemas.microsoft.com/office/powerpoint/2010/main" val="3540264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5311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7813"/>
            <a:ext cx="6019800" cy="5853112"/>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6C276752-1557-42A0-AF92-074DE155972A}" type="slidenum">
              <a:rPr lang="cs-CZ" altLang="cs-CZ"/>
              <a:pPr/>
              <a:t>‹#›</a:t>
            </a:fld>
            <a:endParaRPr lang="cs-CZ" altLang="cs-CZ"/>
          </a:p>
        </p:txBody>
      </p:sp>
    </p:spTree>
    <p:extLst>
      <p:ext uri="{BB962C8B-B14F-4D97-AF65-F5344CB8AC3E}">
        <p14:creationId xmlns:p14="http://schemas.microsoft.com/office/powerpoint/2010/main" val="3023127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39825"/>
          </a:xfrm>
        </p:spPr>
        <p:txBody>
          <a:bodyPr/>
          <a:lstStyle/>
          <a:p>
            <a:r>
              <a:rPr lang="cs-CZ" smtClean="0"/>
              <a:t>Kliknutím lze upravit styl.</a:t>
            </a:r>
            <a:endParaRPr lang="cs-CZ"/>
          </a:p>
        </p:txBody>
      </p:sp>
      <p:sp>
        <p:nvSpPr>
          <p:cNvPr id="3" name="Zástupný symbol pro tabulku 2"/>
          <p:cNvSpPr>
            <a:spLocks noGrp="1"/>
          </p:cNvSpPr>
          <p:nvPr>
            <p:ph type="tbl" idx="1"/>
          </p:nvPr>
        </p:nvSpPr>
        <p:spPr>
          <a:xfrm>
            <a:off x="457200" y="1600200"/>
            <a:ext cx="8229600" cy="4530725"/>
          </a:xfrm>
        </p:spPr>
        <p:txBody>
          <a:bodyPr/>
          <a:lstStyle/>
          <a:p>
            <a:endParaRPr lang="cs-CZ"/>
          </a:p>
        </p:txBody>
      </p:sp>
      <p:sp>
        <p:nvSpPr>
          <p:cNvPr id="4" name="Zástupný symbol pro datum 3"/>
          <p:cNvSpPr>
            <a:spLocks noGrp="1"/>
          </p:cNvSpPr>
          <p:nvPr>
            <p:ph type="dt" sz="half" idx="10"/>
          </p:nvPr>
        </p:nvSpPr>
        <p:spPr>
          <a:xfrm>
            <a:off x="457200" y="6243638"/>
            <a:ext cx="2133600" cy="457200"/>
          </a:xfrm>
        </p:spPr>
        <p:txBody>
          <a:bodyPr/>
          <a:lstStyle>
            <a:lvl1pPr>
              <a:defRPr/>
            </a:lvl1pPr>
          </a:lstStyle>
          <a:p>
            <a:endParaRPr lang="cs-CZ" altLang="cs-CZ"/>
          </a:p>
        </p:txBody>
      </p:sp>
      <p:sp>
        <p:nvSpPr>
          <p:cNvPr id="5" name="Zástupný symbol pro zápatí 4"/>
          <p:cNvSpPr>
            <a:spLocks noGrp="1"/>
          </p:cNvSpPr>
          <p:nvPr>
            <p:ph type="ftr" sz="quarter" idx="11"/>
          </p:nvPr>
        </p:nvSpPr>
        <p:spPr>
          <a:xfrm>
            <a:off x="3124200" y="6248400"/>
            <a:ext cx="2895600" cy="457200"/>
          </a:xfrm>
        </p:spPr>
        <p:txBody>
          <a:bodyPr/>
          <a:lstStyle>
            <a:lvl1pPr>
              <a:defRPr/>
            </a:lvl1pPr>
          </a:lstStyle>
          <a:p>
            <a:endParaRPr lang="cs-CZ" altLang="cs-CZ"/>
          </a:p>
        </p:txBody>
      </p:sp>
      <p:sp>
        <p:nvSpPr>
          <p:cNvPr id="6" name="Zástupný symbol pro číslo snímku 5"/>
          <p:cNvSpPr>
            <a:spLocks noGrp="1"/>
          </p:cNvSpPr>
          <p:nvPr>
            <p:ph type="sldNum" sz="quarter" idx="12"/>
          </p:nvPr>
        </p:nvSpPr>
        <p:spPr>
          <a:xfrm>
            <a:off x="6553200" y="6243638"/>
            <a:ext cx="2133600" cy="457200"/>
          </a:xfrm>
        </p:spPr>
        <p:txBody>
          <a:bodyPr/>
          <a:lstStyle>
            <a:lvl1pPr>
              <a:defRPr/>
            </a:lvl1pPr>
          </a:lstStyle>
          <a:p>
            <a:fld id="{8D84C6A8-CBAC-46ED-A464-4BFD855B9220}" type="slidenum">
              <a:rPr lang="cs-CZ" altLang="cs-CZ"/>
              <a:pPr/>
              <a:t>‹#›</a:t>
            </a:fld>
            <a:endParaRPr lang="cs-CZ" altLang="cs-CZ"/>
          </a:p>
        </p:txBody>
      </p:sp>
    </p:spTree>
    <p:extLst>
      <p:ext uri="{BB962C8B-B14F-4D97-AF65-F5344CB8AC3E}">
        <p14:creationId xmlns:p14="http://schemas.microsoft.com/office/powerpoint/2010/main" val="373168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8D24A5E5-C395-45B0-9A9D-4A8707BF06E2}" type="slidenum">
              <a:rPr lang="cs-CZ" altLang="cs-CZ"/>
              <a:pPr/>
              <a:t>‹#›</a:t>
            </a:fld>
            <a:endParaRPr lang="cs-CZ" altLang="cs-CZ"/>
          </a:p>
        </p:txBody>
      </p:sp>
    </p:spTree>
    <p:extLst>
      <p:ext uri="{BB962C8B-B14F-4D97-AF65-F5344CB8AC3E}">
        <p14:creationId xmlns:p14="http://schemas.microsoft.com/office/powerpoint/2010/main" val="364368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8E814DD8-9268-4610-AB17-526648B211CD}" type="slidenum">
              <a:rPr lang="cs-CZ" altLang="cs-CZ"/>
              <a:pPr/>
              <a:t>‹#›</a:t>
            </a:fld>
            <a:endParaRPr lang="cs-CZ" altLang="cs-CZ"/>
          </a:p>
        </p:txBody>
      </p:sp>
    </p:spTree>
    <p:extLst>
      <p:ext uri="{BB962C8B-B14F-4D97-AF65-F5344CB8AC3E}">
        <p14:creationId xmlns:p14="http://schemas.microsoft.com/office/powerpoint/2010/main" val="3940922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30725"/>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73C1DF28-09E4-49C4-8BDE-2AF8E600AABF}" type="slidenum">
              <a:rPr lang="cs-CZ" altLang="cs-CZ"/>
              <a:pPr/>
              <a:t>‹#›</a:t>
            </a:fld>
            <a:endParaRPr lang="cs-CZ" altLang="cs-CZ"/>
          </a:p>
        </p:txBody>
      </p:sp>
    </p:spTree>
    <p:extLst>
      <p:ext uri="{BB962C8B-B14F-4D97-AF65-F5344CB8AC3E}">
        <p14:creationId xmlns:p14="http://schemas.microsoft.com/office/powerpoint/2010/main" val="204386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ltLang="cs-CZ"/>
          </a:p>
        </p:txBody>
      </p:sp>
      <p:sp>
        <p:nvSpPr>
          <p:cNvPr id="8" name="Zástupný symbol pro zápatí 7"/>
          <p:cNvSpPr>
            <a:spLocks noGrp="1"/>
          </p:cNvSpPr>
          <p:nvPr>
            <p:ph type="ftr" sz="quarter" idx="11"/>
          </p:nvPr>
        </p:nvSpPr>
        <p:spPr/>
        <p:txBody>
          <a:bodyPr/>
          <a:lstStyle>
            <a:lvl1pPr>
              <a:defRPr/>
            </a:lvl1pPr>
          </a:lstStyle>
          <a:p>
            <a:endParaRPr lang="cs-CZ" altLang="cs-CZ"/>
          </a:p>
        </p:txBody>
      </p:sp>
      <p:sp>
        <p:nvSpPr>
          <p:cNvPr id="9" name="Zástupný symbol pro číslo snímku 8"/>
          <p:cNvSpPr>
            <a:spLocks noGrp="1"/>
          </p:cNvSpPr>
          <p:nvPr>
            <p:ph type="sldNum" sz="quarter" idx="12"/>
          </p:nvPr>
        </p:nvSpPr>
        <p:spPr/>
        <p:txBody>
          <a:bodyPr/>
          <a:lstStyle>
            <a:lvl1pPr>
              <a:defRPr/>
            </a:lvl1pPr>
          </a:lstStyle>
          <a:p>
            <a:fld id="{4E9486DD-3851-4154-BE26-04F305AA28E2}" type="slidenum">
              <a:rPr lang="cs-CZ" altLang="cs-CZ"/>
              <a:pPr/>
              <a:t>‹#›</a:t>
            </a:fld>
            <a:endParaRPr lang="cs-CZ" altLang="cs-CZ"/>
          </a:p>
        </p:txBody>
      </p:sp>
    </p:spTree>
    <p:extLst>
      <p:ext uri="{BB962C8B-B14F-4D97-AF65-F5344CB8AC3E}">
        <p14:creationId xmlns:p14="http://schemas.microsoft.com/office/powerpoint/2010/main" val="2027829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altLang="cs-CZ"/>
          </a:p>
        </p:txBody>
      </p:sp>
      <p:sp>
        <p:nvSpPr>
          <p:cNvPr id="4" name="Zástupný symbol pro zápatí 3"/>
          <p:cNvSpPr>
            <a:spLocks noGrp="1"/>
          </p:cNvSpPr>
          <p:nvPr>
            <p:ph type="ftr" sz="quarter" idx="11"/>
          </p:nvPr>
        </p:nvSpPr>
        <p:spPr/>
        <p:txBody>
          <a:bodyPr/>
          <a:lstStyle>
            <a:lvl1pPr>
              <a:defRPr/>
            </a:lvl1pPr>
          </a:lstStyle>
          <a:p>
            <a:endParaRPr lang="cs-CZ" altLang="cs-CZ"/>
          </a:p>
        </p:txBody>
      </p:sp>
      <p:sp>
        <p:nvSpPr>
          <p:cNvPr id="5" name="Zástupný symbol pro číslo snímku 4"/>
          <p:cNvSpPr>
            <a:spLocks noGrp="1"/>
          </p:cNvSpPr>
          <p:nvPr>
            <p:ph type="sldNum" sz="quarter" idx="12"/>
          </p:nvPr>
        </p:nvSpPr>
        <p:spPr/>
        <p:txBody>
          <a:bodyPr/>
          <a:lstStyle>
            <a:lvl1pPr>
              <a:defRPr/>
            </a:lvl1pPr>
          </a:lstStyle>
          <a:p>
            <a:fld id="{D20FDF6C-877F-47ED-B301-26B2F709EB7B}" type="slidenum">
              <a:rPr lang="cs-CZ" altLang="cs-CZ"/>
              <a:pPr/>
              <a:t>‹#›</a:t>
            </a:fld>
            <a:endParaRPr lang="cs-CZ" altLang="cs-CZ"/>
          </a:p>
        </p:txBody>
      </p:sp>
    </p:spTree>
    <p:extLst>
      <p:ext uri="{BB962C8B-B14F-4D97-AF65-F5344CB8AC3E}">
        <p14:creationId xmlns:p14="http://schemas.microsoft.com/office/powerpoint/2010/main" val="32825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ltLang="cs-CZ"/>
          </a:p>
        </p:txBody>
      </p:sp>
      <p:sp>
        <p:nvSpPr>
          <p:cNvPr id="3" name="Zástupný symbol pro zápatí 2"/>
          <p:cNvSpPr>
            <a:spLocks noGrp="1"/>
          </p:cNvSpPr>
          <p:nvPr>
            <p:ph type="ftr" sz="quarter" idx="11"/>
          </p:nvPr>
        </p:nvSpPr>
        <p:spPr/>
        <p:txBody>
          <a:bodyPr/>
          <a:lstStyle>
            <a:lvl1pPr>
              <a:defRPr/>
            </a:lvl1pPr>
          </a:lstStyle>
          <a:p>
            <a:endParaRPr lang="cs-CZ" altLang="cs-CZ"/>
          </a:p>
        </p:txBody>
      </p:sp>
      <p:sp>
        <p:nvSpPr>
          <p:cNvPr id="4" name="Zástupný symbol pro číslo snímku 3"/>
          <p:cNvSpPr>
            <a:spLocks noGrp="1"/>
          </p:cNvSpPr>
          <p:nvPr>
            <p:ph type="sldNum" sz="quarter" idx="12"/>
          </p:nvPr>
        </p:nvSpPr>
        <p:spPr/>
        <p:txBody>
          <a:bodyPr/>
          <a:lstStyle>
            <a:lvl1pPr>
              <a:defRPr/>
            </a:lvl1pPr>
          </a:lstStyle>
          <a:p>
            <a:fld id="{190DAE28-0C75-4590-8AFA-96D600986BC8}" type="slidenum">
              <a:rPr lang="cs-CZ" altLang="cs-CZ"/>
              <a:pPr/>
              <a:t>‹#›</a:t>
            </a:fld>
            <a:endParaRPr lang="cs-CZ" altLang="cs-CZ"/>
          </a:p>
        </p:txBody>
      </p:sp>
    </p:spTree>
    <p:extLst>
      <p:ext uri="{BB962C8B-B14F-4D97-AF65-F5344CB8AC3E}">
        <p14:creationId xmlns:p14="http://schemas.microsoft.com/office/powerpoint/2010/main" val="266862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lvl1pPr>
              <a:defRPr/>
            </a:lvl1pPr>
          </a:lstStyle>
          <a:p>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71DC0C6A-BEA6-42D0-968E-E25F1C77BC7B}" type="slidenum">
              <a:rPr lang="cs-CZ" altLang="cs-CZ"/>
              <a:pPr/>
              <a:t>‹#›</a:t>
            </a:fld>
            <a:endParaRPr lang="cs-CZ" altLang="cs-CZ"/>
          </a:p>
        </p:txBody>
      </p:sp>
    </p:spTree>
    <p:extLst>
      <p:ext uri="{BB962C8B-B14F-4D97-AF65-F5344CB8AC3E}">
        <p14:creationId xmlns:p14="http://schemas.microsoft.com/office/powerpoint/2010/main" val="52518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lvl1pPr>
              <a:defRPr/>
            </a:lvl1pPr>
          </a:lstStyle>
          <a:p>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DF3BB08C-B09E-40D1-A309-7EE8E0DFE360}" type="slidenum">
              <a:rPr lang="cs-CZ" altLang="cs-CZ"/>
              <a:pPr/>
              <a:t>‹#›</a:t>
            </a:fld>
            <a:endParaRPr lang="cs-CZ" altLang="cs-CZ"/>
          </a:p>
        </p:txBody>
      </p:sp>
    </p:spTree>
    <p:extLst>
      <p:ext uri="{BB962C8B-B14F-4D97-AF65-F5344CB8AC3E}">
        <p14:creationId xmlns:p14="http://schemas.microsoft.com/office/powerpoint/2010/main" val="1132739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1588" y="0"/>
            <a:ext cx="9148762" cy="6851650"/>
            <a:chOff x="1" y="0"/>
            <a:chExt cx="5763" cy="4316"/>
          </a:xfrm>
        </p:grpSpPr>
        <p:sp>
          <p:nvSpPr>
            <p:cNvPr id="4099"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00"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01"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4102" name="Group 6"/>
            <p:cNvGrpSpPr>
              <a:grpSpLocks/>
            </p:cNvGrpSpPr>
            <p:nvPr/>
          </p:nvGrpSpPr>
          <p:grpSpPr bwMode="auto">
            <a:xfrm>
              <a:off x="288" y="0"/>
              <a:ext cx="5098" cy="4316"/>
              <a:chOff x="288" y="0"/>
              <a:chExt cx="5098" cy="4316"/>
            </a:xfrm>
          </p:grpSpPr>
          <p:sp>
            <p:nvSpPr>
              <p:cNvPr id="4103"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04"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05"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06"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07"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08"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09"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10"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11"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12"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13"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14"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15"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sp>
          <p:nvSpPr>
            <p:cNvPr id="4116"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17"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18"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19"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20"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21"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22"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23"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2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12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12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nvGrpSpPr>
            <p:cNvPr id="4127" name="Group 31"/>
            <p:cNvGrpSpPr>
              <a:grpSpLocks/>
            </p:cNvGrpSpPr>
            <p:nvPr/>
          </p:nvGrpSpPr>
          <p:grpSpPr bwMode="auto">
            <a:xfrm>
              <a:off x="1" y="392"/>
              <a:ext cx="5758" cy="1571"/>
              <a:chOff x="1" y="392"/>
              <a:chExt cx="5758" cy="1571"/>
            </a:xfrm>
          </p:grpSpPr>
          <p:sp>
            <p:nvSpPr>
              <p:cNvPr id="412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12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13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13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13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133"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4134"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135"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cs-CZ" altLang="cs-CZ" smtClean="0"/>
              <a:t>Klepnutím lze upravit styl předlohy nadpisů.</a:t>
            </a:r>
          </a:p>
        </p:txBody>
      </p:sp>
      <p:sp>
        <p:nvSpPr>
          <p:cNvPr id="4136"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b="0">
                <a:effectLst>
                  <a:outerShdw blurRad="38100" dist="38100" dir="2700000" algn="tl">
                    <a:srgbClr val="000000"/>
                  </a:outerShdw>
                </a:effectLst>
              </a:defRPr>
            </a:lvl1pPr>
          </a:lstStyle>
          <a:p>
            <a:endParaRPr lang="cs-CZ" altLang="cs-CZ"/>
          </a:p>
        </p:txBody>
      </p:sp>
      <p:sp>
        <p:nvSpPr>
          <p:cNvPr id="4137"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0">
                <a:effectLst>
                  <a:outerShdw blurRad="38100" dist="38100" dir="2700000" algn="tl">
                    <a:srgbClr val="000000"/>
                  </a:outerShdw>
                </a:effectLst>
              </a:defRPr>
            </a:lvl1pPr>
          </a:lstStyle>
          <a:p>
            <a:endParaRPr lang="cs-CZ" altLang="cs-CZ"/>
          </a:p>
        </p:txBody>
      </p:sp>
      <p:sp>
        <p:nvSpPr>
          <p:cNvPr id="4138"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0">
                <a:effectLst>
                  <a:outerShdw blurRad="38100" dist="38100" dir="2700000" algn="tl">
                    <a:srgbClr val="000000"/>
                  </a:outerShdw>
                </a:effectLst>
              </a:defRPr>
            </a:lvl1pPr>
          </a:lstStyle>
          <a:p>
            <a:fld id="{3BCECAAD-EDAE-4E27-982D-44E62BD03182}" type="slidenum">
              <a:rPr lang="cs-CZ" altLang="cs-CZ"/>
              <a:pPr/>
              <a:t>‹#›</a:t>
            </a:fld>
            <a:endParaRPr lang="cs-CZ" altLang="cs-CZ"/>
          </a:p>
        </p:txBody>
      </p:sp>
      <p:sp>
        <p:nvSpPr>
          <p:cNvPr id="413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476250"/>
            <a:ext cx="7772400" cy="728663"/>
          </a:xfrm>
        </p:spPr>
        <p:txBody>
          <a:bodyPr/>
          <a:lstStyle/>
          <a:p>
            <a:r>
              <a:rPr lang="cs-CZ" altLang="cs-CZ" sz="4800">
                <a:solidFill>
                  <a:schemeClr val="folHlink"/>
                </a:solidFill>
              </a:rPr>
              <a:t>TOXIKOLOGIE</a:t>
            </a:r>
          </a:p>
        </p:txBody>
      </p:sp>
      <p:sp>
        <p:nvSpPr>
          <p:cNvPr id="2051" name="Rectangle 3"/>
          <p:cNvSpPr>
            <a:spLocks noGrp="1" noChangeArrowheads="1"/>
          </p:cNvSpPr>
          <p:nvPr>
            <p:ph type="subTitle" idx="1"/>
          </p:nvPr>
        </p:nvSpPr>
        <p:spPr>
          <a:xfrm>
            <a:off x="468313" y="1557338"/>
            <a:ext cx="8064500" cy="4751387"/>
          </a:xfrm>
        </p:spPr>
        <p:txBody>
          <a:bodyPr/>
          <a:lstStyle/>
          <a:p>
            <a:r>
              <a:rPr lang="cs-CZ" altLang="cs-CZ"/>
              <a:t> NAUKA O ŠKODLIVÉM PŮSOBENÍ LÁTEK NA ŽIVÝ ORGANISMUS</a:t>
            </a:r>
          </a:p>
          <a:p>
            <a:endParaRPr lang="cs-CZ" altLang="cs-CZ"/>
          </a:p>
          <a:p>
            <a:pPr algn="l">
              <a:buFont typeface="Wingdings" panose="05000000000000000000" pitchFamily="2" charset="2"/>
              <a:buChar char="n"/>
            </a:pPr>
            <a:r>
              <a:rPr lang="cs-CZ" altLang="cs-CZ" sz="2400"/>
              <a:t> základy toxikologie položil v 16. stol. Paracelsus</a:t>
            </a:r>
          </a:p>
          <a:p>
            <a:pPr algn="l">
              <a:buFont typeface="Wingdings" panose="05000000000000000000" pitchFamily="2" charset="2"/>
              <a:buChar char="n"/>
            </a:pPr>
            <a:r>
              <a:rPr lang="cs-CZ" altLang="cs-CZ" sz="2400"/>
              <a:t> jeho výrok, že „všechny látky jsou jedy, toliko správná dávka odlišuje lék od jedu“ se stal základem vědeckého náhledu na toxicitu</a:t>
            </a:r>
          </a:p>
          <a:p>
            <a:pPr algn="l">
              <a:buFont typeface="Wingdings" panose="05000000000000000000" pitchFamily="2" charset="2"/>
              <a:buChar char="n"/>
            </a:pPr>
            <a:r>
              <a:rPr lang="cs-CZ" altLang="cs-CZ" sz="2400"/>
              <a:t> jedem je každá látka, organismu cizí, která jej poškozuje chemicky nebo fyzikálně</a:t>
            </a:r>
            <a:r>
              <a:rPr lang="cs-CZ" altLang="cs-CZ"/>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a:solidFill>
                  <a:schemeClr val="folHlink"/>
                </a:solidFill>
              </a:rPr>
              <a:t>Účinky jedů</a:t>
            </a:r>
          </a:p>
        </p:txBody>
      </p:sp>
      <p:sp>
        <p:nvSpPr>
          <p:cNvPr id="15363" name="Rectangle 3"/>
          <p:cNvSpPr>
            <a:spLocks noGrp="1" noChangeArrowheads="1"/>
          </p:cNvSpPr>
          <p:nvPr>
            <p:ph type="body" idx="1"/>
          </p:nvPr>
        </p:nvSpPr>
        <p:spPr/>
        <p:txBody>
          <a:bodyPr/>
          <a:lstStyle/>
          <a:p>
            <a:r>
              <a:rPr lang="cs-CZ" altLang="cs-CZ"/>
              <a:t>Podle způsobu působení rozlišujeme:</a:t>
            </a:r>
          </a:p>
          <a:p>
            <a:pPr lvl="1"/>
            <a:r>
              <a:rPr lang="cs-CZ" altLang="cs-CZ"/>
              <a:t> přímý toxický účinek</a:t>
            </a:r>
          </a:p>
          <a:p>
            <a:pPr lvl="1"/>
            <a:r>
              <a:rPr lang="cs-CZ" altLang="cs-CZ"/>
              <a:t> biochemický účinek</a:t>
            </a:r>
          </a:p>
          <a:p>
            <a:pPr lvl="1"/>
            <a:r>
              <a:rPr lang="cs-CZ" altLang="cs-CZ"/>
              <a:t> imunotoxický účinek</a:t>
            </a:r>
          </a:p>
          <a:p>
            <a:pPr lvl="1"/>
            <a:r>
              <a:rPr lang="cs-CZ" altLang="cs-CZ"/>
              <a:t> mutagenitu</a:t>
            </a:r>
          </a:p>
          <a:p>
            <a:pPr lvl="1"/>
            <a:r>
              <a:rPr lang="cs-CZ" altLang="cs-CZ"/>
              <a:t> karcinogenitu</a:t>
            </a:r>
          </a:p>
          <a:p>
            <a:pPr lvl="1"/>
            <a:r>
              <a:rPr lang="cs-CZ" altLang="cs-CZ"/>
              <a:t> teratogenitu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a:solidFill>
                  <a:schemeClr val="folHlink"/>
                </a:solidFill>
              </a:rPr>
              <a:t>Účinky jedů</a:t>
            </a:r>
          </a:p>
        </p:txBody>
      </p:sp>
      <p:sp>
        <p:nvSpPr>
          <p:cNvPr id="16387" name="Rectangle 3"/>
          <p:cNvSpPr>
            <a:spLocks noGrp="1" noChangeArrowheads="1"/>
          </p:cNvSpPr>
          <p:nvPr>
            <p:ph type="body" idx="1"/>
          </p:nvPr>
        </p:nvSpPr>
        <p:spPr/>
        <p:txBody>
          <a:bodyPr/>
          <a:lstStyle/>
          <a:p>
            <a:pPr algn="ctr">
              <a:lnSpc>
                <a:spcPct val="90000"/>
              </a:lnSpc>
              <a:buFont typeface="Wingdings" panose="05000000000000000000" pitchFamily="2" charset="2"/>
              <a:buNone/>
            </a:pPr>
            <a:r>
              <a:rPr lang="cs-CZ" altLang="cs-CZ" b="1"/>
              <a:t>Přímý toxický účinek</a:t>
            </a:r>
          </a:p>
          <a:p>
            <a:pPr algn="ctr">
              <a:lnSpc>
                <a:spcPct val="90000"/>
              </a:lnSpc>
              <a:buFont typeface="Wingdings" panose="05000000000000000000" pitchFamily="2" charset="2"/>
              <a:buNone/>
            </a:pPr>
            <a:endParaRPr lang="cs-CZ" altLang="cs-CZ" b="1"/>
          </a:p>
          <a:p>
            <a:pPr>
              <a:lnSpc>
                <a:spcPct val="90000"/>
              </a:lnSpc>
            </a:pPr>
            <a:r>
              <a:rPr lang="cs-CZ" altLang="cs-CZ"/>
              <a:t>Látka působí pouhou svou přítomností na kritickém místě v organismu, aniž by se vázala na receptor, či reagovala s cílovými molekulami.</a:t>
            </a:r>
          </a:p>
          <a:p>
            <a:pPr>
              <a:lnSpc>
                <a:spcPct val="90000"/>
              </a:lnSpc>
            </a:pPr>
            <a:r>
              <a:rPr lang="cs-CZ" altLang="cs-CZ"/>
              <a:t>Dochází k poškození či odumření buněk.</a:t>
            </a:r>
          </a:p>
          <a:p>
            <a:pPr>
              <a:lnSpc>
                <a:spcPct val="90000"/>
              </a:lnSpc>
            </a:pPr>
            <a:endParaRPr lang="cs-CZ" alt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a:solidFill>
                  <a:schemeClr val="folHlink"/>
                </a:solidFill>
              </a:rPr>
              <a:t>Účinky jedů</a:t>
            </a:r>
          </a:p>
        </p:txBody>
      </p:sp>
      <p:sp>
        <p:nvSpPr>
          <p:cNvPr id="17411" name="Rectangle 3"/>
          <p:cNvSpPr>
            <a:spLocks noGrp="1" noChangeArrowheads="1"/>
          </p:cNvSpPr>
          <p:nvPr>
            <p:ph type="body" idx="1"/>
          </p:nvPr>
        </p:nvSpPr>
        <p:spPr/>
        <p:txBody>
          <a:bodyPr/>
          <a:lstStyle/>
          <a:p>
            <a:pPr algn="ctr">
              <a:buFont typeface="Wingdings" panose="05000000000000000000" pitchFamily="2" charset="2"/>
              <a:buNone/>
            </a:pPr>
            <a:r>
              <a:rPr lang="cs-CZ" altLang="cs-CZ" sz="2800" b="1"/>
              <a:t>Biochemický účinek</a:t>
            </a:r>
          </a:p>
          <a:p>
            <a:pPr algn="ctr">
              <a:buFont typeface="Wingdings" panose="05000000000000000000" pitchFamily="2" charset="2"/>
              <a:buNone/>
            </a:pPr>
            <a:endParaRPr lang="cs-CZ" altLang="cs-CZ" sz="1800" b="1"/>
          </a:p>
          <a:p>
            <a:r>
              <a:rPr lang="cs-CZ" altLang="cs-CZ" sz="2800"/>
              <a:t>Látka interaguje s cílovou molekulou (receptorem) a ovlivní nějaký biochemická děj a tím následně životní funkci buňky nebo organismu.</a:t>
            </a:r>
          </a:p>
          <a:p>
            <a:r>
              <a:rPr lang="cs-CZ" altLang="cs-CZ" sz="2800"/>
              <a:t>Nejčastěji se jedná o inhibici enzymů:</a:t>
            </a:r>
          </a:p>
          <a:p>
            <a:pPr lvl="1"/>
            <a:r>
              <a:rPr lang="cs-CZ" altLang="cs-CZ" sz="2400"/>
              <a:t> kompetitivní</a:t>
            </a:r>
          </a:p>
          <a:p>
            <a:pPr lvl="1"/>
            <a:r>
              <a:rPr lang="cs-CZ" altLang="cs-CZ" sz="2400"/>
              <a:t> nekompetitivní</a:t>
            </a:r>
          </a:p>
          <a:p>
            <a:endParaRPr lang="cs-CZ" altLang="cs-CZ"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115888"/>
            <a:ext cx="8229600" cy="703262"/>
          </a:xfrm>
        </p:spPr>
        <p:txBody>
          <a:bodyPr/>
          <a:lstStyle/>
          <a:p>
            <a:r>
              <a:rPr lang="cs-CZ" altLang="cs-CZ" sz="4000">
                <a:solidFill>
                  <a:schemeClr val="folHlink"/>
                </a:solidFill>
              </a:rPr>
              <a:t>Účinky jedů</a:t>
            </a:r>
          </a:p>
        </p:txBody>
      </p:sp>
      <p:sp>
        <p:nvSpPr>
          <p:cNvPr id="18435" name="Rectangle 3"/>
          <p:cNvSpPr>
            <a:spLocks noGrp="1" noChangeArrowheads="1"/>
          </p:cNvSpPr>
          <p:nvPr>
            <p:ph type="body" idx="1"/>
          </p:nvPr>
        </p:nvSpPr>
        <p:spPr>
          <a:xfrm>
            <a:off x="457200" y="1052513"/>
            <a:ext cx="8507413" cy="5805487"/>
          </a:xfrm>
        </p:spPr>
        <p:txBody>
          <a:bodyPr/>
          <a:lstStyle/>
          <a:p>
            <a:pPr algn="ctr">
              <a:lnSpc>
                <a:spcPct val="90000"/>
              </a:lnSpc>
              <a:buFont typeface="Wingdings" panose="05000000000000000000" pitchFamily="2" charset="2"/>
              <a:buNone/>
            </a:pPr>
            <a:r>
              <a:rPr lang="cs-CZ" altLang="cs-CZ" sz="2800" b="1"/>
              <a:t>Imunotoxický účinek, imunotoxicita</a:t>
            </a:r>
          </a:p>
          <a:p>
            <a:pPr algn="ctr">
              <a:lnSpc>
                <a:spcPct val="90000"/>
              </a:lnSpc>
              <a:buFont typeface="Wingdings" panose="05000000000000000000" pitchFamily="2" charset="2"/>
              <a:buNone/>
            </a:pPr>
            <a:endParaRPr lang="cs-CZ" altLang="cs-CZ" sz="1600" b="1"/>
          </a:p>
          <a:p>
            <a:pPr>
              <a:lnSpc>
                <a:spcPct val="90000"/>
              </a:lnSpc>
            </a:pPr>
            <a:r>
              <a:rPr lang="cs-CZ" altLang="cs-CZ" sz="2800"/>
              <a:t>Změny imunitního systému se projeví snížením imunity nebo nepřiměřenou, alergickou reakcí.</a:t>
            </a:r>
          </a:p>
          <a:p>
            <a:pPr>
              <a:lnSpc>
                <a:spcPct val="90000"/>
              </a:lnSpc>
            </a:pPr>
            <a:r>
              <a:rPr lang="cs-CZ" altLang="cs-CZ" sz="2800"/>
              <a:t>Imunitní systém reaguje na cizorodé látky, tvorbou protilátek. </a:t>
            </a:r>
          </a:p>
          <a:p>
            <a:pPr>
              <a:lnSpc>
                <a:spcPct val="90000"/>
              </a:lnSpc>
            </a:pPr>
            <a:r>
              <a:rPr lang="cs-CZ" altLang="cs-CZ" sz="2800"/>
              <a:t>Toxické látky mohou imunitní reakci potlačit (imunosuprese) nebo naopak vyvolat nepřiměřenou reakci imunitního systému (alergickou reakci).</a:t>
            </a:r>
          </a:p>
          <a:p>
            <a:pPr>
              <a:lnSpc>
                <a:spcPct val="90000"/>
              </a:lnSpc>
            </a:pPr>
            <a:r>
              <a:rPr lang="cs-CZ" altLang="cs-CZ" sz="2800"/>
              <a:t>Imunitní odpověď se navenek projevuje od mírných kožních projevů, kopřivky, přes dýchací potíže až po anafylaktický šok.</a:t>
            </a:r>
          </a:p>
          <a:p>
            <a:pPr>
              <a:lnSpc>
                <a:spcPct val="90000"/>
              </a:lnSpc>
            </a:pPr>
            <a:endParaRPr lang="cs-CZ" altLang="cs-CZ"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a:solidFill>
                  <a:schemeClr val="folHlink"/>
                </a:solidFill>
              </a:rPr>
              <a:t>Účinky jedů</a:t>
            </a:r>
          </a:p>
        </p:txBody>
      </p:sp>
      <p:sp>
        <p:nvSpPr>
          <p:cNvPr id="19459" name="Rectangle 3"/>
          <p:cNvSpPr>
            <a:spLocks noGrp="1" noChangeArrowheads="1"/>
          </p:cNvSpPr>
          <p:nvPr>
            <p:ph type="body" idx="1"/>
          </p:nvPr>
        </p:nvSpPr>
        <p:spPr>
          <a:xfrm>
            <a:off x="179388" y="1600200"/>
            <a:ext cx="8785225" cy="5068888"/>
          </a:xfrm>
        </p:spPr>
        <p:txBody>
          <a:bodyPr/>
          <a:lstStyle/>
          <a:p>
            <a:pPr algn="ctr">
              <a:buFont typeface="Wingdings" panose="05000000000000000000" pitchFamily="2" charset="2"/>
              <a:buNone/>
            </a:pPr>
            <a:r>
              <a:rPr lang="cs-CZ" altLang="cs-CZ" b="1"/>
              <a:t>Imunotoxický účinek, imunotoxicita</a:t>
            </a:r>
          </a:p>
          <a:p>
            <a:pPr algn="ctr">
              <a:buFont typeface="Wingdings" panose="05000000000000000000" pitchFamily="2" charset="2"/>
              <a:buNone/>
            </a:pPr>
            <a:endParaRPr lang="cs-CZ" altLang="cs-CZ" sz="1800" b="1"/>
          </a:p>
          <a:p>
            <a:r>
              <a:rPr lang="cs-CZ" altLang="cs-CZ"/>
              <a:t>Pro alergickou reakci je charakteristické, že může být vyvolána i malým množstvím cizorodé látky.</a:t>
            </a:r>
          </a:p>
          <a:p>
            <a:r>
              <a:rPr lang="cs-CZ" altLang="cs-CZ"/>
              <a:t>Alergická reakce nastává po opakované exposici, imunitní systém musí být v prvním stádiu sensibilován.</a:t>
            </a:r>
          </a:p>
          <a:p>
            <a:endParaRPr lang="cs-CZ" altLang="cs-CZ"/>
          </a:p>
          <a:p>
            <a:endParaRPr lang="cs-CZ" alt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a:solidFill>
                  <a:schemeClr val="folHlink"/>
                </a:solidFill>
              </a:rPr>
              <a:t>Účinky jedů</a:t>
            </a:r>
          </a:p>
        </p:txBody>
      </p:sp>
      <p:sp>
        <p:nvSpPr>
          <p:cNvPr id="20483" name="Rectangle 3"/>
          <p:cNvSpPr>
            <a:spLocks noGrp="1" noChangeArrowheads="1"/>
          </p:cNvSpPr>
          <p:nvPr>
            <p:ph type="body" idx="1"/>
          </p:nvPr>
        </p:nvSpPr>
        <p:spPr>
          <a:xfrm>
            <a:off x="457200" y="1600200"/>
            <a:ext cx="8229600" cy="4997450"/>
          </a:xfrm>
        </p:spPr>
        <p:txBody>
          <a:bodyPr/>
          <a:lstStyle/>
          <a:p>
            <a:pPr algn="ctr">
              <a:lnSpc>
                <a:spcPct val="90000"/>
              </a:lnSpc>
              <a:buFont typeface="Wingdings" panose="05000000000000000000" pitchFamily="2" charset="2"/>
              <a:buNone/>
            </a:pPr>
            <a:r>
              <a:rPr lang="cs-CZ" altLang="cs-CZ" sz="2800" b="1"/>
              <a:t>Mutagenita</a:t>
            </a:r>
          </a:p>
          <a:p>
            <a:pPr algn="ctr">
              <a:lnSpc>
                <a:spcPct val="90000"/>
              </a:lnSpc>
              <a:buFont typeface="Wingdings" panose="05000000000000000000" pitchFamily="2" charset="2"/>
              <a:buNone/>
            </a:pPr>
            <a:endParaRPr lang="cs-CZ" altLang="cs-CZ" sz="2800" b="1"/>
          </a:p>
          <a:p>
            <a:pPr>
              <a:lnSpc>
                <a:spcPct val="90000"/>
              </a:lnSpc>
            </a:pPr>
            <a:r>
              <a:rPr lang="cs-CZ" altLang="cs-CZ" sz="2800"/>
              <a:t>Změna genetické informace vedoucí ke změně vlastností následujících generací.</a:t>
            </a:r>
          </a:p>
          <a:p>
            <a:pPr>
              <a:lnSpc>
                <a:spcPct val="90000"/>
              </a:lnSpc>
            </a:pPr>
            <a:r>
              <a:rPr lang="cs-CZ" altLang="cs-CZ" sz="2800"/>
              <a:t>Pokud dojde působením chemické látky ke změně struktury některé base nukleové kyseliny, např. k alkylaci na dusíku nebo kyslíku, není takto pozměněná base schopna vytvořit příslušný pár, dochází ke změně kódované genetické informace -  mutaci.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836613"/>
          </a:xfrm>
        </p:spPr>
        <p:txBody>
          <a:bodyPr/>
          <a:lstStyle/>
          <a:p>
            <a:r>
              <a:rPr lang="cs-CZ" altLang="cs-CZ">
                <a:solidFill>
                  <a:schemeClr val="folHlink"/>
                </a:solidFill>
              </a:rPr>
              <a:t>Účinky jedů</a:t>
            </a:r>
          </a:p>
        </p:txBody>
      </p:sp>
      <p:sp>
        <p:nvSpPr>
          <p:cNvPr id="21507" name="Rectangle 3"/>
          <p:cNvSpPr>
            <a:spLocks noGrp="1" noChangeArrowheads="1"/>
          </p:cNvSpPr>
          <p:nvPr>
            <p:ph type="body" idx="1"/>
          </p:nvPr>
        </p:nvSpPr>
        <p:spPr>
          <a:xfrm>
            <a:off x="457200" y="1125538"/>
            <a:ext cx="8229600" cy="5472112"/>
          </a:xfrm>
        </p:spPr>
        <p:txBody>
          <a:bodyPr/>
          <a:lstStyle/>
          <a:p>
            <a:pPr algn="ctr">
              <a:lnSpc>
                <a:spcPct val="90000"/>
              </a:lnSpc>
              <a:buFont typeface="Wingdings" panose="05000000000000000000" pitchFamily="2" charset="2"/>
              <a:buNone/>
            </a:pPr>
            <a:r>
              <a:rPr lang="cs-CZ" altLang="cs-CZ" sz="2400" b="1"/>
              <a:t>Karcinogenita</a:t>
            </a:r>
          </a:p>
          <a:p>
            <a:pPr algn="ctr">
              <a:lnSpc>
                <a:spcPct val="90000"/>
              </a:lnSpc>
              <a:buFont typeface="Wingdings" panose="05000000000000000000" pitchFamily="2" charset="2"/>
              <a:buNone/>
            </a:pPr>
            <a:endParaRPr lang="cs-CZ" altLang="cs-CZ" sz="2400" b="1"/>
          </a:p>
          <a:p>
            <a:pPr>
              <a:lnSpc>
                <a:spcPct val="90000"/>
              </a:lnSpc>
            </a:pPr>
            <a:r>
              <a:rPr lang="cs-CZ" altLang="cs-CZ" sz="2400"/>
              <a:t>Změna genetické informace vedoucí ke zhoubnému nádorovému bujení.</a:t>
            </a:r>
          </a:p>
          <a:p>
            <a:pPr>
              <a:lnSpc>
                <a:spcPct val="90000"/>
              </a:lnSpc>
            </a:pPr>
            <a:r>
              <a:rPr lang="cs-CZ" altLang="cs-CZ" sz="2400"/>
              <a:t>Mutace v genetickém materiálu DNA nebo RNA se může projevit zhoubným bujením napadené tkáně a vznikne nádor. Prvotní příčinou vzniku může být mutace, avšak vztah mezi mutagenitou a karcinogenitou není jednoznačný. Mutagenita není nutnou ani postačující podmínkou karcinogenity. Většina karcinogenů má mutagenní účinky, ale nádorové bujení mohou vyvolat i látky nemutagenní. Mutagenita sama o sobě neznamená, že musí jít o karcinogen.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630237"/>
          </a:xfrm>
        </p:spPr>
        <p:txBody>
          <a:bodyPr/>
          <a:lstStyle/>
          <a:p>
            <a:r>
              <a:rPr lang="cs-CZ" altLang="cs-CZ" sz="4000">
                <a:solidFill>
                  <a:schemeClr val="folHlink"/>
                </a:solidFill>
              </a:rPr>
              <a:t>Účinky jedů</a:t>
            </a:r>
          </a:p>
        </p:txBody>
      </p:sp>
      <p:sp>
        <p:nvSpPr>
          <p:cNvPr id="22531" name="Rectangle 3"/>
          <p:cNvSpPr>
            <a:spLocks noGrp="1" noChangeArrowheads="1"/>
          </p:cNvSpPr>
          <p:nvPr>
            <p:ph type="body" idx="1"/>
          </p:nvPr>
        </p:nvSpPr>
        <p:spPr>
          <a:xfrm>
            <a:off x="457200" y="1125538"/>
            <a:ext cx="8229600" cy="5472112"/>
          </a:xfrm>
        </p:spPr>
        <p:txBody>
          <a:bodyPr/>
          <a:lstStyle/>
          <a:p>
            <a:pPr algn="ctr">
              <a:buFont typeface="Wingdings" panose="05000000000000000000" pitchFamily="2" charset="2"/>
              <a:buNone/>
            </a:pPr>
            <a:r>
              <a:rPr lang="cs-CZ" altLang="cs-CZ" b="1"/>
              <a:t>Teratogenita</a:t>
            </a:r>
          </a:p>
          <a:p>
            <a:pPr algn="ctr">
              <a:buFont typeface="Wingdings" panose="05000000000000000000" pitchFamily="2" charset="2"/>
              <a:buNone/>
            </a:pPr>
            <a:endParaRPr lang="cs-CZ" altLang="cs-CZ" b="1"/>
          </a:p>
          <a:p>
            <a:r>
              <a:rPr lang="cs-CZ" altLang="cs-CZ"/>
              <a:t>Poškození plodu vedoucí k narození defektního jedince.</a:t>
            </a:r>
          </a:p>
          <a:p>
            <a:r>
              <a:rPr lang="cs-CZ" altLang="cs-CZ"/>
              <a:t>Mnohé látky mají schopnost poškodit embryo, případně plod při dávkách, které nejsou pro matku toxické, většinou se dítě narodí sice životaschopné, ale těžce deformované.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7950" y="277813"/>
            <a:ext cx="8856663" cy="1139825"/>
          </a:xfrm>
        </p:spPr>
        <p:txBody>
          <a:bodyPr/>
          <a:lstStyle/>
          <a:p>
            <a:r>
              <a:rPr lang="cs-CZ" altLang="cs-CZ" sz="4000">
                <a:solidFill>
                  <a:schemeClr val="folHlink"/>
                </a:solidFill>
              </a:rPr>
              <a:t>Toxikokinetika – cesta jedu organismem</a:t>
            </a:r>
            <a:endParaRPr lang="cs-CZ" altLang="cs-CZ" sz="4000" b="1"/>
          </a:p>
        </p:txBody>
      </p:sp>
      <p:sp>
        <p:nvSpPr>
          <p:cNvPr id="25603" name="Rectangle 3"/>
          <p:cNvSpPr>
            <a:spLocks noGrp="1" noChangeArrowheads="1"/>
          </p:cNvSpPr>
          <p:nvPr>
            <p:ph type="body" idx="1"/>
          </p:nvPr>
        </p:nvSpPr>
        <p:spPr/>
        <p:txBody>
          <a:bodyPr/>
          <a:lstStyle/>
          <a:p>
            <a:r>
              <a:rPr lang="cs-CZ" altLang="cs-CZ" sz="2800"/>
              <a:t>Toxikokinetika je věda sledující osud toxické látky v organismu od její aplikace až po její eliminaci.</a:t>
            </a:r>
          </a:p>
          <a:p>
            <a:r>
              <a:rPr lang="cs-CZ" altLang="cs-CZ" sz="2800"/>
              <a:t>Osud cizorodé látky v organismu můžeme rozdělit do čtyř fází:</a:t>
            </a:r>
          </a:p>
          <a:p>
            <a:pPr lvl="1"/>
            <a:r>
              <a:rPr lang="cs-CZ" altLang="cs-CZ" sz="2400"/>
              <a:t> vstup – absorpce</a:t>
            </a:r>
          </a:p>
          <a:p>
            <a:pPr lvl="1"/>
            <a:r>
              <a:rPr lang="cs-CZ" altLang="cs-CZ" sz="2400"/>
              <a:t> resorpce</a:t>
            </a:r>
          </a:p>
          <a:p>
            <a:pPr lvl="1"/>
            <a:r>
              <a:rPr lang="cs-CZ" altLang="cs-CZ" sz="2400"/>
              <a:t> přenos - distribuce</a:t>
            </a:r>
          </a:p>
          <a:p>
            <a:pPr lvl="1"/>
            <a:r>
              <a:rPr lang="cs-CZ" altLang="cs-CZ" sz="2400"/>
              <a:t> metabolické přeměny - biotransformace</a:t>
            </a:r>
          </a:p>
          <a:p>
            <a:pPr lvl="1"/>
            <a:r>
              <a:rPr lang="cs-CZ" altLang="cs-CZ" sz="2400"/>
              <a:t> vylučování-exkrece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cs-CZ" altLang="cs-CZ">
                <a:solidFill>
                  <a:schemeClr val="folHlink"/>
                </a:solidFill>
              </a:rPr>
              <a:t>Cesty vstupu cizorodých látek</a:t>
            </a:r>
          </a:p>
        </p:txBody>
      </p:sp>
      <p:sp>
        <p:nvSpPr>
          <p:cNvPr id="26627" name="Rectangle 3"/>
          <p:cNvSpPr>
            <a:spLocks noGrp="1" noChangeArrowheads="1"/>
          </p:cNvSpPr>
          <p:nvPr>
            <p:ph type="body" idx="1"/>
          </p:nvPr>
        </p:nvSpPr>
        <p:spPr>
          <a:xfrm>
            <a:off x="107950" y="1600200"/>
            <a:ext cx="9036050" cy="5068888"/>
          </a:xfrm>
        </p:spPr>
        <p:txBody>
          <a:bodyPr/>
          <a:lstStyle/>
          <a:p>
            <a:r>
              <a:rPr lang="cs-CZ" altLang="cs-CZ" sz="2800"/>
              <a:t>Externí</a:t>
            </a:r>
          </a:p>
          <a:p>
            <a:pPr lvl="1"/>
            <a:r>
              <a:rPr lang="cs-CZ" altLang="cs-CZ" sz="2400"/>
              <a:t>aplikace na povrch těla (na kůži či sliznici) </a:t>
            </a:r>
          </a:p>
          <a:p>
            <a:r>
              <a:rPr lang="cs-CZ" altLang="cs-CZ" sz="2800"/>
              <a:t>Interní</a:t>
            </a:r>
          </a:p>
          <a:p>
            <a:pPr lvl="1"/>
            <a:r>
              <a:rPr lang="cs-CZ" altLang="cs-CZ" sz="2400"/>
              <a:t> enterální</a:t>
            </a:r>
          </a:p>
          <a:p>
            <a:pPr lvl="2"/>
            <a:r>
              <a:rPr lang="cs-CZ" altLang="cs-CZ" sz="2000"/>
              <a:t> orální</a:t>
            </a:r>
          </a:p>
          <a:p>
            <a:pPr lvl="2"/>
            <a:r>
              <a:rPr lang="cs-CZ" altLang="cs-CZ" sz="2000"/>
              <a:t> perorální</a:t>
            </a:r>
          </a:p>
          <a:p>
            <a:pPr lvl="2"/>
            <a:r>
              <a:rPr lang="cs-CZ" altLang="cs-CZ" sz="2000"/>
              <a:t> rektální</a:t>
            </a:r>
          </a:p>
          <a:p>
            <a:pPr lvl="2">
              <a:buFont typeface="Wingdings" panose="05000000000000000000" pitchFamily="2" charset="2"/>
              <a:buNone/>
            </a:pPr>
            <a:endParaRPr lang="cs-CZ" altLang="cs-CZ" sz="2000"/>
          </a:p>
          <a:p>
            <a:pPr lvl="1"/>
            <a:r>
              <a:rPr lang="cs-CZ" altLang="cs-CZ" sz="2400"/>
              <a:t> parenterální </a:t>
            </a:r>
          </a:p>
          <a:p>
            <a:pPr lvl="2"/>
            <a:r>
              <a:rPr lang="cs-CZ" altLang="cs-CZ" sz="2000"/>
              <a:t>látka je do organismu vpravována mimo trávící trakt</a:t>
            </a:r>
          </a:p>
          <a:p>
            <a:pPr lvl="2"/>
            <a:r>
              <a:rPr lang="cs-CZ" altLang="cs-CZ" sz="2000"/>
              <a:t>aplikace injekční, transdermální, implantace a inhalace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ltLang="cs-CZ">
                <a:solidFill>
                  <a:schemeClr val="folHlink"/>
                </a:solidFill>
              </a:rPr>
              <a:t>TOXIKOLOGIE</a:t>
            </a:r>
          </a:p>
        </p:txBody>
      </p:sp>
      <p:sp>
        <p:nvSpPr>
          <p:cNvPr id="6147" name="Rectangle 3"/>
          <p:cNvSpPr>
            <a:spLocks noGrp="1" noChangeArrowheads="1"/>
          </p:cNvSpPr>
          <p:nvPr>
            <p:ph type="body" idx="1"/>
          </p:nvPr>
        </p:nvSpPr>
        <p:spPr/>
        <p:txBody>
          <a:bodyPr/>
          <a:lstStyle/>
          <a:p>
            <a:pPr>
              <a:lnSpc>
                <a:spcPct val="90000"/>
              </a:lnSpc>
            </a:pPr>
            <a:r>
              <a:rPr lang="cs-CZ" altLang="cs-CZ" sz="2800"/>
              <a:t> nejen suma poznatků o jedech a jejich účincích</a:t>
            </a:r>
          </a:p>
          <a:p>
            <a:pPr>
              <a:lnSpc>
                <a:spcPct val="90000"/>
              </a:lnSpc>
            </a:pPr>
            <a:r>
              <a:rPr lang="cs-CZ" altLang="cs-CZ" sz="2800"/>
              <a:t> zabývá se vzájemným působením chemických látek a živého organismu</a:t>
            </a:r>
          </a:p>
          <a:p>
            <a:pPr>
              <a:lnSpc>
                <a:spcPct val="90000"/>
              </a:lnSpc>
            </a:pPr>
            <a:r>
              <a:rPr lang="cs-CZ" altLang="cs-CZ" sz="2800"/>
              <a:t> stojí na biologických a chemických základech</a:t>
            </a:r>
          </a:p>
          <a:p>
            <a:pPr>
              <a:lnSpc>
                <a:spcPct val="90000"/>
              </a:lnSpc>
            </a:pPr>
            <a:r>
              <a:rPr lang="cs-CZ" altLang="cs-CZ" sz="2800"/>
              <a:t> má stránku popisnou, experimentální a teoretickou </a:t>
            </a:r>
          </a:p>
          <a:p>
            <a:pPr>
              <a:lnSpc>
                <a:spcPct val="90000"/>
              </a:lnSpc>
            </a:pPr>
            <a:r>
              <a:rPr lang="cs-CZ" altLang="cs-CZ" sz="2800"/>
              <a:t> je příbuzná farmakologii, která studuje příznivé i nepříznivé účinky léčiv</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703262"/>
          </a:xfrm>
        </p:spPr>
        <p:txBody>
          <a:bodyPr/>
          <a:lstStyle/>
          <a:p>
            <a:r>
              <a:rPr lang="cs-CZ" altLang="cs-CZ" sz="4000">
                <a:solidFill>
                  <a:schemeClr val="folHlink"/>
                </a:solidFill>
              </a:rPr>
              <a:t>Cesty vstupu cizorodých látek</a:t>
            </a:r>
          </a:p>
        </p:txBody>
      </p:sp>
      <p:sp>
        <p:nvSpPr>
          <p:cNvPr id="29699" name="Rectangle 3"/>
          <p:cNvSpPr>
            <a:spLocks noGrp="1" noChangeArrowheads="1"/>
          </p:cNvSpPr>
          <p:nvPr>
            <p:ph type="body" idx="1"/>
          </p:nvPr>
        </p:nvSpPr>
        <p:spPr>
          <a:xfrm>
            <a:off x="457200" y="1600200"/>
            <a:ext cx="8229600" cy="4924425"/>
          </a:xfrm>
        </p:spPr>
        <p:txBody>
          <a:bodyPr/>
          <a:lstStyle/>
          <a:p>
            <a:pPr algn="ctr">
              <a:lnSpc>
                <a:spcPct val="90000"/>
              </a:lnSpc>
              <a:buFont typeface="Wingdings" panose="05000000000000000000" pitchFamily="2" charset="2"/>
              <a:buNone/>
            </a:pPr>
            <a:r>
              <a:rPr lang="cs-CZ" altLang="cs-CZ" sz="2400"/>
              <a:t>Vstup kůží</a:t>
            </a:r>
          </a:p>
          <a:p>
            <a:pPr algn="ctr">
              <a:lnSpc>
                <a:spcPct val="90000"/>
              </a:lnSpc>
              <a:buFont typeface="Wingdings" panose="05000000000000000000" pitchFamily="2" charset="2"/>
              <a:buNone/>
            </a:pPr>
            <a:endParaRPr lang="cs-CZ" altLang="cs-CZ" sz="2400"/>
          </a:p>
          <a:p>
            <a:pPr>
              <a:lnSpc>
                <a:spcPct val="90000"/>
              </a:lnSpc>
            </a:pPr>
            <a:r>
              <a:rPr lang="cs-CZ" altLang="cs-CZ" sz="2400"/>
              <a:t>neporušená lidská kůže tvoří určitou bariéru pro vstup cizorodých látek</a:t>
            </a:r>
          </a:p>
          <a:p>
            <a:pPr>
              <a:lnSpc>
                <a:spcPct val="90000"/>
              </a:lnSpc>
            </a:pPr>
            <a:r>
              <a:rPr lang="cs-CZ" altLang="cs-CZ" sz="2400"/>
              <a:t>účinek látky působící na kůži může být lokální (dráždivý, leptavý) nebo systémový, dojde-li ke vstřebání do organismu</a:t>
            </a:r>
          </a:p>
          <a:p>
            <a:pPr>
              <a:lnSpc>
                <a:spcPct val="90000"/>
              </a:lnSpc>
            </a:pPr>
            <a:r>
              <a:rPr lang="cs-CZ" altLang="cs-CZ" sz="2400"/>
              <a:t>je těžké předpovídat schopnost látek procházet kůží, závisí na vlhkosti kůže, teplotě, věku</a:t>
            </a:r>
          </a:p>
          <a:p>
            <a:pPr>
              <a:lnSpc>
                <a:spcPct val="90000"/>
              </a:lnSpc>
            </a:pPr>
            <a:r>
              <a:rPr lang="cs-CZ" altLang="cs-CZ" sz="2400"/>
              <a:t>jsou známy smrtelné otravy po absorpci kůží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cs-CZ">
                <a:solidFill>
                  <a:schemeClr val="folHlink"/>
                </a:solidFill>
              </a:rPr>
              <a:t>Cesty vstupu cizorodých látek</a:t>
            </a:r>
          </a:p>
        </p:txBody>
      </p:sp>
      <p:sp>
        <p:nvSpPr>
          <p:cNvPr id="28675" name="Rectangle 3"/>
          <p:cNvSpPr>
            <a:spLocks noGrp="1" noChangeArrowheads="1"/>
          </p:cNvSpPr>
          <p:nvPr>
            <p:ph type="body" idx="1"/>
          </p:nvPr>
        </p:nvSpPr>
        <p:spPr>
          <a:xfrm>
            <a:off x="457200" y="1600200"/>
            <a:ext cx="8229600" cy="5068888"/>
          </a:xfrm>
        </p:spPr>
        <p:txBody>
          <a:bodyPr/>
          <a:lstStyle/>
          <a:p>
            <a:pPr algn="ctr">
              <a:lnSpc>
                <a:spcPct val="80000"/>
              </a:lnSpc>
              <a:buFont typeface="Wingdings" panose="05000000000000000000" pitchFamily="2" charset="2"/>
              <a:buNone/>
            </a:pPr>
            <a:r>
              <a:rPr lang="cs-CZ" altLang="cs-CZ" sz="2400"/>
              <a:t>Orální aplikace</a:t>
            </a:r>
          </a:p>
          <a:p>
            <a:pPr algn="ctr">
              <a:lnSpc>
                <a:spcPct val="80000"/>
              </a:lnSpc>
              <a:buFont typeface="Wingdings" panose="05000000000000000000" pitchFamily="2" charset="2"/>
              <a:buNone/>
            </a:pPr>
            <a:endParaRPr lang="cs-CZ" altLang="cs-CZ" sz="2400"/>
          </a:p>
          <a:p>
            <a:pPr>
              <a:lnSpc>
                <a:spcPct val="80000"/>
              </a:lnSpc>
            </a:pPr>
            <a:r>
              <a:rPr lang="cs-CZ" altLang="cs-CZ" sz="2400"/>
              <a:t>aplikaci jedu do dutiny ústní</a:t>
            </a:r>
          </a:p>
          <a:p>
            <a:pPr>
              <a:lnSpc>
                <a:spcPct val="80000"/>
              </a:lnSpc>
            </a:pPr>
            <a:r>
              <a:rPr lang="cs-CZ" altLang="cs-CZ" sz="2400"/>
              <a:t>účinek místní nebo po vstřebání sliznicí tváří (aplikace bukální) či podjazykovou (aplikace sublinguální) i účinek celkový</a:t>
            </a:r>
          </a:p>
          <a:p>
            <a:pPr>
              <a:lnSpc>
                <a:spcPct val="80000"/>
              </a:lnSpc>
            </a:pPr>
            <a:r>
              <a:rPr lang="cs-CZ" altLang="cs-CZ" sz="2400"/>
              <a:t>nástup účinku při této aplikaci je poměrně rychlý, navíc se takto látka vyhne játrům</a:t>
            </a:r>
          </a:p>
          <a:p>
            <a:pPr>
              <a:lnSpc>
                <a:spcPct val="80000"/>
              </a:lnSpc>
            </a:pPr>
            <a:r>
              <a:rPr lang="cs-CZ" altLang="cs-CZ" sz="2400"/>
              <a:t>již z dutiny ústní se jed může vstřebat v dostatečné míře, aby způsobil smrt</a:t>
            </a:r>
          </a:p>
          <a:p>
            <a:pPr>
              <a:lnSpc>
                <a:spcPct val="80000"/>
              </a:lnSpc>
            </a:pPr>
            <a:r>
              <a:rPr lang="cs-CZ" altLang="cs-CZ" sz="2400"/>
              <a:t>stačí například kápnout nikotin psu na jazyk, aby byl v několika okamžicích mrtvý</a:t>
            </a:r>
          </a:p>
          <a:p>
            <a:pPr>
              <a:lnSpc>
                <a:spcPct val="80000"/>
              </a:lnSpc>
            </a:pPr>
            <a:r>
              <a:rPr lang="cs-CZ" altLang="cs-CZ" sz="2400"/>
              <a:t>přesto jsou otravy po vstřebání jedu z úst velmi vzácné, protože jed se tam zdrží jen krátce a přejde dále do zažívacího traktu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cs-CZ" altLang="cs-CZ">
                <a:solidFill>
                  <a:schemeClr val="folHlink"/>
                </a:solidFill>
              </a:rPr>
              <a:t>Cesty vstupu cizorodých látek</a:t>
            </a:r>
          </a:p>
        </p:txBody>
      </p:sp>
      <p:sp>
        <p:nvSpPr>
          <p:cNvPr id="27651" name="Rectangle 3"/>
          <p:cNvSpPr>
            <a:spLocks noGrp="1" noChangeArrowheads="1"/>
          </p:cNvSpPr>
          <p:nvPr>
            <p:ph type="body" idx="1"/>
          </p:nvPr>
        </p:nvSpPr>
        <p:spPr>
          <a:xfrm>
            <a:off x="457200" y="1600200"/>
            <a:ext cx="8229600" cy="4997450"/>
          </a:xfrm>
        </p:spPr>
        <p:txBody>
          <a:bodyPr/>
          <a:lstStyle/>
          <a:p>
            <a:pPr algn="ctr">
              <a:lnSpc>
                <a:spcPct val="80000"/>
              </a:lnSpc>
              <a:buFont typeface="Wingdings" panose="05000000000000000000" pitchFamily="2" charset="2"/>
              <a:buNone/>
            </a:pPr>
            <a:r>
              <a:rPr lang="cs-CZ" altLang="cs-CZ" sz="2400"/>
              <a:t>Perorální (per os, p.o.)  - požitím</a:t>
            </a:r>
          </a:p>
          <a:p>
            <a:pPr algn="ctr">
              <a:lnSpc>
                <a:spcPct val="80000"/>
              </a:lnSpc>
              <a:buFont typeface="Wingdings" panose="05000000000000000000" pitchFamily="2" charset="2"/>
              <a:buNone/>
            </a:pPr>
            <a:endParaRPr lang="cs-CZ" altLang="cs-CZ" sz="2400"/>
          </a:p>
          <a:p>
            <a:pPr>
              <a:lnSpc>
                <a:spcPct val="80000"/>
              </a:lnSpc>
            </a:pPr>
            <a:r>
              <a:rPr lang="cs-CZ" altLang="cs-CZ" sz="2400"/>
              <a:t>nejčastější cesta jedu do organismu</a:t>
            </a:r>
          </a:p>
          <a:p>
            <a:pPr>
              <a:lnSpc>
                <a:spcPct val="80000"/>
              </a:lnSpc>
            </a:pPr>
            <a:r>
              <a:rPr lang="cs-CZ" altLang="cs-CZ" sz="2400"/>
              <a:t>podmínkou účinku takto podané látky je její dobré vstřebání z gastrointestinálního traktu (GIT), čemuž napomáhá především velký povrch GIT, průběžné promíchávání obsahu GIT a rozdíly pH v jednotlivých částech GIT</a:t>
            </a:r>
          </a:p>
          <a:p>
            <a:pPr>
              <a:lnSpc>
                <a:spcPct val="80000"/>
              </a:lnSpc>
            </a:pPr>
            <a:r>
              <a:rPr lang="cs-CZ" altLang="cs-CZ" sz="2400"/>
              <a:t>doba od aplikace po nástup účinku je u této aplikace poměrně dlouhá (20-30 minut)</a:t>
            </a:r>
          </a:p>
          <a:p>
            <a:pPr>
              <a:lnSpc>
                <a:spcPct val="80000"/>
              </a:lnSpc>
            </a:pPr>
            <a:r>
              <a:rPr lang="cs-CZ" altLang="cs-CZ" sz="2400"/>
              <a:t>rychlost účinku závisí na faktorech jako jsou obsah trávícího traktu (z prázdného trávícího traktu se látka vstřebá rychleji než ze zaplněného, přičemž vykazuje i větší dráždivost)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cs-CZ">
                <a:solidFill>
                  <a:schemeClr val="folHlink"/>
                </a:solidFill>
              </a:rPr>
              <a:t>Cesty vstupu cizorodých látek</a:t>
            </a:r>
          </a:p>
        </p:txBody>
      </p:sp>
      <p:sp>
        <p:nvSpPr>
          <p:cNvPr id="30723" name="Rectangle 3"/>
          <p:cNvSpPr>
            <a:spLocks noGrp="1" noChangeArrowheads="1"/>
          </p:cNvSpPr>
          <p:nvPr>
            <p:ph type="body" idx="1"/>
          </p:nvPr>
        </p:nvSpPr>
        <p:spPr/>
        <p:txBody>
          <a:bodyPr/>
          <a:lstStyle/>
          <a:p>
            <a:pPr algn="ctr">
              <a:lnSpc>
                <a:spcPct val="80000"/>
              </a:lnSpc>
              <a:buFont typeface="Wingdings" panose="05000000000000000000" pitchFamily="2" charset="2"/>
              <a:buNone/>
            </a:pPr>
            <a:r>
              <a:rPr lang="cs-CZ" altLang="cs-CZ" sz="2400"/>
              <a:t>Rektální </a:t>
            </a:r>
          </a:p>
          <a:p>
            <a:pPr algn="ctr">
              <a:lnSpc>
                <a:spcPct val="80000"/>
              </a:lnSpc>
              <a:buFont typeface="Wingdings" panose="05000000000000000000" pitchFamily="2" charset="2"/>
              <a:buNone/>
            </a:pPr>
            <a:endParaRPr lang="cs-CZ" altLang="cs-CZ" sz="2400"/>
          </a:p>
          <a:p>
            <a:pPr>
              <a:lnSpc>
                <a:spcPct val="80000"/>
              </a:lnSpc>
            </a:pPr>
            <a:r>
              <a:rPr lang="cs-CZ" altLang="cs-CZ" sz="2400"/>
              <a:t>Látka (většinou léčivá) se vpravuje do konečníku buď ve formě tekuté - klystýr, nebo ve formě čípků</a:t>
            </a:r>
          </a:p>
          <a:p>
            <a:pPr>
              <a:lnSpc>
                <a:spcPct val="80000"/>
              </a:lnSpc>
            </a:pPr>
            <a:r>
              <a:rPr lang="cs-CZ" altLang="cs-CZ" sz="2400"/>
              <a:t>od takto podané látky se většinou předpokládá účinek místní (např. projímadla) nebo celkový (např. analgetika)</a:t>
            </a:r>
          </a:p>
          <a:p>
            <a:pPr>
              <a:lnSpc>
                <a:spcPct val="80000"/>
              </a:lnSpc>
            </a:pPr>
            <a:r>
              <a:rPr lang="cs-CZ" altLang="cs-CZ" sz="2400"/>
              <a:t>nástup účinku při této aplikaci je poměrně rychlý, což je dáno vstřebáním části takto podané látky do žil vedoucích přímo do dolní duté žíly (takto se látka dostane do krevního oběhu aniž by procházela játry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cs-CZ" altLang="cs-CZ">
                <a:solidFill>
                  <a:schemeClr val="folHlink"/>
                </a:solidFill>
              </a:rPr>
              <a:t>Cesty vstupu cizorodých látek</a:t>
            </a:r>
          </a:p>
        </p:txBody>
      </p:sp>
      <p:sp>
        <p:nvSpPr>
          <p:cNvPr id="31747" name="Rectangle 3"/>
          <p:cNvSpPr>
            <a:spLocks noGrp="1" noChangeArrowheads="1"/>
          </p:cNvSpPr>
          <p:nvPr>
            <p:ph type="body" idx="1"/>
          </p:nvPr>
        </p:nvSpPr>
        <p:spPr>
          <a:xfrm>
            <a:off x="457200" y="1600200"/>
            <a:ext cx="8229600" cy="4997450"/>
          </a:xfrm>
        </p:spPr>
        <p:txBody>
          <a:bodyPr/>
          <a:lstStyle/>
          <a:p>
            <a:pPr algn="ctr">
              <a:lnSpc>
                <a:spcPct val="80000"/>
              </a:lnSpc>
              <a:buFont typeface="Wingdings" panose="05000000000000000000" pitchFamily="2" charset="2"/>
              <a:buNone/>
            </a:pPr>
            <a:r>
              <a:rPr lang="cs-CZ" altLang="cs-CZ" sz="2000"/>
              <a:t>Transdermální aplikace </a:t>
            </a:r>
          </a:p>
          <a:p>
            <a:pPr algn="ctr">
              <a:lnSpc>
                <a:spcPct val="80000"/>
              </a:lnSpc>
              <a:buFont typeface="Wingdings" panose="05000000000000000000" pitchFamily="2" charset="2"/>
              <a:buNone/>
            </a:pPr>
            <a:endParaRPr lang="cs-CZ" altLang="cs-CZ" sz="2000"/>
          </a:p>
          <a:p>
            <a:pPr>
              <a:lnSpc>
                <a:spcPct val="80000"/>
              </a:lnSpc>
            </a:pPr>
            <a:r>
              <a:rPr lang="cs-CZ" altLang="cs-CZ" sz="2000"/>
              <a:t>Takto lze aplikovat pouze látky, které jsou schopny pronikat kůží a jsou účinné ve velmi malých dávkách.</a:t>
            </a:r>
          </a:p>
          <a:p>
            <a:pPr>
              <a:lnSpc>
                <a:spcPct val="80000"/>
              </a:lnSpc>
            </a:pPr>
            <a:r>
              <a:rPr lang="cs-CZ" altLang="cs-CZ" sz="2000"/>
              <a:t>V medicíně se využívá transdermální aplikace poměrně hojně, jelikož zaručuje poměrně dlouhodobý účinek aplikované látky. </a:t>
            </a:r>
          </a:p>
          <a:p>
            <a:pPr>
              <a:lnSpc>
                <a:spcPct val="80000"/>
              </a:lnSpc>
            </a:pPr>
            <a:r>
              <a:rPr lang="cs-CZ" altLang="cs-CZ" sz="2000"/>
              <a:t>Většinou se používá lékové formy masti či TTS (transdermální terapeutický systém; skládá se z přilnavé vrstvy, rezervoáru účinné látky a přilnavé vrstvy).</a:t>
            </a:r>
          </a:p>
          <a:p>
            <a:pPr>
              <a:lnSpc>
                <a:spcPct val="80000"/>
              </a:lnSpc>
            </a:pPr>
            <a:r>
              <a:rPr lang="cs-CZ" altLang="cs-CZ" sz="2000"/>
              <a:t>Otravy tohoto druhu jsou tedy většinou medicinální. </a:t>
            </a:r>
          </a:p>
          <a:p>
            <a:pPr>
              <a:lnSpc>
                <a:spcPct val="80000"/>
              </a:lnSpc>
            </a:pPr>
            <a:r>
              <a:rPr lang="cs-CZ" altLang="cs-CZ" sz="2000"/>
              <a:t>Jedy se mohou vstřebávat i sliznicí poševní nebo jinými sliznicemi, jak dokazuje řada zaznamenaných případů těžkých otrav.</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229600" cy="847725"/>
          </a:xfrm>
        </p:spPr>
        <p:txBody>
          <a:bodyPr/>
          <a:lstStyle/>
          <a:p>
            <a:r>
              <a:rPr lang="cs-CZ" altLang="cs-CZ">
                <a:solidFill>
                  <a:schemeClr val="folHlink"/>
                </a:solidFill>
              </a:rPr>
              <a:t>Cesty vstupu cizorodých látek</a:t>
            </a:r>
          </a:p>
        </p:txBody>
      </p:sp>
      <p:sp>
        <p:nvSpPr>
          <p:cNvPr id="32771" name="Rectangle 3"/>
          <p:cNvSpPr>
            <a:spLocks noGrp="1" noChangeArrowheads="1"/>
          </p:cNvSpPr>
          <p:nvPr>
            <p:ph type="body" idx="1"/>
          </p:nvPr>
        </p:nvSpPr>
        <p:spPr>
          <a:xfrm>
            <a:off x="457200" y="1600200"/>
            <a:ext cx="8229600" cy="5068888"/>
          </a:xfrm>
        </p:spPr>
        <p:txBody>
          <a:bodyPr/>
          <a:lstStyle/>
          <a:p>
            <a:pPr algn="ctr">
              <a:lnSpc>
                <a:spcPct val="90000"/>
              </a:lnSpc>
              <a:buFont typeface="Wingdings" panose="05000000000000000000" pitchFamily="2" charset="2"/>
              <a:buNone/>
            </a:pPr>
            <a:r>
              <a:rPr lang="cs-CZ" altLang="cs-CZ" sz="2800"/>
              <a:t>Injekční aplikace </a:t>
            </a:r>
          </a:p>
          <a:p>
            <a:pPr>
              <a:lnSpc>
                <a:spcPct val="90000"/>
              </a:lnSpc>
            </a:pPr>
            <a:r>
              <a:rPr lang="cs-CZ" altLang="cs-CZ" sz="2800"/>
              <a:t>Při tomto způsobu aplikace je do organismu látka vpravována ve formě injekcí či infuzí. Způsoby injekční aplikace jsou různé.</a:t>
            </a:r>
          </a:p>
          <a:p>
            <a:pPr algn="ctr">
              <a:lnSpc>
                <a:spcPct val="90000"/>
              </a:lnSpc>
              <a:buFont typeface="Wingdings" panose="05000000000000000000" pitchFamily="2" charset="2"/>
              <a:buNone/>
            </a:pPr>
            <a:r>
              <a:rPr lang="cs-CZ" altLang="cs-CZ" sz="2800"/>
              <a:t>Implantace </a:t>
            </a:r>
          </a:p>
          <a:p>
            <a:pPr>
              <a:lnSpc>
                <a:spcPct val="90000"/>
              </a:lnSpc>
            </a:pPr>
            <a:r>
              <a:rPr lang="cs-CZ" altLang="cs-CZ" sz="2800"/>
              <a:t>Aplikace tuhých sterilních léčivých přípravků pod kůži či do tkáně provedena chirurgickým zákrokem. Tato forma aplikace se používá například u přípravků s pohlavními hormony, jelikož zaručuje postupné dlouhodobé uvolňování.</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774700"/>
          </a:xfrm>
        </p:spPr>
        <p:txBody>
          <a:bodyPr/>
          <a:lstStyle/>
          <a:p>
            <a:r>
              <a:rPr lang="cs-CZ" altLang="cs-CZ">
                <a:solidFill>
                  <a:schemeClr val="folHlink"/>
                </a:solidFill>
              </a:rPr>
              <a:t>Cesty vstupu cizorodých látek</a:t>
            </a:r>
          </a:p>
        </p:txBody>
      </p:sp>
      <p:sp>
        <p:nvSpPr>
          <p:cNvPr id="33795" name="Rectangle 3"/>
          <p:cNvSpPr>
            <a:spLocks noGrp="1" noChangeArrowheads="1"/>
          </p:cNvSpPr>
          <p:nvPr>
            <p:ph type="body" idx="1"/>
          </p:nvPr>
        </p:nvSpPr>
        <p:spPr>
          <a:xfrm>
            <a:off x="457200" y="1196975"/>
            <a:ext cx="8229600" cy="5472113"/>
          </a:xfrm>
        </p:spPr>
        <p:txBody>
          <a:bodyPr/>
          <a:lstStyle/>
          <a:p>
            <a:pPr algn="ctr">
              <a:lnSpc>
                <a:spcPct val="80000"/>
              </a:lnSpc>
              <a:buFont typeface="Wingdings" panose="05000000000000000000" pitchFamily="2" charset="2"/>
              <a:buNone/>
            </a:pPr>
            <a:r>
              <a:rPr lang="cs-CZ" altLang="cs-CZ" sz="2400"/>
              <a:t>Vstup vdechováním – inhalací</a:t>
            </a:r>
          </a:p>
          <a:p>
            <a:pPr algn="ctr">
              <a:lnSpc>
                <a:spcPct val="80000"/>
              </a:lnSpc>
              <a:buFont typeface="Wingdings" panose="05000000000000000000" pitchFamily="2" charset="2"/>
              <a:buNone/>
            </a:pPr>
            <a:r>
              <a:rPr lang="cs-CZ" altLang="cs-CZ" sz="2400"/>
              <a:t>  </a:t>
            </a:r>
          </a:p>
          <a:p>
            <a:pPr>
              <a:lnSpc>
                <a:spcPct val="80000"/>
              </a:lnSpc>
            </a:pPr>
            <a:r>
              <a:rPr lang="cs-CZ" altLang="cs-CZ" sz="2400"/>
              <a:t>Aplikační forma pro plynné látky, těkavé kapaliny i netěkavé kapaliny a pevné látky ve formě aerosolu (například prach z tabákových listů, který takto může vyvolat otravu).</a:t>
            </a:r>
          </a:p>
          <a:p>
            <a:pPr>
              <a:lnSpc>
                <a:spcPct val="80000"/>
              </a:lnSpc>
            </a:pPr>
            <a:r>
              <a:rPr lang="cs-CZ" altLang="cs-CZ" sz="2400"/>
              <a:t>Účinek takto podaného léčiva se může projevit místně (na sliznici dýchacích cest nebo v bronších kde například ovlivňuje stahy bronchiální svaloviny nebo konzistenci sekretu) nebo se může projevit účinek celkový, když se látka dostane až do plicních sklípků odkud se vstřebá do krve. </a:t>
            </a:r>
          </a:p>
          <a:p>
            <a:pPr>
              <a:lnSpc>
                <a:spcPct val="80000"/>
              </a:lnSpc>
            </a:pPr>
            <a:r>
              <a:rPr lang="cs-CZ" altLang="cs-CZ" sz="2400"/>
              <a:t>Nástup celkového účinku je zde velmi rychlý, neboť takto aplikované látka se dostane do krve za necelou sekundu.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919162"/>
          </a:xfrm>
        </p:spPr>
        <p:txBody>
          <a:bodyPr/>
          <a:lstStyle/>
          <a:p>
            <a:r>
              <a:rPr lang="cs-CZ" altLang="cs-CZ">
                <a:solidFill>
                  <a:schemeClr val="folHlink"/>
                </a:solidFill>
              </a:rPr>
              <a:t>Cesty vstupu cizorodých látek</a:t>
            </a:r>
            <a:r>
              <a:rPr lang="cs-CZ" altLang="cs-CZ"/>
              <a:t> </a:t>
            </a:r>
          </a:p>
        </p:txBody>
      </p:sp>
      <p:sp>
        <p:nvSpPr>
          <p:cNvPr id="24579" name="Rectangle 3"/>
          <p:cNvSpPr>
            <a:spLocks noGrp="1" noChangeArrowheads="1"/>
          </p:cNvSpPr>
          <p:nvPr>
            <p:ph type="body" idx="1"/>
          </p:nvPr>
        </p:nvSpPr>
        <p:spPr/>
        <p:txBody>
          <a:bodyPr/>
          <a:lstStyle/>
          <a:p>
            <a:pPr algn="ctr">
              <a:buFont typeface="Wingdings" panose="05000000000000000000" pitchFamily="2" charset="2"/>
              <a:buNone/>
            </a:pPr>
            <a:r>
              <a:rPr lang="cs-CZ" altLang="cs-CZ"/>
              <a:t>Vstup přes oči</a:t>
            </a:r>
          </a:p>
          <a:p>
            <a:pPr algn="ctr">
              <a:buFont typeface="Wingdings" panose="05000000000000000000" pitchFamily="2" charset="2"/>
              <a:buNone/>
            </a:pPr>
            <a:endParaRPr lang="cs-CZ" altLang="cs-CZ" sz="1800"/>
          </a:p>
          <a:p>
            <a:r>
              <a:rPr lang="cs-CZ" altLang="cs-CZ"/>
              <a:t>Některé látky působí na oko nevratně, takže ani rychlé vypláchnutí oka vodou nemůže zabránit poškození zraku.</a:t>
            </a:r>
          </a:p>
          <a:p>
            <a:r>
              <a:rPr lang="cs-CZ" altLang="cs-CZ"/>
              <a:t>Mnohé látky přes oči mohou proniknout do mozku a způsobit otravu systémovou.</a:t>
            </a:r>
          </a:p>
          <a:p>
            <a:endParaRPr lang="cs-CZ" alt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29600" cy="703262"/>
          </a:xfrm>
        </p:spPr>
        <p:txBody>
          <a:bodyPr/>
          <a:lstStyle/>
          <a:p>
            <a:r>
              <a:rPr lang="cs-CZ" altLang="cs-CZ">
                <a:solidFill>
                  <a:schemeClr val="folHlink"/>
                </a:solidFill>
              </a:rPr>
              <a:t>RESORPCE</a:t>
            </a:r>
            <a:endParaRPr lang="cs-CZ" altLang="cs-CZ" sz="4000" b="1"/>
          </a:p>
        </p:txBody>
      </p:sp>
      <p:sp>
        <p:nvSpPr>
          <p:cNvPr id="34819" name="Rectangle 3"/>
          <p:cNvSpPr>
            <a:spLocks noGrp="1" noChangeArrowheads="1"/>
          </p:cNvSpPr>
          <p:nvPr>
            <p:ph type="body" idx="1"/>
          </p:nvPr>
        </p:nvSpPr>
        <p:spPr>
          <a:xfrm>
            <a:off x="457200" y="1196975"/>
            <a:ext cx="8229600" cy="5400675"/>
          </a:xfrm>
        </p:spPr>
        <p:txBody>
          <a:bodyPr/>
          <a:lstStyle/>
          <a:p>
            <a:pPr marL="457200" indent="-457200">
              <a:lnSpc>
                <a:spcPct val="80000"/>
              </a:lnSpc>
            </a:pPr>
            <a:r>
              <a:rPr lang="cs-CZ" altLang="cs-CZ" sz="2400"/>
              <a:t>průnik látky z místa aplikace do krevního nebo lymfatického systému, odkud je látka transportována k cílovým orgánům</a:t>
            </a:r>
          </a:p>
          <a:p>
            <a:pPr marL="457200" indent="-457200">
              <a:lnSpc>
                <a:spcPct val="80000"/>
              </a:lnSpc>
            </a:pPr>
            <a:r>
              <a:rPr lang="cs-CZ" altLang="cs-CZ" sz="2400"/>
              <a:t>látka musí překonat biologické membrány oddělující vnitřní prostředí od vnějšího (kůže, sliznice), buněčné membrány oddělující jednotlivé buňky a nitrobuněčné struktury</a:t>
            </a:r>
          </a:p>
          <a:p>
            <a:pPr marL="457200" indent="-457200">
              <a:lnSpc>
                <a:spcPct val="80000"/>
              </a:lnSpc>
            </a:pPr>
            <a:r>
              <a:rPr lang="cs-CZ" altLang="cs-CZ" sz="2400"/>
              <a:t>buněčné membrány jsou tvořeny fosfolipidovou dvojvrstvou do které jsou zabudovány bílkoviny (přenašeče, receptory) a cholesterol se zpevňující funkcí</a:t>
            </a:r>
          </a:p>
          <a:p>
            <a:pPr marL="457200" indent="-457200">
              <a:lnSpc>
                <a:spcPct val="80000"/>
              </a:lnSpc>
            </a:pPr>
            <a:r>
              <a:rPr lang="cs-CZ" altLang="cs-CZ" sz="2400"/>
              <a:t>přes membránu látka může pronikat čtyřmi způsoby:</a:t>
            </a:r>
          </a:p>
          <a:p>
            <a:pPr marL="838200" lvl="1" indent="-381000">
              <a:lnSpc>
                <a:spcPct val="80000"/>
              </a:lnSpc>
              <a:buFontTx/>
              <a:buAutoNum type="arabicPeriod"/>
            </a:pPr>
            <a:r>
              <a:rPr lang="cs-CZ" altLang="cs-CZ" sz="2000"/>
              <a:t> pasivní transport</a:t>
            </a:r>
          </a:p>
          <a:p>
            <a:pPr marL="838200" lvl="1" indent="-381000">
              <a:lnSpc>
                <a:spcPct val="80000"/>
              </a:lnSpc>
              <a:buFontTx/>
              <a:buAutoNum type="arabicPeriod"/>
            </a:pPr>
            <a:r>
              <a:rPr lang="cs-CZ" altLang="cs-CZ" sz="2000"/>
              <a:t> spřažený transport</a:t>
            </a:r>
          </a:p>
          <a:p>
            <a:pPr marL="838200" lvl="1" indent="-381000">
              <a:lnSpc>
                <a:spcPct val="80000"/>
              </a:lnSpc>
              <a:buFontTx/>
              <a:buAutoNum type="arabicPeriod"/>
            </a:pPr>
            <a:r>
              <a:rPr lang="cs-CZ" altLang="cs-CZ" sz="2000"/>
              <a:t> aktivní transport</a:t>
            </a:r>
          </a:p>
          <a:p>
            <a:pPr marL="838200" lvl="1" indent="-381000">
              <a:lnSpc>
                <a:spcPct val="80000"/>
              </a:lnSpc>
              <a:buFontTx/>
              <a:buAutoNum type="arabicPeriod"/>
            </a:pPr>
            <a:r>
              <a:rPr lang="cs-CZ" altLang="cs-CZ" sz="2000"/>
              <a:t> vezikulární transport</a:t>
            </a:r>
          </a:p>
          <a:p>
            <a:pPr marL="457200" indent="-457200">
              <a:lnSpc>
                <a:spcPct val="80000"/>
              </a:lnSpc>
            </a:pPr>
            <a:endParaRPr lang="cs-CZ" altLang="cs-CZ" sz="2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7813"/>
            <a:ext cx="8229600" cy="847725"/>
          </a:xfrm>
        </p:spPr>
        <p:txBody>
          <a:bodyPr/>
          <a:lstStyle/>
          <a:p>
            <a:r>
              <a:rPr lang="cs-CZ" altLang="cs-CZ" sz="4800">
                <a:solidFill>
                  <a:schemeClr val="folHlink"/>
                </a:solidFill>
              </a:rPr>
              <a:t>RESORPCE</a:t>
            </a:r>
          </a:p>
        </p:txBody>
      </p:sp>
      <p:sp>
        <p:nvSpPr>
          <p:cNvPr id="35843" name="Rectangle 3"/>
          <p:cNvSpPr>
            <a:spLocks noGrp="1" noChangeArrowheads="1"/>
          </p:cNvSpPr>
          <p:nvPr>
            <p:ph type="body" idx="1"/>
          </p:nvPr>
        </p:nvSpPr>
        <p:spPr>
          <a:xfrm>
            <a:off x="457200" y="1125538"/>
            <a:ext cx="8578850" cy="5543550"/>
          </a:xfrm>
        </p:spPr>
        <p:txBody>
          <a:bodyPr/>
          <a:lstStyle/>
          <a:p>
            <a:pPr marL="609600" indent="-609600">
              <a:lnSpc>
                <a:spcPct val="80000"/>
              </a:lnSpc>
              <a:buFont typeface="Wingdings" panose="05000000000000000000" pitchFamily="2" charset="2"/>
              <a:buNone/>
            </a:pPr>
            <a:r>
              <a:rPr lang="cs-CZ" altLang="cs-CZ" sz="2800"/>
              <a:t>1. pasivní transport</a:t>
            </a:r>
          </a:p>
          <a:p>
            <a:pPr marL="609600" indent="-609600">
              <a:lnSpc>
                <a:spcPct val="80000"/>
              </a:lnSpc>
            </a:pPr>
            <a:r>
              <a:rPr lang="cs-CZ" altLang="cs-CZ" sz="2800"/>
              <a:t>děj probíhající ve směru koncentračního spádu bez dodání energie. Pasivním transportem se dostává látka do buňky dvěma způsoby: </a:t>
            </a:r>
          </a:p>
          <a:p>
            <a:pPr marL="990600" lvl="1" indent="-533400">
              <a:lnSpc>
                <a:spcPct val="80000"/>
              </a:lnSpc>
            </a:pPr>
            <a:r>
              <a:rPr lang="cs-CZ" altLang="cs-CZ" sz="2400"/>
              <a:t>prostá difůze - tak pronikají přes membránu pouze látky s malou molekulovou hmotností a látky lipofilní (rychlost závisí na konc. gradientu </a:t>
            </a:r>
            <a:r>
              <a:rPr lang="cs-CZ" altLang="cs-CZ" sz="2400">
                <a:cs typeface="Arial" panose="020B0604020202020204" pitchFamily="34" charset="0"/>
              </a:rPr>
              <a:t>→</a:t>
            </a:r>
            <a:r>
              <a:rPr lang="cs-CZ" altLang="cs-CZ" sz="2400"/>
              <a:t> játra – volně prostupná, velké póry v buněčné membráně, jsou nejvíce zasažená při otravách</a:t>
            </a:r>
            <a:r>
              <a:rPr lang="cs-CZ" altLang="cs-CZ" sz="2600"/>
              <a:t>) </a:t>
            </a:r>
          </a:p>
          <a:p>
            <a:pPr marL="990600" lvl="1" indent="-533400">
              <a:lnSpc>
                <a:spcPct val="80000"/>
              </a:lnSpc>
              <a:buFontTx/>
              <a:buNone/>
            </a:pPr>
            <a:endParaRPr lang="cs-CZ" altLang="cs-CZ" sz="2400"/>
          </a:p>
          <a:p>
            <a:pPr marL="990600" lvl="1" indent="-533400">
              <a:lnSpc>
                <a:spcPct val="80000"/>
              </a:lnSpc>
            </a:pPr>
            <a:r>
              <a:rPr lang="cs-CZ" altLang="cs-CZ" sz="2400"/>
              <a:t>facilitovaná difůze - je děj kdy látka přechází přes membránu pomocí přenašeče opět ve směru koncentračního spádu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cs-CZ">
                <a:solidFill>
                  <a:schemeClr val="folHlink"/>
                </a:solidFill>
              </a:rPr>
              <a:t>TOXIKOLOGIE</a:t>
            </a:r>
          </a:p>
        </p:txBody>
      </p:sp>
      <p:sp>
        <p:nvSpPr>
          <p:cNvPr id="7171" name="Rectangle 3"/>
          <p:cNvSpPr>
            <a:spLocks noGrp="1" noChangeArrowheads="1"/>
          </p:cNvSpPr>
          <p:nvPr>
            <p:ph type="body" idx="1"/>
          </p:nvPr>
        </p:nvSpPr>
        <p:spPr>
          <a:xfrm>
            <a:off x="179388" y="1600200"/>
            <a:ext cx="8785225" cy="4530725"/>
          </a:xfrm>
        </p:spPr>
        <p:txBody>
          <a:bodyPr/>
          <a:lstStyle/>
          <a:p>
            <a:pPr algn="ctr">
              <a:lnSpc>
                <a:spcPct val="90000"/>
              </a:lnSpc>
              <a:buFont typeface="Wingdings" panose="05000000000000000000" pitchFamily="2" charset="2"/>
              <a:buNone/>
            </a:pPr>
            <a:r>
              <a:rPr lang="cs-CZ" altLang="cs-CZ"/>
              <a:t>Aplikovaná odvětví toxikologie:</a:t>
            </a:r>
          </a:p>
          <a:p>
            <a:pPr>
              <a:lnSpc>
                <a:spcPct val="90000"/>
              </a:lnSpc>
            </a:pPr>
            <a:r>
              <a:rPr lang="cs-CZ" altLang="cs-CZ" sz="2400"/>
              <a:t>popisná toxikologie – popis poškození org.</a:t>
            </a:r>
          </a:p>
          <a:p>
            <a:pPr>
              <a:lnSpc>
                <a:spcPct val="90000"/>
              </a:lnSpc>
            </a:pPr>
            <a:r>
              <a:rPr lang="cs-CZ" altLang="cs-CZ" sz="2400"/>
              <a:t>predikční toxikologie – odhad toxicity ze struktury látky</a:t>
            </a:r>
          </a:p>
          <a:p>
            <a:pPr>
              <a:lnSpc>
                <a:spcPct val="90000"/>
              </a:lnSpc>
            </a:pPr>
            <a:r>
              <a:rPr lang="cs-CZ" altLang="cs-CZ" sz="2400"/>
              <a:t>soudní lékařství – způsoby, jak prokázat otravu</a:t>
            </a:r>
          </a:p>
          <a:p>
            <a:pPr>
              <a:lnSpc>
                <a:spcPct val="90000"/>
              </a:lnSpc>
            </a:pPr>
            <a:r>
              <a:rPr lang="cs-CZ" altLang="cs-CZ" sz="2400"/>
              <a:t>klinická toxikologie – diagnóza a léčení otrav</a:t>
            </a:r>
          </a:p>
          <a:p>
            <a:pPr>
              <a:lnSpc>
                <a:spcPct val="90000"/>
              </a:lnSpc>
            </a:pPr>
            <a:r>
              <a:rPr lang="cs-CZ" altLang="cs-CZ" sz="2400"/>
              <a:t>průmyslová toxikologie – otravy v průmyslu</a:t>
            </a:r>
          </a:p>
          <a:p>
            <a:pPr>
              <a:lnSpc>
                <a:spcPct val="90000"/>
              </a:lnSpc>
            </a:pPr>
            <a:r>
              <a:rPr lang="cs-CZ" altLang="cs-CZ" sz="2400"/>
              <a:t>toxikologie psychotropních a omamných látek</a:t>
            </a:r>
          </a:p>
          <a:p>
            <a:pPr>
              <a:lnSpc>
                <a:spcPct val="90000"/>
              </a:lnSpc>
            </a:pPr>
            <a:r>
              <a:rPr lang="cs-CZ" altLang="cs-CZ" sz="2400"/>
              <a:t>ekotoxikologie</a:t>
            </a:r>
          </a:p>
          <a:p>
            <a:pPr>
              <a:lnSpc>
                <a:spcPct val="90000"/>
              </a:lnSpc>
            </a:pPr>
            <a:r>
              <a:rPr lang="cs-CZ" altLang="cs-CZ" sz="2400"/>
              <a:t>toxikologie potravin a aditiv</a:t>
            </a:r>
          </a:p>
          <a:p>
            <a:pPr>
              <a:lnSpc>
                <a:spcPct val="90000"/>
              </a:lnSpc>
            </a:pPr>
            <a:r>
              <a:rPr lang="cs-CZ" altLang="cs-CZ" sz="2400"/>
              <a:t>toxikologie agrochemikálií – pesticidů, hnojiv</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0"/>
            <a:ext cx="8229600" cy="1139825"/>
          </a:xfrm>
        </p:spPr>
        <p:txBody>
          <a:bodyPr/>
          <a:lstStyle/>
          <a:p>
            <a:r>
              <a:rPr lang="cs-CZ" altLang="cs-CZ" sz="4800">
                <a:solidFill>
                  <a:schemeClr val="folHlink"/>
                </a:solidFill>
              </a:rPr>
              <a:t>RESORPCE</a:t>
            </a:r>
          </a:p>
        </p:txBody>
      </p:sp>
      <p:sp>
        <p:nvSpPr>
          <p:cNvPr id="36867" name="Rectangle 3"/>
          <p:cNvSpPr>
            <a:spLocks noGrp="1" noChangeArrowheads="1"/>
          </p:cNvSpPr>
          <p:nvPr>
            <p:ph type="body" idx="1"/>
          </p:nvPr>
        </p:nvSpPr>
        <p:spPr>
          <a:xfrm>
            <a:off x="457200" y="1196975"/>
            <a:ext cx="8229600" cy="4933950"/>
          </a:xfrm>
        </p:spPr>
        <p:txBody>
          <a:bodyPr/>
          <a:lstStyle/>
          <a:p>
            <a:pPr algn="ctr">
              <a:lnSpc>
                <a:spcPct val="80000"/>
              </a:lnSpc>
              <a:buFont typeface="Wingdings" panose="05000000000000000000" pitchFamily="2" charset="2"/>
              <a:buNone/>
            </a:pPr>
            <a:r>
              <a:rPr lang="cs-CZ" altLang="cs-CZ" sz="2000"/>
              <a:t>2. spřažený transport</a:t>
            </a:r>
          </a:p>
          <a:p>
            <a:pPr algn="ctr">
              <a:lnSpc>
                <a:spcPct val="80000"/>
              </a:lnSpc>
              <a:buFont typeface="Wingdings" panose="05000000000000000000" pitchFamily="2" charset="2"/>
              <a:buNone/>
            </a:pPr>
            <a:endParaRPr lang="cs-CZ" altLang="cs-CZ" sz="2000"/>
          </a:p>
          <a:p>
            <a:pPr>
              <a:lnSpc>
                <a:spcPct val="80000"/>
              </a:lnSpc>
            </a:pPr>
            <a:r>
              <a:rPr lang="cs-CZ" altLang="cs-CZ" sz="2000"/>
              <a:t>Jedná se o přenašečový systém, který je sám osobě pasivní, ale je spřažen s jiným energii spotřebovávajícím systémem. </a:t>
            </a:r>
          </a:p>
          <a:p>
            <a:pPr>
              <a:lnSpc>
                <a:spcPct val="80000"/>
              </a:lnSpc>
            </a:pPr>
            <a:r>
              <a:rPr lang="cs-CZ" altLang="cs-CZ" sz="2000"/>
              <a:t>Podle toho, zda jsou dvě látky transportovány stejným nebo opačným směrem rozlišujeme symport a antiport.</a:t>
            </a:r>
          </a:p>
          <a:p>
            <a:pPr>
              <a:lnSpc>
                <a:spcPct val="80000"/>
              </a:lnSpc>
            </a:pPr>
            <a:r>
              <a:rPr lang="cs-CZ" altLang="cs-CZ" sz="2000"/>
              <a:t> symport </a:t>
            </a:r>
            <a:br>
              <a:rPr lang="cs-CZ" altLang="cs-CZ" sz="2000"/>
            </a:br>
            <a:r>
              <a:rPr lang="cs-CZ" altLang="cs-CZ" sz="2000"/>
              <a:t>Klasický fyziologický příklad je symport Na</a:t>
            </a:r>
            <a:r>
              <a:rPr lang="cs-CZ" altLang="cs-CZ" sz="2000" baseline="30000"/>
              <a:t>+</a:t>
            </a:r>
            <a:r>
              <a:rPr lang="cs-CZ" altLang="cs-CZ" sz="2000"/>
              <a:t> a glukózy v poměru 1:1, jemuž poskytuje energii koncentrační a potenciálový gradient sodíku. Obdobně existuje symport pro aminokyseliny a sodík (pro jednotlivé aminokyseliny existuje 5 druhů symportu).</a:t>
            </a:r>
            <a:br>
              <a:rPr lang="cs-CZ" altLang="cs-CZ" sz="2000"/>
            </a:br>
            <a:r>
              <a:rPr lang="cs-CZ" altLang="cs-CZ" sz="2000"/>
              <a:t> </a:t>
            </a:r>
          </a:p>
          <a:p>
            <a:pPr>
              <a:lnSpc>
                <a:spcPct val="80000"/>
              </a:lnSpc>
            </a:pPr>
            <a:r>
              <a:rPr lang="cs-CZ" altLang="cs-CZ" sz="2000"/>
              <a:t> antiport </a:t>
            </a:r>
            <a:br>
              <a:rPr lang="cs-CZ" altLang="cs-CZ" sz="2000"/>
            </a:br>
            <a:r>
              <a:rPr lang="cs-CZ" altLang="cs-CZ" sz="2000"/>
              <a:t>Příkladem je například spřažený transport Ca</a:t>
            </a:r>
            <a:r>
              <a:rPr lang="cs-CZ" altLang="cs-CZ" sz="2000" baseline="30000"/>
              <a:t>2+</a:t>
            </a:r>
            <a:r>
              <a:rPr lang="cs-CZ" altLang="cs-CZ" sz="2000"/>
              <a:t> - Na</a:t>
            </a:r>
            <a:r>
              <a:rPr lang="cs-CZ" altLang="cs-CZ" sz="2000" baseline="30000"/>
              <a:t>+</a:t>
            </a:r>
            <a:r>
              <a:rPr lang="cs-CZ" altLang="cs-CZ" sz="2000"/>
              <a:t>. Energie je opět dodávána gradientem sodíku, zde však probíhá antiport v poměru 1:3.</a:t>
            </a:r>
          </a:p>
          <a:p>
            <a:pPr>
              <a:lnSpc>
                <a:spcPct val="80000"/>
              </a:lnSpc>
            </a:pPr>
            <a:endParaRPr lang="cs-CZ" altLang="cs-CZ" sz="2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cs-CZ" altLang="cs-CZ" sz="4800">
                <a:solidFill>
                  <a:schemeClr val="folHlink"/>
                </a:solidFill>
              </a:rPr>
              <a:t>RESORPCE</a:t>
            </a:r>
          </a:p>
        </p:txBody>
      </p:sp>
      <p:sp>
        <p:nvSpPr>
          <p:cNvPr id="37891" name="Rectangle 3"/>
          <p:cNvSpPr>
            <a:spLocks noGrp="1" noChangeArrowheads="1"/>
          </p:cNvSpPr>
          <p:nvPr>
            <p:ph type="body" idx="1"/>
          </p:nvPr>
        </p:nvSpPr>
        <p:spPr>
          <a:xfrm>
            <a:off x="457200" y="1600200"/>
            <a:ext cx="8229600" cy="5068888"/>
          </a:xfrm>
        </p:spPr>
        <p:txBody>
          <a:bodyPr/>
          <a:lstStyle/>
          <a:p>
            <a:pPr algn="ctr">
              <a:lnSpc>
                <a:spcPct val="80000"/>
              </a:lnSpc>
              <a:buFont typeface="Wingdings" panose="05000000000000000000" pitchFamily="2" charset="2"/>
              <a:buNone/>
            </a:pPr>
            <a:r>
              <a:rPr lang="cs-CZ" altLang="cs-CZ" sz="2800"/>
              <a:t>3. aktivní transport</a:t>
            </a:r>
          </a:p>
          <a:p>
            <a:pPr algn="ctr">
              <a:lnSpc>
                <a:spcPct val="80000"/>
              </a:lnSpc>
              <a:buFont typeface="Wingdings" panose="05000000000000000000" pitchFamily="2" charset="2"/>
              <a:buNone/>
            </a:pPr>
            <a:endParaRPr lang="cs-CZ" altLang="cs-CZ" sz="2800"/>
          </a:p>
          <a:p>
            <a:pPr>
              <a:lnSpc>
                <a:spcPct val="80000"/>
              </a:lnSpc>
            </a:pPr>
            <a:r>
              <a:rPr lang="cs-CZ" altLang="cs-CZ" sz="2800"/>
              <a:t>Děj probíhající proti elektrochemickému gradientu, vyžaduje přívod energie a probíhá opět pomocí proteinových přenašečů.</a:t>
            </a:r>
          </a:p>
          <a:p>
            <a:pPr>
              <a:lnSpc>
                <a:spcPct val="80000"/>
              </a:lnSpc>
            </a:pPr>
            <a:r>
              <a:rPr lang="cs-CZ" altLang="cs-CZ" sz="2800"/>
              <a:t>Nejrozšířenějším typem tohoto transportu je Na</a:t>
            </a:r>
            <a:r>
              <a:rPr lang="cs-CZ" altLang="cs-CZ" sz="2800" baseline="30000"/>
              <a:t>+</a:t>
            </a:r>
            <a:r>
              <a:rPr lang="cs-CZ" altLang="cs-CZ" sz="2800"/>
              <a:t>- K</a:t>
            </a:r>
            <a:r>
              <a:rPr lang="cs-CZ" altLang="cs-CZ" sz="2800" baseline="30000"/>
              <a:t>+</a:t>
            </a:r>
            <a:r>
              <a:rPr lang="cs-CZ" altLang="cs-CZ" sz="2800"/>
              <a:t> pumpa, která přispívá ke stabilizaci klidového rozložení iontů po obou stranách membrány.</a:t>
            </a:r>
          </a:p>
          <a:p>
            <a:pPr>
              <a:lnSpc>
                <a:spcPct val="80000"/>
              </a:lnSpc>
            </a:pPr>
            <a:r>
              <a:rPr lang="cs-CZ" altLang="cs-CZ" sz="2800"/>
              <a:t>Energetické spotřeba těchto mechanismů činí asi 30% energie buňky (u aktivních buněk až 70%). </a:t>
            </a:r>
          </a:p>
          <a:p>
            <a:pPr algn="ctr">
              <a:lnSpc>
                <a:spcPct val="80000"/>
              </a:lnSpc>
              <a:buFont typeface="Wingdings" panose="05000000000000000000" pitchFamily="2" charset="2"/>
              <a:buNone/>
            </a:pPr>
            <a:endParaRPr lang="cs-CZ" altLang="cs-CZ"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cs-CZ" altLang="cs-CZ" sz="4800">
                <a:solidFill>
                  <a:schemeClr val="folHlink"/>
                </a:solidFill>
              </a:rPr>
              <a:t>RESORPCE</a:t>
            </a:r>
          </a:p>
        </p:txBody>
      </p:sp>
      <p:sp>
        <p:nvSpPr>
          <p:cNvPr id="38915" name="Rectangle 3"/>
          <p:cNvSpPr>
            <a:spLocks noGrp="1" noChangeArrowheads="1"/>
          </p:cNvSpPr>
          <p:nvPr>
            <p:ph type="body" idx="1"/>
          </p:nvPr>
        </p:nvSpPr>
        <p:spPr/>
        <p:txBody>
          <a:bodyPr/>
          <a:lstStyle/>
          <a:p>
            <a:pPr algn="ctr">
              <a:lnSpc>
                <a:spcPct val="80000"/>
              </a:lnSpc>
              <a:buFont typeface="Wingdings" panose="05000000000000000000" pitchFamily="2" charset="2"/>
              <a:buNone/>
            </a:pPr>
            <a:r>
              <a:rPr lang="cs-CZ" altLang="cs-CZ" sz="2400"/>
              <a:t>4. vezikulární transport</a:t>
            </a:r>
          </a:p>
          <a:p>
            <a:pPr algn="ctr">
              <a:lnSpc>
                <a:spcPct val="80000"/>
              </a:lnSpc>
              <a:buFont typeface="Wingdings" panose="05000000000000000000" pitchFamily="2" charset="2"/>
              <a:buNone/>
            </a:pPr>
            <a:endParaRPr lang="cs-CZ" altLang="cs-CZ" sz="2400"/>
          </a:p>
          <a:p>
            <a:pPr>
              <a:lnSpc>
                <a:spcPct val="80000"/>
              </a:lnSpc>
            </a:pPr>
            <a:r>
              <a:rPr lang="cs-CZ" altLang="cs-CZ" sz="2400"/>
              <a:t>Takto jsou do buňky a z buňky přenášeny látky s velkou molekulovou hmotností (například polypeptidy, proteiny či cholesterol). </a:t>
            </a:r>
          </a:p>
          <a:p>
            <a:pPr>
              <a:lnSpc>
                <a:spcPct val="80000"/>
              </a:lnSpc>
            </a:pPr>
            <a:r>
              <a:rPr lang="cs-CZ" altLang="cs-CZ" sz="2400" b="1"/>
              <a:t>Endocytóza</a:t>
            </a:r>
            <a:r>
              <a:rPr lang="cs-CZ" altLang="cs-CZ" sz="2400"/>
              <a:t> probíhá tak, že se malé úseky membrány vychlipují do cytoplasmy, poté se vchlípenina zaškrtí a od membrány se dotrhne váček, který se uvolní do cytoplazmy.</a:t>
            </a:r>
            <a:endParaRPr lang="cs-CZ" altLang="cs-CZ" sz="2400" b="1"/>
          </a:p>
          <a:p>
            <a:pPr>
              <a:lnSpc>
                <a:spcPct val="80000"/>
              </a:lnSpc>
            </a:pPr>
            <a:r>
              <a:rPr lang="cs-CZ" altLang="cs-CZ" sz="2400" b="1"/>
              <a:t>Exocytóza</a:t>
            </a:r>
            <a:r>
              <a:rPr lang="cs-CZ" altLang="cs-CZ" sz="2400"/>
              <a:t> je děj opačný, transportní vezikula se dotkne plazmatické membrány, jejich membrány splynou a membrána se otevře do extracelulárního prostoru.</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229600" cy="630237"/>
          </a:xfrm>
        </p:spPr>
        <p:txBody>
          <a:bodyPr/>
          <a:lstStyle/>
          <a:p>
            <a:r>
              <a:rPr lang="cs-CZ" altLang="cs-CZ">
                <a:solidFill>
                  <a:schemeClr val="folHlink"/>
                </a:solidFill>
              </a:rPr>
              <a:t>RESORPCE</a:t>
            </a:r>
          </a:p>
        </p:txBody>
      </p:sp>
      <p:sp>
        <p:nvSpPr>
          <p:cNvPr id="39939" name="Rectangle 3"/>
          <p:cNvSpPr>
            <a:spLocks noGrp="1" noChangeArrowheads="1"/>
          </p:cNvSpPr>
          <p:nvPr>
            <p:ph type="body" idx="1"/>
          </p:nvPr>
        </p:nvSpPr>
        <p:spPr>
          <a:xfrm>
            <a:off x="457200" y="1196975"/>
            <a:ext cx="8229600" cy="5256213"/>
          </a:xfrm>
        </p:spPr>
        <p:txBody>
          <a:bodyPr/>
          <a:lstStyle/>
          <a:p>
            <a:pPr algn="ctr">
              <a:lnSpc>
                <a:spcPct val="90000"/>
              </a:lnSpc>
              <a:buFont typeface="Wingdings" panose="05000000000000000000" pitchFamily="2" charset="2"/>
              <a:buNone/>
            </a:pPr>
            <a:r>
              <a:rPr lang="cs-CZ" altLang="cs-CZ" sz="2400" b="1"/>
              <a:t>Faktory ovlivňující resorpci</a:t>
            </a:r>
          </a:p>
          <a:p>
            <a:pPr algn="ctr">
              <a:lnSpc>
                <a:spcPct val="90000"/>
              </a:lnSpc>
              <a:buFont typeface="Wingdings" panose="05000000000000000000" pitchFamily="2" charset="2"/>
              <a:buNone/>
            </a:pPr>
            <a:endParaRPr lang="cs-CZ" altLang="cs-CZ" sz="2400" b="1"/>
          </a:p>
          <a:p>
            <a:pPr>
              <a:lnSpc>
                <a:spcPct val="90000"/>
              </a:lnSpc>
            </a:pPr>
            <a:r>
              <a:rPr lang="cs-CZ" altLang="cs-CZ" sz="2400"/>
              <a:t>Při vstřebávání musí látka projít z místa aplikace do místa působení, přičemž musí proniknout biologickými membránami a stěnou kapilár.</a:t>
            </a:r>
          </a:p>
          <a:p>
            <a:pPr>
              <a:lnSpc>
                <a:spcPct val="90000"/>
              </a:lnSpc>
              <a:buFont typeface="Wingdings" panose="05000000000000000000" pitchFamily="2" charset="2"/>
              <a:buNone/>
            </a:pPr>
            <a:r>
              <a:rPr lang="cs-CZ" altLang="cs-CZ" sz="2400"/>
              <a:t> Tento průchod ovlivňují:</a:t>
            </a:r>
          </a:p>
          <a:p>
            <a:pPr>
              <a:lnSpc>
                <a:spcPct val="90000"/>
              </a:lnSpc>
            </a:pPr>
            <a:r>
              <a:rPr lang="cs-CZ" altLang="cs-CZ" sz="2400"/>
              <a:t>fyzikálně-chemické vlastnosti látky</a:t>
            </a:r>
          </a:p>
          <a:p>
            <a:pPr>
              <a:lnSpc>
                <a:spcPct val="90000"/>
              </a:lnSpc>
            </a:pPr>
            <a:r>
              <a:rPr lang="cs-CZ" altLang="cs-CZ" sz="2400"/>
              <a:t>rozpustnost látky</a:t>
            </a:r>
          </a:p>
          <a:p>
            <a:pPr>
              <a:lnSpc>
                <a:spcPct val="90000"/>
              </a:lnSpc>
            </a:pPr>
            <a:r>
              <a:rPr lang="cs-CZ" altLang="cs-CZ" sz="2400"/>
              <a:t>koncentrace látky</a:t>
            </a:r>
          </a:p>
          <a:p>
            <a:pPr>
              <a:lnSpc>
                <a:spcPct val="90000"/>
              </a:lnSpc>
            </a:pPr>
            <a:r>
              <a:rPr lang="cs-CZ" altLang="cs-CZ" sz="2400"/>
              <a:t>aplikační forma (při p.o. aplikaci například přítomnost potravy v trávícím traktu, peristaltika, atd., zatím co například při inhalaci není difúze přes buněčnou stěnu limitována a toxická látka se dostává velmi rychle do krve)</a:t>
            </a:r>
          </a:p>
          <a:p>
            <a:pPr>
              <a:lnSpc>
                <a:spcPct val="90000"/>
              </a:lnSpc>
            </a:pPr>
            <a:endParaRPr lang="cs-CZ" altLang="cs-CZ"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7813"/>
            <a:ext cx="8229600" cy="558800"/>
          </a:xfrm>
        </p:spPr>
        <p:txBody>
          <a:bodyPr/>
          <a:lstStyle/>
          <a:p>
            <a:r>
              <a:rPr lang="cs-CZ" altLang="cs-CZ" sz="4000">
                <a:solidFill>
                  <a:schemeClr val="folHlink"/>
                </a:solidFill>
              </a:rPr>
              <a:t>Distribuce</a:t>
            </a:r>
          </a:p>
        </p:txBody>
      </p:sp>
      <p:sp>
        <p:nvSpPr>
          <p:cNvPr id="40963" name="Rectangle 3"/>
          <p:cNvSpPr>
            <a:spLocks noGrp="1" noChangeArrowheads="1"/>
          </p:cNvSpPr>
          <p:nvPr>
            <p:ph type="body" idx="1"/>
          </p:nvPr>
        </p:nvSpPr>
        <p:spPr>
          <a:xfrm>
            <a:off x="457200" y="1196975"/>
            <a:ext cx="8229600" cy="5545138"/>
          </a:xfrm>
        </p:spPr>
        <p:txBody>
          <a:bodyPr/>
          <a:lstStyle/>
          <a:p>
            <a:r>
              <a:rPr lang="cs-CZ" altLang="cs-CZ" sz="2800"/>
              <a:t>Po vstřebání se látka dostane do venózní větve krevního oběhu a krví je transportována k cílovým orgánům. </a:t>
            </a:r>
          </a:p>
          <a:p>
            <a:r>
              <a:rPr lang="cs-CZ" altLang="cs-CZ" sz="2800"/>
              <a:t>Průnik přes kapilární stěnu do místa aplikace ovlivňují tyto faktory: </a:t>
            </a:r>
          </a:p>
          <a:p>
            <a:pPr lvl="1"/>
            <a:r>
              <a:rPr lang="cs-CZ" altLang="cs-CZ"/>
              <a:t> prokrvení orgánu  </a:t>
            </a:r>
          </a:p>
          <a:p>
            <a:pPr lvl="1"/>
            <a:r>
              <a:rPr lang="cs-CZ" altLang="cs-CZ"/>
              <a:t> relativní molekulová hmotnost látky </a:t>
            </a:r>
          </a:p>
          <a:p>
            <a:pPr lvl="1"/>
            <a:r>
              <a:rPr lang="cs-CZ" altLang="cs-CZ"/>
              <a:t> vazba látky na bílkoviny krevní plazmy</a:t>
            </a:r>
            <a:r>
              <a:rPr lang="cs-CZ" altLang="cs-CZ" sz="2400" b="1"/>
              <a:t> </a:t>
            </a:r>
          </a:p>
          <a:p>
            <a:pPr lvl="1"/>
            <a:r>
              <a:rPr lang="cs-CZ" altLang="cs-CZ" sz="2400"/>
              <a:t> </a:t>
            </a:r>
            <a:r>
              <a:rPr lang="cs-CZ" altLang="cs-CZ"/>
              <a:t>rozpustnost látky  </a:t>
            </a:r>
          </a:p>
          <a:p>
            <a:pPr lvl="1"/>
            <a:r>
              <a:rPr lang="cs-CZ" altLang="cs-CZ"/>
              <a:t> chemická struktura látky </a:t>
            </a:r>
          </a:p>
          <a:p>
            <a:pPr lvl="1"/>
            <a:r>
              <a:rPr lang="cs-CZ" altLang="cs-CZ"/>
              <a:t> existence specifických tkáňových bariér</a:t>
            </a:r>
            <a:r>
              <a:rPr lang="cs-CZ" altLang="cs-CZ" sz="240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7813"/>
            <a:ext cx="8229600" cy="847725"/>
          </a:xfrm>
        </p:spPr>
        <p:txBody>
          <a:bodyPr/>
          <a:lstStyle/>
          <a:p>
            <a:r>
              <a:rPr lang="cs-CZ" altLang="cs-CZ">
                <a:solidFill>
                  <a:schemeClr val="folHlink"/>
                </a:solidFill>
              </a:rPr>
              <a:t>Biotransformace</a:t>
            </a:r>
            <a:r>
              <a:rPr lang="cs-CZ" altLang="cs-CZ"/>
              <a:t> </a:t>
            </a:r>
          </a:p>
        </p:txBody>
      </p:sp>
      <p:sp>
        <p:nvSpPr>
          <p:cNvPr id="41987" name="Rectangle 3"/>
          <p:cNvSpPr>
            <a:spLocks noGrp="1" noChangeArrowheads="1"/>
          </p:cNvSpPr>
          <p:nvPr>
            <p:ph type="body" idx="1"/>
          </p:nvPr>
        </p:nvSpPr>
        <p:spPr/>
        <p:txBody>
          <a:bodyPr/>
          <a:lstStyle/>
          <a:p>
            <a:pPr>
              <a:lnSpc>
                <a:spcPct val="90000"/>
              </a:lnSpc>
            </a:pPr>
            <a:r>
              <a:rPr lang="cs-CZ" altLang="cs-CZ" sz="2400"/>
              <a:t>proces chemické přeměny látek v organismu vedoucí k ukončení či změně biologické aktivity látky</a:t>
            </a:r>
          </a:p>
          <a:p>
            <a:pPr>
              <a:lnSpc>
                <a:spcPct val="90000"/>
              </a:lnSpc>
            </a:pPr>
            <a:r>
              <a:rPr lang="cs-CZ" altLang="cs-CZ" sz="2400"/>
              <a:t>produktem biotransformace je metabolit, který může být:</a:t>
            </a:r>
          </a:p>
          <a:p>
            <a:pPr>
              <a:lnSpc>
                <a:spcPct val="90000"/>
              </a:lnSpc>
            </a:pPr>
            <a:r>
              <a:rPr lang="cs-CZ" altLang="cs-CZ" sz="2400"/>
              <a:t>inaktivní</a:t>
            </a:r>
          </a:p>
          <a:p>
            <a:pPr>
              <a:lnSpc>
                <a:spcPct val="90000"/>
              </a:lnSpc>
            </a:pPr>
            <a:r>
              <a:rPr lang="cs-CZ" altLang="cs-CZ" sz="2400"/>
              <a:t>méně aktivní</a:t>
            </a:r>
          </a:p>
          <a:p>
            <a:pPr>
              <a:lnSpc>
                <a:spcPct val="90000"/>
              </a:lnSpc>
            </a:pPr>
            <a:r>
              <a:rPr lang="cs-CZ" altLang="cs-CZ" sz="2400"/>
              <a:t>aktivnější - některé látky sami bez farmakodynamického účinku se teprve v procesu biotransformace mění na účinný metabolit (tyto látky se označují jako tzv. "prolátky„)</a:t>
            </a:r>
          </a:p>
          <a:p>
            <a:pPr>
              <a:lnSpc>
                <a:spcPct val="90000"/>
              </a:lnSpc>
            </a:pPr>
            <a:r>
              <a:rPr lang="cs-CZ" altLang="cs-CZ" sz="2400"/>
              <a:t>toxický</a:t>
            </a:r>
          </a:p>
          <a:p>
            <a:pPr>
              <a:lnSpc>
                <a:spcPct val="90000"/>
              </a:lnSpc>
            </a:pPr>
            <a:endParaRPr lang="cs-CZ" altLang="cs-CZ"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7813"/>
            <a:ext cx="8229600" cy="919162"/>
          </a:xfrm>
        </p:spPr>
        <p:txBody>
          <a:bodyPr/>
          <a:lstStyle/>
          <a:p>
            <a:r>
              <a:rPr lang="cs-CZ" altLang="cs-CZ">
                <a:solidFill>
                  <a:schemeClr val="folHlink"/>
                </a:solidFill>
              </a:rPr>
              <a:t>Biotransformace</a:t>
            </a:r>
          </a:p>
        </p:txBody>
      </p:sp>
      <p:sp>
        <p:nvSpPr>
          <p:cNvPr id="43011" name="Rectangle 3"/>
          <p:cNvSpPr>
            <a:spLocks noGrp="1" noChangeArrowheads="1"/>
          </p:cNvSpPr>
          <p:nvPr>
            <p:ph type="body" idx="1"/>
          </p:nvPr>
        </p:nvSpPr>
        <p:spPr/>
        <p:txBody>
          <a:bodyPr/>
          <a:lstStyle/>
          <a:p>
            <a:pPr>
              <a:lnSpc>
                <a:spcPct val="150000"/>
              </a:lnSpc>
            </a:pPr>
            <a:r>
              <a:rPr lang="cs-CZ" altLang="cs-CZ" sz="2400"/>
              <a:t>Probíhá převážně v játrech</a:t>
            </a:r>
          </a:p>
          <a:p>
            <a:pPr>
              <a:lnSpc>
                <a:spcPct val="150000"/>
              </a:lnSpc>
            </a:pPr>
            <a:r>
              <a:rPr lang="cs-CZ" altLang="cs-CZ" sz="2400" b="1">
                <a:solidFill>
                  <a:schemeClr val="folHlink"/>
                </a:solidFill>
              </a:rPr>
              <a:t>I. Fáze</a:t>
            </a:r>
            <a:r>
              <a:rPr lang="cs-CZ" altLang="cs-CZ" sz="2400"/>
              <a:t> - převážně hydroxylace, produkt často výrazně biologicky aktivní</a:t>
            </a:r>
          </a:p>
          <a:p>
            <a:pPr>
              <a:lnSpc>
                <a:spcPct val="150000"/>
              </a:lnSpc>
            </a:pPr>
            <a:r>
              <a:rPr lang="cs-CZ" altLang="cs-CZ" sz="2400" b="1">
                <a:solidFill>
                  <a:schemeClr val="folHlink"/>
                </a:solidFill>
              </a:rPr>
              <a:t>II. Fáze</a:t>
            </a:r>
            <a:r>
              <a:rPr lang="cs-CZ" altLang="cs-CZ" sz="2400"/>
              <a:t> – konjugace, produkt většinou neaktivní</a:t>
            </a:r>
          </a:p>
          <a:p>
            <a:pPr>
              <a:lnSpc>
                <a:spcPct val="150000"/>
              </a:lnSpc>
            </a:pPr>
            <a:r>
              <a:rPr lang="cs-CZ" altLang="cs-CZ" sz="2400"/>
              <a:t>Výsledkem jsou polárnější deriváty, které se mohou vyloučit močí (žlučí) ven z těla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cs-CZ" altLang="cs-CZ">
                <a:solidFill>
                  <a:schemeClr val="folHlink"/>
                </a:solidFill>
              </a:rPr>
              <a:t>Biotransformace</a:t>
            </a:r>
          </a:p>
        </p:txBody>
      </p:sp>
      <p:sp>
        <p:nvSpPr>
          <p:cNvPr id="46083" name="Rectangle 3"/>
          <p:cNvSpPr>
            <a:spLocks noGrp="1" noChangeArrowheads="1"/>
          </p:cNvSpPr>
          <p:nvPr>
            <p:ph type="body" idx="1"/>
          </p:nvPr>
        </p:nvSpPr>
        <p:spPr/>
        <p:txBody>
          <a:bodyPr/>
          <a:lstStyle/>
          <a:p>
            <a:pPr>
              <a:lnSpc>
                <a:spcPct val="80000"/>
              </a:lnSpc>
            </a:pPr>
            <a:r>
              <a:rPr lang="cs-CZ" altLang="cs-CZ" sz="2400"/>
              <a:t>Většina látek podléhá po vstupu do organismu chemickým přeměnám, biotransformaci (metabolickým přeměnám). </a:t>
            </a:r>
          </a:p>
          <a:p>
            <a:pPr>
              <a:lnSpc>
                <a:spcPct val="80000"/>
              </a:lnSpc>
            </a:pPr>
            <a:r>
              <a:rPr lang="cs-CZ" altLang="cs-CZ" sz="2400"/>
              <a:t>Na těchto přeměnách se podílejí četné biokatalyzátory – enzymy. </a:t>
            </a:r>
          </a:p>
          <a:p>
            <a:pPr>
              <a:lnSpc>
                <a:spcPct val="80000"/>
              </a:lnSpc>
            </a:pPr>
            <a:r>
              <a:rPr lang="cs-CZ" altLang="cs-CZ" sz="2400"/>
              <a:t>Produkty metabolismu jsou zpravidla lépe rozpustné ve vodě, více hydrofilní, než výchozí látka a jsou proto lépe vylučovány z těla, i když to není pravidlem. </a:t>
            </a:r>
          </a:p>
          <a:p>
            <a:pPr>
              <a:lnSpc>
                <a:spcPct val="80000"/>
              </a:lnSpc>
            </a:pPr>
            <a:r>
              <a:rPr lang="cs-CZ" altLang="cs-CZ" sz="2400"/>
              <a:t>Biotransformační enzymy se vyskytují hlavně v játrech. </a:t>
            </a:r>
          </a:p>
          <a:p>
            <a:pPr>
              <a:lnSpc>
                <a:spcPct val="80000"/>
              </a:lnSpc>
            </a:pPr>
            <a:r>
              <a:rPr lang="cs-CZ" altLang="cs-CZ" sz="2400"/>
              <a:t>Cizorodé látky se z těla vylučují hlavně močí, stolicí a ve vydechovaném vzduchu.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cs-CZ" altLang="cs-CZ">
                <a:solidFill>
                  <a:schemeClr val="folHlink"/>
                </a:solidFill>
              </a:rPr>
              <a:t>Eliminace</a:t>
            </a:r>
          </a:p>
        </p:txBody>
      </p:sp>
      <p:sp>
        <p:nvSpPr>
          <p:cNvPr id="44035" name="Rectangle 3"/>
          <p:cNvSpPr>
            <a:spLocks noGrp="1" noChangeArrowheads="1"/>
          </p:cNvSpPr>
          <p:nvPr>
            <p:ph type="body" idx="1"/>
          </p:nvPr>
        </p:nvSpPr>
        <p:spPr>
          <a:xfrm>
            <a:off x="457200" y="1600200"/>
            <a:ext cx="8229600" cy="4997450"/>
          </a:xfrm>
        </p:spPr>
        <p:txBody>
          <a:bodyPr/>
          <a:lstStyle/>
          <a:p>
            <a:pPr>
              <a:lnSpc>
                <a:spcPct val="80000"/>
              </a:lnSpc>
            </a:pPr>
            <a:r>
              <a:rPr lang="cs-CZ" altLang="cs-CZ" sz="2800"/>
              <a:t>Proces vedoucí k odstranění aktivní látky z organismu.</a:t>
            </a:r>
          </a:p>
          <a:p>
            <a:pPr>
              <a:lnSpc>
                <a:spcPct val="80000"/>
              </a:lnSpc>
            </a:pPr>
            <a:r>
              <a:rPr lang="cs-CZ" altLang="cs-CZ" sz="2800"/>
              <a:t>Aplikované látky a jejich metabolity se z organismu odstraňují různými cestami - většina látek je vylučována močí či stolicí. </a:t>
            </a:r>
          </a:p>
          <a:p>
            <a:pPr>
              <a:lnSpc>
                <a:spcPct val="80000"/>
              </a:lnSpc>
            </a:pPr>
            <a:r>
              <a:rPr lang="cs-CZ" altLang="cs-CZ" sz="2800"/>
              <a:t>Hydrofilní produkty biotransformace s menší molekulovou hmotností přestupují přednostně z jaterní buňky do krve a jsou vyloučeny močí, zatím co metabolity s větší molekulovou hmotností přestupují z jaterní buňky do žluči a tou jdou do střev a jsou eliminovány stolicí (pokud nepodléhají zpětné resorpci).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altLang="cs-CZ">
                <a:solidFill>
                  <a:schemeClr val="folHlink"/>
                </a:solidFill>
              </a:rPr>
              <a:t>Klinická toxikologie</a:t>
            </a:r>
          </a:p>
        </p:txBody>
      </p:sp>
      <p:sp>
        <p:nvSpPr>
          <p:cNvPr id="45059" name="Rectangle 3"/>
          <p:cNvSpPr>
            <a:spLocks noGrp="1" noChangeArrowheads="1"/>
          </p:cNvSpPr>
          <p:nvPr>
            <p:ph type="body" idx="1"/>
          </p:nvPr>
        </p:nvSpPr>
        <p:spPr/>
        <p:txBody>
          <a:bodyPr/>
          <a:lstStyle/>
          <a:p>
            <a:r>
              <a:rPr lang="cs-CZ" altLang="cs-CZ"/>
              <a:t> zaměřená na terapii otrav</a:t>
            </a:r>
          </a:p>
          <a:p>
            <a:r>
              <a:rPr lang="cs-CZ" altLang="cs-CZ"/>
              <a:t> důležitá diagnostika otravy</a:t>
            </a:r>
          </a:p>
          <a:p>
            <a:r>
              <a:rPr lang="cs-CZ" altLang="cs-CZ"/>
              <a:t> zjistit, zda se o otravu jedná</a:t>
            </a:r>
          </a:p>
          <a:p>
            <a:r>
              <a:rPr lang="cs-CZ" altLang="cs-CZ"/>
              <a:t> rychlá a správná diagnóza umožňuje účinný terapeutický zásah</a:t>
            </a:r>
          </a:p>
          <a:p>
            <a:r>
              <a:rPr lang="cs-CZ" altLang="cs-CZ"/>
              <a:t> příznaky otrav nebývají obecně specifické – v úvahu připadá mnoho nox i jejich kombinací</a:t>
            </a:r>
          </a:p>
          <a:p>
            <a:endParaRPr lang="cs-CZ" altLang="cs-CZ"/>
          </a:p>
          <a:p>
            <a:endParaRPr lang="cs-CZ" alt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15888"/>
            <a:ext cx="8229600" cy="720725"/>
          </a:xfrm>
        </p:spPr>
        <p:txBody>
          <a:bodyPr/>
          <a:lstStyle/>
          <a:p>
            <a:r>
              <a:rPr lang="cs-CZ" altLang="cs-CZ" sz="4000">
                <a:solidFill>
                  <a:schemeClr val="folHlink"/>
                </a:solidFill>
              </a:rPr>
              <a:t>Toxikologie – vymezení pojmů</a:t>
            </a:r>
          </a:p>
        </p:txBody>
      </p:sp>
      <p:sp>
        <p:nvSpPr>
          <p:cNvPr id="8195" name="Rectangle 3"/>
          <p:cNvSpPr>
            <a:spLocks noGrp="1" noChangeArrowheads="1"/>
          </p:cNvSpPr>
          <p:nvPr>
            <p:ph type="body" idx="1"/>
          </p:nvPr>
        </p:nvSpPr>
        <p:spPr>
          <a:xfrm>
            <a:off x="457200" y="908050"/>
            <a:ext cx="8507413" cy="5545138"/>
          </a:xfrm>
        </p:spPr>
        <p:txBody>
          <a:bodyPr/>
          <a:lstStyle/>
          <a:p>
            <a:pPr>
              <a:lnSpc>
                <a:spcPct val="80000"/>
              </a:lnSpc>
            </a:pPr>
            <a:r>
              <a:rPr lang="cs-CZ" altLang="cs-CZ" sz="2400" b="1"/>
              <a:t>Jed</a:t>
            </a:r>
            <a:r>
              <a:rPr lang="cs-CZ" altLang="cs-CZ" sz="2400"/>
              <a:t> = toxická látka: látka, která může vyvolat škodlivý účinek - </a:t>
            </a:r>
            <a:r>
              <a:rPr lang="cs-CZ" altLang="cs-CZ" sz="2400" b="1"/>
              <a:t>otravu</a:t>
            </a:r>
            <a:r>
              <a:rPr lang="cs-CZ" altLang="cs-CZ" sz="2400"/>
              <a:t>.</a:t>
            </a:r>
          </a:p>
          <a:p>
            <a:pPr>
              <a:lnSpc>
                <a:spcPct val="80000"/>
              </a:lnSpc>
            </a:pPr>
            <a:r>
              <a:rPr lang="cs-CZ" altLang="cs-CZ" sz="2400"/>
              <a:t>Otrava (intoxikace) – poškození životních funkcí organismu v důsledku působení jedovaté látky.</a:t>
            </a:r>
          </a:p>
          <a:p>
            <a:pPr>
              <a:lnSpc>
                <a:spcPct val="80000"/>
              </a:lnSpc>
            </a:pPr>
            <a:r>
              <a:rPr lang="cs-CZ" altLang="cs-CZ" sz="2400"/>
              <a:t>Rozhodujícím faktorem je </a:t>
            </a:r>
            <a:r>
              <a:rPr lang="cs-CZ" altLang="cs-CZ" sz="2400" b="1"/>
              <a:t>dávka.</a:t>
            </a:r>
            <a:r>
              <a:rPr lang="cs-CZ" altLang="cs-CZ" sz="2400"/>
              <a:t> Za jedy považujeme ty látky, které jsou schopny vyvolat otravu již v malých dávkách.</a:t>
            </a:r>
          </a:p>
          <a:p>
            <a:pPr>
              <a:lnSpc>
                <a:spcPct val="80000"/>
              </a:lnSpc>
            </a:pPr>
            <a:r>
              <a:rPr lang="cs-CZ" altLang="cs-CZ" sz="2400"/>
              <a:t>Dávkou rozumíme množství látky, která se dostane do organismu (je absorbována).</a:t>
            </a:r>
          </a:p>
          <a:p>
            <a:pPr>
              <a:lnSpc>
                <a:spcPct val="80000"/>
              </a:lnSpc>
            </a:pPr>
            <a:r>
              <a:rPr lang="cs-CZ" altLang="cs-CZ" sz="2400" b="1"/>
              <a:t>Xenobiotikum</a:t>
            </a:r>
            <a:r>
              <a:rPr lang="cs-CZ" altLang="cs-CZ" sz="2400"/>
              <a:t> -  cizorodá látka, látka, která je organismu cizí, za normálních okolností se v něm nevyskytuje, není produktem ani meziproduktem fyziologického metabolismu.</a:t>
            </a:r>
          </a:p>
          <a:p>
            <a:pPr>
              <a:lnSpc>
                <a:spcPct val="80000"/>
              </a:lnSpc>
            </a:pPr>
            <a:r>
              <a:rPr lang="cs-CZ" altLang="cs-CZ" sz="2400"/>
              <a:t>Jedy jsou děleny do kategorií podle dávky, která je schopna usmrtit průměrného dospělého člověka (70 kg). Toto třídění vychází pouze z akutního účinku!</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cs-CZ" altLang="cs-CZ">
                <a:solidFill>
                  <a:schemeClr val="folHlink"/>
                </a:solidFill>
              </a:rPr>
              <a:t>Klinická toxikologie</a:t>
            </a:r>
          </a:p>
        </p:txBody>
      </p:sp>
      <p:sp>
        <p:nvSpPr>
          <p:cNvPr id="47107" name="Rectangle 3"/>
          <p:cNvSpPr>
            <a:spLocks noGrp="1" noChangeArrowheads="1"/>
          </p:cNvSpPr>
          <p:nvPr>
            <p:ph type="body" idx="1"/>
          </p:nvPr>
        </p:nvSpPr>
        <p:spPr/>
        <p:txBody>
          <a:bodyPr/>
          <a:lstStyle/>
          <a:p>
            <a:pPr marL="533400" indent="-533400" algn="ctr">
              <a:lnSpc>
                <a:spcPct val="80000"/>
              </a:lnSpc>
              <a:buFont typeface="Wingdings" panose="05000000000000000000" pitchFamily="2" charset="2"/>
              <a:buNone/>
            </a:pPr>
            <a:r>
              <a:rPr lang="cs-CZ" altLang="cs-CZ" sz="2800"/>
              <a:t>Příčiny intoxikací</a:t>
            </a:r>
          </a:p>
          <a:p>
            <a:pPr marL="533400" indent="-533400" algn="ctr">
              <a:lnSpc>
                <a:spcPct val="80000"/>
              </a:lnSpc>
              <a:buFont typeface="Wingdings" panose="05000000000000000000" pitchFamily="2" charset="2"/>
              <a:buNone/>
            </a:pPr>
            <a:endParaRPr lang="cs-CZ" altLang="cs-CZ" sz="2800"/>
          </a:p>
          <a:p>
            <a:pPr marL="533400" indent="-533400">
              <a:lnSpc>
                <a:spcPct val="80000"/>
              </a:lnSpc>
            </a:pPr>
            <a:r>
              <a:rPr lang="cs-CZ" altLang="cs-CZ" sz="2800">
                <a:latin typeface="Arial" panose="020B0604020202020204" pitchFamily="34" charset="0"/>
              </a:rPr>
              <a:t>náhoda</a:t>
            </a:r>
          </a:p>
          <a:p>
            <a:pPr marL="533400" indent="-533400">
              <a:lnSpc>
                <a:spcPct val="80000"/>
              </a:lnSpc>
            </a:pPr>
            <a:r>
              <a:rPr lang="cs-CZ" altLang="cs-CZ" sz="2800">
                <a:latin typeface="Arial" panose="020B0604020202020204" pitchFamily="34" charset="0"/>
              </a:rPr>
              <a:t>sebevražda</a:t>
            </a:r>
          </a:p>
          <a:p>
            <a:pPr marL="533400" indent="-533400">
              <a:lnSpc>
                <a:spcPct val="80000"/>
              </a:lnSpc>
            </a:pPr>
            <a:r>
              <a:rPr lang="cs-CZ" altLang="cs-CZ" sz="2800">
                <a:latin typeface="Arial" panose="020B0604020202020204" pitchFamily="34" charset="0"/>
              </a:rPr>
              <a:t>abúzus</a:t>
            </a:r>
          </a:p>
          <a:p>
            <a:pPr marL="533400" indent="-533400">
              <a:lnSpc>
                <a:spcPct val="80000"/>
              </a:lnSpc>
            </a:pPr>
            <a:r>
              <a:rPr lang="cs-CZ" altLang="cs-CZ" sz="2800">
                <a:latin typeface="Arial" panose="020B0604020202020204" pitchFamily="34" charset="0"/>
              </a:rPr>
              <a:t>profesionální příčiny</a:t>
            </a:r>
            <a:r>
              <a:rPr lang="cs-CZ" altLang="cs-CZ" sz="2800" b="1">
                <a:latin typeface="Arial" panose="020B0604020202020204" pitchFamily="34" charset="0"/>
              </a:rPr>
              <a:t> </a:t>
            </a:r>
          </a:p>
          <a:p>
            <a:pPr marL="533400" indent="-533400">
              <a:lnSpc>
                <a:spcPct val="80000"/>
              </a:lnSpc>
            </a:pPr>
            <a:r>
              <a:rPr lang="cs-CZ" altLang="cs-CZ" sz="2800">
                <a:latin typeface="Arial" panose="020B0604020202020204" pitchFamily="34" charset="0"/>
              </a:rPr>
              <a:t>domácí práce</a:t>
            </a:r>
          </a:p>
          <a:p>
            <a:pPr marL="533400" indent="-533400">
              <a:lnSpc>
                <a:spcPct val="80000"/>
              </a:lnSpc>
            </a:pPr>
            <a:r>
              <a:rPr lang="cs-CZ" altLang="cs-CZ" sz="2800">
                <a:latin typeface="Arial" panose="020B0604020202020204" pitchFamily="34" charset="0"/>
              </a:rPr>
              <a:t>medicinální důvody</a:t>
            </a:r>
          </a:p>
          <a:p>
            <a:pPr marL="533400" indent="-533400">
              <a:lnSpc>
                <a:spcPct val="80000"/>
              </a:lnSpc>
            </a:pPr>
            <a:r>
              <a:rPr lang="cs-CZ" altLang="cs-CZ" sz="2800">
                <a:latin typeface="Arial" panose="020B0604020202020204" pitchFamily="34" charset="0"/>
              </a:rPr>
              <a:t>léčebný omyl</a:t>
            </a:r>
          </a:p>
          <a:p>
            <a:pPr marL="533400" indent="-533400">
              <a:lnSpc>
                <a:spcPct val="80000"/>
              </a:lnSpc>
            </a:pPr>
            <a:r>
              <a:rPr lang="cs-CZ" altLang="cs-CZ" sz="2800">
                <a:latin typeface="Arial" panose="020B0604020202020204" pitchFamily="34" charset="0"/>
              </a:rPr>
              <a:t>havárie a agrese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7813"/>
            <a:ext cx="8229600" cy="847725"/>
          </a:xfrm>
        </p:spPr>
        <p:txBody>
          <a:bodyPr/>
          <a:lstStyle/>
          <a:p>
            <a:r>
              <a:rPr lang="cs-CZ" altLang="cs-CZ">
                <a:solidFill>
                  <a:schemeClr val="folHlink"/>
                </a:solidFill>
              </a:rPr>
              <a:t>Klinická toxikologie</a:t>
            </a:r>
          </a:p>
        </p:txBody>
      </p:sp>
      <p:sp>
        <p:nvSpPr>
          <p:cNvPr id="48131" name="Rectangle 3"/>
          <p:cNvSpPr>
            <a:spLocks noGrp="1" noChangeArrowheads="1"/>
          </p:cNvSpPr>
          <p:nvPr>
            <p:ph type="body" idx="1"/>
          </p:nvPr>
        </p:nvSpPr>
        <p:spPr>
          <a:xfrm>
            <a:off x="457200" y="1125538"/>
            <a:ext cx="8229600" cy="5616575"/>
          </a:xfrm>
        </p:spPr>
        <p:txBody>
          <a:bodyPr/>
          <a:lstStyle/>
          <a:p>
            <a:pPr algn="ctr">
              <a:lnSpc>
                <a:spcPct val="80000"/>
              </a:lnSpc>
              <a:buFont typeface="Wingdings" panose="05000000000000000000" pitchFamily="2" charset="2"/>
              <a:buNone/>
            </a:pPr>
            <a:r>
              <a:rPr lang="cs-CZ" altLang="cs-CZ" sz="2000">
                <a:latin typeface="Arial" panose="020B0604020202020204" pitchFamily="34" charset="0"/>
              </a:rPr>
              <a:t>Možné příznaky otrav</a:t>
            </a:r>
          </a:p>
          <a:p>
            <a:pPr algn="ctr">
              <a:lnSpc>
                <a:spcPct val="80000"/>
              </a:lnSpc>
              <a:buFont typeface="Wingdings" panose="05000000000000000000" pitchFamily="2" charset="2"/>
              <a:buNone/>
            </a:pPr>
            <a:endParaRPr lang="cs-CZ" altLang="cs-CZ" sz="2000">
              <a:latin typeface="Arial" panose="020B0604020202020204" pitchFamily="34" charset="0"/>
            </a:endParaRPr>
          </a:p>
          <a:p>
            <a:pPr>
              <a:lnSpc>
                <a:spcPct val="80000"/>
              </a:lnSpc>
            </a:pPr>
            <a:r>
              <a:rPr lang="cs-CZ" altLang="cs-CZ" sz="2000" b="1"/>
              <a:t>zvracení</a:t>
            </a:r>
            <a:r>
              <a:rPr lang="cs-CZ" altLang="cs-CZ" sz="2000"/>
              <a:t>, </a:t>
            </a:r>
            <a:r>
              <a:rPr lang="cs-CZ" altLang="cs-CZ" sz="2000" b="1"/>
              <a:t>bolesti břicha</a:t>
            </a:r>
            <a:r>
              <a:rPr lang="cs-CZ" altLang="cs-CZ" sz="2000"/>
              <a:t> a </a:t>
            </a:r>
            <a:r>
              <a:rPr lang="cs-CZ" altLang="cs-CZ" sz="2000" b="1"/>
              <a:t>průjem</a:t>
            </a:r>
            <a:endParaRPr lang="cs-CZ" altLang="cs-CZ" sz="2000"/>
          </a:p>
          <a:p>
            <a:pPr>
              <a:lnSpc>
                <a:spcPct val="80000"/>
              </a:lnSpc>
            </a:pPr>
            <a:r>
              <a:rPr lang="cs-CZ" altLang="cs-CZ" sz="2000" b="1"/>
              <a:t>poruchy srdečního rytmu</a:t>
            </a:r>
            <a:r>
              <a:rPr lang="cs-CZ" altLang="cs-CZ" sz="2000"/>
              <a:t> ve smyslu jeho zrychlení, zpomalení a/nebo nepravidelnosti, snížení či zvýšení krevního tlaku</a:t>
            </a:r>
          </a:p>
          <a:p>
            <a:pPr>
              <a:lnSpc>
                <a:spcPct val="80000"/>
              </a:lnSpc>
            </a:pPr>
            <a:r>
              <a:rPr lang="cs-CZ" altLang="cs-CZ" sz="2000"/>
              <a:t>teplota</a:t>
            </a:r>
          </a:p>
          <a:p>
            <a:pPr>
              <a:lnSpc>
                <a:spcPct val="80000"/>
              </a:lnSpc>
            </a:pPr>
            <a:r>
              <a:rPr lang="cs-CZ" altLang="cs-CZ" sz="2000"/>
              <a:t>je také možné pozorovat </a:t>
            </a:r>
            <a:r>
              <a:rPr lang="cs-CZ" altLang="cs-CZ" sz="2000" b="1"/>
              <a:t>zpomalení nebo zrychlení dechové aktivity</a:t>
            </a:r>
            <a:r>
              <a:rPr lang="cs-CZ" altLang="cs-CZ" sz="2000"/>
              <a:t>, její nepravidelnost, prohloubení dechu nebo mělký dech</a:t>
            </a:r>
          </a:p>
          <a:p>
            <a:pPr>
              <a:lnSpc>
                <a:spcPct val="80000"/>
              </a:lnSpc>
            </a:pPr>
            <a:r>
              <a:rPr lang="cs-CZ" altLang="cs-CZ" sz="2000"/>
              <a:t>u některých otrav (zejména některými plyny) se objevuje změna barvy kůže</a:t>
            </a:r>
          </a:p>
          <a:p>
            <a:pPr>
              <a:lnSpc>
                <a:spcPct val="80000"/>
              </a:lnSpc>
            </a:pPr>
            <a:r>
              <a:rPr lang="cs-CZ" altLang="cs-CZ" sz="2000"/>
              <a:t>nápadné jsou </a:t>
            </a:r>
            <a:r>
              <a:rPr lang="cs-CZ" altLang="cs-CZ" sz="2000" b="1"/>
              <a:t>poruchy vědomí</a:t>
            </a:r>
            <a:r>
              <a:rPr lang="cs-CZ" altLang="cs-CZ" sz="2000"/>
              <a:t>, od malátnosti až do bezvědomí nebo naopak zvýšená bdělost a hyperaktivní stav</a:t>
            </a:r>
          </a:p>
          <a:p>
            <a:pPr>
              <a:lnSpc>
                <a:spcPct val="80000"/>
              </a:lnSpc>
            </a:pPr>
            <a:r>
              <a:rPr lang="cs-CZ" altLang="cs-CZ" sz="2000"/>
              <a:t>především u otrav drogami mohou být přítomny rozličné </a:t>
            </a:r>
            <a:r>
              <a:rPr lang="cs-CZ" altLang="cs-CZ" sz="2000" b="1"/>
              <a:t>poruchy psychiky</a:t>
            </a:r>
            <a:r>
              <a:rPr lang="cs-CZ" altLang="cs-CZ" sz="2000"/>
              <a:t>, na jedné straně ztráta zábran a euforie, na straně druhé deprese vedoucí až ke snaze o sebepoškození či k agresivitě</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cs-CZ" altLang="cs-CZ">
                <a:solidFill>
                  <a:schemeClr val="folHlink"/>
                </a:solidFill>
              </a:rPr>
              <a:t>Klinická toxikologie</a:t>
            </a:r>
          </a:p>
        </p:txBody>
      </p:sp>
      <p:sp>
        <p:nvSpPr>
          <p:cNvPr id="49155" name="Rectangle 3"/>
          <p:cNvSpPr>
            <a:spLocks noGrp="1" noChangeArrowheads="1"/>
          </p:cNvSpPr>
          <p:nvPr>
            <p:ph type="body" idx="1"/>
          </p:nvPr>
        </p:nvSpPr>
        <p:spPr/>
        <p:txBody>
          <a:bodyPr/>
          <a:lstStyle/>
          <a:p>
            <a:pPr algn="ctr">
              <a:lnSpc>
                <a:spcPct val="80000"/>
              </a:lnSpc>
              <a:buFont typeface="Wingdings" panose="05000000000000000000" pitchFamily="2" charset="2"/>
              <a:buNone/>
            </a:pPr>
            <a:r>
              <a:rPr lang="cs-CZ" altLang="cs-CZ" sz="2400">
                <a:latin typeface="Arial" panose="020B0604020202020204" pitchFamily="34" charset="0"/>
              </a:rPr>
              <a:t>Obecné zásady léčby otrav</a:t>
            </a:r>
          </a:p>
          <a:p>
            <a:pPr algn="ctr">
              <a:lnSpc>
                <a:spcPct val="80000"/>
              </a:lnSpc>
              <a:buFont typeface="Wingdings" panose="05000000000000000000" pitchFamily="2" charset="2"/>
              <a:buNone/>
            </a:pPr>
            <a:endParaRPr lang="cs-CZ" altLang="cs-CZ" sz="2000">
              <a:latin typeface="Arial" panose="020B0604020202020204" pitchFamily="34" charset="0"/>
            </a:endParaRPr>
          </a:p>
          <a:p>
            <a:pPr>
              <a:lnSpc>
                <a:spcPct val="80000"/>
              </a:lnSpc>
              <a:buFont typeface="Wingdings" panose="05000000000000000000" pitchFamily="2" charset="2"/>
              <a:buNone/>
            </a:pPr>
            <a:r>
              <a:rPr lang="cs-CZ" altLang="cs-CZ" sz="1800" b="1">
                <a:latin typeface="Arial" panose="020B0604020202020204" pitchFamily="34" charset="0"/>
              </a:rPr>
              <a:t>Tíže otravy je určena alterací základní životních funkcí:</a:t>
            </a:r>
          </a:p>
          <a:p>
            <a:pPr>
              <a:lnSpc>
                <a:spcPct val="80000"/>
              </a:lnSpc>
              <a:buFont typeface="Wingdings" panose="05000000000000000000" pitchFamily="2" charset="2"/>
              <a:buNone/>
            </a:pPr>
            <a:r>
              <a:rPr lang="cs-CZ" altLang="cs-CZ" sz="1800">
                <a:latin typeface="Arial" panose="020B0604020202020204" pitchFamily="34" charset="0"/>
              </a:rPr>
              <a:t>	</a:t>
            </a:r>
            <a:r>
              <a:rPr lang="cs-CZ" altLang="cs-CZ" sz="1600">
                <a:latin typeface="Arial" panose="020B0604020202020204" pitchFamily="34" charset="0"/>
              </a:rPr>
              <a:t>- Vědomí</a:t>
            </a:r>
          </a:p>
          <a:p>
            <a:pPr>
              <a:lnSpc>
                <a:spcPct val="80000"/>
              </a:lnSpc>
              <a:buFont typeface="Wingdings" panose="05000000000000000000" pitchFamily="2" charset="2"/>
              <a:buNone/>
            </a:pPr>
            <a:r>
              <a:rPr lang="cs-CZ" altLang="cs-CZ" sz="1600">
                <a:latin typeface="Arial" panose="020B0604020202020204" pitchFamily="34" charset="0"/>
              </a:rPr>
              <a:t>	- Dýchání</a:t>
            </a:r>
          </a:p>
          <a:p>
            <a:pPr>
              <a:lnSpc>
                <a:spcPct val="80000"/>
              </a:lnSpc>
              <a:buFont typeface="Wingdings" panose="05000000000000000000" pitchFamily="2" charset="2"/>
              <a:buNone/>
            </a:pPr>
            <a:r>
              <a:rPr lang="cs-CZ" altLang="cs-CZ" sz="1600">
                <a:latin typeface="Arial" panose="020B0604020202020204" pitchFamily="34" charset="0"/>
              </a:rPr>
              <a:t>	- Oběhu</a:t>
            </a:r>
          </a:p>
          <a:p>
            <a:pPr>
              <a:lnSpc>
                <a:spcPct val="80000"/>
              </a:lnSpc>
              <a:buFont typeface="Wingdings" panose="05000000000000000000" pitchFamily="2" charset="2"/>
              <a:buNone/>
            </a:pPr>
            <a:r>
              <a:rPr lang="cs-CZ" altLang="cs-CZ" sz="1600">
                <a:latin typeface="Arial" panose="020B0604020202020204" pitchFamily="34" charset="0"/>
              </a:rPr>
              <a:t>	- Vnitřního prostředí</a:t>
            </a:r>
          </a:p>
          <a:p>
            <a:pPr>
              <a:lnSpc>
                <a:spcPct val="80000"/>
              </a:lnSpc>
              <a:buFont typeface="Wingdings" panose="05000000000000000000" pitchFamily="2" charset="2"/>
              <a:buNone/>
            </a:pPr>
            <a:endParaRPr lang="cs-CZ" altLang="cs-CZ" sz="1800" b="1">
              <a:latin typeface="Arial" panose="020B0604020202020204" pitchFamily="34" charset="0"/>
            </a:endParaRPr>
          </a:p>
          <a:p>
            <a:pPr>
              <a:lnSpc>
                <a:spcPct val="80000"/>
              </a:lnSpc>
              <a:buFont typeface="Wingdings" panose="05000000000000000000" pitchFamily="2" charset="2"/>
              <a:buNone/>
            </a:pPr>
            <a:r>
              <a:rPr lang="cs-CZ" altLang="cs-CZ" sz="1800" b="1">
                <a:latin typeface="Arial" panose="020B0604020202020204" pitchFamily="34" charset="0"/>
              </a:rPr>
              <a:t>Cíl léčby</a:t>
            </a:r>
          </a:p>
          <a:p>
            <a:pPr>
              <a:lnSpc>
                <a:spcPct val="80000"/>
              </a:lnSpc>
              <a:buFont typeface="Wingdings" panose="05000000000000000000" pitchFamily="2" charset="2"/>
              <a:buNone/>
            </a:pPr>
            <a:r>
              <a:rPr lang="cs-CZ" altLang="cs-CZ" sz="1800">
                <a:latin typeface="Arial" panose="020B0604020202020204" pitchFamily="34" charset="0"/>
              </a:rPr>
              <a:t>	</a:t>
            </a:r>
            <a:r>
              <a:rPr lang="cs-CZ" altLang="cs-CZ" sz="1600">
                <a:latin typeface="Arial" panose="020B0604020202020204" pitchFamily="34" charset="0"/>
              </a:rPr>
              <a:t>- Odstranění a zneškodnění toxické látky (prim. a sek. eliminace)</a:t>
            </a:r>
          </a:p>
          <a:p>
            <a:pPr>
              <a:lnSpc>
                <a:spcPct val="80000"/>
              </a:lnSpc>
              <a:buFont typeface="Wingdings" panose="05000000000000000000" pitchFamily="2" charset="2"/>
              <a:buNone/>
            </a:pPr>
            <a:r>
              <a:rPr lang="cs-CZ" altLang="cs-CZ" sz="1600">
                <a:latin typeface="Arial" panose="020B0604020202020204" pitchFamily="34" charset="0"/>
              </a:rPr>
              <a:t>	- Udržení vitálních funkcí a prevence komplikací</a:t>
            </a:r>
          </a:p>
          <a:p>
            <a:pPr>
              <a:lnSpc>
                <a:spcPct val="80000"/>
              </a:lnSpc>
              <a:buFont typeface="Wingdings" panose="05000000000000000000" pitchFamily="2" charset="2"/>
              <a:buNone/>
            </a:pPr>
            <a:endParaRPr lang="cs-CZ" altLang="cs-CZ" sz="1800" b="1">
              <a:latin typeface="Arial" panose="020B0604020202020204" pitchFamily="34" charset="0"/>
            </a:endParaRPr>
          </a:p>
          <a:p>
            <a:pPr>
              <a:lnSpc>
                <a:spcPct val="80000"/>
              </a:lnSpc>
              <a:buFont typeface="Wingdings" panose="05000000000000000000" pitchFamily="2" charset="2"/>
              <a:buNone/>
            </a:pPr>
            <a:r>
              <a:rPr lang="cs-CZ" altLang="cs-CZ" sz="1800" b="1">
                <a:latin typeface="Arial" panose="020B0604020202020204" pitchFamily="34" charset="0"/>
              </a:rPr>
              <a:t>Primární eliminace </a:t>
            </a:r>
            <a:r>
              <a:rPr lang="cs-CZ" altLang="cs-CZ" sz="1800" b="1" i="1">
                <a:latin typeface="Arial" panose="020B0604020202020204" pitchFamily="34" charset="0"/>
              </a:rPr>
              <a:t>(v rámci PP může provádět i laik)</a:t>
            </a:r>
          </a:p>
          <a:p>
            <a:pPr>
              <a:lnSpc>
                <a:spcPct val="80000"/>
              </a:lnSpc>
              <a:buFont typeface="Wingdings" panose="05000000000000000000" pitchFamily="2" charset="2"/>
              <a:buNone/>
            </a:pPr>
            <a:r>
              <a:rPr lang="cs-CZ" altLang="cs-CZ" sz="1800" b="1">
                <a:latin typeface="Arial" panose="020B0604020202020204" pitchFamily="34" charset="0"/>
              </a:rPr>
              <a:t>	</a:t>
            </a:r>
            <a:r>
              <a:rPr lang="cs-CZ" altLang="cs-CZ" sz="1600">
                <a:latin typeface="Arial" panose="020B0604020202020204" pitchFamily="34" charset="0"/>
              </a:rPr>
              <a:t>- Přerušení kontaktu s chemickou látkou, její mechanické odstranění</a:t>
            </a:r>
          </a:p>
          <a:p>
            <a:pPr>
              <a:lnSpc>
                <a:spcPct val="80000"/>
              </a:lnSpc>
              <a:buFont typeface="Wingdings" panose="05000000000000000000" pitchFamily="2" charset="2"/>
              <a:buNone/>
            </a:pPr>
            <a:r>
              <a:rPr lang="cs-CZ" altLang="cs-CZ" sz="1600">
                <a:latin typeface="Arial" panose="020B0604020202020204" pitchFamily="34" charset="0"/>
              </a:rPr>
              <a:t>	  z povrchu těla, dýchacích cest a ze zažívacího traktu</a:t>
            </a:r>
          </a:p>
          <a:p>
            <a:pPr>
              <a:lnSpc>
                <a:spcPct val="80000"/>
              </a:lnSpc>
            </a:pPr>
            <a:endParaRPr lang="cs-CZ" altLang="cs-CZ" sz="1600">
              <a:latin typeface="Arial" panose="020B060402020202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altLang="cs-CZ">
                <a:solidFill>
                  <a:schemeClr val="folHlink"/>
                </a:solidFill>
              </a:rPr>
              <a:t>Klinická toxikologie</a:t>
            </a:r>
          </a:p>
        </p:txBody>
      </p:sp>
      <p:sp>
        <p:nvSpPr>
          <p:cNvPr id="50179" name="Rectangle 3"/>
          <p:cNvSpPr>
            <a:spLocks noGrp="1" noChangeArrowheads="1"/>
          </p:cNvSpPr>
          <p:nvPr>
            <p:ph type="body" idx="1"/>
          </p:nvPr>
        </p:nvSpPr>
        <p:spPr/>
        <p:txBody>
          <a:bodyPr/>
          <a:lstStyle/>
          <a:p>
            <a:pPr algn="ctr">
              <a:lnSpc>
                <a:spcPct val="80000"/>
              </a:lnSpc>
              <a:buFont typeface="Wingdings" panose="05000000000000000000" pitchFamily="2" charset="2"/>
              <a:buNone/>
            </a:pPr>
            <a:r>
              <a:rPr lang="cs-CZ" altLang="cs-CZ" sz="2000">
                <a:latin typeface="Arial" panose="020B0604020202020204" pitchFamily="34" charset="0"/>
              </a:rPr>
              <a:t>Primární eliminace</a:t>
            </a:r>
          </a:p>
          <a:p>
            <a:pPr algn="ctr">
              <a:lnSpc>
                <a:spcPct val="80000"/>
              </a:lnSpc>
              <a:buFont typeface="Wingdings" panose="05000000000000000000" pitchFamily="2" charset="2"/>
              <a:buNone/>
            </a:pPr>
            <a:endParaRPr lang="cs-CZ" altLang="cs-CZ" sz="1800">
              <a:latin typeface="Arial" panose="020B0604020202020204" pitchFamily="34" charset="0"/>
            </a:endParaRPr>
          </a:p>
          <a:p>
            <a:pPr>
              <a:lnSpc>
                <a:spcPct val="80000"/>
              </a:lnSpc>
              <a:buFont typeface="Wingdings" panose="05000000000000000000" pitchFamily="2" charset="2"/>
              <a:buNone/>
            </a:pPr>
            <a:r>
              <a:rPr lang="cs-CZ" altLang="cs-CZ" sz="2000" b="1">
                <a:latin typeface="Arial" panose="020B0604020202020204" pitchFamily="34" charset="0"/>
              </a:rPr>
              <a:t>Dekontaminace kůže a sliznic</a:t>
            </a:r>
          </a:p>
          <a:p>
            <a:pPr>
              <a:lnSpc>
                <a:spcPct val="80000"/>
              </a:lnSpc>
              <a:buFont typeface="Wingdings" panose="05000000000000000000" pitchFamily="2" charset="2"/>
              <a:buNone/>
            </a:pPr>
            <a:r>
              <a:rPr lang="cs-CZ" altLang="cs-CZ" sz="1200">
                <a:latin typeface="Arial" panose="020B0604020202020204" pitchFamily="34" charset="0"/>
              </a:rPr>
              <a:t>	</a:t>
            </a:r>
            <a:r>
              <a:rPr lang="cs-CZ" altLang="cs-CZ" sz="1800">
                <a:latin typeface="Arial" panose="020B0604020202020204" pitchFamily="34" charset="0"/>
              </a:rPr>
              <a:t>- Okamžité oplachování</a:t>
            </a:r>
          </a:p>
          <a:p>
            <a:pPr>
              <a:lnSpc>
                <a:spcPct val="80000"/>
              </a:lnSpc>
              <a:buFont typeface="Wingdings" panose="05000000000000000000" pitchFamily="2" charset="2"/>
              <a:buNone/>
            </a:pPr>
            <a:r>
              <a:rPr lang="cs-CZ" altLang="cs-CZ" sz="1800">
                <a:latin typeface="Arial" panose="020B0604020202020204" pitchFamily="34" charset="0"/>
              </a:rPr>
              <a:t>	- Odstranění nasáklého šatstva</a:t>
            </a:r>
          </a:p>
          <a:p>
            <a:pPr>
              <a:lnSpc>
                <a:spcPct val="80000"/>
              </a:lnSpc>
              <a:buFont typeface="Wingdings" panose="05000000000000000000" pitchFamily="2" charset="2"/>
              <a:buNone/>
            </a:pPr>
            <a:r>
              <a:rPr lang="cs-CZ" altLang="cs-CZ" sz="1800">
                <a:latin typeface="Arial" panose="020B0604020202020204" pitchFamily="34" charset="0"/>
              </a:rPr>
              <a:t>	- Sterilní krytí</a:t>
            </a:r>
          </a:p>
          <a:p>
            <a:pPr>
              <a:lnSpc>
                <a:spcPct val="80000"/>
              </a:lnSpc>
              <a:buFont typeface="Wingdings" panose="05000000000000000000" pitchFamily="2" charset="2"/>
              <a:buNone/>
            </a:pPr>
            <a:r>
              <a:rPr lang="cs-CZ" altLang="cs-CZ" sz="1800">
                <a:latin typeface="Arial" panose="020B0604020202020204" pitchFamily="34" charset="0"/>
              </a:rPr>
              <a:t>	- Inaktivační látky (v některých případech)</a:t>
            </a:r>
          </a:p>
          <a:p>
            <a:pPr>
              <a:lnSpc>
                <a:spcPct val="80000"/>
              </a:lnSpc>
            </a:pPr>
            <a:endParaRPr lang="cs-CZ" altLang="cs-CZ" sz="1200">
              <a:latin typeface="Arial" panose="020B0604020202020204" pitchFamily="34" charset="0"/>
            </a:endParaRPr>
          </a:p>
          <a:p>
            <a:pPr>
              <a:lnSpc>
                <a:spcPct val="80000"/>
              </a:lnSpc>
              <a:buFont typeface="Wingdings" panose="05000000000000000000" pitchFamily="2" charset="2"/>
              <a:buNone/>
            </a:pPr>
            <a:r>
              <a:rPr lang="cs-CZ" altLang="cs-CZ" sz="2000" b="1">
                <a:latin typeface="Arial" panose="020B0604020202020204" pitchFamily="34" charset="0"/>
              </a:rPr>
              <a:t>Dekontaminace očí</a:t>
            </a:r>
            <a:endParaRPr lang="cs-CZ" altLang="cs-CZ" sz="2000">
              <a:latin typeface="Arial" panose="020B0604020202020204" pitchFamily="34" charset="0"/>
            </a:endParaRPr>
          </a:p>
          <a:p>
            <a:pPr>
              <a:lnSpc>
                <a:spcPct val="80000"/>
              </a:lnSpc>
              <a:buFont typeface="Wingdings" panose="05000000000000000000" pitchFamily="2" charset="2"/>
              <a:buNone/>
            </a:pPr>
            <a:r>
              <a:rPr lang="cs-CZ" altLang="cs-CZ" sz="1200">
                <a:latin typeface="Arial" panose="020B0604020202020204" pitchFamily="34" charset="0"/>
              </a:rPr>
              <a:t>	</a:t>
            </a:r>
            <a:r>
              <a:rPr lang="cs-CZ" altLang="cs-CZ" sz="1600" i="1">
                <a:latin typeface="Arial" panose="020B0604020202020204" pitchFamily="34" charset="0"/>
              </a:rPr>
              <a:t>(Rohovka je zvlášť citlivá vůči žíravým látkám-poškození jizvami)</a:t>
            </a:r>
            <a:r>
              <a:rPr lang="cs-CZ" altLang="cs-CZ" sz="1200">
                <a:latin typeface="Arial" panose="020B0604020202020204" pitchFamily="34" charset="0"/>
              </a:rPr>
              <a:t> </a:t>
            </a:r>
          </a:p>
          <a:p>
            <a:pPr>
              <a:lnSpc>
                <a:spcPct val="80000"/>
              </a:lnSpc>
              <a:buFont typeface="Wingdings" panose="05000000000000000000" pitchFamily="2" charset="2"/>
              <a:buNone/>
            </a:pPr>
            <a:r>
              <a:rPr lang="cs-CZ" altLang="cs-CZ" sz="1200">
                <a:latin typeface="Arial" panose="020B0604020202020204" pitchFamily="34" charset="0"/>
              </a:rPr>
              <a:t> </a:t>
            </a:r>
          </a:p>
          <a:p>
            <a:pPr>
              <a:lnSpc>
                <a:spcPct val="80000"/>
              </a:lnSpc>
              <a:buFont typeface="Wingdings" panose="05000000000000000000" pitchFamily="2" charset="2"/>
              <a:buNone/>
            </a:pPr>
            <a:r>
              <a:rPr lang="cs-CZ" altLang="cs-CZ" sz="1200">
                <a:latin typeface="Arial" panose="020B0604020202020204" pitchFamily="34" charset="0"/>
              </a:rPr>
              <a:t>	</a:t>
            </a:r>
            <a:r>
              <a:rPr lang="cs-CZ" altLang="cs-CZ" sz="1800">
                <a:latin typeface="Arial" panose="020B0604020202020204" pitchFamily="34" charset="0"/>
              </a:rPr>
              <a:t>- Vyjmout kontaktní čočky</a:t>
            </a:r>
          </a:p>
          <a:p>
            <a:pPr>
              <a:lnSpc>
                <a:spcPct val="80000"/>
              </a:lnSpc>
              <a:buFont typeface="Wingdings" panose="05000000000000000000" pitchFamily="2" charset="2"/>
              <a:buNone/>
            </a:pPr>
            <a:r>
              <a:rPr lang="cs-CZ" altLang="cs-CZ" sz="1800">
                <a:latin typeface="Arial" panose="020B0604020202020204" pitchFamily="34" charset="0"/>
              </a:rPr>
              <a:t>	- Anestetikum</a:t>
            </a:r>
          </a:p>
          <a:p>
            <a:pPr>
              <a:lnSpc>
                <a:spcPct val="80000"/>
              </a:lnSpc>
              <a:buFont typeface="Wingdings" panose="05000000000000000000" pitchFamily="2" charset="2"/>
              <a:buNone/>
            </a:pPr>
            <a:r>
              <a:rPr lang="cs-CZ" altLang="cs-CZ" sz="1800">
                <a:latin typeface="Arial" panose="020B0604020202020204" pitchFamily="34" charset="0"/>
              </a:rPr>
              <a:t>	- Výplach velkým množstvím vody (směrování)</a:t>
            </a:r>
          </a:p>
          <a:p>
            <a:pPr>
              <a:lnSpc>
                <a:spcPct val="80000"/>
              </a:lnSpc>
              <a:buFont typeface="Wingdings" panose="05000000000000000000" pitchFamily="2" charset="2"/>
              <a:buNone/>
            </a:pPr>
            <a:r>
              <a:rPr lang="cs-CZ" altLang="cs-CZ" sz="1800">
                <a:latin typeface="Arial" panose="020B0604020202020204" pitchFamily="34" charset="0"/>
              </a:rPr>
              <a:t>	- Neutralizační roztoky, odeslat k oftalmologovi</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cs-CZ" altLang="cs-CZ">
                <a:solidFill>
                  <a:schemeClr val="folHlink"/>
                </a:solidFill>
              </a:rPr>
              <a:t>Klinická toxikologie</a:t>
            </a:r>
          </a:p>
        </p:txBody>
      </p:sp>
      <p:sp>
        <p:nvSpPr>
          <p:cNvPr id="51203" name="Rectangle 3"/>
          <p:cNvSpPr>
            <a:spLocks noGrp="1" noChangeArrowheads="1"/>
          </p:cNvSpPr>
          <p:nvPr>
            <p:ph type="body" idx="1"/>
          </p:nvPr>
        </p:nvSpPr>
        <p:spPr/>
        <p:txBody>
          <a:bodyPr/>
          <a:lstStyle/>
          <a:p>
            <a:pPr algn="ctr">
              <a:lnSpc>
                <a:spcPct val="80000"/>
              </a:lnSpc>
              <a:buFont typeface="Wingdings" panose="05000000000000000000" pitchFamily="2" charset="2"/>
              <a:buNone/>
            </a:pPr>
            <a:r>
              <a:rPr lang="cs-CZ" altLang="cs-CZ" sz="1800">
                <a:latin typeface="Arial" panose="020B0604020202020204" pitchFamily="34" charset="0"/>
              </a:rPr>
              <a:t>Primární eliminace</a:t>
            </a:r>
          </a:p>
          <a:p>
            <a:pPr algn="ctr">
              <a:lnSpc>
                <a:spcPct val="80000"/>
              </a:lnSpc>
              <a:buFont typeface="Wingdings" panose="05000000000000000000" pitchFamily="2" charset="2"/>
              <a:buNone/>
            </a:pPr>
            <a:endParaRPr lang="cs-CZ" altLang="cs-CZ" sz="1800">
              <a:latin typeface="Arial" panose="020B0604020202020204" pitchFamily="34" charset="0"/>
            </a:endParaRPr>
          </a:p>
          <a:p>
            <a:pPr>
              <a:lnSpc>
                <a:spcPct val="80000"/>
              </a:lnSpc>
              <a:buFont typeface="Wingdings" panose="05000000000000000000" pitchFamily="2" charset="2"/>
              <a:buNone/>
            </a:pPr>
            <a:r>
              <a:rPr lang="cs-CZ" altLang="cs-CZ" sz="2000" b="1">
                <a:latin typeface="Arial" panose="020B0604020202020204" pitchFamily="34" charset="0"/>
              </a:rPr>
              <a:t>Opatření při inhalační expozici</a:t>
            </a:r>
          </a:p>
          <a:p>
            <a:pPr>
              <a:lnSpc>
                <a:spcPct val="80000"/>
              </a:lnSpc>
              <a:buFont typeface="Wingdings" panose="05000000000000000000" pitchFamily="2" charset="2"/>
              <a:buNone/>
            </a:pPr>
            <a:r>
              <a:rPr lang="cs-CZ" altLang="cs-CZ" sz="1800">
                <a:latin typeface="Arial" panose="020B0604020202020204" pitchFamily="34" charset="0"/>
              </a:rPr>
              <a:t>	- Vynesení ze zamořeného prostředí</a:t>
            </a:r>
          </a:p>
          <a:p>
            <a:pPr>
              <a:lnSpc>
                <a:spcPct val="80000"/>
              </a:lnSpc>
              <a:buFont typeface="Wingdings" panose="05000000000000000000" pitchFamily="2" charset="2"/>
              <a:buNone/>
            </a:pPr>
            <a:r>
              <a:rPr lang="cs-CZ" altLang="cs-CZ" sz="1800">
                <a:latin typeface="Arial" panose="020B0604020202020204" pitchFamily="34" charset="0"/>
              </a:rPr>
              <a:t>	- Nenechat prochladnout</a:t>
            </a:r>
          </a:p>
          <a:p>
            <a:pPr>
              <a:lnSpc>
                <a:spcPct val="80000"/>
              </a:lnSpc>
              <a:buFont typeface="Wingdings" panose="05000000000000000000" pitchFamily="2" charset="2"/>
              <a:buNone/>
            </a:pPr>
            <a:r>
              <a:rPr lang="cs-CZ" altLang="cs-CZ" sz="1800">
                <a:latin typeface="Arial" panose="020B0604020202020204" pitchFamily="34" charset="0"/>
              </a:rPr>
              <a:t>	- Sledování klinických známek nekardiálního plicního edému</a:t>
            </a:r>
          </a:p>
          <a:p>
            <a:pPr>
              <a:lnSpc>
                <a:spcPct val="80000"/>
              </a:lnSpc>
              <a:buFont typeface="Wingdings" panose="05000000000000000000" pitchFamily="2" charset="2"/>
              <a:buNone/>
            </a:pPr>
            <a:r>
              <a:rPr lang="cs-CZ" altLang="cs-CZ" sz="1800">
                <a:latin typeface="Arial" panose="020B0604020202020204" pitchFamily="34" charset="0"/>
              </a:rPr>
              <a:t>	- Absolutní klid, polosedě, kyslík</a:t>
            </a:r>
          </a:p>
          <a:p>
            <a:pPr>
              <a:lnSpc>
                <a:spcPct val="80000"/>
              </a:lnSpc>
              <a:buFont typeface="Wingdings" panose="05000000000000000000" pitchFamily="2" charset="2"/>
              <a:buNone/>
            </a:pPr>
            <a:r>
              <a:rPr lang="cs-CZ" altLang="cs-CZ" sz="1800">
                <a:latin typeface="Arial" panose="020B0604020202020204" pitchFamily="34" charset="0"/>
              </a:rPr>
              <a:t>	- Hospitalizace i u asymptomatických!</a:t>
            </a:r>
          </a:p>
          <a:p>
            <a:pPr>
              <a:lnSpc>
                <a:spcPct val="80000"/>
              </a:lnSpc>
            </a:pPr>
            <a:endParaRPr lang="cs-CZ" altLang="cs-CZ" sz="1800">
              <a:latin typeface="Arial" panose="020B0604020202020204" pitchFamily="34" charset="0"/>
            </a:endParaRPr>
          </a:p>
          <a:p>
            <a:pPr>
              <a:lnSpc>
                <a:spcPct val="80000"/>
              </a:lnSpc>
            </a:pPr>
            <a:endParaRPr lang="cs-CZ" altLang="cs-CZ" sz="1800">
              <a:latin typeface="Arial" panose="020B0604020202020204" pitchFamily="34" charset="0"/>
            </a:endParaRPr>
          </a:p>
          <a:p>
            <a:pPr>
              <a:lnSpc>
                <a:spcPct val="80000"/>
              </a:lnSpc>
              <a:buFont typeface="Wingdings" panose="05000000000000000000" pitchFamily="2" charset="2"/>
              <a:buNone/>
            </a:pPr>
            <a:r>
              <a:rPr lang="cs-CZ" altLang="cs-CZ" sz="2000" b="1">
                <a:latin typeface="Arial" panose="020B0604020202020204" pitchFamily="34" charset="0"/>
              </a:rPr>
              <a:t>Dekontaminace při perorální otravě</a:t>
            </a:r>
          </a:p>
          <a:p>
            <a:pPr>
              <a:lnSpc>
                <a:spcPct val="80000"/>
              </a:lnSpc>
              <a:buFont typeface="Wingdings" panose="05000000000000000000" pitchFamily="2" charset="2"/>
              <a:buNone/>
            </a:pPr>
            <a:endParaRPr lang="cs-CZ" altLang="cs-CZ" sz="2000">
              <a:latin typeface="Arial" panose="020B0604020202020204" pitchFamily="34" charset="0"/>
            </a:endParaRPr>
          </a:p>
          <a:p>
            <a:pPr>
              <a:lnSpc>
                <a:spcPct val="80000"/>
              </a:lnSpc>
              <a:buFont typeface="Wingdings" panose="05000000000000000000" pitchFamily="2" charset="2"/>
              <a:buNone/>
            </a:pPr>
            <a:r>
              <a:rPr lang="cs-CZ" altLang="cs-CZ" sz="1800">
                <a:latin typeface="Arial" panose="020B0604020202020204" pitchFamily="34" charset="0"/>
              </a:rPr>
              <a:t>	- Evakuace žaludku  	zvracením</a:t>
            </a:r>
          </a:p>
          <a:p>
            <a:pPr>
              <a:lnSpc>
                <a:spcPct val="80000"/>
              </a:lnSpc>
              <a:buFont typeface="Wingdings" panose="05000000000000000000" pitchFamily="2" charset="2"/>
              <a:buNone/>
            </a:pPr>
            <a:r>
              <a:rPr lang="cs-CZ" altLang="cs-CZ" sz="1800">
                <a:latin typeface="Arial" panose="020B0604020202020204" pitchFamily="34" charset="0"/>
              </a:rPr>
              <a:t>				výplachem - kontraindikace</a:t>
            </a:r>
          </a:p>
          <a:p>
            <a:pPr>
              <a:lnSpc>
                <a:spcPct val="80000"/>
              </a:lnSpc>
              <a:buFont typeface="Wingdings" panose="05000000000000000000" pitchFamily="2" charset="2"/>
              <a:buNone/>
            </a:pPr>
            <a:r>
              <a:rPr lang="cs-CZ" altLang="cs-CZ" sz="1800">
                <a:latin typeface="Arial" panose="020B0604020202020204" pitchFamily="34" charset="0"/>
              </a:rPr>
              <a:t>	- Vyprázdnění střevního traktu vysokým klysmatem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7813"/>
            <a:ext cx="8229600" cy="919162"/>
          </a:xfrm>
        </p:spPr>
        <p:txBody>
          <a:bodyPr/>
          <a:lstStyle/>
          <a:p>
            <a:r>
              <a:rPr lang="cs-CZ" altLang="cs-CZ">
                <a:solidFill>
                  <a:schemeClr val="folHlink"/>
                </a:solidFill>
              </a:rPr>
              <a:t>Klinická toxikologie</a:t>
            </a:r>
          </a:p>
        </p:txBody>
      </p:sp>
      <p:sp>
        <p:nvSpPr>
          <p:cNvPr id="53251" name="Rectangle 3"/>
          <p:cNvSpPr>
            <a:spLocks noGrp="1" noChangeArrowheads="1"/>
          </p:cNvSpPr>
          <p:nvPr>
            <p:ph type="body" idx="1"/>
          </p:nvPr>
        </p:nvSpPr>
        <p:spPr>
          <a:xfrm>
            <a:off x="457200" y="1341438"/>
            <a:ext cx="8229600" cy="5327650"/>
          </a:xfrm>
        </p:spPr>
        <p:txBody>
          <a:bodyPr/>
          <a:lstStyle/>
          <a:p>
            <a:pPr algn="ctr">
              <a:lnSpc>
                <a:spcPct val="80000"/>
              </a:lnSpc>
              <a:buFont typeface="Wingdings" panose="05000000000000000000" pitchFamily="2" charset="2"/>
              <a:buNone/>
            </a:pPr>
            <a:r>
              <a:rPr lang="cs-CZ" altLang="cs-CZ" sz="2800"/>
              <a:t>Léčba otrav</a:t>
            </a:r>
          </a:p>
          <a:p>
            <a:pPr algn="ctr">
              <a:lnSpc>
                <a:spcPct val="80000"/>
              </a:lnSpc>
              <a:buFont typeface="Wingdings" panose="05000000000000000000" pitchFamily="2" charset="2"/>
              <a:buNone/>
            </a:pPr>
            <a:endParaRPr lang="cs-CZ" altLang="cs-CZ" sz="2800"/>
          </a:p>
          <a:p>
            <a:pPr>
              <a:lnSpc>
                <a:spcPct val="80000"/>
              </a:lnSpc>
            </a:pPr>
            <a:r>
              <a:rPr lang="cs-CZ" altLang="cs-CZ" sz="2800" b="1"/>
              <a:t>Podpoření zvracení</a:t>
            </a:r>
            <a:r>
              <a:rPr lang="cs-CZ" altLang="cs-CZ" sz="2800"/>
              <a:t>, </a:t>
            </a:r>
            <a:r>
              <a:rPr lang="cs-CZ" altLang="cs-CZ" sz="2800" b="1"/>
              <a:t>výplach žaludku</a:t>
            </a:r>
            <a:r>
              <a:rPr lang="cs-CZ" altLang="cs-CZ" sz="2800"/>
              <a:t>, celkový </a:t>
            </a:r>
            <a:r>
              <a:rPr lang="cs-CZ" altLang="cs-CZ" sz="2800" b="1"/>
              <a:t>výplach střeva</a:t>
            </a:r>
            <a:r>
              <a:rPr lang="cs-CZ" altLang="cs-CZ" sz="2800"/>
              <a:t>, </a:t>
            </a:r>
            <a:r>
              <a:rPr lang="cs-CZ" altLang="cs-CZ" sz="2800" b="1"/>
              <a:t>klyzma</a:t>
            </a:r>
            <a:r>
              <a:rPr lang="cs-CZ" altLang="cs-CZ" sz="2800"/>
              <a:t>(klystýr) a aplikace velkého množství </a:t>
            </a:r>
            <a:r>
              <a:rPr lang="cs-CZ" altLang="cs-CZ" sz="2800" b="1"/>
              <a:t>živočišného uhlí</a:t>
            </a:r>
            <a:r>
              <a:rPr lang="cs-CZ" altLang="cs-CZ" sz="2800"/>
              <a:t>. U pacientů v bezvědomí musejí být dýchací cesty nejprve zajištěny intubací, teprve poté se do žaludku zavádí sonda, kterou je výplach prováděn.</a:t>
            </a:r>
          </a:p>
          <a:p>
            <a:pPr>
              <a:lnSpc>
                <a:spcPct val="80000"/>
              </a:lnSpc>
            </a:pPr>
            <a:r>
              <a:rPr lang="cs-CZ" altLang="cs-CZ" sz="2800"/>
              <a:t>Dalším prvkem léčby je podání tzv. </a:t>
            </a:r>
            <a:r>
              <a:rPr lang="cs-CZ" altLang="cs-CZ" sz="2800" b="1"/>
              <a:t>antidota</a:t>
            </a:r>
            <a:r>
              <a:rPr lang="cs-CZ" altLang="cs-CZ" sz="2800"/>
              <a:t>, protijedu, tedy látky, která působí proti účinkům jedu. Jed musí být samozřejmě přesně určen a ne proti všem jedům antidotum existuje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cs-CZ" altLang="cs-CZ">
                <a:solidFill>
                  <a:schemeClr val="folHlink"/>
                </a:solidFill>
              </a:rPr>
              <a:t>Klinická toxikologie</a:t>
            </a:r>
          </a:p>
        </p:txBody>
      </p:sp>
      <p:sp>
        <p:nvSpPr>
          <p:cNvPr id="54275" name="Rectangle 3"/>
          <p:cNvSpPr>
            <a:spLocks noGrp="1" noChangeArrowheads="1"/>
          </p:cNvSpPr>
          <p:nvPr>
            <p:ph type="body" idx="1"/>
          </p:nvPr>
        </p:nvSpPr>
        <p:spPr>
          <a:xfrm>
            <a:off x="457200" y="1600200"/>
            <a:ext cx="8229600" cy="5141913"/>
          </a:xfrm>
        </p:spPr>
        <p:txBody>
          <a:bodyPr/>
          <a:lstStyle/>
          <a:p>
            <a:pPr algn="ctr">
              <a:lnSpc>
                <a:spcPct val="80000"/>
              </a:lnSpc>
              <a:buFont typeface="Wingdings" panose="05000000000000000000" pitchFamily="2" charset="2"/>
              <a:buNone/>
            </a:pPr>
            <a:r>
              <a:rPr lang="cs-CZ" altLang="cs-CZ" sz="2000"/>
              <a:t>Léčba otrav</a:t>
            </a:r>
          </a:p>
          <a:p>
            <a:pPr algn="ctr">
              <a:lnSpc>
                <a:spcPct val="80000"/>
              </a:lnSpc>
              <a:buFont typeface="Wingdings" panose="05000000000000000000" pitchFamily="2" charset="2"/>
              <a:buNone/>
            </a:pPr>
            <a:endParaRPr lang="cs-CZ" altLang="cs-CZ" sz="2000"/>
          </a:p>
          <a:p>
            <a:pPr>
              <a:lnSpc>
                <a:spcPct val="80000"/>
              </a:lnSpc>
            </a:pPr>
            <a:r>
              <a:rPr lang="cs-CZ" altLang="cs-CZ" sz="2000"/>
              <a:t>Pokusit se eliminovat jed kolující v krvi. Užívá se k tomu např. technika </a:t>
            </a:r>
            <a:r>
              <a:rPr lang="cs-CZ" altLang="cs-CZ" sz="2000" b="1"/>
              <a:t>forsírované diurézy</a:t>
            </a:r>
            <a:r>
              <a:rPr lang="cs-CZ" altLang="cs-CZ" sz="2000"/>
              <a:t>: pacientovi je nitrožilně podáno velké množství tekutin, které je poté pomocí diuretik (léčiv zvyšujících tvorbu moči) cestou močového traktu vypuzeno, čímž se močí odstraní i velký podíl jedu.</a:t>
            </a:r>
          </a:p>
          <a:p>
            <a:pPr>
              <a:lnSpc>
                <a:spcPct val="80000"/>
              </a:lnSpc>
            </a:pPr>
            <a:r>
              <a:rPr lang="cs-CZ" altLang="cs-CZ" sz="2000"/>
              <a:t>Jinou účinnou technikou je </a:t>
            </a:r>
            <a:r>
              <a:rPr lang="cs-CZ" altLang="cs-CZ" sz="2000" b="1"/>
              <a:t>hemoperfúze</a:t>
            </a:r>
            <a:r>
              <a:rPr lang="cs-CZ" altLang="cs-CZ" sz="2000"/>
              <a:t>, při níž se krev pacienta „čistí“ průtokem přes živočišné uhlí (uhlí má velkou absorpční schopnost a jed, ale i jiné složky krve, na sebe váže).</a:t>
            </a:r>
          </a:p>
          <a:p>
            <a:pPr>
              <a:lnSpc>
                <a:spcPct val="80000"/>
              </a:lnSpc>
            </a:pPr>
            <a:r>
              <a:rPr lang="cs-CZ" altLang="cs-CZ" sz="2000"/>
              <a:t>V jiných případech může být k odstranění jedu z krve použito nejnáročnější přístrojové techniky –</a:t>
            </a:r>
            <a:r>
              <a:rPr lang="cs-CZ" altLang="cs-CZ" sz="2000" b="1"/>
              <a:t>hemodialýzy</a:t>
            </a:r>
            <a:r>
              <a:rPr lang="cs-CZ" altLang="cs-CZ" sz="2000"/>
              <a:t>, která jed z krve „vymývá“ v mimotělním krevním oběhu. Posledně jmenované techniky jsou dostupné pouze na specializovaných pracovištích</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cs-CZ" altLang="cs-CZ">
                <a:solidFill>
                  <a:schemeClr val="folHlink"/>
                </a:solidFill>
              </a:rPr>
              <a:t>Klinická toxikologie</a:t>
            </a:r>
          </a:p>
        </p:txBody>
      </p:sp>
      <p:sp>
        <p:nvSpPr>
          <p:cNvPr id="52227" name="Rectangle 3"/>
          <p:cNvSpPr>
            <a:spLocks noGrp="1" noChangeArrowheads="1"/>
          </p:cNvSpPr>
          <p:nvPr>
            <p:ph type="body" idx="1"/>
          </p:nvPr>
        </p:nvSpPr>
        <p:spPr/>
        <p:txBody>
          <a:bodyPr/>
          <a:lstStyle/>
          <a:p>
            <a:pPr algn="ctr">
              <a:lnSpc>
                <a:spcPct val="80000"/>
              </a:lnSpc>
              <a:buFont typeface="Wingdings" panose="05000000000000000000" pitchFamily="2" charset="2"/>
              <a:buNone/>
            </a:pPr>
            <a:r>
              <a:rPr lang="cs-CZ" altLang="cs-CZ" sz="2000">
                <a:latin typeface="Arial" panose="020B0604020202020204" pitchFamily="34" charset="0"/>
              </a:rPr>
              <a:t>Symptomatická podpůrná léčba</a:t>
            </a:r>
          </a:p>
          <a:p>
            <a:pPr algn="ctr">
              <a:lnSpc>
                <a:spcPct val="80000"/>
              </a:lnSpc>
              <a:buFont typeface="Wingdings" panose="05000000000000000000" pitchFamily="2" charset="2"/>
              <a:buNone/>
            </a:pPr>
            <a:endParaRPr lang="cs-CZ" altLang="cs-CZ" sz="2000">
              <a:latin typeface="Arial" panose="020B0604020202020204" pitchFamily="34" charset="0"/>
            </a:endParaRPr>
          </a:p>
          <a:p>
            <a:pPr algn="ctr">
              <a:lnSpc>
                <a:spcPct val="80000"/>
              </a:lnSpc>
              <a:buFont typeface="Wingdings" panose="05000000000000000000" pitchFamily="2" charset="2"/>
              <a:buNone/>
            </a:pPr>
            <a:r>
              <a:rPr lang="cs-CZ" altLang="cs-CZ" sz="2400" b="1">
                <a:latin typeface="Arial" panose="020B0604020202020204" pitchFamily="34" charset="0"/>
              </a:rPr>
              <a:t>Znamená udržování nebo substituci základních životních funkcí a prevenci komplikací</a:t>
            </a:r>
            <a:endParaRPr lang="cs-CZ" altLang="cs-CZ" sz="2400">
              <a:latin typeface="Arial" panose="020B0604020202020204" pitchFamily="34" charset="0"/>
            </a:endParaRPr>
          </a:p>
          <a:p>
            <a:pPr>
              <a:lnSpc>
                <a:spcPct val="80000"/>
              </a:lnSpc>
            </a:pPr>
            <a:endParaRPr lang="cs-CZ" altLang="cs-CZ" sz="1800">
              <a:latin typeface="Arial" panose="020B0604020202020204" pitchFamily="34" charset="0"/>
            </a:endParaRPr>
          </a:p>
          <a:p>
            <a:pPr>
              <a:lnSpc>
                <a:spcPct val="80000"/>
              </a:lnSpc>
            </a:pPr>
            <a:endParaRPr lang="cs-CZ" altLang="cs-CZ" sz="1800">
              <a:latin typeface="Arial" panose="020B0604020202020204" pitchFamily="34" charset="0"/>
            </a:endParaRPr>
          </a:p>
          <a:p>
            <a:pPr>
              <a:lnSpc>
                <a:spcPct val="80000"/>
              </a:lnSpc>
              <a:buFont typeface="Wingdings" panose="05000000000000000000" pitchFamily="2" charset="2"/>
              <a:buNone/>
            </a:pPr>
            <a:r>
              <a:rPr lang="cs-CZ" altLang="cs-CZ" sz="2400" b="1">
                <a:latin typeface="Arial" panose="020B0604020202020204" pitchFamily="34" charset="0"/>
              </a:rPr>
              <a:t>Nejčastějšími komplikacemi akutních otrav jsou</a:t>
            </a:r>
            <a:r>
              <a:rPr lang="cs-CZ" altLang="cs-CZ" sz="2400">
                <a:latin typeface="Arial" panose="020B0604020202020204" pitchFamily="34" charset="0"/>
              </a:rPr>
              <a:t>:</a:t>
            </a:r>
          </a:p>
          <a:p>
            <a:pPr>
              <a:lnSpc>
                <a:spcPct val="80000"/>
              </a:lnSpc>
              <a:buFont typeface="Wingdings" panose="05000000000000000000" pitchFamily="2" charset="2"/>
              <a:buNone/>
            </a:pPr>
            <a:r>
              <a:rPr lang="cs-CZ" altLang="cs-CZ" sz="2000">
                <a:latin typeface="Arial" panose="020B0604020202020204" pitchFamily="34" charset="0"/>
              </a:rPr>
              <a:t>	- Aspirace do dýchacích cest</a:t>
            </a:r>
          </a:p>
          <a:p>
            <a:pPr>
              <a:lnSpc>
                <a:spcPct val="80000"/>
              </a:lnSpc>
              <a:buFont typeface="Wingdings" panose="05000000000000000000" pitchFamily="2" charset="2"/>
              <a:buNone/>
            </a:pPr>
            <a:r>
              <a:rPr lang="cs-CZ" altLang="cs-CZ" sz="2000">
                <a:latin typeface="Arial" panose="020B0604020202020204" pitchFamily="34" charset="0"/>
              </a:rPr>
              <a:t>	- Hypoxické poškození orgánů po hypoventilaci nebo křečích</a:t>
            </a:r>
          </a:p>
          <a:p>
            <a:pPr>
              <a:lnSpc>
                <a:spcPct val="80000"/>
              </a:lnSpc>
              <a:buFont typeface="Wingdings" panose="05000000000000000000" pitchFamily="2" charset="2"/>
              <a:buNone/>
            </a:pPr>
            <a:r>
              <a:rPr lang="cs-CZ" altLang="cs-CZ" sz="2000">
                <a:latin typeface="Arial" panose="020B0604020202020204" pitchFamily="34" charset="0"/>
              </a:rPr>
              <a:t>	- Rozvrat vnitřního prostředí</a:t>
            </a:r>
          </a:p>
          <a:p>
            <a:pPr>
              <a:lnSpc>
                <a:spcPct val="80000"/>
              </a:lnSpc>
              <a:buFont typeface="Wingdings" panose="05000000000000000000" pitchFamily="2" charset="2"/>
              <a:buNone/>
            </a:pPr>
            <a:r>
              <a:rPr lang="cs-CZ" altLang="cs-CZ" sz="2000">
                <a:latin typeface="Arial" panose="020B0604020202020204" pitchFamily="34" charset="0"/>
              </a:rPr>
              <a:t>	- Otlaky</a:t>
            </a:r>
          </a:p>
          <a:p>
            <a:pPr>
              <a:lnSpc>
                <a:spcPct val="80000"/>
              </a:lnSpc>
              <a:buFont typeface="Wingdings" panose="05000000000000000000" pitchFamily="2" charset="2"/>
              <a:buNone/>
            </a:pPr>
            <a:r>
              <a:rPr lang="cs-CZ" altLang="cs-CZ" sz="2000">
                <a:latin typeface="Arial" panose="020B0604020202020204" pitchFamily="34" charset="0"/>
              </a:rPr>
              <a:t>	- Akutní selhání ledvin (toxické, metabolické)</a:t>
            </a:r>
          </a:p>
          <a:p>
            <a:pPr>
              <a:lnSpc>
                <a:spcPct val="80000"/>
              </a:lnSpc>
              <a:buFont typeface="Wingdings" panose="05000000000000000000" pitchFamily="2" charset="2"/>
              <a:buNone/>
            </a:pPr>
            <a:endParaRPr lang="cs-CZ" altLang="cs-CZ" sz="20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cs-CZ" sz="4000">
                <a:solidFill>
                  <a:schemeClr val="folHlink"/>
                </a:solidFill>
              </a:rPr>
              <a:t>Stupnice toxicity chemických látek</a:t>
            </a:r>
            <a:r>
              <a:rPr lang="cs-CZ" altLang="cs-CZ" sz="4000"/>
              <a:t> </a:t>
            </a:r>
          </a:p>
        </p:txBody>
      </p:sp>
      <p:graphicFrame>
        <p:nvGraphicFramePr>
          <p:cNvPr id="9408" name="Group 192"/>
          <p:cNvGraphicFramePr>
            <a:graphicFrameLocks noGrp="1"/>
          </p:cNvGraphicFramePr>
          <p:nvPr>
            <p:ph type="tbl" idx="1"/>
          </p:nvPr>
        </p:nvGraphicFramePr>
        <p:xfrm>
          <a:off x="0" y="1600200"/>
          <a:ext cx="9109075" cy="4368800"/>
        </p:xfrm>
        <a:graphic>
          <a:graphicData uri="http://schemas.openxmlformats.org/drawingml/2006/table">
            <a:tbl>
              <a:tblPr/>
              <a:tblGrid>
                <a:gridCol w="2351088">
                  <a:extLst>
                    <a:ext uri="{9D8B030D-6E8A-4147-A177-3AD203B41FA5}">
                      <a16:colId xmlns:a16="http://schemas.microsoft.com/office/drawing/2014/main" val="2825865214"/>
                    </a:ext>
                  </a:extLst>
                </a:gridCol>
                <a:gridCol w="1397000">
                  <a:extLst>
                    <a:ext uri="{9D8B030D-6E8A-4147-A177-3AD203B41FA5}">
                      <a16:colId xmlns:a16="http://schemas.microsoft.com/office/drawing/2014/main" val="593089245"/>
                    </a:ext>
                  </a:extLst>
                </a:gridCol>
                <a:gridCol w="2695575">
                  <a:extLst>
                    <a:ext uri="{9D8B030D-6E8A-4147-A177-3AD203B41FA5}">
                      <a16:colId xmlns:a16="http://schemas.microsoft.com/office/drawing/2014/main" val="3971183467"/>
                    </a:ext>
                  </a:extLst>
                </a:gridCol>
                <a:gridCol w="2665412">
                  <a:extLst>
                    <a:ext uri="{9D8B030D-6E8A-4147-A177-3AD203B41FA5}">
                      <a16:colId xmlns:a16="http://schemas.microsoft.com/office/drawing/2014/main" val="3620310510"/>
                    </a:ext>
                  </a:extLst>
                </a:gridCol>
              </a:tblGrid>
              <a:tr h="600075">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Kategorie</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Přibližná smrtná dávka po požití</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  mg/kg      celkové množství pro člověka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Příklad</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4366488"/>
                  </a:ext>
                </a:extLst>
              </a:tr>
              <a:tr h="361950">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 prakticky netoxické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&gt; 15 000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víc než litr</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BaSO4, destilovaná voda</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902034"/>
                  </a:ext>
                </a:extLst>
              </a:tr>
              <a:tr h="360363">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 málo toxické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5 - 10 000</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půllitr až litr</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ethanol</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(toxicita ethanolu je vyšší u dětí, smrtná dávka je asi 3,5 g/kg)</a:t>
                      </a:r>
                      <a:r>
                        <a:rPr kumimoji="0" lang="cs-CZ" altLang="cs-CZ" sz="1800" b="0" i="0" u="none" strike="noStrike" cap="none" normalizeH="0" baseline="0" smtClean="0">
                          <a:ln>
                            <a:noFill/>
                          </a:ln>
                          <a:solidFill>
                            <a:schemeClr val="tx1"/>
                          </a:solidFill>
                          <a:effectLst/>
                          <a:latin typeface="Verdana" panose="020B0604030504040204" pitchFamily="34"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8278569"/>
                  </a:ext>
                </a:extLst>
              </a:tr>
              <a:tr h="361950">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 mírně toxické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500 - 5 000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půldeci  až půllitr</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NaCl , FeSO4</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15704889"/>
                  </a:ext>
                </a:extLst>
              </a:tr>
              <a:tr h="360363">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 silně toxické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  -  500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lžička až  půldeci</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Cd</a:t>
                      </a:r>
                      <a:r>
                        <a:rPr kumimoji="0" lang="cs-CZ" altLang="cs-CZ" sz="18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Pb</a:t>
                      </a:r>
                      <a:r>
                        <a:rPr kumimoji="0" lang="cs-CZ" altLang="cs-CZ" sz="18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2+</a:t>
                      </a: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methanol</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9357782"/>
                  </a:ext>
                </a:extLst>
              </a:tr>
              <a:tr h="360363">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 extrémně toxické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  -  50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 kapek až lžička</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BaCO3, KClO3</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9861243"/>
                  </a:ext>
                </a:extLst>
              </a:tr>
              <a:tr h="1079500">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 supertoxické                     </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5</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stopa, méně než 7 kapek</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Verdana" panose="020B0604030504040204" pitchFamily="34" charset="0"/>
                        </a:defRPr>
                      </a:lvl1pPr>
                      <a:lvl2pPr algn="l">
                        <a:spcBef>
                          <a:spcPct val="20000"/>
                        </a:spcBef>
                        <a:buClr>
                          <a:schemeClr val="tx1"/>
                        </a:buClr>
                        <a:defRPr sz="2400">
                          <a:solidFill>
                            <a:schemeClr val="tx1"/>
                          </a:solidFill>
                          <a:effectLst>
                            <a:outerShdw blurRad="38100" dist="38100" dir="2700000" algn="tl">
                              <a:srgbClr val="000000"/>
                            </a:outerShdw>
                          </a:effectLst>
                          <a:latin typeface="Verdana" panose="020B0604030504040204" pitchFamily="34" charset="0"/>
                        </a:defRPr>
                      </a:lvl2pPr>
                      <a:lvl3pPr algn="l">
                        <a:spcBef>
                          <a:spcPct val="20000"/>
                        </a:spcBef>
                        <a:buClr>
                          <a:schemeClr val="accent2"/>
                        </a:buClr>
                        <a:buSzPct val="60000"/>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3pPr>
                      <a:lvl4pPr algn="l">
                        <a:spcBef>
                          <a:spcPct val="20000"/>
                        </a:spcBef>
                        <a:buClr>
                          <a:schemeClr val="tx2"/>
                        </a:buClr>
                        <a:defRPr>
                          <a:solidFill>
                            <a:schemeClr val="tx1"/>
                          </a:solidFill>
                          <a:effectLst>
                            <a:outerShdw blurRad="38100" dist="38100" dir="2700000" algn="tl">
                              <a:srgbClr val="000000"/>
                            </a:outerShdw>
                          </a:effectLst>
                          <a:latin typeface="Verdana" panose="020B0604030504040204" pitchFamily="34" charset="0"/>
                        </a:defRPr>
                      </a:lvl4pPr>
                      <a:lvl5pPr algn="l">
                        <a:spcBef>
                          <a:spcPct val="20000"/>
                        </a:spcBef>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folHlink"/>
                        </a:buClr>
                        <a:buSzPct val="60000"/>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nikotin, As</a:t>
                      </a:r>
                      <a:r>
                        <a:rPr kumimoji="0" lang="cs-CZ" altLang="cs-CZ" sz="18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3+</a:t>
                      </a:r>
                      <a:r>
                        <a:rPr kumimoji="0" lang="cs-CZ" altLang="cs-CZ"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botulotoxin,  tetrachlordibenzodioxin</a:t>
                      </a:r>
                      <a:endParaRPr kumimoji="0" lang="cs-CZ" altLang="cs-CZ"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122885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847725"/>
          </a:xfrm>
        </p:spPr>
        <p:txBody>
          <a:bodyPr/>
          <a:lstStyle/>
          <a:p>
            <a:r>
              <a:rPr lang="cs-CZ" altLang="cs-CZ">
                <a:solidFill>
                  <a:schemeClr val="folHlink"/>
                </a:solidFill>
              </a:rPr>
              <a:t>Účinky jedů</a:t>
            </a:r>
          </a:p>
        </p:txBody>
      </p:sp>
      <p:sp>
        <p:nvSpPr>
          <p:cNvPr id="11267" name="Rectangle 3"/>
          <p:cNvSpPr>
            <a:spLocks noGrp="1" noChangeArrowheads="1"/>
          </p:cNvSpPr>
          <p:nvPr>
            <p:ph type="body" idx="1"/>
          </p:nvPr>
        </p:nvSpPr>
        <p:spPr/>
        <p:txBody>
          <a:bodyPr/>
          <a:lstStyle/>
          <a:p>
            <a:pPr>
              <a:lnSpc>
                <a:spcPct val="90000"/>
              </a:lnSpc>
            </a:pPr>
            <a:r>
              <a:rPr lang="cs-CZ" altLang="cs-CZ"/>
              <a:t>Rozmanitá škála účinků od lehké nevolnosti, přes poruchy zažívání, nervové soustavy, až po smrt.</a:t>
            </a:r>
          </a:p>
          <a:p>
            <a:pPr>
              <a:lnSpc>
                <a:spcPct val="90000"/>
              </a:lnSpc>
            </a:pPr>
            <a:r>
              <a:rPr lang="cs-CZ" altLang="cs-CZ"/>
              <a:t>Akutní účinek – otrava se projeví bezprostředně po jednorázové dávce jedu (akutní otrava).</a:t>
            </a:r>
          </a:p>
          <a:p>
            <a:pPr>
              <a:lnSpc>
                <a:spcPct val="90000"/>
              </a:lnSpc>
            </a:pPr>
            <a:r>
              <a:rPr lang="cs-CZ" altLang="cs-CZ"/>
              <a:t>Chronický účinek – poškození zdraví se projeví po dlouhodobém styku s látkou (chronická otrava).</a:t>
            </a:r>
          </a:p>
          <a:p>
            <a:pPr>
              <a:lnSpc>
                <a:spcPct val="90000"/>
              </a:lnSpc>
            </a:pPr>
            <a:endParaRPr lang="cs-CZ" alt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a:solidFill>
                  <a:schemeClr val="folHlink"/>
                </a:solidFill>
              </a:rPr>
              <a:t>Účinky jedů</a:t>
            </a:r>
          </a:p>
        </p:txBody>
      </p:sp>
      <p:sp>
        <p:nvSpPr>
          <p:cNvPr id="12291" name="Rectangle 3"/>
          <p:cNvSpPr>
            <a:spLocks noGrp="1" noChangeArrowheads="1"/>
          </p:cNvSpPr>
          <p:nvPr>
            <p:ph type="body" idx="1"/>
          </p:nvPr>
        </p:nvSpPr>
        <p:spPr/>
        <p:txBody>
          <a:bodyPr/>
          <a:lstStyle/>
          <a:p>
            <a:pPr>
              <a:buFont typeface="Wingdings" panose="05000000000000000000" pitchFamily="2" charset="2"/>
              <a:buNone/>
            </a:pPr>
            <a:r>
              <a:rPr lang="cs-CZ" altLang="cs-CZ"/>
              <a:t>Akutní otrava</a:t>
            </a:r>
          </a:p>
          <a:p>
            <a:r>
              <a:rPr lang="cs-CZ" altLang="cs-CZ"/>
              <a:t> jednorázová vyšší dávka nebo krátkodobá inhalace vyšších koncentrací</a:t>
            </a:r>
          </a:p>
          <a:p>
            <a:pPr>
              <a:buFont typeface="Wingdings" panose="05000000000000000000" pitchFamily="2" charset="2"/>
              <a:buNone/>
            </a:pPr>
            <a:r>
              <a:rPr lang="cs-CZ" altLang="cs-CZ"/>
              <a:t>Chronická otrava</a:t>
            </a:r>
          </a:p>
          <a:p>
            <a:r>
              <a:rPr lang="cs-CZ" altLang="cs-CZ"/>
              <a:t> opakované malé dávky nebo dlouhodobé vdechování nižších koncentrací</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a:solidFill>
                  <a:schemeClr val="folHlink"/>
                </a:solidFill>
              </a:rPr>
              <a:t>Účinky jedů</a:t>
            </a:r>
          </a:p>
        </p:txBody>
      </p:sp>
      <p:sp>
        <p:nvSpPr>
          <p:cNvPr id="13315" name="Rectangle 3"/>
          <p:cNvSpPr>
            <a:spLocks noGrp="1" noChangeArrowheads="1"/>
          </p:cNvSpPr>
          <p:nvPr>
            <p:ph type="body" idx="1"/>
          </p:nvPr>
        </p:nvSpPr>
        <p:spPr/>
        <p:txBody>
          <a:bodyPr/>
          <a:lstStyle/>
          <a:p>
            <a:r>
              <a:rPr lang="cs-CZ" altLang="cs-CZ"/>
              <a:t>Akutní a chronické účinky vyvolané stejnou látkou se mohou navzájem značně lišit.</a:t>
            </a:r>
          </a:p>
          <a:p>
            <a:r>
              <a:rPr lang="cs-CZ" altLang="cs-CZ"/>
              <a:t>Tytéž látky mohou zpravidla způsobit jak akutní, tak chronickou otravu.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a:solidFill>
                  <a:schemeClr val="folHlink"/>
                </a:solidFill>
              </a:rPr>
              <a:t>Účinky jedů</a:t>
            </a:r>
          </a:p>
        </p:txBody>
      </p:sp>
      <p:sp>
        <p:nvSpPr>
          <p:cNvPr id="14339" name="Rectangle 3"/>
          <p:cNvSpPr>
            <a:spLocks noGrp="1" noChangeArrowheads="1"/>
          </p:cNvSpPr>
          <p:nvPr>
            <p:ph type="body" idx="1"/>
          </p:nvPr>
        </p:nvSpPr>
        <p:spPr/>
        <p:txBody>
          <a:bodyPr/>
          <a:lstStyle/>
          <a:p>
            <a:r>
              <a:rPr lang="cs-CZ" altLang="cs-CZ"/>
              <a:t>Podle místa působení můžeme účinky jedů dělit na lokální a systémové.</a:t>
            </a:r>
          </a:p>
          <a:p>
            <a:pPr lvl="1"/>
            <a:r>
              <a:rPr lang="cs-CZ" altLang="cs-CZ"/>
              <a:t>lokální – cizorodá látka působí na místě vstupu (pokožka, sliznice dýchacího nebo zažívacího traktu)</a:t>
            </a:r>
          </a:p>
          <a:p>
            <a:pPr lvl="1"/>
            <a:r>
              <a:rPr lang="cs-CZ" altLang="cs-CZ"/>
              <a:t>systémový - cizorodá látka působí po distribuci do organismu na jiném cílovém místě systému</a:t>
            </a:r>
          </a:p>
        </p:txBody>
      </p:sp>
    </p:spTree>
  </p:cSld>
  <p:clrMapOvr>
    <a:masterClrMapping/>
  </p:clrMapOvr>
</p:sld>
</file>

<file path=ppt/theme/theme1.xml><?xml version="1.0" encoding="utf-8"?>
<a:theme xmlns:a="http://schemas.openxmlformats.org/drawingml/2006/main" name="Zeměkoule">
  <a:themeElements>
    <a:clrScheme name="Zeměkoul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Zeměkoule">
      <a:majorFont>
        <a:latin typeface="Arial"/>
        <a:ea typeface=""/>
        <a:cs typeface=""/>
      </a:majorFont>
      <a:minorFont>
        <a:latin typeface="Verdana"/>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altLang="cs-CZ" sz="1800" b="1"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altLang="cs-CZ" sz="1800" b="1"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Zeměkoul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Zeměkoul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Zeměkoul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Zeměkoul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Zeměkoul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Zeměkoul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Zeměkoul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Zeměkoul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574</TotalTime>
  <Words>1829</Words>
  <Application>Microsoft Office PowerPoint</Application>
  <PresentationFormat>Předvádění na obrazovce (4:3)</PresentationFormat>
  <Paragraphs>368</Paragraphs>
  <Slides>47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47</vt:i4>
      </vt:variant>
    </vt:vector>
  </HeadingPairs>
  <TitlesOfParts>
    <vt:vector size="52" baseType="lpstr">
      <vt:lpstr>Arial</vt:lpstr>
      <vt:lpstr>Times New Roman</vt:lpstr>
      <vt:lpstr>Verdana</vt:lpstr>
      <vt:lpstr>Wingdings</vt:lpstr>
      <vt:lpstr>Zeměkoule</vt:lpstr>
      <vt:lpstr>TOXIKOLOGIE</vt:lpstr>
      <vt:lpstr>TOXIKOLOGIE</vt:lpstr>
      <vt:lpstr>TOXIKOLOGIE</vt:lpstr>
      <vt:lpstr>Toxikologie – vymezení pojmů</vt:lpstr>
      <vt:lpstr>Stupnice toxicity chemických látek </vt:lpstr>
      <vt:lpstr>Účinky jedů</vt:lpstr>
      <vt:lpstr>Účinky jedů</vt:lpstr>
      <vt:lpstr>Účinky jedů</vt:lpstr>
      <vt:lpstr>Účinky jedů</vt:lpstr>
      <vt:lpstr>Účinky jedů</vt:lpstr>
      <vt:lpstr>Účinky jedů</vt:lpstr>
      <vt:lpstr>Účinky jedů</vt:lpstr>
      <vt:lpstr>Účinky jedů</vt:lpstr>
      <vt:lpstr>Účinky jedů</vt:lpstr>
      <vt:lpstr>Účinky jedů</vt:lpstr>
      <vt:lpstr>Účinky jedů</vt:lpstr>
      <vt:lpstr>Účinky jedů</vt:lpstr>
      <vt:lpstr>Toxikokinetika – cesta jedu organismem</vt:lpstr>
      <vt:lpstr>Cesty vstupu cizorodých látek</vt:lpstr>
      <vt:lpstr>Cesty vstupu cizorodých látek</vt:lpstr>
      <vt:lpstr>Cesty vstupu cizorodých látek</vt:lpstr>
      <vt:lpstr>Cesty vstupu cizorodých látek</vt:lpstr>
      <vt:lpstr>Cesty vstupu cizorodých látek</vt:lpstr>
      <vt:lpstr>Cesty vstupu cizorodých látek</vt:lpstr>
      <vt:lpstr>Cesty vstupu cizorodých látek</vt:lpstr>
      <vt:lpstr>Cesty vstupu cizorodých látek</vt:lpstr>
      <vt:lpstr>Cesty vstupu cizorodých látek </vt:lpstr>
      <vt:lpstr>RESORPCE</vt:lpstr>
      <vt:lpstr>RESORPCE</vt:lpstr>
      <vt:lpstr>RESORPCE</vt:lpstr>
      <vt:lpstr>RESORPCE</vt:lpstr>
      <vt:lpstr>RESORPCE</vt:lpstr>
      <vt:lpstr>RESORPCE</vt:lpstr>
      <vt:lpstr>Distribuce</vt:lpstr>
      <vt:lpstr>Biotransformace </vt:lpstr>
      <vt:lpstr>Biotransformace</vt:lpstr>
      <vt:lpstr>Biotransformace</vt:lpstr>
      <vt:lpstr>Eliminace</vt:lpstr>
      <vt:lpstr>Klinická toxikologie</vt:lpstr>
      <vt:lpstr>Klinická toxikologie</vt:lpstr>
      <vt:lpstr>Klinická toxikologie</vt:lpstr>
      <vt:lpstr>Klinická toxikologie</vt:lpstr>
      <vt:lpstr>Klinická toxikologie</vt:lpstr>
      <vt:lpstr>Klinická toxikologie</vt:lpstr>
      <vt:lpstr>Klinická toxikologie</vt:lpstr>
      <vt:lpstr>Klinická toxikologie</vt:lpstr>
      <vt:lpstr>Klinická toxikologie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Bára Staňková</dc:creator>
  <cp:lastModifiedBy>Uživatel systému Windows</cp:lastModifiedBy>
  <cp:revision>4</cp:revision>
  <dcterms:created xsi:type="dcterms:W3CDTF">2011-10-31T18:59:07Z</dcterms:created>
  <dcterms:modified xsi:type="dcterms:W3CDTF">2021-01-15T01:09:04Z</dcterms:modified>
</cp:coreProperties>
</file>