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6" r:id="rId2"/>
    <p:sldId id="309" r:id="rId3"/>
    <p:sldId id="324" r:id="rId4"/>
    <p:sldId id="304" r:id="rId5"/>
    <p:sldId id="317" r:id="rId6"/>
    <p:sldId id="305" r:id="rId7"/>
    <p:sldId id="290" r:id="rId8"/>
    <p:sldId id="311" r:id="rId9"/>
    <p:sldId id="313" r:id="rId10"/>
    <p:sldId id="339" r:id="rId11"/>
    <p:sldId id="314" r:id="rId12"/>
    <p:sldId id="325" r:id="rId13"/>
    <p:sldId id="343" r:id="rId14"/>
    <p:sldId id="338" r:id="rId15"/>
    <p:sldId id="344" r:id="rId16"/>
    <p:sldId id="326" r:id="rId17"/>
    <p:sldId id="312" r:id="rId18"/>
    <p:sldId id="315" r:id="rId19"/>
    <p:sldId id="327" r:id="rId20"/>
    <p:sldId id="328" r:id="rId21"/>
    <p:sldId id="330" r:id="rId22"/>
    <p:sldId id="331" r:id="rId23"/>
    <p:sldId id="340" r:id="rId24"/>
    <p:sldId id="335" r:id="rId25"/>
    <p:sldId id="341" r:id="rId26"/>
    <p:sldId id="337" r:id="rId27"/>
    <p:sldId id="329" r:id="rId28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52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7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12" Type="http://schemas.openxmlformats.org/officeDocument/2006/relationships/slide" Target="slides/slide16.xml"/><Relationship Id="rId17" Type="http://schemas.openxmlformats.org/officeDocument/2006/relationships/slide" Target="slides/slide27.xml"/><Relationship Id="rId2" Type="http://schemas.openxmlformats.org/officeDocument/2006/relationships/slide" Target="slides/slide2.xml"/><Relationship Id="rId16" Type="http://schemas.openxmlformats.org/officeDocument/2006/relationships/slide" Target="slides/slide20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2.xml"/><Relationship Id="rId5" Type="http://schemas.openxmlformats.org/officeDocument/2006/relationships/slide" Target="slides/slide5.xml"/><Relationship Id="rId15" Type="http://schemas.openxmlformats.org/officeDocument/2006/relationships/slide" Target="slides/slide19.xml"/><Relationship Id="rId10" Type="http://schemas.openxmlformats.org/officeDocument/2006/relationships/slide" Target="slides/slide11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53EEF31A-A39C-4817-BB21-845E5743E19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3C81AB66-6BA4-4D72-8C9A-D0EA71B43E4C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1E661798-565E-4410-B402-B71AD12F7E9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notes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A870B9A6-0E5F-41EE-82E4-C3C7BA19D165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72C88-2796-447D-B126-DE0A9D7726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552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3C234-E82C-43F3-9126-6B894F4C98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45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B973F-686E-4D0F-99E3-F3050BD7D7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346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B1DBB-802E-4342-98AB-AD40B58731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737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5103D-6CFA-42B9-9BBC-CFA8B8A6A7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53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077BC-C22F-4DA9-905C-029066A25D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715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D1EC3-5F58-4A73-9ABE-31BE6C7ED9B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505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A9B72-F773-4BFA-99F5-CD53AC687A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354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39418-A636-4011-8900-27A02DDD90F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952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36E0A-F75C-4E21-8440-2B54C8BC8F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3930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19185-C67A-4394-95DB-991C2DD72C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518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fld id="{0C57DB8A-CEF5-49C1-BA55-E653C0757885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hyperphysics.phy-astr.gsu.edu/hbase/acoustic/reverb.html#c1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hyperphysics.phy-astr.gsu.edu/hbase/forces/isq.html#isq" TargetMode="External"/><Relationship Id="rId5" Type="http://schemas.openxmlformats.org/officeDocument/2006/relationships/hyperlink" Target="http://hyperphysics.phy-astr.gsu.edu/hbase/sound/intens.html#c1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17.bin"/><Relationship Id="rId2" Type="http://schemas.microsoft.com/office/2007/relationships/media" Target="../media/media11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12.m4a"/><Relationship Id="rId7" Type="http://schemas.openxmlformats.org/officeDocument/2006/relationships/image" Target="../media/image6.wmf"/><Relationship Id="rId12" Type="http://schemas.openxmlformats.org/officeDocument/2006/relationships/image" Target="../media/image1.png"/><Relationship Id="rId2" Type="http://schemas.microsoft.com/office/2007/relationships/media" Target="../media/media12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wmf"/><Relationship Id="rId11" Type="http://schemas.openxmlformats.org/officeDocument/2006/relationships/image" Target="../media/image34.wmf"/><Relationship Id="rId5" Type="http://schemas.openxmlformats.org/officeDocument/2006/relationships/image" Target="../media/image3.gif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file:///C:\Documents%20and%20Settings\administrator1\Local%20Settings\Temporary%20Internet%20Files\Content.IE5\2G5VV61R\prezentace-zvuk\videa\klavir.asf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file:///C:\Documents%20and%20Settings\administrator1\Local%20Settings\Temporary%20Internet%20Files\Content.IE5\2G5VV61R\prezentace-zvuk\videa\sprcha.asf" TargetMode="External"/><Relationship Id="rId12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file:///C:\Documents%20and%20Settings\administrator1\Local%20Settings\Temporary%20Internet%20Files\Content.IE5\2G5VV61R\prezentace-zvuk\videa\zvoneni.asf" TargetMode="External"/><Relationship Id="rId11" Type="http://schemas.openxmlformats.org/officeDocument/2006/relationships/slide" Target="slide2.xml"/><Relationship Id="rId5" Type="http://schemas.openxmlformats.org/officeDocument/2006/relationships/hyperlink" Target="file:///C:\Documents%20and%20Settings\administrator1\Local%20Settings\Temporary%20Internet%20Files\Content.IE5\2G5VV61R\prezentace-zvuk\videa\napovidani.asf" TargetMode="External"/><Relationship Id="rId10" Type="http://schemas.openxmlformats.org/officeDocument/2006/relationships/hyperlink" Target="file:///C:\Documents%20and%20Settings\administrator1\Local%20Settings\Temporary%20Internet%20Files\Content.IE5\2G5VV61R\prezentace-zvuk\videa\JAR.asf" TargetMode="External"/><Relationship Id="rId4" Type="http://schemas.openxmlformats.org/officeDocument/2006/relationships/hyperlink" Target="file:///C:\Documents%20and%20Settings\administrator1\Local%20Settings\Temporary%20Internet%20Files\Content.IE5\2G5VV61R\prezentace-zvuk\videa\zkouseni.asf" TargetMode="External"/><Relationship Id="rId9" Type="http://schemas.openxmlformats.org/officeDocument/2006/relationships/hyperlink" Target="file:///C:\Documents%20and%20Settings\administrator1\Local%20Settings\Temporary%20Internet%20Files\Content.IE5\2G5VV61R\prezentace-zvuk\videa\provoz%20na%20cestach.as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media16.m4a"/><Relationship Id="rId7" Type="http://schemas.openxmlformats.org/officeDocument/2006/relationships/oleObject" Target="../embeddings/oleObject20.bin"/><Relationship Id="rId2" Type="http://schemas.microsoft.com/office/2007/relationships/media" Target="../media/media16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8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0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wmf"/><Relationship Id="rId5" Type="http://schemas.openxmlformats.org/officeDocument/2006/relationships/image" Target="../media/image3.gif"/><Relationship Id="rId10" Type="http://schemas.openxmlformats.org/officeDocument/2006/relationships/image" Target="../media/image1.png"/><Relationship Id="rId4" Type="http://schemas.openxmlformats.org/officeDocument/2006/relationships/image" Target="../media/image2.jpeg"/><Relationship Id="rId9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slide" Target="slide3.xml"/><Relationship Id="rId15" Type="http://schemas.openxmlformats.org/officeDocument/2006/relationships/slide" Target="slide4.xml"/><Relationship Id="rId10" Type="http://schemas.openxmlformats.org/officeDocument/2006/relationships/slide" Target="slide12.xml"/><Relationship Id="rId4" Type="http://schemas.openxmlformats.org/officeDocument/2006/relationships/image" Target="../media/image52.jpeg"/><Relationship Id="rId9" Type="http://schemas.openxmlformats.org/officeDocument/2006/relationships/slide" Target="slide13.xml"/><Relationship Id="rId1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slide" Target="slide21.xml"/><Relationship Id="rId5" Type="http://schemas.openxmlformats.org/officeDocument/2006/relationships/slide" Target="slide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6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3.m4a"/><Relationship Id="rId7" Type="http://schemas.openxmlformats.org/officeDocument/2006/relationships/image" Target="../media/image8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3.bin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6.m4a"/><Relationship Id="rId7" Type="http://schemas.openxmlformats.org/officeDocument/2006/relationships/image" Target="../media/image14.wmf"/><Relationship Id="rId12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6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1.wmf"/><Relationship Id="rId3" Type="http://schemas.openxmlformats.org/officeDocument/2006/relationships/audio" Target="../media/media7.m4a"/><Relationship Id="rId7" Type="http://schemas.openxmlformats.org/officeDocument/2006/relationships/image" Target="../media/image23.gif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0.bin"/><Relationship Id="rId2" Type="http://schemas.microsoft.com/office/2007/relationships/media" Target="../media/media7.m4a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gif"/><Relationship Id="rId11" Type="http://schemas.openxmlformats.org/officeDocument/2006/relationships/oleObject" Target="../embeddings/oleObject7.bin"/><Relationship Id="rId5" Type="http://schemas.openxmlformats.org/officeDocument/2006/relationships/image" Target="../media/image22.jpe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6.gif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gif"/><Relationship Id="rId1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30.wmf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057400"/>
            <a:ext cx="9067800" cy="1676400"/>
          </a:xfrm>
        </p:spPr>
        <p:txBody>
          <a:bodyPr/>
          <a:lstStyle/>
          <a:p>
            <a:r>
              <a:rPr lang="cs-CZ" altLang="cs-CZ" sz="4000" b="1"/>
              <a:t>Zvukové vlny, kmitání a využití v klinické praxi</a:t>
            </a:r>
          </a:p>
        </p:txBody>
      </p:sp>
      <p:sp>
        <p:nvSpPr>
          <p:cNvPr id="54275" name="Text Box 1027"/>
          <p:cNvSpPr txBox="1">
            <a:spLocks noChangeArrowheads="1"/>
          </p:cNvSpPr>
          <p:nvPr/>
        </p:nvSpPr>
        <p:spPr bwMode="auto">
          <a:xfrm>
            <a:off x="6308725" y="4232275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i="1">
                <a:solidFill>
                  <a:schemeClr val="accent1"/>
                </a:solidFill>
                <a:latin typeface="Times New Roman" panose="02020603050405020304" pitchFamily="18" charset="0"/>
              </a:rPr>
              <a:t>Beneš Jiři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3"/>
    </mc:Choice>
    <mc:Fallback>
      <p:transition spd="slow" advTm="1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/>
              <a:t>Inverse Square Law; Sound </a:t>
            </a:r>
          </a:p>
        </p:txBody>
      </p:sp>
      <p:pic>
        <p:nvPicPr>
          <p:cNvPr id="78851" name="Picture 3" descr="inv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19200"/>
            <a:ext cx="8229600" cy="3581400"/>
          </a:xfrm>
          <a:solidFill>
            <a:srgbClr val="FFFF00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00075" y="5410200"/>
            <a:ext cx="90011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cs-CZ" sz="1800">
                <a:latin typeface="Arial" panose="020B0604020202020204" pitchFamily="34" charset="0"/>
              </a:rPr>
              <a:t>The </a:t>
            </a:r>
            <a:r>
              <a:rPr lang="en-US" altLang="cs-CZ" sz="1800">
                <a:latin typeface="Arial" panose="020B0604020202020204" pitchFamily="34" charset="0"/>
                <a:hlinkClick r:id="rId5"/>
              </a:rPr>
              <a:t>sound intensity</a:t>
            </a:r>
            <a:r>
              <a:rPr lang="en-US" altLang="cs-CZ" sz="1800">
                <a:latin typeface="Arial" panose="020B0604020202020204" pitchFamily="34" charset="0"/>
              </a:rPr>
              <a:t> from a point source of sound will obey the </a:t>
            </a:r>
            <a:r>
              <a:rPr lang="en-US" altLang="cs-CZ" sz="1800">
                <a:latin typeface="Arial" panose="020B0604020202020204" pitchFamily="34" charset="0"/>
                <a:hlinkClick r:id="rId6"/>
              </a:rPr>
              <a:t>inverse square law</a:t>
            </a:r>
            <a:r>
              <a:rPr lang="en-US" altLang="cs-CZ" sz="1800">
                <a:latin typeface="Arial" panose="020B0604020202020204" pitchFamily="34" charset="0"/>
              </a:rPr>
              <a:t> if there are no reflections or </a:t>
            </a:r>
            <a:r>
              <a:rPr lang="en-US" altLang="cs-CZ" sz="1800">
                <a:latin typeface="Arial" panose="020B0604020202020204" pitchFamily="34" charset="0"/>
                <a:hlinkClick r:id="rId7"/>
              </a:rPr>
              <a:t>reverberation</a:t>
            </a:r>
            <a:r>
              <a:rPr lang="en-US" altLang="cs-CZ" sz="1800">
                <a:latin typeface="Arial" panose="020B0604020202020204" pitchFamily="34" charset="0"/>
              </a:rPr>
              <a:t>. A </a:t>
            </a:r>
            <a:r>
              <a:rPr lang="en-US" altLang="cs-CZ" sz="1800">
                <a:latin typeface="Arial" panose="020B0604020202020204" pitchFamily="34" charset="0"/>
                <a:hlinkClick r:id="" action="ppaction://noaction"/>
              </a:rPr>
              <a:t>plot</a:t>
            </a:r>
            <a:r>
              <a:rPr lang="en-US" altLang="cs-CZ" sz="1800">
                <a:latin typeface="Arial" panose="020B0604020202020204" pitchFamily="34" charset="0"/>
              </a:rPr>
              <a:t> of this intensity drop shows that it drops off rapidly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09"/>
    </mc:Choice>
    <mc:Fallback>
      <p:transition spd="slow" advTm="2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4965700" cy="1219200"/>
          </a:xfrm>
        </p:spPr>
        <p:txBody>
          <a:bodyPr/>
          <a:lstStyle/>
          <a:p>
            <a:r>
              <a:rPr lang="cs-CZ" altLang="cs-CZ" sz="3200" b="1"/>
              <a:t>Hlasitost zvuku</a:t>
            </a:r>
            <a:br>
              <a:rPr lang="cs-CZ" altLang="cs-CZ" sz="3200" b="1"/>
            </a:br>
            <a:endParaRPr lang="cs-CZ" altLang="cs-CZ" sz="3200" b="1"/>
          </a:p>
        </p:txBody>
      </p:sp>
      <p:grpSp>
        <p:nvGrpSpPr>
          <p:cNvPr id="52263" name="Group 39"/>
          <p:cNvGrpSpPr>
            <a:grpSpLocks/>
          </p:cNvGrpSpPr>
          <p:nvPr/>
        </p:nvGrpSpPr>
        <p:grpSpPr bwMode="auto">
          <a:xfrm>
            <a:off x="5410200" y="152400"/>
            <a:ext cx="4699000" cy="4572000"/>
            <a:chOff x="0" y="0"/>
            <a:chExt cx="2960" cy="3066"/>
          </a:xfrm>
        </p:grpSpPr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6" y="390"/>
              <a:ext cx="97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tikot hodinek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1" name="Rectangle 7"/>
            <p:cNvSpPr>
              <a:spLocks noChangeArrowheads="1"/>
            </p:cNvSpPr>
            <p:nvPr/>
          </p:nvSpPr>
          <p:spPr bwMode="auto">
            <a:xfrm>
              <a:off x="982" y="390"/>
              <a:ext cx="7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0,1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2" name="Rectangle 8"/>
            <p:cNvSpPr>
              <a:spLocks noChangeArrowheads="1"/>
            </p:cNvSpPr>
            <p:nvPr/>
          </p:nvSpPr>
          <p:spPr bwMode="auto">
            <a:xfrm>
              <a:off x="1774" y="390"/>
              <a:ext cx="115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20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3" name="Rectangle 9"/>
            <p:cNvSpPr>
              <a:spLocks noChangeArrowheads="1"/>
            </p:cNvSpPr>
            <p:nvPr/>
          </p:nvSpPr>
          <p:spPr bwMode="auto">
            <a:xfrm>
              <a:off x="6" y="774"/>
              <a:ext cx="97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tichý rozhovor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4" name="Rectangle 10"/>
            <p:cNvSpPr>
              <a:spLocks noChangeArrowheads="1"/>
            </p:cNvSpPr>
            <p:nvPr/>
          </p:nvSpPr>
          <p:spPr bwMode="auto">
            <a:xfrm>
              <a:off x="982" y="774"/>
              <a:ext cx="7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5" name="Rectangle 11"/>
            <p:cNvSpPr>
              <a:spLocks noChangeArrowheads="1"/>
            </p:cNvSpPr>
            <p:nvPr/>
          </p:nvSpPr>
          <p:spPr bwMode="auto">
            <a:xfrm>
              <a:off x="1774" y="774"/>
              <a:ext cx="115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40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6" name="Rectangle 12"/>
            <p:cNvSpPr>
              <a:spLocks noChangeArrowheads="1"/>
            </p:cNvSpPr>
            <p:nvPr/>
          </p:nvSpPr>
          <p:spPr bwMode="auto">
            <a:xfrm>
              <a:off x="6" y="1158"/>
              <a:ext cx="97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normální hovor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7" name="Rectangle 13"/>
            <p:cNvSpPr>
              <a:spLocks noChangeArrowheads="1"/>
            </p:cNvSpPr>
            <p:nvPr/>
          </p:nvSpPr>
          <p:spPr bwMode="auto">
            <a:xfrm>
              <a:off x="982" y="1158"/>
              <a:ext cx="7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8" name="Rectangle 14"/>
            <p:cNvSpPr>
              <a:spLocks noChangeArrowheads="1"/>
            </p:cNvSpPr>
            <p:nvPr/>
          </p:nvSpPr>
          <p:spPr bwMode="auto">
            <a:xfrm>
              <a:off x="1774" y="1158"/>
              <a:ext cx="115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60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6" y="1542"/>
              <a:ext cx="97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křik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0" name="Rectangle 16"/>
            <p:cNvSpPr>
              <a:spLocks noChangeArrowheads="1"/>
            </p:cNvSpPr>
            <p:nvPr/>
          </p:nvSpPr>
          <p:spPr bwMode="auto">
            <a:xfrm>
              <a:off x="982" y="1542"/>
              <a:ext cx="7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1" name="Rectangle 17"/>
            <p:cNvSpPr>
              <a:spLocks noChangeArrowheads="1"/>
            </p:cNvSpPr>
            <p:nvPr/>
          </p:nvSpPr>
          <p:spPr bwMode="auto">
            <a:xfrm>
              <a:off x="1774" y="1542"/>
              <a:ext cx="115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80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6" y="1926"/>
              <a:ext cx="97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symfonický orchestr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3" name="Rectangle 19"/>
            <p:cNvSpPr>
              <a:spLocks noChangeArrowheads="1"/>
            </p:cNvSpPr>
            <p:nvPr/>
          </p:nvSpPr>
          <p:spPr bwMode="auto">
            <a:xfrm>
              <a:off x="982" y="1926"/>
              <a:ext cx="7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3 až 5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4" name="Rectangle 20"/>
            <p:cNvSpPr>
              <a:spLocks noChangeArrowheads="1"/>
            </p:cNvSpPr>
            <p:nvPr/>
          </p:nvSpPr>
          <p:spPr bwMode="auto">
            <a:xfrm>
              <a:off x="1774" y="1926"/>
              <a:ext cx="115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80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5" name="Rectangle 21"/>
            <p:cNvSpPr>
              <a:spLocks noChangeArrowheads="1"/>
            </p:cNvSpPr>
            <p:nvPr/>
          </p:nvSpPr>
          <p:spPr bwMode="auto">
            <a:xfrm>
              <a:off x="6" y="2310"/>
              <a:ext cx="97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hluk motorových vozidel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6" name="Rectangle 22"/>
            <p:cNvSpPr>
              <a:spLocks noChangeArrowheads="1"/>
            </p:cNvSpPr>
            <p:nvPr/>
          </p:nvSpPr>
          <p:spPr bwMode="auto">
            <a:xfrm>
              <a:off x="982" y="2310"/>
              <a:ext cx="79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10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sp>
          <p:nvSpPr>
            <p:cNvPr id="52247" name="Rectangle 23"/>
            <p:cNvSpPr>
              <a:spLocks noChangeArrowheads="1"/>
            </p:cNvSpPr>
            <p:nvPr/>
          </p:nvSpPr>
          <p:spPr bwMode="auto">
            <a:xfrm>
              <a:off x="1774" y="2310"/>
              <a:ext cx="115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cs-CZ" altLang="cs-CZ" sz="1600" b="1">
                  <a:latin typeface="Times New Roman" panose="02020603050405020304" pitchFamily="18" charset="0"/>
                  <a:cs typeface="Arial" panose="020B0604020202020204" pitchFamily="34" charset="0"/>
                </a:rPr>
                <a:t>90</a:t>
              </a:r>
              <a:endParaRPr lang="cs-CZ" altLang="cs-CZ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cs-CZ" altLang="cs-CZ" sz="1600" b="1">
                <a:latin typeface="Times New Roman" panose="02020603050405020304" pitchFamily="18" charset="0"/>
              </a:endParaRPr>
            </a:p>
          </p:txBody>
        </p:sp>
        <p:grpSp>
          <p:nvGrpSpPr>
            <p:cNvPr id="52252" name="Group 28"/>
            <p:cNvGrpSpPr>
              <a:grpSpLocks/>
            </p:cNvGrpSpPr>
            <p:nvPr/>
          </p:nvGrpSpPr>
          <p:grpSpPr bwMode="auto">
            <a:xfrm>
              <a:off x="0" y="0"/>
              <a:ext cx="988" cy="378"/>
              <a:chOff x="0" y="0"/>
              <a:chExt cx="988" cy="378"/>
            </a:xfrm>
          </p:grpSpPr>
          <p:sp>
            <p:nvSpPr>
              <p:cNvPr id="52227" name="Rectangle 3"/>
              <p:cNvSpPr>
                <a:spLocks noChangeArrowheads="1"/>
              </p:cNvSpPr>
              <p:nvPr/>
            </p:nvSpPr>
            <p:spPr bwMode="auto">
              <a:xfrm>
                <a:off x="6" y="6"/>
                <a:ext cx="976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6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Zdroj zvuku</a:t>
                </a:r>
                <a:endParaRPr lang="cs-CZ" altLang="cs-CZ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88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2254" name="Group 30"/>
            <p:cNvGrpSpPr>
              <a:grpSpLocks/>
            </p:cNvGrpSpPr>
            <p:nvPr/>
          </p:nvGrpSpPr>
          <p:grpSpPr bwMode="auto">
            <a:xfrm>
              <a:off x="988" y="0"/>
              <a:ext cx="804" cy="378"/>
              <a:chOff x="988" y="0"/>
              <a:chExt cx="804" cy="378"/>
            </a:xfrm>
          </p:grpSpPr>
          <p:sp>
            <p:nvSpPr>
              <p:cNvPr id="52228" name="Rectangle 4"/>
              <p:cNvSpPr>
                <a:spLocks noChangeArrowheads="1"/>
              </p:cNvSpPr>
              <p:nvPr/>
            </p:nvSpPr>
            <p:spPr bwMode="auto">
              <a:xfrm>
                <a:off x="994" y="6"/>
                <a:ext cx="792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6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Vzdálenost (m)</a:t>
                </a:r>
                <a:endParaRPr lang="cs-CZ" altLang="cs-CZ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53" name="Rectangle 29"/>
              <p:cNvSpPr>
                <a:spLocks noChangeArrowheads="1"/>
              </p:cNvSpPr>
              <p:nvPr/>
            </p:nvSpPr>
            <p:spPr bwMode="auto">
              <a:xfrm>
                <a:off x="988" y="0"/>
                <a:ext cx="804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2256" name="Group 32"/>
            <p:cNvGrpSpPr>
              <a:grpSpLocks/>
            </p:cNvGrpSpPr>
            <p:nvPr/>
          </p:nvGrpSpPr>
          <p:grpSpPr bwMode="auto">
            <a:xfrm>
              <a:off x="1792" y="0"/>
              <a:ext cx="1168" cy="378"/>
              <a:chOff x="1792" y="0"/>
              <a:chExt cx="1168" cy="378"/>
            </a:xfrm>
          </p:grpSpPr>
          <p:sp>
            <p:nvSpPr>
              <p:cNvPr id="52229" name="Rectangle 5"/>
              <p:cNvSpPr>
                <a:spLocks noChangeArrowheads="1"/>
              </p:cNvSpPr>
              <p:nvPr/>
            </p:nvSpPr>
            <p:spPr bwMode="auto">
              <a:xfrm>
                <a:off x="1798" y="6"/>
                <a:ext cx="1156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6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Hladina intenzity zvuku (dB)</a:t>
                </a:r>
                <a:endParaRPr lang="cs-CZ" altLang="cs-CZ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55" name="Rectangle 31"/>
              <p:cNvSpPr>
                <a:spLocks noChangeArrowheads="1"/>
              </p:cNvSpPr>
              <p:nvPr/>
            </p:nvSpPr>
            <p:spPr bwMode="auto">
              <a:xfrm>
                <a:off x="1792" y="0"/>
                <a:ext cx="1168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2258" name="Group 34"/>
            <p:cNvGrpSpPr>
              <a:grpSpLocks/>
            </p:cNvGrpSpPr>
            <p:nvPr/>
          </p:nvGrpSpPr>
          <p:grpSpPr bwMode="auto">
            <a:xfrm>
              <a:off x="0" y="2688"/>
              <a:ext cx="988" cy="378"/>
              <a:chOff x="0" y="2688"/>
              <a:chExt cx="988" cy="378"/>
            </a:xfrm>
          </p:grpSpPr>
          <p:sp>
            <p:nvSpPr>
              <p:cNvPr id="52248" name="Rectangle 24"/>
              <p:cNvSpPr>
                <a:spLocks noChangeArrowheads="1"/>
              </p:cNvSpPr>
              <p:nvPr/>
            </p:nvSpPr>
            <p:spPr bwMode="auto">
              <a:xfrm>
                <a:off x="6" y="2694"/>
                <a:ext cx="976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6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startující letadlo</a:t>
                </a:r>
                <a:endParaRPr lang="cs-CZ" altLang="cs-CZ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57" name="Rectangle 33"/>
              <p:cNvSpPr>
                <a:spLocks noChangeArrowheads="1"/>
              </p:cNvSpPr>
              <p:nvPr/>
            </p:nvSpPr>
            <p:spPr bwMode="auto">
              <a:xfrm>
                <a:off x="0" y="2688"/>
                <a:ext cx="988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2260" name="Group 36"/>
            <p:cNvGrpSpPr>
              <a:grpSpLocks/>
            </p:cNvGrpSpPr>
            <p:nvPr/>
          </p:nvGrpSpPr>
          <p:grpSpPr bwMode="auto">
            <a:xfrm>
              <a:off x="988" y="2688"/>
              <a:ext cx="804" cy="378"/>
              <a:chOff x="988" y="2688"/>
              <a:chExt cx="804" cy="378"/>
            </a:xfrm>
          </p:grpSpPr>
          <p:sp>
            <p:nvSpPr>
              <p:cNvPr id="52249" name="Rectangle 25"/>
              <p:cNvSpPr>
                <a:spLocks noChangeArrowheads="1"/>
              </p:cNvSpPr>
              <p:nvPr/>
            </p:nvSpPr>
            <p:spPr bwMode="auto">
              <a:xfrm>
                <a:off x="994" y="2694"/>
                <a:ext cx="792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6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10</a:t>
                </a:r>
                <a:endParaRPr lang="cs-CZ" altLang="cs-CZ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59" name="Rectangle 35"/>
              <p:cNvSpPr>
                <a:spLocks noChangeArrowheads="1"/>
              </p:cNvSpPr>
              <p:nvPr/>
            </p:nvSpPr>
            <p:spPr bwMode="auto">
              <a:xfrm>
                <a:off x="988" y="2688"/>
                <a:ext cx="804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2262" name="Group 38"/>
            <p:cNvGrpSpPr>
              <a:grpSpLocks/>
            </p:cNvGrpSpPr>
            <p:nvPr/>
          </p:nvGrpSpPr>
          <p:grpSpPr bwMode="auto">
            <a:xfrm>
              <a:off x="1792" y="2688"/>
              <a:ext cx="1168" cy="378"/>
              <a:chOff x="1792" y="2688"/>
              <a:chExt cx="1168" cy="378"/>
            </a:xfrm>
          </p:grpSpPr>
          <p:sp>
            <p:nvSpPr>
              <p:cNvPr id="52250" name="Rectangle 26"/>
              <p:cNvSpPr>
                <a:spLocks noChangeArrowheads="1"/>
              </p:cNvSpPr>
              <p:nvPr/>
            </p:nvSpPr>
            <p:spPr bwMode="auto">
              <a:xfrm>
                <a:off x="1798" y="2694"/>
                <a:ext cx="1156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600" b="1">
                    <a:latin typeface="Times New Roman" panose="02020603050405020304" pitchFamily="18" charset="0"/>
                    <a:cs typeface="Arial" panose="020B0604020202020204" pitchFamily="34" charset="0"/>
                  </a:rPr>
                  <a:t>110</a:t>
                </a:r>
                <a:endParaRPr lang="cs-CZ" altLang="cs-CZ" sz="1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600" b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261" name="Rectangle 37"/>
              <p:cNvSpPr>
                <a:spLocks noChangeArrowheads="1"/>
              </p:cNvSpPr>
              <p:nvPr/>
            </p:nvSpPr>
            <p:spPr bwMode="auto">
              <a:xfrm>
                <a:off x="1792" y="2688"/>
                <a:ext cx="1168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52265" name="Rectangle 41"/>
          <p:cNvSpPr>
            <a:spLocks noChangeArrowheads="1"/>
          </p:cNvSpPr>
          <p:nvPr/>
        </p:nvSpPr>
        <p:spPr bwMode="auto">
          <a:xfrm>
            <a:off x="0" y="3176588"/>
            <a:ext cx="10287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altLang="cs-CZ" sz="1200">
                <a:latin typeface="Times New Roman" panose="02020603050405020304" pitchFamily="18" charset="0"/>
              </a:rPr>
              <a:t> </a:t>
            </a:r>
            <a:endParaRPr lang="cs-CZ" altLang="cs-CZ">
              <a:latin typeface="Times New Roman" panose="02020603050405020304" pitchFamily="18" charset="0"/>
            </a:endParaRPr>
          </a:p>
        </p:txBody>
      </p:sp>
      <p:graphicFrame>
        <p:nvGraphicFramePr>
          <p:cNvPr id="52264" name="Object 40"/>
          <p:cNvGraphicFramePr>
            <a:graphicFrameLocks noChangeAspect="1"/>
          </p:cNvGraphicFramePr>
          <p:nvPr/>
        </p:nvGraphicFramePr>
        <p:xfrm>
          <a:off x="-196850" y="1209675"/>
          <a:ext cx="4332288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4" name="Rovnice" r:id="rId5" imgW="736560" imgH="419040" progId="Equation.3">
                  <p:embed/>
                </p:oleObj>
              </mc:Choice>
              <mc:Fallback>
                <p:oleObj name="Rovnice" r:id="rId5" imgW="736560" imgH="419040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5909" b="2272"/>
                      <a:stretch>
                        <a:fillRect/>
                      </a:stretch>
                    </p:blipFill>
                    <p:spPr bwMode="auto">
                      <a:xfrm>
                        <a:off x="-196850" y="1209675"/>
                        <a:ext cx="4332288" cy="2020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66" name="Rectangle 42"/>
          <p:cNvSpPr>
            <a:spLocks noChangeArrowheads="1"/>
          </p:cNvSpPr>
          <p:nvPr/>
        </p:nvSpPr>
        <p:spPr bwMode="auto">
          <a:xfrm>
            <a:off x="304800" y="3352800"/>
            <a:ext cx="533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 je výkon tedy tlak</a:t>
            </a:r>
          </a:p>
          <a:p>
            <a:r>
              <a:rPr lang="cs-CZ" alt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je plocha a tedy jednotkou je W/m</a:t>
            </a:r>
            <a:r>
              <a:rPr lang="cs-CZ" altLang="cs-CZ" b="1" baseline="30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cs-CZ" alt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altLang="cs-CZ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altLang="cs-CZ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cs-CZ" alt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u</a:t>
            </a:r>
            <a:r>
              <a:rPr lang="cs-CZ" alt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rčuje práh slyšení-	pro frekvenci 1kHz je prahem slyšení I</a:t>
            </a:r>
            <a:r>
              <a:rPr lang="cs-CZ" altLang="cs-CZ" b="1" baseline="-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0</a:t>
            </a:r>
            <a:r>
              <a:rPr lang="cs-CZ" alt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= 10</a:t>
            </a:r>
            <a:r>
              <a:rPr lang="cs-CZ" altLang="cs-CZ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-12</a:t>
            </a:r>
            <a:r>
              <a:rPr lang="cs-CZ" alt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W</a:t>
            </a:r>
            <a:r>
              <a:rPr lang="cs-CZ" alt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cs-CZ" altLang="cs-CZ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m</a:t>
            </a:r>
            <a:r>
              <a:rPr lang="cs-CZ" altLang="cs-CZ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-2</a:t>
            </a:r>
            <a:endParaRPr lang="cs-CZ" altLang="cs-CZ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  <a:p>
            <a:endParaRPr lang="cs-CZ" altLang="cs-CZ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2267" name="Object 43"/>
          <p:cNvGraphicFramePr>
            <a:graphicFrameLocks noGrp="1" noChangeAspect="1"/>
          </p:cNvGraphicFramePr>
          <p:nvPr>
            <p:ph idx="1"/>
          </p:nvPr>
        </p:nvGraphicFramePr>
        <p:xfrm>
          <a:off x="7088188" y="5229225"/>
          <a:ext cx="194468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5" name="Rovnice" r:id="rId7" imgW="914400" imgH="431640" progId="Equation.3">
                  <p:embed/>
                </p:oleObj>
              </mc:Choice>
              <mc:Fallback>
                <p:oleObj name="Rovnice" r:id="rId7" imgW="914400" imgH="431640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229225"/>
                        <a:ext cx="1944687" cy="9175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14"/>
    </mc:Choice>
    <mc:Fallback>
      <p:transition spd="slow" advTm="17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3598863" cy="1219200"/>
          </a:xfrm>
        </p:spPr>
        <p:txBody>
          <a:bodyPr/>
          <a:lstStyle/>
          <a:p>
            <a:r>
              <a:rPr lang="cs-CZ" altLang="cs-CZ" sz="3200" b="1"/>
              <a:t>Mechanické vlnění</a:t>
            </a:r>
            <a:br>
              <a:rPr lang="cs-CZ" altLang="cs-CZ" sz="3200" b="1"/>
            </a:br>
            <a:r>
              <a:rPr lang="cs-CZ" altLang="cs-CZ" sz="3200" b="1"/>
              <a:t> a jeho typy</a:t>
            </a:r>
          </a:p>
        </p:txBody>
      </p:sp>
      <p:pic>
        <p:nvPicPr>
          <p:cNvPr id="63491" name="Picture 3" descr="aspring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1916113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A6POL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135063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WHIST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1066800" cy="7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ROCM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352800"/>
            <a:ext cx="12271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skr_06_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4"/>
          <a:stretch>
            <a:fillRect/>
          </a:stretch>
        </p:blipFill>
        <p:spPr bwMode="auto">
          <a:xfrm>
            <a:off x="4953000" y="0"/>
            <a:ext cx="4394200" cy="3962400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4171950" y="32146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971925" y="44561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graphicFrame>
        <p:nvGraphicFramePr>
          <p:cNvPr id="63500" name="Object 12"/>
          <p:cNvGraphicFramePr>
            <a:graphicFrameLocks noGrp="1" noChangeAspect="1"/>
          </p:cNvGraphicFramePr>
          <p:nvPr>
            <p:ph idx="1"/>
          </p:nvPr>
        </p:nvGraphicFramePr>
        <p:xfrm>
          <a:off x="5143500" y="4508500"/>
          <a:ext cx="3240088" cy="152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5" name="Rovnice" r:id="rId10" imgW="914400" imgH="431640" progId="Equation.3">
                  <p:embed/>
                </p:oleObj>
              </mc:Choice>
              <mc:Fallback>
                <p:oleObj name="Rovnice" r:id="rId10" imgW="914400" imgH="431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4508500"/>
                        <a:ext cx="3240088" cy="15287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40"/>
    </mc:Choice>
    <mc:Fallback>
      <p:transition spd="slow" advTm="10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Křivky stejné hlasitosti</a:t>
            </a:r>
            <a:r>
              <a:rPr lang="en-US" altLang="cs-CZ"/>
              <a:t> </a:t>
            </a:r>
          </a:p>
        </p:txBody>
      </p:sp>
      <p:pic>
        <p:nvPicPr>
          <p:cNvPr id="83971" name="Picture 3" descr="eqlou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0075" y="1676400"/>
            <a:ext cx="9258300" cy="4953000"/>
          </a:xfrm>
          <a:solidFill>
            <a:schemeClr val="tx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75"/>
    </mc:Choice>
    <mc:Fallback>
      <p:transition spd="slow" advTm="9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795588" y="476250"/>
            <a:ext cx="510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Srovnání  běžných zvuků</a:t>
            </a:r>
            <a:r>
              <a:rPr lang="cs-CZ" altLang="cs-CZ" b="1">
                <a:solidFill>
                  <a:srgbClr val="DDDD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6803" name="Line 3"/>
          <p:cNvSpPr>
            <a:spLocks noChangeShapeType="1"/>
          </p:cNvSpPr>
          <p:nvPr/>
        </p:nvSpPr>
        <p:spPr bwMode="auto">
          <a:xfrm>
            <a:off x="4819650" y="1196975"/>
            <a:ext cx="0" cy="4608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4" name="Line 4"/>
          <p:cNvSpPr>
            <a:spLocks noChangeShapeType="1"/>
          </p:cNvSpPr>
          <p:nvPr/>
        </p:nvSpPr>
        <p:spPr bwMode="auto">
          <a:xfrm>
            <a:off x="4614863" y="2433638"/>
            <a:ext cx="404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4657725" y="1700213"/>
            <a:ext cx="404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 useBgFill="1">
        <p:nvSpPr>
          <p:cNvPr id="76806" name="Rectangle 6"/>
          <p:cNvSpPr>
            <a:spLocks noChangeArrowheads="1"/>
          </p:cNvSpPr>
          <p:nvPr/>
        </p:nvSpPr>
        <p:spPr bwMode="auto">
          <a:xfrm>
            <a:off x="4467225" y="1582738"/>
            <a:ext cx="730250" cy="2873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4414838" y="1557338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0 dB</a:t>
            </a:r>
          </a:p>
        </p:txBody>
      </p:sp>
      <p:sp useBgFill="1">
        <p:nvSpPr>
          <p:cNvPr id="76808" name="Rectangle 8"/>
          <p:cNvSpPr>
            <a:spLocks noChangeArrowheads="1"/>
          </p:cNvSpPr>
          <p:nvPr/>
        </p:nvSpPr>
        <p:spPr bwMode="auto">
          <a:xfrm>
            <a:off x="4495800" y="4005263"/>
            <a:ext cx="730250" cy="2873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 useBgFill="1">
        <p:nvSpPr>
          <p:cNvPr id="76809" name="Rectangle 9"/>
          <p:cNvSpPr>
            <a:spLocks noChangeArrowheads="1"/>
          </p:cNvSpPr>
          <p:nvPr/>
        </p:nvSpPr>
        <p:spPr bwMode="auto">
          <a:xfrm>
            <a:off x="4481513" y="3408363"/>
            <a:ext cx="730250" cy="2873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 useBgFill="1">
        <p:nvSpPr>
          <p:cNvPr id="76810" name="Rectangle 10"/>
          <p:cNvSpPr>
            <a:spLocks noChangeArrowheads="1"/>
          </p:cNvSpPr>
          <p:nvPr/>
        </p:nvSpPr>
        <p:spPr bwMode="auto">
          <a:xfrm>
            <a:off x="4467225" y="2824163"/>
            <a:ext cx="730250" cy="2873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 useBgFill="1">
        <p:nvSpPr>
          <p:cNvPr id="76811" name="Rectangle 11"/>
          <p:cNvSpPr>
            <a:spLocks noChangeArrowheads="1"/>
          </p:cNvSpPr>
          <p:nvPr/>
        </p:nvSpPr>
        <p:spPr bwMode="auto">
          <a:xfrm>
            <a:off x="4467225" y="2222500"/>
            <a:ext cx="730250" cy="2873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2" name="Text Box 12"/>
          <p:cNvSpPr txBox="1">
            <a:spLocks noChangeArrowheads="1"/>
          </p:cNvSpPr>
          <p:nvPr/>
        </p:nvSpPr>
        <p:spPr bwMode="auto">
          <a:xfrm>
            <a:off x="4443413" y="2217738"/>
            <a:ext cx="811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20 dB</a:t>
            </a:r>
          </a:p>
        </p:txBody>
      </p:sp>
      <p:sp useBgFill="1">
        <p:nvSpPr>
          <p:cNvPr id="76813" name="Rectangle 13"/>
          <p:cNvSpPr>
            <a:spLocks noChangeArrowheads="1"/>
          </p:cNvSpPr>
          <p:nvPr/>
        </p:nvSpPr>
        <p:spPr bwMode="auto">
          <a:xfrm>
            <a:off x="4495800" y="4581525"/>
            <a:ext cx="730250" cy="28733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 useBgFill="1">
        <p:nvSpPr>
          <p:cNvPr id="76814" name="Rectangle 14"/>
          <p:cNvSpPr>
            <a:spLocks noChangeArrowheads="1"/>
          </p:cNvSpPr>
          <p:nvPr/>
        </p:nvSpPr>
        <p:spPr bwMode="auto">
          <a:xfrm>
            <a:off x="4495800" y="5157788"/>
            <a:ext cx="730250" cy="28733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4400550" y="2832100"/>
            <a:ext cx="89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50 dB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4414838" y="3403600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60 dB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4414838" y="4581525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90 dB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4414838" y="4005263"/>
            <a:ext cx="89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80 dB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4329113" y="5145088"/>
            <a:ext cx="1052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100 dB</a:t>
            </a: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484188" y="1425575"/>
            <a:ext cx="3725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4" action="ppaction://hlinkfile"/>
              </a:rPr>
              <a:t>Hrobové ticho před zkoušením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6240463" y="2043113"/>
            <a:ext cx="33194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5" action="ppaction://hlinkfile"/>
              </a:rPr>
              <a:t>Napovídání při písemce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541338" y="2695575"/>
            <a:ext cx="356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6" action="ppaction://hlinkfile"/>
              </a:rPr>
              <a:t>Hluk na školních chodbách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7234238" y="3276600"/>
            <a:ext cx="194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7" action="ppaction://hlinkfile"/>
              </a:rPr>
              <a:t>Zpěv ve sprše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512763" y="3840163"/>
            <a:ext cx="3402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8" action="ppaction://hlinkfile"/>
              </a:rPr>
              <a:t>Hra na klavír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6115050" y="4437063"/>
            <a:ext cx="3241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9" action="ppaction://hlinkfile"/>
              </a:rPr>
              <a:t>Hluk motorových vozidel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6" name="Text Box 26"/>
          <p:cNvSpPr txBox="1">
            <a:spLocks noChangeArrowheads="1"/>
          </p:cNvSpPr>
          <p:nvPr/>
        </p:nvSpPr>
        <p:spPr bwMode="auto">
          <a:xfrm>
            <a:off x="555625" y="5000625"/>
            <a:ext cx="3076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hlinkClick r:id="rId10" action="ppaction://hlinkfile"/>
              </a:rPr>
              <a:t>Koncert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6827" name="Line 27"/>
          <p:cNvSpPr>
            <a:spLocks noChangeShapeType="1"/>
          </p:cNvSpPr>
          <p:nvPr/>
        </p:nvSpPr>
        <p:spPr bwMode="auto">
          <a:xfrm>
            <a:off x="701675" y="1738313"/>
            <a:ext cx="35655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>
            <a:off x="687388" y="2997200"/>
            <a:ext cx="35655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>
            <a:off x="687388" y="4149725"/>
            <a:ext cx="35655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 rot="10800000">
            <a:off x="5467350" y="3573463"/>
            <a:ext cx="35639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1" name="Line 31"/>
          <p:cNvSpPr>
            <a:spLocks noChangeShapeType="1"/>
          </p:cNvSpPr>
          <p:nvPr/>
        </p:nvSpPr>
        <p:spPr bwMode="auto">
          <a:xfrm rot="10800000">
            <a:off x="5467350" y="4724400"/>
            <a:ext cx="35639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2" name="Line 32"/>
          <p:cNvSpPr>
            <a:spLocks noChangeShapeType="1"/>
          </p:cNvSpPr>
          <p:nvPr/>
        </p:nvSpPr>
        <p:spPr bwMode="auto">
          <a:xfrm rot="10800000">
            <a:off x="5467350" y="2349500"/>
            <a:ext cx="35639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3" name="Line 33"/>
          <p:cNvSpPr>
            <a:spLocks noChangeShapeType="1"/>
          </p:cNvSpPr>
          <p:nvPr/>
        </p:nvSpPr>
        <p:spPr bwMode="auto">
          <a:xfrm>
            <a:off x="687388" y="5300663"/>
            <a:ext cx="35655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36" name="AutoShape 36"/>
          <p:cNvSpPr>
            <a:spLocks noChangeArrowheads="1"/>
          </p:cNvSpPr>
          <p:nvPr/>
        </p:nvSpPr>
        <p:spPr bwMode="auto">
          <a:xfrm>
            <a:off x="4981575" y="5949950"/>
            <a:ext cx="890588" cy="504825"/>
          </a:xfrm>
          <a:prstGeom prst="rightArrow">
            <a:avLst>
              <a:gd name="adj1" fmla="val 50000"/>
              <a:gd name="adj2" fmla="val 4410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37" name="AutoShape 37">
            <a:hlinkClick r:id="rId11" action="ppaction://hlinksldjump"/>
          </p:cNvPr>
          <p:cNvSpPr>
            <a:spLocks noChangeArrowheads="1"/>
          </p:cNvSpPr>
          <p:nvPr/>
        </p:nvSpPr>
        <p:spPr bwMode="auto">
          <a:xfrm rot="10800000">
            <a:off x="3767138" y="5949950"/>
            <a:ext cx="890587" cy="504825"/>
          </a:xfrm>
          <a:prstGeom prst="rightArrow">
            <a:avLst>
              <a:gd name="adj1" fmla="val 50000"/>
              <a:gd name="adj2" fmla="val 4410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49"/>
    </mc:Choice>
    <mc:Fallback>
      <p:transition spd="slow" advTm="3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level s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90011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05"/>
    </mc:Choice>
    <mc:Fallback>
      <p:transition spd="slow" advTm="5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648200" cy="914400"/>
          </a:xfrm>
        </p:spPr>
        <p:txBody>
          <a:bodyPr/>
          <a:lstStyle/>
          <a:p>
            <a:r>
              <a:rPr lang="cs-CZ" altLang="cs-CZ" sz="3200" b="1"/>
              <a:t>Akustický odpor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974725" y="4079875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667250" y="31765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4724400" y="31861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4876800" y="304800"/>
          <a:ext cx="3048000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3" r:id="rId5" imgW="837836" imgH="482391" progId="Equation.3">
                  <p:embed/>
                </p:oleObj>
              </mc:Choice>
              <mc:Fallback>
                <p:oleObj r:id="rId5" imgW="837836" imgH="48239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04800"/>
                        <a:ext cx="3048000" cy="1766888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81000" y="2438400"/>
            <a:ext cx="464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Dopplerův jev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4729163" y="32146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64521" name="Object 9"/>
          <p:cNvGraphicFramePr>
            <a:graphicFrameLocks noChangeAspect="1"/>
          </p:cNvGraphicFramePr>
          <p:nvPr/>
        </p:nvGraphicFramePr>
        <p:xfrm>
          <a:off x="4346575" y="2819400"/>
          <a:ext cx="4873625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4" name="Rovnice" r:id="rId7" imgW="1650960" imgH="431640" progId="Equation.3">
                  <p:embed/>
                </p:oleObj>
              </mc:Choice>
              <mc:Fallback>
                <p:oleObj name="Rovnice" r:id="rId7" imgW="165096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2819400"/>
                        <a:ext cx="4873625" cy="12604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4267200" y="32004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64523" name="Object 11"/>
          <p:cNvGraphicFramePr>
            <a:graphicFrameLocks noChangeAspect="1"/>
          </p:cNvGraphicFramePr>
          <p:nvPr/>
        </p:nvGraphicFramePr>
        <p:xfrm>
          <a:off x="4495800" y="4419600"/>
          <a:ext cx="2590800" cy="125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5" r:id="rId9" imgW="939800" imgH="457200" progId="Equation.3">
                  <p:embed/>
                </p:oleObj>
              </mc:Choice>
              <mc:Fallback>
                <p:oleObj r:id="rId9" imgW="939800" imgH="457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419600"/>
                        <a:ext cx="2590800" cy="1255713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706"/>
    </mc:Choice>
    <mc:Fallback>
      <p:transition spd="slow" advTm="16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31" name="Picture 55" descr="D:\Dokumenty\egis\biofyzik1\usg\pred medici1\img027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5926" r="6250" b="5556"/>
          <a:stretch>
            <a:fillRect/>
          </a:stretch>
        </p:blipFill>
        <p:spPr bwMode="auto">
          <a:xfrm>
            <a:off x="228600" y="3429000"/>
            <a:ext cx="5486400" cy="32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28" name="Rectangle 52"/>
          <p:cNvSpPr>
            <a:spLocks noGrp="1" noChangeArrowheads="1"/>
          </p:cNvSpPr>
          <p:nvPr>
            <p:ph type="title"/>
          </p:nvPr>
        </p:nvSpPr>
        <p:spPr>
          <a:xfrm>
            <a:off x="5410200" y="228600"/>
            <a:ext cx="4229100" cy="1371600"/>
          </a:xfrm>
        </p:spPr>
        <p:txBody>
          <a:bodyPr/>
          <a:lstStyle/>
          <a:p>
            <a:r>
              <a:rPr lang="cs-CZ" altLang="cs-CZ" sz="3200" b="1"/>
              <a:t>Dvě frekvence jako rázy postupně s jinou frekvencí.</a:t>
            </a:r>
          </a:p>
        </p:txBody>
      </p:sp>
      <p:sp>
        <p:nvSpPr>
          <p:cNvPr id="50230" name="Rectangle 54"/>
          <p:cNvSpPr>
            <a:spLocks noChangeArrowheads="1"/>
          </p:cNvSpPr>
          <p:nvPr/>
        </p:nvSpPr>
        <p:spPr bwMode="auto">
          <a:xfrm>
            <a:off x="2438400" y="170497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50229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724400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32" name="Picture 56" descr="D:\Dokumenty\egis\biofyzik1\usg\pred medici1\wave_sine_sup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76800"/>
            <a:ext cx="2468563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33" name="Picture 57" descr="D:\Dokumenty\egis\biofyzik1\usg\pred medici1\wave_sine_sup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2468563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34" name="Picture 58" descr="D:\Dokumenty\egis\biofyzik1\usg\pred medici1\wave_sine_sup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76600"/>
            <a:ext cx="2468563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11"/>
    </mc:Choice>
    <mc:Fallback>
      <p:transition spd="slow" advTm="8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876800" cy="990600"/>
          </a:xfrm>
        </p:spPr>
        <p:txBody>
          <a:bodyPr/>
          <a:lstStyle/>
          <a:p>
            <a:r>
              <a:rPr lang="cs-CZ" altLang="cs-CZ" sz="3200" b="1"/>
              <a:t>Hudební rozklad frekvencí</a:t>
            </a:r>
          </a:p>
        </p:txBody>
      </p:sp>
      <p:sp>
        <p:nvSpPr>
          <p:cNvPr id="53381" name="Rectangle 133"/>
          <p:cNvSpPr>
            <a:spLocks noChangeArrowheads="1"/>
          </p:cNvSpPr>
          <p:nvPr/>
        </p:nvSpPr>
        <p:spPr bwMode="auto">
          <a:xfrm>
            <a:off x="4467225" y="204787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3383" name="Rectangle 135"/>
          <p:cNvSpPr>
            <a:spLocks noChangeArrowheads="1"/>
          </p:cNvSpPr>
          <p:nvPr/>
        </p:nvSpPr>
        <p:spPr bwMode="auto">
          <a:xfrm>
            <a:off x="2743200" y="23098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53384" name="Picture 136" descr="D:\Dokumenty\egis\biofyzik1\usg\pred medici1\electric_f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4800600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85" name="Picture 137" descr="D:\Dokumenty\egis\biofyzik1\usg\pred medici1\electric_wav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648200" cy="27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54"/>
    </mc:Choice>
    <mc:Fallback>
      <p:transition spd="slow" advTm="6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886200" cy="990600"/>
          </a:xfrm>
        </p:spPr>
        <p:txBody>
          <a:bodyPr/>
          <a:lstStyle/>
          <a:p>
            <a:r>
              <a:rPr lang="cs-CZ" altLang="cs-CZ" sz="2800" b="1"/>
              <a:t>Rozklad frekvencí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3054350"/>
            <a:ext cx="1028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000">
                <a:cs typeface="Times New Roman" panose="02020603050405020304" pitchFamily="18" charset="0"/>
              </a:rPr>
              <a:t>-</a:t>
            </a:r>
            <a:r>
              <a:rPr lang="cs-CZ" altLang="cs-CZ" sz="700">
                <a:cs typeface="Times New Roman" panose="02020603050405020304" pitchFamily="18" charset="0"/>
              </a:rPr>
              <a:t>    </a:t>
            </a:r>
            <a:endParaRPr lang="cs-CZ" altLang="cs-CZ" sz="1200">
              <a:latin typeface="Times New Roman CE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/>
          </a:p>
        </p:txBody>
      </p:sp>
      <p:pic>
        <p:nvPicPr>
          <p:cNvPr id="65540" name="Picture 4" descr="skr_06_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2"/>
          <a:stretch>
            <a:fillRect/>
          </a:stretch>
        </p:blipFill>
        <p:spPr bwMode="auto">
          <a:xfrm>
            <a:off x="4724400" y="0"/>
            <a:ext cx="5334000" cy="353377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5541" name="Picture 5" descr="skr_06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2646" b="8696"/>
          <a:stretch>
            <a:fillRect/>
          </a:stretch>
        </p:blipFill>
        <p:spPr bwMode="auto">
          <a:xfrm>
            <a:off x="152400" y="1905000"/>
            <a:ext cx="4343400" cy="4800600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5542" name="Picture 6" descr="skr_06_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"/>
          <a:stretch>
            <a:fillRect/>
          </a:stretch>
        </p:blipFill>
        <p:spPr bwMode="auto">
          <a:xfrm>
            <a:off x="4724400" y="3581400"/>
            <a:ext cx="3962400" cy="3276600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9"/>
    </mc:Choice>
    <mc:Fallback>
      <p:transition spd="slow" advTm="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648200" cy="914400"/>
          </a:xfrm>
        </p:spPr>
        <p:txBody>
          <a:bodyPr/>
          <a:lstStyle/>
          <a:p>
            <a:r>
              <a:rPr lang="cs-CZ" altLang="cs-CZ" sz="3200" b="1"/>
              <a:t>Mechanické vlnění</a:t>
            </a:r>
            <a:br>
              <a:rPr lang="cs-CZ" altLang="cs-CZ" sz="3200" b="1"/>
            </a:br>
            <a:r>
              <a:rPr lang="cs-CZ" altLang="cs-CZ" sz="3200" b="1"/>
              <a:t> a jeho typy</a:t>
            </a:r>
          </a:p>
        </p:txBody>
      </p:sp>
      <p:pic>
        <p:nvPicPr>
          <p:cNvPr id="45081" name="Picture 25" descr="C:\Dokumenty\biofyzik1\usg\pred medici1\obr2.jpg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9073" r="67357" b="37158"/>
          <a:stretch>
            <a:fillRect/>
          </a:stretch>
        </p:blipFill>
        <p:spPr bwMode="auto">
          <a:xfrm>
            <a:off x="5005388" y="0"/>
            <a:ext cx="5281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2" name="Text Box 26"/>
          <p:cNvSpPr txBox="1">
            <a:spLocks noChangeArrowheads="1"/>
          </p:cNvSpPr>
          <p:nvPr/>
        </p:nvSpPr>
        <p:spPr bwMode="auto">
          <a:xfrm>
            <a:off x="1219200" y="4953000"/>
            <a:ext cx="3505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Vlnová délka je vzdálenost dvou nejbližších bodů, které kmitají se stejnou fází</a:t>
            </a:r>
          </a:p>
        </p:txBody>
      </p:sp>
      <p:pic>
        <p:nvPicPr>
          <p:cNvPr id="45083" name="Picture 27" descr="C:\Dokumenty\biofyzik1\usg\pred medici1\aspring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7" name="Picture 31" descr="D:\ClipArt\DSCQUEEN\DISCO049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1444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9" name="Picture 33" descr="D:\ClipArt\POLICE\A6POL37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590675" cy="18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8" name="Picture 32" descr="D:\ClipArt\MUSIC\WHISTL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15240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90" name="Picture 34" descr="D:\ClipArt\MUSIC\ROCMAN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95600"/>
            <a:ext cx="154781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38"/>
    </mc:Choice>
    <mc:Fallback>
      <p:transition spd="slow" advTm="22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352800"/>
            <a:ext cx="1981200" cy="1371600"/>
          </a:xfrm>
        </p:spPr>
        <p:txBody>
          <a:bodyPr/>
          <a:lstStyle/>
          <a:p>
            <a:r>
              <a:rPr lang="cs-CZ" altLang="cs-CZ"/>
              <a:t>UFO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2438400" y="228600"/>
            <a:ext cx="6858000" cy="6240463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657600" y="4267200"/>
            <a:ext cx="4591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800" u="sng">
                <a:solidFill>
                  <a:srgbClr val="000000"/>
                </a:solidFill>
                <a:latin typeface="Arial" panose="020B0604020202020204" pitchFamily="34" charset="0"/>
              </a:rPr>
              <a:t>Schéma  sluchového orgánu</a:t>
            </a:r>
            <a:r>
              <a:rPr lang="cs-CZ" altLang="cs-CZ" sz="2100" u="sng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cs-CZ" altLang="cs-CZ" u="sng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074988" y="4732338"/>
            <a:ext cx="539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A - vnější ucho,B - střední ucho, C - vnitřní ucho,</a:t>
            </a:r>
            <a:endParaRPr lang="cs-CZ" altLang="cs-CZ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900363" y="5046663"/>
            <a:ext cx="5699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1 - bubínek, 2 - sluchové kůstky, 3 - oválné okénko,</a:t>
            </a:r>
            <a:endParaRPr lang="cs-CZ" altLang="cs-CZ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657600" y="5360988"/>
            <a:ext cx="4529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4 - kruhové okénko, 5 - scala vestibuli,</a:t>
            </a:r>
            <a:endParaRPr lang="cs-CZ" altLang="cs-CZ"/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3597275" y="5675313"/>
            <a:ext cx="4662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6 - scala tympani, 7-Eustachova trubice</a:t>
            </a:r>
            <a:endParaRPr lang="cs-CZ" altLang="cs-CZ"/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6289675" y="3990975"/>
            <a:ext cx="252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7</a:t>
            </a:r>
            <a:endParaRPr lang="cs-CZ" altLang="cs-CZ"/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3048000" y="3806825"/>
            <a:ext cx="2832100" cy="471488"/>
          </a:xfrm>
          <a:custGeom>
            <a:avLst/>
            <a:gdLst>
              <a:gd name="T0" fmla="*/ 0 w 1784"/>
              <a:gd name="T1" fmla="*/ 0 h 297"/>
              <a:gd name="T2" fmla="*/ 1696 w 1784"/>
              <a:gd name="T3" fmla="*/ 0 h 297"/>
              <a:gd name="T4" fmla="*/ 1696 w 1784"/>
              <a:gd name="T5" fmla="*/ 297 h 297"/>
              <a:gd name="T6" fmla="*/ 1784 w 1784"/>
              <a:gd name="T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4" h="297">
                <a:moveTo>
                  <a:pt x="0" y="0"/>
                </a:moveTo>
                <a:lnTo>
                  <a:pt x="1696" y="0"/>
                </a:lnTo>
                <a:lnTo>
                  <a:pt x="1696" y="297"/>
                </a:lnTo>
                <a:lnTo>
                  <a:pt x="1784" y="297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3519488" y="3100388"/>
            <a:ext cx="242887" cy="471487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2" name="Freeform 12"/>
          <p:cNvSpPr>
            <a:spLocks/>
          </p:cNvSpPr>
          <p:nvPr/>
        </p:nvSpPr>
        <p:spPr bwMode="auto">
          <a:xfrm>
            <a:off x="3762375" y="3571875"/>
            <a:ext cx="2117725" cy="706438"/>
          </a:xfrm>
          <a:custGeom>
            <a:avLst/>
            <a:gdLst>
              <a:gd name="T0" fmla="*/ 1334 w 1334"/>
              <a:gd name="T1" fmla="*/ 445 h 445"/>
              <a:gd name="T2" fmla="*/ 1334 w 1334"/>
              <a:gd name="T3" fmla="*/ 0 h 445"/>
              <a:gd name="T4" fmla="*/ 0 w 1334"/>
              <a:gd name="T5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34" h="445">
                <a:moveTo>
                  <a:pt x="1334" y="445"/>
                </a:moveTo>
                <a:lnTo>
                  <a:pt x="1334" y="0"/>
                </a:lnTo>
                <a:lnTo>
                  <a:pt x="0" y="0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3" name="Freeform 13"/>
          <p:cNvSpPr>
            <a:spLocks/>
          </p:cNvSpPr>
          <p:nvPr/>
        </p:nvSpPr>
        <p:spPr bwMode="auto">
          <a:xfrm>
            <a:off x="3048000" y="3571875"/>
            <a:ext cx="471488" cy="234950"/>
          </a:xfrm>
          <a:custGeom>
            <a:avLst/>
            <a:gdLst>
              <a:gd name="T0" fmla="*/ 297 w 297"/>
              <a:gd name="T1" fmla="*/ 0 h 148"/>
              <a:gd name="T2" fmla="*/ 0 w 297"/>
              <a:gd name="T3" fmla="*/ 0 h 148"/>
              <a:gd name="T4" fmla="*/ 0 w 297"/>
              <a:gd name="T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97" h="148">
                <a:moveTo>
                  <a:pt x="297" y="0"/>
                </a:moveTo>
                <a:lnTo>
                  <a:pt x="0" y="0"/>
                </a:lnTo>
                <a:lnTo>
                  <a:pt x="0" y="148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4" name="Freeform 14"/>
          <p:cNvSpPr>
            <a:spLocks/>
          </p:cNvSpPr>
          <p:nvPr/>
        </p:nvSpPr>
        <p:spPr bwMode="auto">
          <a:xfrm>
            <a:off x="6124575" y="3100388"/>
            <a:ext cx="2597150" cy="471487"/>
          </a:xfrm>
          <a:custGeom>
            <a:avLst/>
            <a:gdLst>
              <a:gd name="T0" fmla="*/ 0 w 1636"/>
              <a:gd name="T1" fmla="*/ 297 h 297"/>
              <a:gd name="T2" fmla="*/ 296 w 1636"/>
              <a:gd name="T3" fmla="*/ 297 h 297"/>
              <a:gd name="T4" fmla="*/ 296 w 1636"/>
              <a:gd name="T5" fmla="*/ 0 h 297"/>
              <a:gd name="T6" fmla="*/ 445 w 1636"/>
              <a:gd name="T7" fmla="*/ 0 h 297"/>
              <a:gd name="T8" fmla="*/ 445 w 1636"/>
              <a:gd name="T9" fmla="*/ 297 h 297"/>
              <a:gd name="T10" fmla="*/ 1636 w 1636"/>
              <a:gd name="T11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36" h="297">
                <a:moveTo>
                  <a:pt x="0" y="297"/>
                </a:moveTo>
                <a:lnTo>
                  <a:pt x="296" y="297"/>
                </a:lnTo>
                <a:lnTo>
                  <a:pt x="296" y="0"/>
                </a:lnTo>
                <a:lnTo>
                  <a:pt x="445" y="0"/>
                </a:lnTo>
                <a:lnTo>
                  <a:pt x="445" y="297"/>
                </a:lnTo>
                <a:lnTo>
                  <a:pt x="1636" y="297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>
            <a:off x="6264275" y="3806825"/>
            <a:ext cx="2692400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6" name="Line 16"/>
          <p:cNvSpPr>
            <a:spLocks noChangeShapeType="1"/>
          </p:cNvSpPr>
          <p:nvPr/>
        </p:nvSpPr>
        <p:spPr bwMode="auto">
          <a:xfrm>
            <a:off x="8956675" y="263525"/>
            <a:ext cx="1588" cy="3543300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7" name="Freeform 17"/>
          <p:cNvSpPr>
            <a:spLocks/>
          </p:cNvSpPr>
          <p:nvPr/>
        </p:nvSpPr>
        <p:spPr bwMode="auto">
          <a:xfrm>
            <a:off x="3048000" y="263525"/>
            <a:ext cx="5908675" cy="706438"/>
          </a:xfrm>
          <a:custGeom>
            <a:avLst/>
            <a:gdLst>
              <a:gd name="T0" fmla="*/ 3722 w 3722"/>
              <a:gd name="T1" fmla="*/ 0 h 445"/>
              <a:gd name="T2" fmla="*/ 0 w 3722"/>
              <a:gd name="T3" fmla="*/ 0 h 445"/>
              <a:gd name="T4" fmla="*/ 0 w 3722"/>
              <a:gd name="T5" fmla="*/ 148 h 445"/>
              <a:gd name="T6" fmla="*/ 297 w 3722"/>
              <a:gd name="T7" fmla="*/ 148 h 445"/>
              <a:gd name="T8" fmla="*/ 297 w 3722"/>
              <a:gd name="T9" fmla="*/ 445 h 445"/>
              <a:gd name="T10" fmla="*/ 450 w 3722"/>
              <a:gd name="T11" fmla="*/ 445 h 445"/>
              <a:gd name="T12" fmla="*/ 450 w 3722"/>
              <a:gd name="T13" fmla="*/ 148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2" h="445">
                <a:moveTo>
                  <a:pt x="3722" y="0"/>
                </a:moveTo>
                <a:lnTo>
                  <a:pt x="0" y="0"/>
                </a:lnTo>
                <a:lnTo>
                  <a:pt x="0" y="148"/>
                </a:lnTo>
                <a:lnTo>
                  <a:pt x="297" y="148"/>
                </a:lnTo>
                <a:lnTo>
                  <a:pt x="297" y="445"/>
                </a:lnTo>
                <a:lnTo>
                  <a:pt x="450" y="445"/>
                </a:lnTo>
                <a:lnTo>
                  <a:pt x="450" y="148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8" name="Freeform 18"/>
          <p:cNvSpPr>
            <a:spLocks/>
          </p:cNvSpPr>
          <p:nvPr/>
        </p:nvSpPr>
        <p:spPr bwMode="auto">
          <a:xfrm>
            <a:off x="3762375" y="498475"/>
            <a:ext cx="4959350" cy="3073400"/>
          </a:xfrm>
          <a:custGeom>
            <a:avLst/>
            <a:gdLst>
              <a:gd name="T0" fmla="*/ 0 w 3124"/>
              <a:gd name="T1" fmla="*/ 0 h 1936"/>
              <a:gd name="T2" fmla="*/ 1636 w 3124"/>
              <a:gd name="T3" fmla="*/ 0 h 1936"/>
              <a:gd name="T4" fmla="*/ 1784 w 3124"/>
              <a:gd name="T5" fmla="*/ 0 h 1936"/>
              <a:gd name="T6" fmla="*/ 1784 w 3124"/>
              <a:gd name="T7" fmla="*/ 297 h 1936"/>
              <a:gd name="T8" fmla="*/ 1933 w 3124"/>
              <a:gd name="T9" fmla="*/ 297 h 1936"/>
              <a:gd name="T10" fmla="*/ 1933 w 3124"/>
              <a:gd name="T11" fmla="*/ 0 h 1936"/>
              <a:gd name="T12" fmla="*/ 3124 w 3124"/>
              <a:gd name="T13" fmla="*/ 0 h 1936"/>
              <a:gd name="T14" fmla="*/ 3124 w 3124"/>
              <a:gd name="T15" fmla="*/ 1936 h 1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24" h="1936">
                <a:moveTo>
                  <a:pt x="0" y="0"/>
                </a:moveTo>
                <a:lnTo>
                  <a:pt x="1636" y="0"/>
                </a:lnTo>
                <a:lnTo>
                  <a:pt x="1784" y="0"/>
                </a:lnTo>
                <a:lnTo>
                  <a:pt x="1784" y="297"/>
                </a:lnTo>
                <a:lnTo>
                  <a:pt x="1933" y="297"/>
                </a:lnTo>
                <a:lnTo>
                  <a:pt x="1933" y="0"/>
                </a:lnTo>
                <a:lnTo>
                  <a:pt x="3124" y="0"/>
                </a:lnTo>
                <a:lnTo>
                  <a:pt x="3124" y="1936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79" name="Freeform 19"/>
          <p:cNvSpPr>
            <a:spLocks/>
          </p:cNvSpPr>
          <p:nvPr/>
        </p:nvSpPr>
        <p:spPr bwMode="auto">
          <a:xfrm>
            <a:off x="5976938" y="3571875"/>
            <a:ext cx="287337" cy="706438"/>
          </a:xfrm>
          <a:custGeom>
            <a:avLst/>
            <a:gdLst>
              <a:gd name="T0" fmla="*/ 181 w 181"/>
              <a:gd name="T1" fmla="*/ 148 h 445"/>
              <a:gd name="T2" fmla="*/ 93 w 181"/>
              <a:gd name="T3" fmla="*/ 148 h 445"/>
              <a:gd name="T4" fmla="*/ 93 w 181"/>
              <a:gd name="T5" fmla="*/ 445 h 445"/>
              <a:gd name="T6" fmla="*/ 0 w 181"/>
              <a:gd name="T7" fmla="*/ 445 h 445"/>
              <a:gd name="T8" fmla="*/ 0 w 181"/>
              <a:gd name="T9" fmla="*/ 0 h 445"/>
              <a:gd name="T10" fmla="*/ 148 w 181"/>
              <a:gd name="T11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1" h="445">
                <a:moveTo>
                  <a:pt x="181" y="148"/>
                </a:moveTo>
                <a:lnTo>
                  <a:pt x="93" y="148"/>
                </a:lnTo>
                <a:lnTo>
                  <a:pt x="93" y="445"/>
                </a:lnTo>
                <a:lnTo>
                  <a:pt x="0" y="445"/>
                </a:lnTo>
                <a:lnTo>
                  <a:pt x="0" y="0"/>
                </a:lnTo>
                <a:lnTo>
                  <a:pt x="148" y="0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0" name="Rectangle 20"/>
          <p:cNvSpPr>
            <a:spLocks noChangeArrowheads="1"/>
          </p:cNvSpPr>
          <p:nvPr/>
        </p:nvSpPr>
        <p:spPr bwMode="auto">
          <a:xfrm>
            <a:off x="6831013" y="1912938"/>
            <a:ext cx="1741487" cy="236537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1" name="Freeform 21"/>
          <p:cNvSpPr>
            <a:spLocks/>
          </p:cNvSpPr>
          <p:nvPr/>
        </p:nvSpPr>
        <p:spPr bwMode="auto">
          <a:xfrm>
            <a:off x="6594475" y="1677988"/>
            <a:ext cx="236538" cy="234950"/>
          </a:xfrm>
          <a:custGeom>
            <a:avLst/>
            <a:gdLst>
              <a:gd name="T0" fmla="*/ 0 w 149"/>
              <a:gd name="T1" fmla="*/ 0 h 148"/>
              <a:gd name="T2" fmla="*/ 149 w 149"/>
              <a:gd name="T3" fmla="*/ 0 h 148"/>
              <a:gd name="T4" fmla="*/ 149 w 149"/>
              <a:gd name="T5" fmla="*/ 14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9" h="148">
                <a:moveTo>
                  <a:pt x="0" y="0"/>
                </a:moveTo>
                <a:lnTo>
                  <a:pt x="149" y="0"/>
                </a:lnTo>
                <a:lnTo>
                  <a:pt x="149" y="148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2" name="Freeform 22"/>
          <p:cNvSpPr>
            <a:spLocks/>
          </p:cNvSpPr>
          <p:nvPr/>
        </p:nvSpPr>
        <p:spPr bwMode="auto">
          <a:xfrm>
            <a:off x="6594475" y="1677988"/>
            <a:ext cx="236538" cy="706437"/>
          </a:xfrm>
          <a:custGeom>
            <a:avLst/>
            <a:gdLst>
              <a:gd name="T0" fmla="*/ 0 w 149"/>
              <a:gd name="T1" fmla="*/ 0 h 445"/>
              <a:gd name="T2" fmla="*/ 0 w 149"/>
              <a:gd name="T3" fmla="*/ 445 h 445"/>
              <a:gd name="T4" fmla="*/ 149 w 149"/>
              <a:gd name="T5" fmla="*/ 445 h 445"/>
              <a:gd name="T6" fmla="*/ 149 w 149"/>
              <a:gd name="T7" fmla="*/ 297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9" h="445">
                <a:moveTo>
                  <a:pt x="0" y="0"/>
                </a:moveTo>
                <a:lnTo>
                  <a:pt x="0" y="445"/>
                </a:lnTo>
                <a:lnTo>
                  <a:pt x="149" y="445"/>
                </a:lnTo>
                <a:lnTo>
                  <a:pt x="149" y="297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3" name="Freeform 23"/>
          <p:cNvSpPr>
            <a:spLocks/>
          </p:cNvSpPr>
          <p:nvPr/>
        </p:nvSpPr>
        <p:spPr bwMode="auto">
          <a:xfrm>
            <a:off x="6638925" y="2384425"/>
            <a:ext cx="69850" cy="715963"/>
          </a:xfrm>
          <a:custGeom>
            <a:avLst/>
            <a:gdLst>
              <a:gd name="T0" fmla="*/ 44 w 44"/>
              <a:gd name="T1" fmla="*/ 0 h 451"/>
              <a:gd name="T2" fmla="*/ 16 w 44"/>
              <a:gd name="T3" fmla="*/ 88 h 451"/>
              <a:gd name="T4" fmla="*/ 0 w 44"/>
              <a:gd name="T5" fmla="*/ 181 h 451"/>
              <a:gd name="T6" fmla="*/ 0 w 44"/>
              <a:gd name="T7" fmla="*/ 269 h 451"/>
              <a:gd name="T8" fmla="*/ 16 w 44"/>
              <a:gd name="T9" fmla="*/ 363 h 451"/>
              <a:gd name="T10" fmla="*/ 44 w 44"/>
              <a:gd name="T11" fmla="*/ 451 h 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" h="451">
                <a:moveTo>
                  <a:pt x="44" y="0"/>
                </a:moveTo>
                <a:lnTo>
                  <a:pt x="16" y="88"/>
                </a:lnTo>
                <a:lnTo>
                  <a:pt x="0" y="181"/>
                </a:lnTo>
                <a:lnTo>
                  <a:pt x="0" y="269"/>
                </a:lnTo>
                <a:lnTo>
                  <a:pt x="16" y="363"/>
                </a:lnTo>
                <a:lnTo>
                  <a:pt x="44" y="451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4" name="Freeform 24"/>
          <p:cNvSpPr>
            <a:spLocks/>
          </p:cNvSpPr>
          <p:nvPr/>
        </p:nvSpPr>
        <p:spPr bwMode="auto">
          <a:xfrm>
            <a:off x="6708775" y="969963"/>
            <a:ext cx="130175" cy="708025"/>
          </a:xfrm>
          <a:custGeom>
            <a:avLst/>
            <a:gdLst>
              <a:gd name="T0" fmla="*/ 0 w 82"/>
              <a:gd name="T1" fmla="*/ 0 h 446"/>
              <a:gd name="T2" fmla="*/ 44 w 82"/>
              <a:gd name="T3" fmla="*/ 72 h 446"/>
              <a:gd name="T4" fmla="*/ 71 w 82"/>
              <a:gd name="T5" fmla="*/ 143 h 446"/>
              <a:gd name="T6" fmla="*/ 82 w 82"/>
              <a:gd name="T7" fmla="*/ 226 h 446"/>
              <a:gd name="T8" fmla="*/ 71 w 82"/>
              <a:gd name="T9" fmla="*/ 303 h 446"/>
              <a:gd name="T10" fmla="*/ 44 w 82"/>
              <a:gd name="T11" fmla="*/ 374 h 446"/>
              <a:gd name="T12" fmla="*/ 0 w 82"/>
              <a:gd name="T13" fmla="*/ 4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2" h="446">
                <a:moveTo>
                  <a:pt x="0" y="0"/>
                </a:moveTo>
                <a:lnTo>
                  <a:pt x="44" y="72"/>
                </a:lnTo>
                <a:lnTo>
                  <a:pt x="71" y="143"/>
                </a:lnTo>
                <a:lnTo>
                  <a:pt x="82" y="226"/>
                </a:lnTo>
                <a:lnTo>
                  <a:pt x="71" y="303"/>
                </a:lnTo>
                <a:lnTo>
                  <a:pt x="44" y="374"/>
                </a:lnTo>
                <a:lnTo>
                  <a:pt x="0" y="446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5" name="Freeform 25"/>
          <p:cNvSpPr>
            <a:spLocks/>
          </p:cNvSpPr>
          <p:nvPr/>
        </p:nvSpPr>
        <p:spPr bwMode="auto">
          <a:xfrm>
            <a:off x="3641725" y="969963"/>
            <a:ext cx="155575" cy="2130425"/>
          </a:xfrm>
          <a:custGeom>
            <a:avLst/>
            <a:gdLst>
              <a:gd name="T0" fmla="*/ 0 w 98"/>
              <a:gd name="T1" fmla="*/ 0 h 1342"/>
              <a:gd name="T2" fmla="*/ 54 w 98"/>
              <a:gd name="T3" fmla="*/ 220 h 1342"/>
              <a:gd name="T4" fmla="*/ 87 w 98"/>
              <a:gd name="T5" fmla="*/ 446 h 1342"/>
              <a:gd name="T6" fmla="*/ 98 w 98"/>
              <a:gd name="T7" fmla="*/ 671 h 1342"/>
              <a:gd name="T8" fmla="*/ 87 w 98"/>
              <a:gd name="T9" fmla="*/ 896 h 1342"/>
              <a:gd name="T10" fmla="*/ 54 w 98"/>
              <a:gd name="T11" fmla="*/ 1116 h 1342"/>
              <a:gd name="T12" fmla="*/ 0 w 98"/>
              <a:gd name="T13" fmla="*/ 1342 h 1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" h="1342">
                <a:moveTo>
                  <a:pt x="0" y="0"/>
                </a:moveTo>
                <a:lnTo>
                  <a:pt x="54" y="220"/>
                </a:lnTo>
                <a:lnTo>
                  <a:pt x="87" y="446"/>
                </a:lnTo>
                <a:lnTo>
                  <a:pt x="98" y="671"/>
                </a:lnTo>
                <a:lnTo>
                  <a:pt x="87" y="896"/>
                </a:lnTo>
                <a:lnTo>
                  <a:pt x="54" y="1116"/>
                </a:lnTo>
                <a:lnTo>
                  <a:pt x="0" y="1342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6" name="Freeform 26"/>
          <p:cNvSpPr>
            <a:spLocks/>
          </p:cNvSpPr>
          <p:nvPr/>
        </p:nvSpPr>
        <p:spPr bwMode="auto">
          <a:xfrm>
            <a:off x="6124575" y="1074738"/>
            <a:ext cx="714375" cy="481012"/>
          </a:xfrm>
          <a:custGeom>
            <a:avLst/>
            <a:gdLst>
              <a:gd name="T0" fmla="*/ 0 w 450"/>
              <a:gd name="T1" fmla="*/ 231 h 303"/>
              <a:gd name="T2" fmla="*/ 296 w 450"/>
              <a:gd name="T3" fmla="*/ 231 h 303"/>
              <a:gd name="T4" fmla="*/ 412 w 450"/>
              <a:gd name="T5" fmla="*/ 303 h 303"/>
              <a:gd name="T6" fmla="*/ 439 w 450"/>
              <a:gd name="T7" fmla="*/ 231 h 303"/>
              <a:gd name="T8" fmla="*/ 450 w 450"/>
              <a:gd name="T9" fmla="*/ 154 h 303"/>
              <a:gd name="T10" fmla="*/ 439 w 450"/>
              <a:gd name="T11" fmla="*/ 72 h 303"/>
              <a:gd name="T12" fmla="*/ 412 w 450"/>
              <a:gd name="T13" fmla="*/ 0 h 303"/>
              <a:gd name="T14" fmla="*/ 296 w 450"/>
              <a:gd name="T15" fmla="*/ 83 h 303"/>
              <a:gd name="T16" fmla="*/ 0 w 450"/>
              <a:gd name="T17" fmla="*/ 83 h 303"/>
              <a:gd name="T18" fmla="*/ 27 w 450"/>
              <a:gd name="T19" fmla="*/ 105 h 303"/>
              <a:gd name="T20" fmla="*/ 38 w 450"/>
              <a:gd name="T21" fmla="*/ 138 h 303"/>
              <a:gd name="T22" fmla="*/ 38 w 450"/>
              <a:gd name="T23" fmla="*/ 176 h 303"/>
              <a:gd name="T24" fmla="*/ 27 w 450"/>
              <a:gd name="T25" fmla="*/ 209 h 303"/>
              <a:gd name="T26" fmla="*/ 0 w 450"/>
              <a:gd name="T27" fmla="*/ 231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50" h="303">
                <a:moveTo>
                  <a:pt x="0" y="231"/>
                </a:moveTo>
                <a:lnTo>
                  <a:pt x="296" y="231"/>
                </a:lnTo>
                <a:lnTo>
                  <a:pt x="412" y="303"/>
                </a:lnTo>
                <a:lnTo>
                  <a:pt x="439" y="231"/>
                </a:lnTo>
                <a:lnTo>
                  <a:pt x="450" y="154"/>
                </a:lnTo>
                <a:lnTo>
                  <a:pt x="439" y="72"/>
                </a:lnTo>
                <a:lnTo>
                  <a:pt x="412" y="0"/>
                </a:lnTo>
                <a:lnTo>
                  <a:pt x="296" y="83"/>
                </a:lnTo>
                <a:lnTo>
                  <a:pt x="0" y="83"/>
                </a:lnTo>
                <a:lnTo>
                  <a:pt x="27" y="105"/>
                </a:lnTo>
                <a:lnTo>
                  <a:pt x="38" y="138"/>
                </a:lnTo>
                <a:lnTo>
                  <a:pt x="38" y="176"/>
                </a:lnTo>
                <a:lnTo>
                  <a:pt x="27" y="209"/>
                </a:lnTo>
                <a:lnTo>
                  <a:pt x="0" y="231"/>
                </a:lnTo>
                <a:close/>
              </a:path>
            </a:pathLst>
          </a:custGeom>
          <a:pattFill prst="ltDnDiag">
            <a:fgClr>
              <a:srgbClr val="000000"/>
            </a:fgClr>
            <a:bgClr>
              <a:srgbClr val="FFFFFF"/>
            </a:bgClr>
          </a:patt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587" name="Freeform 27"/>
          <p:cNvSpPr>
            <a:spLocks/>
          </p:cNvSpPr>
          <p:nvPr/>
        </p:nvSpPr>
        <p:spPr bwMode="auto">
          <a:xfrm>
            <a:off x="5410200" y="376238"/>
            <a:ext cx="1588" cy="358775"/>
          </a:xfrm>
          <a:custGeom>
            <a:avLst/>
            <a:gdLst>
              <a:gd name="T0" fmla="*/ 0 h 226"/>
              <a:gd name="T1" fmla="*/ 182 h 226"/>
              <a:gd name="T2" fmla="*/ 193 h 226"/>
              <a:gd name="T3" fmla="*/ 209 h 226"/>
              <a:gd name="T4" fmla="*/ 226 h 2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</a:cxnLst>
            <a:rect l="0" t="0" r="r" b="b"/>
            <a:pathLst>
              <a:path h="226">
                <a:moveTo>
                  <a:pt x="0" y="0"/>
                </a:moveTo>
                <a:lnTo>
                  <a:pt x="0" y="182"/>
                </a:lnTo>
                <a:lnTo>
                  <a:pt x="0" y="193"/>
                </a:lnTo>
                <a:lnTo>
                  <a:pt x="0" y="209"/>
                </a:lnTo>
                <a:lnTo>
                  <a:pt x="0" y="226"/>
                </a:lnTo>
              </a:path>
            </a:pathLst>
          </a:custGeom>
          <a:noFill/>
          <a:ln w="1746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8" name="Line 28"/>
          <p:cNvSpPr>
            <a:spLocks noChangeShapeType="1"/>
          </p:cNvSpPr>
          <p:nvPr/>
        </p:nvSpPr>
        <p:spPr bwMode="auto">
          <a:xfrm flipH="1">
            <a:off x="5105400" y="847725"/>
            <a:ext cx="25400" cy="1588"/>
          </a:xfrm>
          <a:prstGeom prst="line">
            <a:avLst/>
          </a:prstGeom>
          <a:noFill/>
          <a:ln w="174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89" name="Freeform 29"/>
          <p:cNvSpPr>
            <a:spLocks/>
          </p:cNvSpPr>
          <p:nvPr/>
        </p:nvSpPr>
        <p:spPr bwMode="auto">
          <a:xfrm>
            <a:off x="3641725" y="690563"/>
            <a:ext cx="1768475" cy="2409825"/>
          </a:xfrm>
          <a:custGeom>
            <a:avLst/>
            <a:gdLst>
              <a:gd name="T0" fmla="*/ 93 w 1114"/>
              <a:gd name="T1" fmla="*/ 644 h 1518"/>
              <a:gd name="T2" fmla="*/ 236 w 1114"/>
              <a:gd name="T3" fmla="*/ 512 h 1518"/>
              <a:gd name="T4" fmla="*/ 395 w 1114"/>
              <a:gd name="T5" fmla="*/ 391 h 1518"/>
              <a:gd name="T6" fmla="*/ 565 w 1114"/>
              <a:gd name="T7" fmla="*/ 286 h 1518"/>
              <a:gd name="T8" fmla="*/ 741 w 1114"/>
              <a:gd name="T9" fmla="*/ 198 h 1518"/>
              <a:gd name="T10" fmla="*/ 741 w 1114"/>
              <a:gd name="T11" fmla="*/ 138 h 1518"/>
              <a:gd name="T12" fmla="*/ 763 w 1114"/>
              <a:gd name="T13" fmla="*/ 77 h 1518"/>
              <a:gd name="T14" fmla="*/ 806 w 1114"/>
              <a:gd name="T15" fmla="*/ 33 h 1518"/>
              <a:gd name="T16" fmla="*/ 856 w 1114"/>
              <a:gd name="T17" fmla="*/ 0 h 1518"/>
              <a:gd name="T18" fmla="*/ 905 w 1114"/>
              <a:gd name="T19" fmla="*/ 0 h 1518"/>
              <a:gd name="T20" fmla="*/ 949 w 1114"/>
              <a:gd name="T21" fmla="*/ 11 h 1518"/>
              <a:gd name="T22" fmla="*/ 993 w 1114"/>
              <a:gd name="T23" fmla="*/ 33 h 1518"/>
              <a:gd name="T24" fmla="*/ 1026 w 1114"/>
              <a:gd name="T25" fmla="*/ 66 h 1518"/>
              <a:gd name="T26" fmla="*/ 999 w 1114"/>
              <a:gd name="T27" fmla="*/ 110 h 1518"/>
              <a:gd name="T28" fmla="*/ 993 w 1114"/>
              <a:gd name="T29" fmla="*/ 165 h 1518"/>
              <a:gd name="T30" fmla="*/ 999 w 1114"/>
              <a:gd name="T31" fmla="*/ 220 h 1518"/>
              <a:gd name="T32" fmla="*/ 1026 w 1114"/>
              <a:gd name="T33" fmla="*/ 264 h 1518"/>
              <a:gd name="T34" fmla="*/ 1064 w 1114"/>
              <a:gd name="T35" fmla="*/ 303 h 1518"/>
              <a:gd name="T36" fmla="*/ 1114 w 1114"/>
              <a:gd name="T37" fmla="*/ 325 h 1518"/>
              <a:gd name="T38" fmla="*/ 1092 w 1114"/>
              <a:gd name="T39" fmla="*/ 374 h 1518"/>
              <a:gd name="T40" fmla="*/ 1053 w 1114"/>
              <a:gd name="T41" fmla="*/ 413 h 1518"/>
              <a:gd name="T42" fmla="*/ 1004 w 1114"/>
              <a:gd name="T43" fmla="*/ 435 h 1518"/>
              <a:gd name="T44" fmla="*/ 949 w 1114"/>
              <a:gd name="T45" fmla="*/ 435 h 1518"/>
              <a:gd name="T46" fmla="*/ 894 w 1114"/>
              <a:gd name="T47" fmla="*/ 413 h 1518"/>
              <a:gd name="T48" fmla="*/ 790 w 1114"/>
              <a:gd name="T49" fmla="*/ 627 h 1518"/>
              <a:gd name="T50" fmla="*/ 664 w 1114"/>
              <a:gd name="T51" fmla="*/ 836 h 1518"/>
              <a:gd name="T52" fmla="*/ 521 w 1114"/>
              <a:gd name="T53" fmla="*/ 1028 h 1518"/>
              <a:gd name="T54" fmla="*/ 362 w 1114"/>
              <a:gd name="T55" fmla="*/ 1204 h 1518"/>
              <a:gd name="T56" fmla="*/ 186 w 1114"/>
              <a:gd name="T57" fmla="*/ 1369 h 1518"/>
              <a:gd name="T58" fmla="*/ 0 w 1114"/>
              <a:gd name="T59" fmla="*/ 1518 h 1518"/>
              <a:gd name="T60" fmla="*/ 43 w 1114"/>
              <a:gd name="T61" fmla="*/ 1347 h 1518"/>
              <a:gd name="T62" fmla="*/ 76 w 1114"/>
              <a:gd name="T63" fmla="*/ 1171 h 1518"/>
              <a:gd name="T64" fmla="*/ 98 w 1114"/>
              <a:gd name="T65" fmla="*/ 996 h 1518"/>
              <a:gd name="T66" fmla="*/ 98 w 1114"/>
              <a:gd name="T67" fmla="*/ 820 h 1518"/>
              <a:gd name="T68" fmla="*/ 93 w 1114"/>
              <a:gd name="T69" fmla="*/ 644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114" h="1518">
                <a:moveTo>
                  <a:pt x="93" y="644"/>
                </a:moveTo>
                <a:lnTo>
                  <a:pt x="236" y="512"/>
                </a:lnTo>
                <a:lnTo>
                  <a:pt x="395" y="391"/>
                </a:lnTo>
                <a:lnTo>
                  <a:pt x="565" y="286"/>
                </a:lnTo>
                <a:lnTo>
                  <a:pt x="741" y="198"/>
                </a:lnTo>
                <a:lnTo>
                  <a:pt x="741" y="138"/>
                </a:lnTo>
                <a:lnTo>
                  <a:pt x="763" y="77"/>
                </a:lnTo>
                <a:lnTo>
                  <a:pt x="806" y="33"/>
                </a:lnTo>
                <a:lnTo>
                  <a:pt x="856" y="0"/>
                </a:lnTo>
                <a:lnTo>
                  <a:pt x="905" y="0"/>
                </a:lnTo>
                <a:lnTo>
                  <a:pt x="949" y="11"/>
                </a:lnTo>
                <a:lnTo>
                  <a:pt x="993" y="33"/>
                </a:lnTo>
                <a:lnTo>
                  <a:pt x="1026" y="66"/>
                </a:lnTo>
                <a:lnTo>
                  <a:pt x="999" y="110"/>
                </a:lnTo>
                <a:lnTo>
                  <a:pt x="993" y="165"/>
                </a:lnTo>
                <a:lnTo>
                  <a:pt x="999" y="220"/>
                </a:lnTo>
                <a:lnTo>
                  <a:pt x="1026" y="264"/>
                </a:lnTo>
                <a:lnTo>
                  <a:pt x="1064" y="303"/>
                </a:lnTo>
                <a:lnTo>
                  <a:pt x="1114" y="325"/>
                </a:lnTo>
                <a:lnTo>
                  <a:pt x="1092" y="374"/>
                </a:lnTo>
                <a:lnTo>
                  <a:pt x="1053" y="413"/>
                </a:lnTo>
                <a:lnTo>
                  <a:pt x="1004" y="435"/>
                </a:lnTo>
                <a:lnTo>
                  <a:pt x="949" y="435"/>
                </a:lnTo>
                <a:lnTo>
                  <a:pt x="894" y="413"/>
                </a:lnTo>
                <a:lnTo>
                  <a:pt x="790" y="627"/>
                </a:lnTo>
                <a:lnTo>
                  <a:pt x="664" y="836"/>
                </a:lnTo>
                <a:lnTo>
                  <a:pt x="521" y="1028"/>
                </a:lnTo>
                <a:lnTo>
                  <a:pt x="362" y="1204"/>
                </a:lnTo>
                <a:lnTo>
                  <a:pt x="186" y="1369"/>
                </a:lnTo>
                <a:lnTo>
                  <a:pt x="0" y="1518"/>
                </a:lnTo>
                <a:lnTo>
                  <a:pt x="43" y="1347"/>
                </a:lnTo>
                <a:lnTo>
                  <a:pt x="76" y="1171"/>
                </a:lnTo>
                <a:lnTo>
                  <a:pt x="98" y="996"/>
                </a:lnTo>
                <a:lnTo>
                  <a:pt x="98" y="820"/>
                </a:lnTo>
                <a:lnTo>
                  <a:pt x="93" y="644"/>
                </a:lnTo>
                <a:close/>
              </a:path>
            </a:pathLst>
          </a:custGeom>
          <a:pattFill prst="ltDnDiag">
            <a:fgClr>
              <a:srgbClr val="000000"/>
            </a:fgClr>
            <a:bgClr>
              <a:srgbClr val="FFFFFF"/>
            </a:bgClr>
          </a:patt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590" name="Freeform 30"/>
          <p:cNvSpPr>
            <a:spLocks/>
          </p:cNvSpPr>
          <p:nvPr/>
        </p:nvSpPr>
        <p:spPr bwMode="auto">
          <a:xfrm>
            <a:off x="3048000" y="3100388"/>
            <a:ext cx="2832100" cy="1177925"/>
          </a:xfrm>
          <a:custGeom>
            <a:avLst/>
            <a:gdLst>
              <a:gd name="T0" fmla="*/ 0 w 1784"/>
              <a:gd name="T1" fmla="*/ 445 h 742"/>
              <a:gd name="T2" fmla="*/ 0 w 1784"/>
              <a:gd name="T3" fmla="*/ 297 h 742"/>
              <a:gd name="T4" fmla="*/ 297 w 1784"/>
              <a:gd name="T5" fmla="*/ 297 h 742"/>
              <a:gd name="T6" fmla="*/ 297 w 1784"/>
              <a:gd name="T7" fmla="*/ 0 h 742"/>
              <a:gd name="T8" fmla="*/ 450 w 1784"/>
              <a:gd name="T9" fmla="*/ 0 h 742"/>
              <a:gd name="T10" fmla="*/ 450 w 1784"/>
              <a:gd name="T11" fmla="*/ 297 h 742"/>
              <a:gd name="T12" fmla="*/ 1784 w 1784"/>
              <a:gd name="T13" fmla="*/ 297 h 742"/>
              <a:gd name="T14" fmla="*/ 1784 w 1784"/>
              <a:gd name="T15" fmla="*/ 742 h 742"/>
              <a:gd name="T16" fmla="*/ 1696 w 1784"/>
              <a:gd name="T17" fmla="*/ 742 h 742"/>
              <a:gd name="T18" fmla="*/ 1696 w 1784"/>
              <a:gd name="T19" fmla="*/ 445 h 742"/>
              <a:gd name="T20" fmla="*/ 0 w 1784"/>
              <a:gd name="T21" fmla="*/ 445 h 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84" h="742">
                <a:moveTo>
                  <a:pt x="0" y="445"/>
                </a:moveTo>
                <a:lnTo>
                  <a:pt x="0" y="297"/>
                </a:lnTo>
                <a:lnTo>
                  <a:pt x="297" y="297"/>
                </a:lnTo>
                <a:lnTo>
                  <a:pt x="297" y="0"/>
                </a:lnTo>
                <a:lnTo>
                  <a:pt x="450" y="0"/>
                </a:lnTo>
                <a:lnTo>
                  <a:pt x="450" y="297"/>
                </a:lnTo>
                <a:lnTo>
                  <a:pt x="1784" y="297"/>
                </a:lnTo>
                <a:lnTo>
                  <a:pt x="1784" y="742"/>
                </a:lnTo>
                <a:lnTo>
                  <a:pt x="1696" y="742"/>
                </a:lnTo>
                <a:lnTo>
                  <a:pt x="1696" y="445"/>
                </a:lnTo>
                <a:lnTo>
                  <a:pt x="0" y="445"/>
                </a:lnTo>
                <a:close/>
              </a:path>
            </a:pathLst>
          </a:custGeom>
          <a:pattFill prst="ltUpDiag">
            <a:fgClr>
              <a:srgbClr val="000000"/>
            </a:fgClr>
            <a:bgClr>
              <a:srgbClr val="FFFFFF"/>
            </a:bgClr>
          </a:patt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591" name="Freeform 31"/>
          <p:cNvSpPr>
            <a:spLocks/>
          </p:cNvSpPr>
          <p:nvPr/>
        </p:nvSpPr>
        <p:spPr bwMode="auto">
          <a:xfrm>
            <a:off x="3048000" y="263525"/>
            <a:ext cx="5908675" cy="4014788"/>
          </a:xfrm>
          <a:custGeom>
            <a:avLst/>
            <a:gdLst>
              <a:gd name="T0" fmla="*/ 1938 w 3722"/>
              <a:gd name="T1" fmla="*/ 2529 h 2529"/>
              <a:gd name="T2" fmla="*/ 1845 w 3722"/>
              <a:gd name="T3" fmla="*/ 2529 h 2529"/>
              <a:gd name="T4" fmla="*/ 1845 w 3722"/>
              <a:gd name="T5" fmla="*/ 2084 h 2529"/>
              <a:gd name="T6" fmla="*/ 2234 w 3722"/>
              <a:gd name="T7" fmla="*/ 2084 h 2529"/>
              <a:gd name="T8" fmla="*/ 2234 w 3722"/>
              <a:gd name="T9" fmla="*/ 1787 h 2529"/>
              <a:gd name="T10" fmla="*/ 2383 w 3722"/>
              <a:gd name="T11" fmla="*/ 1787 h 2529"/>
              <a:gd name="T12" fmla="*/ 2383 w 3722"/>
              <a:gd name="T13" fmla="*/ 2084 h 2529"/>
              <a:gd name="T14" fmla="*/ 3574 w 3722"/>
              <a:gd name="T15" fmla="*/ 2084 h 2529"/>
              <a:gd name="T16" fmla="*/ 3574 w 3722"/>
              <a:gd name="T17" fmla="*/ 148 h 2529"/>
              <a:gd name="T18" fmla="*/ 2383 w 3722"/>
              <a:gd name="T19" fmla="*/ 148 h 2529"/>
              <a:gd name="T20" fmla="*/ 2383 w 3722"/>
              <a:gd name="T21" fmla="*/ 445 h 2529"/>
              <a:gd name="T22" fmla="*/ 2234 w 3722"/>
              <a:gd name="T23" fmla="*/ 445 h 2529"/>
              <a:gd name="T24" fmla="*/ 2234 w 3722"/>
              <a:gd name="T25" fmla="*/ 148 h 2529"/>
              <a:gd name="T26" fmla="*/ 450 w 3722"/>
              <a:gd name="T27" fmla="*/ 148 h 2529"/>
              <a:gd name="T28" fmla="*/ 450 w 3722"/>
              <a:gd name="T29" fmla="*/ 445 h 2529"/>
              <a:gd name="T30" fmla="*/ 297 w 3722"/>
              <a:gd name="T31" fmla="*/ 445 h 2529"/>
              <a:gd name="T32" fmla="*/ 297 w 3722"/>
              <a:gd name="T33" fmla="*/ 148 h 2529"/>
              <a:gd name="T34" fmla="*/ 0 w 3722"/>
              <a:gd name="T35" fmla="*/ 148 h 2529"/>
              <a:gd name="T36" fmla="*/ 0 w 3722"/>
              <a:gd name="T37" fmla="*/ 0 h 2529"/>
              <a:gd name="T38" fmla="*/ 3722 w 3722"/>
              <a:gd name="T39" fmla="*/ 0 h 2529"/>
              <a:gd name="T40" fmla="*/ 3722 w 3722"/>
              <a:gd name="T41" fmla="*/ 2232 h 2529"/>
              <a:gd name="T42" fmla="*/ 1938 w 3722"/>
              <a:gd name="T43" fmla="*/ 2232 h 2529"/>
              <a:gd name="T44" fmla="*/ 1938 w 3722"/>
              <a:gd name="T45" fmla="*/ 2529 h 2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722" h="2529">
                <a:moveTo>
                  <a:pt x="1938" y="2529"/>
                </a:moveTo>
                <a:lnTo>
                  <a:pt x="1845" y="2529"/>
                </a:lnTo>
                <a:lnTo>
                  <a:pt x="1845" y="2084"/>
                </a:lnTo>
                <a:lnTo>
                  <a:pt x="2234" y="2084"/>
                </a:lnTo>
                <a:lnTo>
                  <a:pt x="2234" y="1787"/>
                </a:lnTo>
                <a:lnTo>
                  <a:pt x="2383" y="1787"/>
                </a:lnTo>
                <a:lnTo>
                  <a:pt x="2383" y="2084"/>
                </a:lnTo>
                <a:lnTo>
                  <a:pt x="3574" y="2084"/>
                </a:lnTo>
                <a:lnTo>
                  <a:pt x="3574" y="148"/>
                </a:lnTo>
                <a:lnTo>
                  <a:pt x="2383" y="148"/>
                </a:lnTo>
                <a:lnTo>
                  <a:pt x="2383" y="445"/>
                </a:lnTo>
                <a:lnTo>
                  <a:pt x="2234" y="445"/>
                </a:lnTo>
                <a:lnTo>
                  <a:pt x="2234" y="148"/>
                </a:lnTo>
                <a:lnTo>
                  <a:pt x="450" y="148"/>
                </a:lnTo>
                <a:lnTo>
                  <a:pt x="450" y="445"/>
                </a:lnTo>
                <a:lnTo>
                  <a:pt x="297" y="445"/>
                </a:lnTo>
                <a:lnTo>
                  <a:pt x="297" y="148"/>
                </a:lnTo>
                <a:lnTo>
                  <a:pt x="0" y="148"/>
                </a:lnTo>
                <a:lnTo>
                  <a:pt x="0" y="0"/>
                </a:lnTo>
                <a:lnTo>
                  <a:pt x="3722" y="0"/>
                </a:lnTo>
                <a:lnTo>
                  <a:pt x="3722" y="2232"/>
                </a:lnTo>
                <a:lnTo>
                  <a:pt x="1938" y="2232"/>
                </a:lnTo>
                <a:lnTo>
                  <a:pt x="1938" y="2529"/>
                </a:lnTo>
                <a:close/>
              </a:path>
            </a:pathLst>
          </a:custGeom>
          <a:pattFill prst="ltUpDiag">
            <a:fgClr>
              <a:srgbClr val="000000"/>
            </a:fgClr>
            <a:bgClr>
              <a:srgbClr val="FFFFFF"/>
            </a:bgClr>
          </a:patt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592" name="Freeform 32"/>
          <p:cNvSpPr>
            <a:spLocks/>
          </p:cNvSpPr>
          <p:nvPr/>
        </p:nvSpPr>
        <p:spPr bwMode="auto">
          <a:xfrm>
            <a:off x="6594475" y="1677988"/>
            <a:ext cx="1978025" cy="706437"/>
          </a:xfrm>
          <a:custGeom>
            <a:avLst/>
            <a:gdLst>
              <a:gd name="T0" fmla="*/ 0 w 1246"/>
              <a:gd name="T1" fmla="*/ 0 h 445"/>
              <a:gd name="T2" fmla="*/ 149 w 1246"/>
              <a:gd name="T3" fmla="*/ 0 h 445"/>
              <a:gd name="T4" fmla="*/ 149 w 1246"/>
              <a:gd name="T5" fmla="*/ 148 h 445"/>
              <a:gd name="T6" fmla="*/ 1246 w 1246"/>
              <a:gd name="T7" fmla="*/ 148 h 445"/>
              <a:gd name="T8" fmla="*/ 1246 w 1246"/>
              <a:gd name="T9" fmla="*/ 297 h 445"/>
              <a:gd name="T10" fmla="*/ 149 w 1246"/>
              <a:gd name="T11" fmla="*/ 297 h 445"/>
              <a:gd name="T12" fmla="*/ 149 w 1246"/>
              <a:gd name="T13" fmla="*/ 445 h 445"/>
              <a:gd name="T14" fmla="*/ 0 w 1246"/>
              <a:gd name="T15" fmla="*/ 445 h 445"/>
              <a:gd name="T16" fmla="*/ 0 w 1246"/>
              <a:gd name="T17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46" h="445">
                <a:moveTo>
                  <a:pt x="0" y="0"/>
                </a:moveTo>
                <a:lnTo>
                  <a:pt x="149" y="0"/>
                </a:lnTo>
                <a:lnTo>
                  <a:pt x="149" y="148"/>
                </a:lnTo>
                <a:lnTo>
                  <a:pt x="1246" y="148"/>
                </a:lnTo>
                <a:lnTo>
                  <a:pt x="1246" y="297"/>
                </a:lnTo>
                <a:lnTo>
                  <a:pt x="149" y="297"/>
                </a:lnTo>
                <a:lnTo>
                  <a:pt x="149" y="445"/>
                </a:lnTo>
                <a:lnTo>
                  <a:pt x="0" y="445"/>
                </a:lnTo>
                <a:lnTo>
                  <a:pt x="0" y="0"/>
                </a:lnTo>
                <a:close/>
              </a:path>
            </a:pathLst>
          </a:custGeom>
          <a:pattFill prst="ltUpDiag">
            <a:fgClr>
              <a:srgbClr val="000000"/>
            </a:fgClr>
            <a:bgClr>
              <a:srgbClr val="FFFFFF"/>
            </a:bgClr>
          </a:patt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6593" name="Rectangle 33"/>
          <p:cNvSpPr>
            <a:spLocks noChangeArrowheads="1"/>
          </p:cNvSpPr>
          <p:nvPr/>
        </p:nvSpPr>
        <p:spPr bwMode="auto">
          <a:xfrm>
            <a:off x="3214688" y="1747838"/>
            <a:ext cx="252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cs-CZ" altLang="cs-CZ"/>
          </a:p>
        </p:txBody>
      </p:sp>
      <p:sp>
        <p:nvSpPr>
          <p:cNvPr id="66594" name="Rectangle 34"/>
          <p:cNvSpPr>
            <a:spLocks noChangeArrowheads="1"/>
          </p:cNvSpPr>
          <p:nvPr/>
        </p:nvSpPr>
        <p:spPr bwMode="auto">
          <a:xfrm>
            <a:off x="5340350" y="1511300"/>
            <a:ext cx="252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cs-CZ" altLang="cs-CZ"/>
          </a:p>
        </p:txBody>
      </p:sp>
      <p:sp>
        <p:nvSpPr>
          <p:cNvPr id="66595" name="Rectangle 35"/>
          <p:cNvSpPr>
            <a:spLocks noChangeArrowheads="1"/>
          </p:cNvSpPr>
          <p:nvPr/>
        </p:nvSpPr>
        <p:spPr bwMode="auto">
          <a:xfrm>
            <a:off x="6986588" y="1136650"/>
            <a:ext cx="2524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cs-CZ" altLang="cs-CZ"/>
          </a:p>
        </p:txBody>
      </p:sp>
      <p:sp>
        <p:nvSpPr>
          <p:cNvPr id="66596" name="Rectangle 36"/>
          <p:cNvSpPr>
            <a:spLocks noChangeArrowheads="1"/>
          </p:cNvSpPr>
          <p:nvPr/>
        </p:nvSpPr>
        <p:spPr bwMode="auto">
          <a:xfrm>
            <a:off x="8407400" y="568325"/>
            <a:ext cx="252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endParaRPr lang="cs-CZ" altLang="cs-CZ"/>
          </a:p>
        </p:txBody>
      </p:sp>
      <p:sp>
        <p:nvSpPr>
          <p:cNvPr id="66597" name="Rectangle 37"/>
          <p:cNvSpPr>
            <a:spLocks noChangeArrowheads="1"/>
          </p:cNvSpPr>
          <p:nvPr/>
        </p:nvSpPr>
        <p:spPr bwMode="auto">
          <a:xfrm>
            <a:off x="8407400" y="3170238"/>
            <a:ext cx="252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6</a:t>
            </a:r>
            <a:endParaRPr lang="cs-CZ" altLang="cs-CZ"/>
          </a:p>
        </p:txBody>
      </p:sp>
      <p:sp>
        <p:nvSpPr>
          <p:cNvPr id="66598" name="Rectangle 38"/>
          <p:cNvSpPr>
            <a:spLocks noChangeArrowheads="1"/>
          </p:cNvSpPr>
          <p:nvPr/>
        </p:nvSpPr>
        <p:spPr bwMode="auto">
          <a:xfrm>
            <a:off x="6899275" y="2576513"/>
            <a:ext cx="252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endParaRPr lang="cs-CZ" altLang="cs-CZ"/>
          </a:p>
        </p:txBody>
      </p:sp>
      <p:sp>
        <p:nvSpPr>
          <p:cNvPr id="66599" name="Rectangle 39"/>
          <p:cNvSpPr>
            <a:spLocks noChangeArrowheads="1"/>
          </p:cNvSpPr>
          <p:nvPr/>
        </p:nvSpPr>
        <p:spPr bwMode="auto">
          <a:xfrm>
            <a:off x="3205163" y="3170238"/>
            <a:ext cx="27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endParaRPr lang="cs-CZ" altLang="cs-CZ"/>
          </a:p>
        </p:txBody>
      </p:sp>
      <p:sp>
        <p:nvSpPr>
          <p:cNvPr id="66600" name="Rectangle 40"/>
          <p:cNvSpPr>
            <a:spLocks noChangeArrowheads="1"/>
          </p:cNvSpPr>
          <p:nvPr/>
        </p:nvSpPr>
        <p:spPr bwMode="auto">
          <a:xfrm>
            <a:off x="5087938" y="3170238"/>
            <a:ext cx="27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B</a:t>
            </a:r>
            <a:endParaRPr lang="cs-CZ" altLang="cs-CZ"/>
          </a:p>
        </p:txBody>
      </p:sp>
      <p:sp>
        <p:nvSpPr>
          <p:cNvPr id="66601" name="Rectangle 41"/>
          <p:cNvSpPr>
            <a:spLocks noChangeArrowheads="1"/>
          </p:cNvSpPr>
          <p:nvPr/>
        </p:nvSpPr>
        <p:spPr bwMode="auto">
          <a:xfrm>
            <a:off x="7675563" y="3170238"/>
            <a:ext cx="287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altLang="cs-CZ" sz="210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endParaRPr lang="cs-CZ" altLang="cs-CZ"/>
          </a:p>
        </p:txBody>
      </p:sp>
      <p:sp>
        <p:nvSpPr>
          <p:cNvPr id="66602" name="Freeform 42"/>
          <p:cNvSpPr>
            <a:spLocks/>
          </p:cNvSpPr>
          <p:nvPr/>
        </p:nvSpPr>
        <p:spPr bwMode="auto">
          <a:xfrm>
            <a:off x="5175250" y="735013"/>
            <a:ext cx="1027113" cy="723900"/>
          </a:xfrm>
          <a:custGeom>
            <a:avLst/>
            <a:gdLst>
              <a:gd name="T0" fmla="*/ 598 w 647"/>
              <a:gd name="T1" fmla="*/ 297 h 456"/>
              <a:gd name="T2" fmla="*/ 302 w 647"/>
              <a:gd name="T3" fmla="*/ 88 h 456"/>
              <a:gd name="T4" fmla="*/ 263 w 647"/>
              <a:gd name="T5" fmla="*/ 49 h 456"/>
              <a:gd name="T6" fmla="*/ 219 w 647"/>
              <a:gd name="T7" fmla="*/ 16 h 456"/>
              <a:gd name="T8" fmla="*/ 170 w 647"/>
              <a:gd name="T9" fmla="*/ 0 h 456"/>
              <a:gd name="T10" fmla="*/ 115 w 647"/>
              <a:gd name="T11" fmla="*/ 5 h 456"/>
              <a:gd name="T12" fmla="*/ 71 w 647"/>
              <a:gd name="T13" fmla="*/ 27 h 456"/>
              <a:gd name="T14" fmla="*/ 33 w 647"/>
              <a:gd name="T15" fmla="*/ 60 h 456"/>
              <a:gd name="T16" fmla="*/ 5 w 647"/>
              <a:gd name="T17" fmla="*/ 104 h 456"/>
              <a:gd name="T18" fmla="*/ 0 w 647"/>
              <a:gd name="T19" fmla="*/ 154 h 456"/>
              <a:gd name="T20" fmla="*/ 16 w 647"/>
              <a:gd name="T21" fmla="*/ 203 h 456"/>
              <a:gd name="T22" fmla="*/ 38 w 647"/>
              <a:gd name="T23" fmla="*/ 242 h 456"/>
              <a:gd name="T24" fmla="*/ 76 w 647"/>
              <a:gd name="T25" fmla="*/ 275 h 456"/>
              <a:gd name="T26" fmla="*/ 126 w 647"/>
              <a:gd name="T27" fmla="*/ 297 h 456"/>
              <a:gd name="T28" fmla="*/ 241 w 647"/>
              <a:gd name="T29" fmla="*/ 297 h 456"/>
              <a:gd name="T30" fmla="*/ 527 w 647"/>
              <a:gd name="T31" fmla="*/ 445 h 456"/>
              <a:gd name="T32" fmla="*/ 560 w 647"/>
              <a:gd name="T33" fmla="*/ 456 h 456"/>
              <a:gd name="T34" fmla="*/ 598 w 647"/>
              <a:gd name="T35" fmla="*/ 451 h 456"/>
              <a:gd name="T36" fmla="*/ 631 w 647"/>
              <a:gd name="T37" fmla="*/ 429 h 456"/>
              <a:gd name="T38" fmla="*/ 647 w 647"/>
              <a:gd name="T39" fmla="*/ 390 h 456"/>
              <a:gd name="T40" fmla="*/ 647 w 647"/>
              <a:gd name="T41" fmla="*/ 352 h 456"/>
              <a:gd name="T42" fmla="*/ 631 w 647"/>
              <a:gd name="T43" fmla="*/ 319 h 456"/>
              <a:gd name="T44" fmla="*/ 598 w 647"/>
              <a:gd name="T45" fmla="*/ 297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7" h="456">
                <a:moveTo>
                  <a:pt x="598" y="297"/>
                </a:moveTo>
                <a:lnTo>
                  <a:pt x="302" y="88"/>
                </a:lnTo>
                <a:lnTo>
                  <a:pt x="263" y="49"/>
                </a:lnTo>
                <a:lnTo>
                  <a:pt x="219" y="16"/>
                </a:lnTo>
                <a:lnTo>
                  <a:pt x="170" y="0"/>
                </a:lnTo>
                <a:lnTo>
                  <a:pt x="115" y="5"/>
                </a:lnTo>
                <a:lnTo>
                  <a:pt x="71" y="27"/>
                </a:lnTo>
                <a:lnTo>
                  <a:pt x="33" y="60"/>
                </a:lnTo>
                <a:lnTo>
                  <a:pt x="5" y="104"/>
                </a:lnTo>
                <a:lnTo>
                  <a:pt x="0" y="154"/>
                </a:lnTo>
                <a:lnTo>
                  <a:pt x="16" y="203"/>
                </a:lnTo>
                <a:lnTo>
                  <a:pt x="38" y="242"/>
                </a:lnTo>
                <a:lnTo>
                  <a:pt x="76" y="275"/>
                </a:lnTo>
                <a:lnTo>
                  <a:pt x="126" y="297"/>
                </a:lnTo>
                <a:lnTo>
                  <a:pt x="241" y="297"/>
                </a:lnTo>
                <a:lnTo>
                  <a:pt x="527" y="445"/>
                </a:lnTo>
                <a:lnTo>
                  <a:pt x="560" y="456"/>
                </a:lnTo>
                <a:lnTo>
                  <a:pt x="598" y="451"/>
                </a:lnTo>
                <a:lnTo>
                  <a:pt x="631" y="429"/>
                </a:lnTo>
                <a:lnTo>
                  <a:pt x="647" y="390"/>
                </a:lnTo>
                <a:lnTo>
                  <a:pt x="647" y="352"/>
                </a:lnTo>
                <a:lnTo>
                  <a:pt x="631" y="319"/>
                </a:lnTo>
                <a:lnTo>
                  <a:pt x="598" y="297"/>
                </a:lnTo>
                <a:close/>
              </a:path>
            </a:pathLst>
          </a:custGeom>
          <a:pattFill prst="ltUpDiag">
            <a:fgClr>
              <a:srgbClr val="000000"/>
            </a:fgClr>
            <a:bgClr>
              <a:srgbClr val="FFFFFF"/>
            </a:bgClr>
          </a:pattFill>
          <a:ln w="1746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66603" name="Picture 43" descr="SPCRAF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24400"/>
            <a:ext cx="17526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04" name="Rectangle 44"/>
          <p:cNvSpPr>
            <a:spLocks noChangeArrowheads="1"/>
          </p:cNvSpPr>
          <p:nvPr/>
        </p:nvSpPr>
        <p:spPr bwMode="auto">
          <a:xfrm>
            <a:off x="381000" y="381000"/>
            <a:ext cx="1981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UCHO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63"/>
    </mc:Choice>
    <mc:Fallback>
      <p:transition spd="slow" advTm="70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/>
              <a:t>Anatomie lidského ucha</a:t>
            </a:r>
          </a:p>
        </p:txBody>
      </p:sp>
      <p:pic>
        <p:nvPicPr>
          <p:cNvPr id="68611" name="Picture 3" descr="anatomie uc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341438"/>
            <a:ext cx="7564438" cy="48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01613" y="3357563"/>
            <a:ext cx="1782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" action="ppaction://hlinkshowjump?jump=nextslide"/>
              </a:rPr>
              <a:t>ušní boltec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984375" y="5589588"/>
            <a:ext cx="1862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5" action="ppaction://hlinksldjump"/>
              </a:rPr>
              <a:t>zvukovod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3441700" y="1628775"/>
            <a:ext cx="1782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6" action="ppaction://hlinksldjump"/>
              </a:rPr>
              <a:t>kladívko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4495800" y="1989138"/>
            <a:ext cx="1458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7" action="ppaction://hlinksldjump"/>
              </a:rPr>
              <a:t>kovadlinka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5629275" y="1484313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8" action="ppaction://hlinksldjump"/>
              </a:rPr>
              <a:t>třmínek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6683375" y="1628775"/>
            <a:ext cx="2106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9" action="ppaction://hlinksldjump"/>
              </a:rPr>
              <a:t>rovnovážné ústrojí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7737475" y="1412875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10" action="ppaction://hlinksldjump"/>
              </a:rPr>
              <a:t>sluchový nerv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19" name="Text Box 11"/>
          <p:cNvSpPr txBox="1">
            <a:spLocks noChangeArrowheads="1"/>
          </p:cNvSpPr>
          <p:nvPr/>
        </p:nvSpPr>
        <p:spPr bwMode="auto">
          <a:xfrm>
            <a:off x="7816850" y="5084763"/>
            <a:ext cx="1863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11" action="ppaction://hlinksldjump"/>
              </a:rPr>
              <a:t>hlemýžď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20" name="Text Box 12"/>
          <p:cNvSpPr txBox="1">
            <a:spLocks noChangeArrowheads="1"/>
          </p:cNvSpPr>
          <p:nvPr/>
        </p:nvSpPr>
        <p:spPr bwMode="auto">
          <a:xfrm>
            <a:off x="7169150" y="5805488"/>
            <a:ext cx="1782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12" action="ppaction://hlinksldjump"/>
              </a:rPr>
              <a:t>Eustachova trubice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5629275" y="5013325"/>
            <a:ext cx="1539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13" action="ppaction://hlinksldjump"/>
              </a:rPr>
              <a:t>kulaté okénko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929063" y="5445125"/>
            <a:ext cx="2105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14" action="ppaction://hlinksldjump"/>
              </a:rPr>
              <a:t>oválné okénko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3360738" y="4941888"/>
            <a:ext cx="1539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15" action="ppaction://hlinksldjump"/>
              </a:rPr>
              <a:t>bubínek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7"/>
    </mc:Choice>
    <mc:Fallback>
      <p:transition spd="slow" advTm="3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620713"/>
            <a:ext cx="1028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3200">
                <a:latin typeface="Arial" panose="020B0604020202020204" pitchFamily="34" charset="0"/>
              </a:rPr>
              <a:t>Princip průchodu zvuku uchem</a:t>
            </a:r>
          </a:p>
        </p:txBody>
      </p:sp>
      <p:pic>
        <p:nvPicPr>
          <p:cNvPr id="69635" name="Picture 3" descr="Pruchod zvuku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412875"/>
            <a:ext cx="5911850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2065338" y="5589588"/>
            <a:ext cx="6480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</a:rPr>
              <a:t>Zvuk je zachycen ušním boltcem</a:t>
            </a:r>
          </a:p>
        </p:txBody>
      </p:sp>
      <p:sp>
        <p:nvSpPr>
          <p:cNvPr id="69637" name="Line 5"/>
          <p:cNvSpPr>
            <a:spLocks noChangeShapeType="1"/>
          </p:cNvSpPr>
          <p:nvPr/>
        </p:nvSpPr>
        <p:spPr bwMode="auto">
          <a:xfrm rot="5228242" flipV="1">
            <a:off x="8916987" y="106363"/>
            <a:ext cx="1476375" cy="1263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 rot="2825431">
            <a:off x="9507537" y="307976"/>
            <a:ext cx="90011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 u="sng">
                <a:latin typeface="Arial" panose="020B0604020202020204" pitchFamily="34" charset="0"/>
                <a:hlinkClick r:id="rId5" action="ppaction://hlinksldjump"/>
              </a:rPr>
              <a:t>Ucho</a:t>
            </a:r>
            <a:endParaRPr lang="cs-CZ" altLang="cs-CZ" sz="1800" u="sng">
              <a:latin typeface="Arial" panose="020B0604020202020204" pitchFamily="34" charset="0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 rot="2851171">
            <a:off x="8805863" y="414338"/>
            <a:ext cx="8636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  <a:hlinkClick r:id="rId6" action="ppaction://hlinksldjump"/>
              </a:rPr>
              <a:t>Úvod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5228242" flipV="1">
            <a:off x="8277225" y="106363"/>
            <a:ext cx="1476375" cy="1263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V="1">
            <a:off x="9680575" y="79851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2" name="AutoShape 10"/>
          <p:cNvSpPr>
            <a:spLocks noChangeArrowheads="1"/>
          </p:cNvSpPr>
          <p:nvPr/>
        </p:nvSpPr>
        <p:spPr bwMode="auto">
          <a:xfrm>
            <a:off x="8059738" y="5516563"/>
            <a:ext cx="892175" cy="504825"/>
          </a:xfrm>
          <a:prstGeom prst="rightArrow">
            <a:avLst>
              <a:gd name="adj1" fmla="val 50000"/>
              <a:gd name="adj2" fmla="val 44182"/>
            </a:avLst>
          </a:prstGeom>
          <a:gradFill rotWithShape="1">
            <a:gsLst>
              <a:gs pos="0">
                <a:srgbClr val="FF9966"/>
              </a:gs>
              <a:gs pos="100000">
                <a:srgbClr val="FF99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"/>
    </mc:Choice>
    <mc:Fallback>
      <p:transition spd="slow" advTm="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mid ear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1263" y="2036763"/>
            <a:ext cx="5037137" cy="3803650"/>
          </a:xfrm>
          <a:solidFill>
            <a:schemeClr val="tx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1440" tIns="45720" rIns="91440" bIns="45720"/>
          <a:lstStyle/>
          <a:p>
            <a:r>
              <a:rPr lang="cs-CZ" altLang="cs-CZ"/>
              <a:t>Střední ucho</a:t>
            </a:r>
            <a:endParaRPr lang="en-US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"/>
    </mc:Choice>
    <mc:Fallback>
      <p:transition spd="slow" advTm="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ruchod zvuku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1412875"/>
            <a:ext cx="5913437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5661025"/>
            <a:ext cx="1028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1800">
                <a:latin typeface="Arial" panose="020B0604020202020204" pitchFamily="34" charset="0"/>
              </a:rPr>
              <a:t>V hlemýždi jsou kmity převedeny Cortiho buňkami na elektrické impulzy</a:t>
            </a:r>
          </a:p>
        </p:txBody>
      </p:sp>
      <p:sp>
        <p:nvSpPr>
          <p:cNvPr id="73732" name="Line 4"/>
          <p:cNvSpPr>
            <a:spLocks noChangeShapeType="1"/>
          </p:cNvSpPr>
          <p:nvPr/>
        </p:nvSpPr>
        <p:spPr bwMode="auto">
          <a:xfrm rot="5228242" flipV="1">
            <a:off x="8916987" y="106363"/>
            <a:ext cx="1476375" cy="1263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 rot="2794450">
            <a:off x="9507537" y="307976"/>
            <a:ext cx="900113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800" u="sng">
                <a:solidFill>
                  <a:srgbClr val="DDDDDD"/>
                </a:solidFill>
                <a:latin typeface="Arial" panose="020B0604020202020204" pitchFamily="34" charset="0"/>
                <a:hlinkClick r:id="rId5" action="ppaction://hlinksldjump"/>
              </a:rPr>
              <a:t>Úvod</a:t>
            </a:r>
            <a:endParaRPr lang="cs-CZ" altLang="cs-CZ" sz="1800" u="sng">
              <a:solidFill>
                <a:srgbClr val="DDDDDD"/>
              </a:solidFill>
              <a:latin typeface="Arial" panose="020B0604020202020204" pitchFamily="34" charset="0"/>
            </a:endParaRPr>
          </a:p>
        </p:txBody>
      </p:sp>
      <p:sp>
        <p:nvSpPr>
          <p:cNvPr id="73734" name="AutoShape 6"/>
          <p:cNvSpPr>
            <a:spLocks noChangeArrowheads="1"/>
          </p:cNvSpPr>
          <p:nvPr/>
        </p:nvSpPr>
        <p:spPr bwMode="auto">
          <a:xfrm>
            <a:off x="8626475" y="4941888"/>
            <a:ext cx="890588" cy="504825"/>
          </a:xfrm>
          <a:prstGeom prst="rightArrow">
            <a:avLst>
              <a:gd name="adj1" fmla="val 50000"/>
              <a:gd name="adj2" fmla="val 44104"/>
            </a:avLst>
          </a:prstGeom>
          <a:gradFill rotWithShape="1">
            <a:gsLst>
              <a:gs pos="0">
                <a:srgbClr val="FF9966"/>
              </a:gs>
              <a:gs pos="100000">
                <a:srgbClr val="FF99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373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 rot="10800000">
            <a:off x="930275" y="4941888"/>
            <a:ext cx="892175" cy="504825"/>
          </a:xfrm>
          <a:prstGeom prst="rightArrow">
            <a:avLst>
              <a:gd name="adj1" fmla="val 50000"/>
              <a:gd name="adj2" fmla="val 44182"/>
            </a:avLst>
          </a:prstGeom>
          <a:gradFill rotWithShape="1">
            <a:gsLst>
              <a:gs pos="0">
                <a:srgbClr val="FF9966"/>
              </a:gs>
              <a:gs pos="100000">
                <a:srgbClr val="FF9966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"/>
    </mc:Choice>
    <mc:Fallback>
      <p:transition spd="slow" advTm="1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519113"/>
          </a:xfrm>
        </p:spPr>
        <p:txBody>
          <a:bodyPr/>
          <a:lstStyle/>
          <a:p>
            <a:r>
              <a:rPr lang="en-US" altLang="cs-CZ" sz="4300"/>
              <a:t>Semicir</a:t>
            </a:r>
            <a:r>
              <a:rPr lang="cs-CZ" altLang="cs-CZ" sz="4300"/>
              <a:t>k</a:t>
            </a:r>
            <a:r>
              <a:rPr lang="en-US" altLang="cs-CZ" sz="4300"/>
              <a:t>ul</a:t>
            </a:r>
            <a:r>
              <a:rPr lang="cs-CZ" altLang="cs-CZ" sz="4300"/>
              <a:t>ární</a:t>
            </a:r>
            <a:r>
              <a:rPr lang="en-US" altLang="cs-CZ" sz="4300"/>
              <a:t> </a:t>
            </a:r>
            <a:r>
              <a:rPr lang="cs-CZ" altLang="cs-CZ" sz="4300"/>
              <a:t>Kanálky</a:t>
            </a:r>
            <a:r>
              <a:rPr lang="en-US" altLang="cs-CZ" sz="4300"/>
              <a:t> </a:t>
            </a:r>
          </a:p>
        </p:txBody>
      </p:sp>
      <p:pic>
        <p:nvPicPr>
          <p:cNvPr id="81923" name="Picture 3" descr="scc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838200"/>
            <a:ext cx="3514725" cy="2905125"/>
          </a:xfrm>
          <a:solidFill>
            <a:srgbClr val="FFFF00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4" name="Picture 4" descr="sc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62000"/>
            <a:ext cx="3857625" cy="323373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1925" name="Picture 5" descr="cor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114800"/>
            <a:ext cx="83153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8"/>
    </mc:Choice>
    <mc:Fallback>
      <p:transition spd="slow" advTm="2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rekv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650"/>
            <a:ext cx="10287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984375" y="549275"/>
            <a:ext cx="63992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3200">
                <a:solidFill>
                  <a:schemeClr val="bg1"/>
                </a:solidFill>
                <a:latin typeface="Arial" panose="020B0604020202020204" pitchFamily="34" charset="0"/>
              </a:rPr>
              <a:t>Graf frekvence</a:t>
            </a:r>
          </a:p>
        </p:txBody>
      </p:sp>
      <p:sp>
        <p:nvSpPr>
          <p:cNvPr id="75780" name="AutoShape 4"/>
          <p:cNvSpPr>
            <a:spLocks noChangeArrowheads="1"/>
          </p:cNvSpPr>
          <p:nvPr/>
        </p:nvSpPr>
        <p:spPr bwMode="auto">
          <a:xfrm>
            <a:off x="8788400" y="5818188"/>
            <a:ext cx="892175" cy="504825"/>
          </a:xfrm>
          <a:prstGeom prst="rightArrow">
            <a:avLst>
              <a:gd name="adj1" fmla="val 50000"/>
              <a:gd name="adj2" fmla="val 441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5781" name="AutoShape 5">
            <a:hlinkClick r:id="" action="ppaction://noaction"/>
          </p:cNvPr>
          <p:cNvSpPr>
            <a:spLocks noChangeArrowheads="1"/>
          </p:cNvSpPr>
          <p:nvPr/>
        </p:nvSpPr>
        <p:spPr bwMode="auto">
          <a:xfrm rot="10800000">
            <a:off x="687388" y="5876925"/>
            <a:ext cx="892175" cy="504825"/>
          </a:xfrm>
          <a:prstGeom prst="rightArrow">
            <a:avLst>
              <a:gd name="adj1" fmla="val 50000"/>
              <a:gd name="adj2" fmla="val 44182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13"/>
    </mc:Choice>
    <mc:Fallback>
      <p:transition spd="slow" advTm="3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Piezoelektrický jev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3124200"/>
            <a:ext cx="1028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000">
                <a:cs typeface="Times New Roman" panose="02020603050405020304" pitchFamily="18" charset="0"/>
              </a:rPr>
              <a:t>-</a:t>
            </a:r>
            <a:r>
              <a:rPr lang="cs-CZ" altLang="cs-CZ" sz="700">
                <a:cs typeface="Times New Roman" panose="02020603050405020304" pitchFamily="18" charset="0"/>
              </a:rPr>
              <a:t>    </a:t>
            </a:r>
            <a:endParaRPr lang="cs-CZ" altLang="cs-CZ" sz="1200">
              <a:latin typeface="Times New Roman CE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800600" y="32813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800600" y="32813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4800600" y="32813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4648200" y="53340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4757738" y="32766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8137525" y="1717675"/>
            <a:ext cx="131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8305800" y="1752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9601200" y="1828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67596" name="Picture 12" descr="skr_06_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8"/>
          <a:stretch>
            <a:fillRect/>
          </a:stretch>
        </p:blipFill>
        <p:spPr bwMode="auto">
          <a:xfrm>
            <a:off x="1447800" y="1447800"/>
            <a:ext cx="7391400" cy="3914775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04"/>
    </mc:Choice>
    <mc:Fallback>
      <p:transition spd="slow" advTm="9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4648200" cy="914400"/>
          </a:xfrm>
        </p:spPr>
        <p:txBody>
          <a:bodyPr/>
          <a:lstStyle/>
          <a:p>
            <a:r>
              <a:rPr lang="cs-CZ" altLang="cs-CZ" sz="3200" b="1"/>
              <a:t>Mechanické vlnění</a:t>
            </a:r>
            <a:br>
              <a:rPr lang="cs-CZ" altLang="cs-CZ" sz="3200" b="1"/>
            </a:br>
            <a:r>
              <a:rPr lang="cs-CZ" altLang="cs-CZ" sz="3200" b="1"/>
              <a:t> a jeho typy</a:t>
            </a:r>
          </a:p>
        </p:txBody>
      </p:sp>
      <p:pic>
        <p:nvPicPr>
          <p:cNvPr id="62467" name="Picture 2051" descr="obr2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9073" r="67357" b="37158"/>
          <a:stretch>
            <a:fillRect/>
          </a:stretch>
        </p:blipFill>
        <p:spPr bwMode="auto">
          <a:xfrm>
            <a:off x="5005388" y="0"/>
            <a:ext cx="5281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 Box 2052"/>
          <p:cNvSpPr txBox="1">
            <a:spLocks noChangeArrowheads="1"/>
          </p:cNvSpPr>
          <p:nvPr/>
        </p:nvSpPr>
        <p:spPr bwMode="auto">
          <a:xfrm>
            <a:off x="457200" y="1371600"/>
            <a:ext cx="3505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chemeClr val="hlink"/>
                </a:solidFill>
                <a:latin typeface="Times New Roman" panose="02020603050405020304" pitchFamily="18" charset="0"/>
              </a:rPr>
              <a:t>Vlnová délka je vzdálenost dvou nejbližších bodů, které kmitají se stejnou fází</a:t>
            </a:r>
          </a:p>
        </p:txBody>
      </p:sp>
      <p:sp>
        <p:nvSpPr>
          <p:cNvPr id="62474" name="Text Box 2058"/>
          <p:cNvSpPr txBox="1">
            <a:spLocks noChangeArrowheads="1"/>
          </p:cNvSpPr>
          <p:nvPr/>
        </p:nvSpPr>
        <p:spPr bwMode="auto">
          <a:xfrm>
            <a:off x="974725" y="4079875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62477" name="Rectangle 2061"/>
          <p:cNvSpPr>
            <a:spLocks noChangeArrowheads="1"/>
          </p:cNvSpPr>
          <p:nvPr/>
        </p:nvSpPr>
        <p:spPr bwMode="auto">
          <a:xfrm>
            <a:off x="4667250" y="31765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62476" name="Object 2060"/>
          <p:cNvGraphicFramePr>
            <a:graphicFrameLocks noChangeAspect="1"/>
          </p:cNvGraphicFramePr>
          <p:nvPr/>
        </p:nvGraphicFramePr>
        <p:xfrm>
          <a:off x="1066800" y="4724400"/>
          <a:ext cx="2819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6" r:id="rId6" imgW="952087" imgH="507780" progId="Equation.3">
                  <p:embed/>
                </p:oleObj>
              </mc:Choice>
              <mc:Fallback>
                <p:oleObj r:id="rId6" imgW="952087" imgH="507780" progId="Equation.3">
                  <p:embed/>
                  <p:pic>
                    <p:nvPicPr>
                      <p:cNvPr id="0" name="Object 20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24400"/>
                        <a:ext cx="2819400" cy="1447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9" name="Rectangle 2063"/>
          <p:cNvSpPr>
            <a:spLocks noChangeArrowheads="1"/>
          </p:cNvSpPr>
          <p:nvPr/>
        </p:nvSpPr>
        <p:spPr bwMode="auto">
          <a:xfrm>
            <a:off x="457200" y="3124200"/>
            <a:ext cx="1752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000">
                <a:solidFill>
                  <a:srgbClr val="FFFF00"/>
                </a:solidFill>
                <a:cs typeface="Times New Roman" panose="02020603050405020304" pitchFamily="18" charset="0"/>
              </a:rPr>
              <a:t>-</a:t>
            </a:r>
            <a:r>
              <a:rPr lang="cs-CZ" altLang="cs-CZ" sz="700">
                <a:solidFill>
                  <a:srgbClr val="FFFF00"/>
                </a:solidFill>
                <a:cs typeface="Times New Roman" panose="02020603050405020304" pitchFamily="18" charset="0"/>
              </a:rPr>
              <a:t>    </a:t>
            </a:r>
            <a:r>
              <a:rPr lang="cs-CZ" altLang="cs-CZ" sz="1800" b="1">
                <a:solidFill>
                  <a:srgbClr val="FFFF00"/>
                </a:solidFill>
                <a:cs typeface="Times New Roman" panose="02020603050405020304" pitchFamily="18" charset="0"/>
              </a:rPr>
              <a:t>frekvence nebo kmitočet  [Hz]</a:t>
            </a:r>
            <a:endParaRPr lang="cs-CZ" altLang="cs-CZ" sz="1800" b="1">
              <a:cs typeface="Times New Roman" panose="02020603050405020304" pitchFamily="18" charset="0"/>
            </a:endParaRPr>
          </a:p>
          <a:p>
            <a:endParaRPr lang="cs-CZ" altLang="cs-CZ" sz="1800" b="1"/>
          </a:p>
        </p:txBody>
      </p:sp>
      <p:graphicFrame>
        <p:nvGraphicFramePr>
          <p:cNvPr id="62478" name="Object 2062"/>
          <p:cNvGraphicFramePr>
            <a:graphicFrameLocks noChangeAspect="1"/>
          </p:cNvGraphicFramePr>
          <p:nvPr/>
        </p:nvGraphicFramePr>
        <p:xfrm>
          <a:off x="2590800" y="3048000"/>
          <a:ext cx="137953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7" r:id="rId8" imgW="457200" imgH="508000" progId="Equation.3">
                  <p:embed/>
                </p:oleObj>
              </mc:Choice>
              <mc:Fallback>
                <p:oleObj r:id="rId8" imgW="457200" imgH="508000" progId="Equation.3">
                  <p:embed/>
                  <p:pic>
                    <p:nvPicPr>
                      <p:cNvPr id="0" name="Object 20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048000"/>
                        <a:ext cx="1379538" cy="1524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20"/>
    </mc:Choice>
    <mc:Fallback>
      <p:transition spd="slow" advTm="67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763000" cy="914400"/>
          </a:xfrm>
        </p:spPr>
        <p:txBody>
          <a:bodyPr/>
          <a:lstStyle/>
          <a:p>
            <a:r>
              <a:rPr lang="cs-CZ" altLang="cs-CZ" sz="2800" b="1"/>
              <a:t>Mechanické vlnění</a:t>
            </a:r>
            <a:r>
              <a:rPr lang="cs-CZ" altLang="cs-CZ"/>
              <a:t> </a:t>
            </a:r>
            <a:r>
              <a:rPr lang="cs-CZ" altLang="cs-CZ" sz="2000" i="1"/>
              <a:t>3.třída předškolní výchovy – citace zdroj obr.</a:t>
            </a:r>
          </a:p>
        </p:txBody>
      </p:sp>
      <p:pic>
        <p:nvPicPr>
          <p:cNvPr id="39942" name="Picture 6" descr="obr1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60147" r="64191" b="16930"/>
          <a:stretch>
            <a:fillRect/>
          </a:stretch>
        </p:blipFill>
        <p:spPr bwMode="auto">
          <a:xfrm>
            <a:off x="0" y="990600"/>
            <a:ext cx="4953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obr1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6" t="14694" r="13615" b="61897"/>
          <a:stretch>
            <a:fillRect/>
          </a:stretch>
        </p:blipFill>
        <p:spPr bwMode="auto">
          <a:xfrm>
            <a:off x="5181600" y="990600"/>
            <a:ext cx="5105400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obr2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6" t="42906" r="13446" b="33583"/>
          <a:stretch>
            <a:fillRect/>
          </a:stretch>
        </p:blipFill>
        <p:spPr bwMode="auto">
          <a:xfrm>
            <a:off x="5181600" y="3868738"/>
            <a:ext cx="5105400" cy="29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62000" y="4391025"/>
            <a:ext cx="32766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anose="05050102010706020507" pitchFamily="18" charset="2"/>
              <a:buNone/>
            </a:pPr>
            <a:r>
              <a:rPr lang="cs-CZ" altLang="cs-CZ" sz="3600" b="1" u="sng">
                <a:solidFill>
                  <a:schemeClr val="hlink"/>
                </a:solidFill>
                <a:latin typeface="Symbol" panose="05050102010706020507" pitchFamily="18" charset="2"/>
              </a:rPr>
              <a:t>l =  </a:t>
            </a:r>
            <a:r>
              <a:rPr lang="cs-CZ" altLang="cs-CZ" sz="3600" b="1" u="sng">
                <a:solidFill>
                  <a:schemeClr val="hlink"/>
                </a:solidFill>
                <a:latin typeface="Times New Roman" panose="02020603050405020304" pitchFamily="18" charset="0"/>
              </a:rPr>
              <a:t>v . T</a:t>
            </a:r>
            <a:r>
              <a:rPr lang="cs-CZ" altLang="cs-CZ" sz="3600" b="1" u="sng">
                <a:solidFill>
                  <a:schemeClr val="tx2"/>
                </a:solidFill>
                <a:latin typeface="Symbol" panose="05050102010706020507" pitchFamily="18" charset="2"/>
              </a:rPr>
              <a:t> </a:t>
            </a:r>
            <a:r>
              <a:rPr lang="cs-CZ" altLang="cs-CZ" b="1" u="sng">
                <a:solidFill>
                  <a:schemeClr val="hlink"/>
                </a:solidFill>
              </a:rPr>
              <a:t>= </a:t>
            </a:r>
            <a:r>
              <a:rPr lang="cs-CZ" altLang="cs-CZ" sz="3200" b="1" u="sng">
                <a:solidFill>
                  <a:schemeClr val="hlink"/>
                </a:solidFill>
              </a:rPr>
              <a:t>v/f</a:t>
            </a:r>
          </a:p>
          <a:p>
            <a:pPr>
              <a:buFont typeface="Symbol" panose="05050102010706020507" pitchFamily="18" charset="2"/>
              <a:buNone/>
            </a:pPr>
            <a:r>
              <a:rPr lang="cs-CZ" altLang="cs-CZ" b="1">
                <a:solidFill>
                  <a:schemeClr val="tx2"/>
                </a:solidFill>
                <a:latin typeface="Symbol" panose="05050102010706020507" pitchFamily="18" charset="2"/>
              </a:rPr>
              <a:t>l</a:t>
            </a:r>
            <a:r>
              <a:rPr lang="cs-CZ" altLang="cs-CZ" b="1">
                <a:solidFill>
                  <a:schemeClr val="tx2"/>
                </a:solidFill>
                <a:latin typeface="Times New Roman" panose="02020603050405020304" pitchFamily="18" charset="0"/>
              </a:rPr>
              <a:t> je vlnová délka</a:t>
            </a:r>
          </a:p>
          <a:p>
            <a:pPr>
              <a:buFont typeface="Symbol" panose="05050102010706020507" pitchFamily="18" charset="2"/>
              <a:buNone/>
            </a:pPr>
            <a:r>
              <a:rPr lang="cs-CZ" altLang="cs-CZ" b="1">
                <a:solidFill>
                  <a:schemeClr val="tx2"/>
                </a:solidFill>
                <a:latin typeface="Times New Roman" panose="02020603050405020304" pitchFamily="18" charset="0"/>
              </a:rPr>
              <a:t>v je rychlost</a:t>
            </a:r>
          </a:p>
          <a:p>
            <a:pPr>
              <a:buFont typeface="Symbol" panose="05050102010706020507" pitchFamily="18" charset="2"/>
              <a:buNone/>
            </a:pPr>
            <a:r>
              <a:rPr lang="cs-CZ" altLang="cs-CZ" b="1">
                <a:solidFill>
                  <a:schemeClr val="tx2"/>
                </a:solidFill>
                <a:latin typeface="Times New Roman" panose="02020603050405020304" pitchFamily="18" charset="0"/>
              </a:rPr>
              <a:t>T je čas –doby periody</a:t>
            </a:r>
          </a:p>
          <a:p>
            <a:pPr>
              <a:buFont typeface="Symbol" panose="05050102010706020507" pitchFamily="18" charset="2"/>
              <a:buNone/>
            </a:pPr>
            <a:r>
              <a:rPr lang="cs-CZ" altLang="cs-CZ" b="1">
                <a:solidFill>
                  <a:schemeClr val="tx2"/>
                </a:solidFill>
                <a:latin typeface="Times New Roman" panose="02020603050405020304" pitchFamily="18" charset="0"/>
              </a:rPr>
              <a:t>(S=v.t)</a:t>
            </a:r>
          </a:p>
          <a:p>
            <a:pPr>
              <a:buFont typeface="Symbol" panose="05050102010706020507" pitchFamily="18" charset="2"/>
              <a:buNone/>
            </a:pPr>
            <a:endParaRPr lang="cs-CZ" altLang="cs-CZ" b="1">
              <a:solidFill>
                <a:schemeClr val="tx2"/>
              </a:solidFill>
              <a:latin typeface="Symbol" panose="05050102010706020507" pitchFamily="18" charset="2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18"/>
    </mc:Choice>
    <mc:Fallback>
      <p:transition spd="slow" advTm="6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886200" cy="3505200"/>
          </a:xfrm>
        </p:spPr>
        <p:txBody>
          <a:bodyPr/>
          <a:lstStyle/>
          <a:p>
            <a:r>
              <a:rPr lang="cs-CZ" altLang="cs-CZ" sz="2800" b="1"/>
              <a:t>Pojmy interference, sčítání amplitudy, dráhový rozdíl, fázový rozdíl </a:t>
            </a:r>
          </a:p>
        </p:txBody>
      </p:sp>
      <p:pic>
        <p:nvPicPr>
          <p:cNvPr id="55299" name="Picture 3" descr="Obrázky\Jpeg\4-27_finish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58674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Obrázky\Jpeg\fyzika_4-28_finish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58674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054350"/>
            <a:ext cx="1028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000">
                <a:cs typeface="Times New Roman" panose="02020603050405020304" pitchFamily="18" charset="0"/>
              </a:rPr>
              <a:t>-</a:t>
            </a:r>
            <a:r>
              <a:rPr lang="cs-CZ" altLang="cs-CZ" sz="700">
                <a:cs typeface="Times New Roman" panose="02020603050405020304" pitchFamily="18" charset="0"/>
              </a:rPr>
              <a:t>    </a:t>
            </a:r>
            <a:endParaRPr lang="cs-CZ" altLang="cs-CZ" sz="1200">
              <a:latin typeface="Times New Roman CE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/>
          </a:p>
        </p:txBody>
      </p:sp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457200" y="2971800"/>
          <a:ext cx="15240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9" r:id="rId7" imgW="749300" imgH="508000" progId="Equation.3">
                  <p:embed/>
                </p:oleObj>
              </mc:Choice>
              <mc:Fallback>
                <p:oleObj r:id="rId7" imgW="749300" imgH="508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71800"/>
                        <a:ext cx="152400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0"/>
    </mc:Choice>
    <mc:Fallback>
      <p:transition spd="slow" advTm="38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Okamžitá výchylka kmitu</a:t>
            </a:r>
          </a:p>
        </p:txBody>
      </p:sp>
      <p:pic>
        <p:nvPicPr>
          <p:cNvPr id="40966" name="Picture 1030" descr="fyzika_4-26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41438"/>
            <a:ext cx="79248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1032"/>
          <p:cNvSpPr>
            <a:spLocks noChangeArrowheads="1"/>
          </p:cNvSpPr>
          <p:nvPr/>
        </p:nvSpPr>
        <p:spPr bwMode="auto">
          <a:xfrm>
            <a:off x="0" y="3124200"/>
            <a:ext cx="10287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000">
                <a:cs typeface="Times New Roman" panose="02020603050405020304" pitchFamily="18" charset="0"/>
              </a:rPr>
              <a:t>-</a:t>
            </a:r>
            <a:r>
              <a:rPr lang="cs-CZ" altLang="cs-CZ" sz="700">
                <a:cs typeface="Times New Roman" panose="02020603050405020304" pitchFamily="18" charset="0"/>
              </a:rPr>
              <a:t>    </a:t>
            </a:r>
            <a:endParaRPr lang="cs-CZ" altLang="cs-CZ" sz="1200">
              <a:latin typeface="Times New Roman CE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/>
          </a:p>
        </p:txBody>
      </p:sp>
      <p:graphicFrame>
        <p:nvGraphicFramePr>
          <p:cNvPr id="40967" name="Object 1031"/>
          <p:cNvGraphicFramePr>
            <a:graphicFrameLocks noChangeAspect="1"/>
          </p:cNvGraphicFramePr>
          <p:nvPr/>
        </p:nvGraphicFramePr>
        <p:xfrm>
          <a:off x="3630613" y="3860800"/>
          <a:ext cx="3581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9" r:id="rId6" imgW="1346200" imgH="279400" progId="Equation.3">
                  <p:embed/>
                </p:oleObj>
              </mc:Choice>
              <mc:Fallback>
                <p:oleObj r:id="rId6" imgW="1346200" imgH="279400" progId="Equation.3">
                  <p:embed/>
                  <p:pic>
                    <p:nvPicPr>
                      <p:cNvPr id="0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613" y="3860800"/>
                        <a:ext cx="35814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Rectangle 1034"/>
          <p:cNvSpPr>
            <a:spLocks noChangeArrowheads="1"/>
          </p:cNvSpPr>
          <p:nvPr/>
        </p:nvSpPr>
        <p:spPr bwMode="auto">
          <a:xfrm>
            <a:off x="4800600" y="32813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72" name="Rectangle 1036"/>
          <p:cNvSpPr>
            <a:spLocks noChangeArrowheads="1"/>
          </p:cNvSpPr>
          <p:nvPr/>
        </p:nvSpPr>
        <p:spPr bwMode="auto">
          <a:xfrm>
            <a:off x="4800600" y="32813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40974" name="Rectangle 1038"/>
          <p:cNvSpPr>
            <a:spLocks noChangeArrowheads="1"/>
          </p:cNvSpPr>
          <p:nvPr/>
        </p:nvSpPr>
        <p:spPr bwMode="auto">
          <a:xfrm>
            <a:off x="4800600" y="32813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40973" name="Object 1037"/>
          <p:cNvGraphicFramePr>
            <a:graphicFrameLocks noChangeAspect="1"/>
          </p:cNvGraphicFramePr>
          <p:nvPr/>
        </p:nvGraphicFramePr>
        <p:xfrm>
          <a:off x="750888" y="4724400"/>
          <a:ext cx="26670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0" r:id="rId8" imgW="685800" imgH="292100" progId="Equation.3">
                  <p:embed/>
                </p:oleObj>
              </mc:Choice>
              <mc:Fallback>
                <p:oleObj r:id="rId8" imgW="685800" imgH="292100" progId="Equation.3">
                  <p:embed/>
                  <p:pic>
                    <p:nvPicPr>
                      <p:cNvPr id="0" name="Object 10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4724400"/>
                        <a:ext cx="2667000" cy="1149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6" name="Text Box 1040"/>
          <p:cNvSpPr txBox="1">
            <a:spLocks noChangeArrowheads="1"/>
          </p:cNvSpPr>
          <p:nvPr/>
        </p:nvSpPr>
        <p:spPr bwMode="auto">
          <a:xfrm>
            <a:off x="4648200" y="5334000"/>
            <a:ext cx="5181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  <a:cs typeface="Times New Roman" panose="02020603050405020304" pitchFamily="18" charset="0"/>
              </a:rPr>
              <a:t>Zrychlení harmonického pohybu je přímo úměrné okamžité výchylce a v každém okamžiku má opačný směr.</a:t>
            </a:r>
            <a:r>
              <a:rPr lang="cs-CZ" altLang="cs-CZ"/>
              <a:t> </a:t>
            </a:r>
          </a:p>
        </p:txBody>
      </p:sp>
      <p:sp>
        <p:nvSpPr>
          <p:cNvPr id="40978" name="Rectangle 1042"/>
          <p:cNvSpPr>
            <a:spLocks noChangeArrowheads="1"/>
          </p:cNvSpPr>
          <p:nvPr/>
        </p:nvSpPr>
        <p:spPr bwMode="auto">
          <a:xfrm>
            <a:off x="4757738" y="32766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40977" name="Object 1041"/>
          <p:cNvGraphicFramePr>
            <a:graphicFrameLocks noChangeAspect="1"/>
          </p:cNvGraphicFramePr>
          <p:nvPr/>
        </p:nvGraphicFramePr>
        <p:xfrm>
          <a:off x="750888" y="5949950"/>
          <a:ext cx="199707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1" r:id="rId10" imgW="774364" imgH="304668" progId="Equation.3">
                  <p:embed/>
                </p:oleObj>
              </mc:Choice>
              <mc:Fallback>
                <p:oleObj r:id="rId10" imgW="774364" imgH="304668" progId="Equation.3">
                  <p:embed/>
                  <p:pic>
                    <p:nvPicPr>
                      <p:cNvPr id="0" name="Object 10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8" y="5949950"/>
                        <a:ext cx="1997075" cy="7889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9" name="Text Box 1043"/>
          <p:cNvSpPr txBox="1">
            <a:spLocks noChangeArrowheads="1"/>
          </p:cNvSpPr>
          <p:nvPr/>
        </p:nvSpPr>
        <p:spPr bwMode="auto">
          <a:xfrm>
            <a:off x="8137525" y="1717675"/>
            <a:ext cx="131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40980" name="Text Box 1044"/>
          <p:cNvSpPr txBox="1">
            <a:spLocks noChangeArrowheads="1"/>
          </p:cNvSpPr>
          <p:nvPr/>
        </p:nvSpPr>
        <p:spPr bwMode="auto">
          <a:xfrm>
            <a:off x="8305800" y="1752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/>
          </a:p>
        </p:txBody>
      </p:sp>
      <p:sp>
        <p:nvSpPr>
          <p:cNvPr id="40981" name="Text Box 1045"/>
          <p:cNvSpPr txBox="1">
            <a:spLocks noChangeArrowheads="1"/>
          </p:cNvSpPr>
          <p:nvPr/>
        </p:nvSpPr>
        <p:spPr bwMode="auto">
          <a:xfrm>
            <a:off x="9601200" y="1828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5"/>
    </mc:Choice>
    <mc:Fallback>
      <p:transition spd="slow" advTm="12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00600" cy="1447800"/>
          </a:xfrm>
        </p:spPr>
        <p:txBody>
          <a:bodyPr/>
          <a:lstStyle/>
          <a:p>
            <a:r>
              <a:rPr lang="cs-CZ" altLang="cs-CZ" sz="3200" b="1"/>
              <a:t>Kmitání vlastní většinou tlumené a nucené kmitání</a:t>
            </a:r>
            <a:endParaRPr lang="cs-CZ" altLang="cs-CZ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057400" y="27432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24583" name="Picture 7" descr="Obrázky\Jpeg\4-13_fini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0"/>
            <a:ext cx="51308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C:\Dokumenty\biofyzik1\usg\pred medici1\aspring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C:\Dokumenty\biofyzik1\usg\pred medici1\aspring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C:\Dokumenty\biofyzik1\usg\pred medici1\aspring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C:\Dokumenty\biofyzik1\usg\pred medici1\aspring4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9" name="Picture 13" descr="C:\Dokumenty\biofyzik1\usg\pred medici1\aspring5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C:\Dokumenty\biofyzik1\usg\pred medici1\aspring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 descr="C:\Dokumenty\biofyzik1\usg\pred medici1\aspring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486400"/>
            <a:ext cx="1050925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228600" y="1600200"/>
            <a:ext cx="388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 je tuhost pružiny</a:t>
            </a:r>
            <a:endParaRPr lang="cs-CZ" altLang="cs-CZ" sz="47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3581400" y="32766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24593" name="Object 17"/>
          <p:cNvGraphicFramePr>
            <a:graphicFrameLocks noChangeAspect="1"/>
          </p:cNvGraphicFramePr>
          <p:nvPr/>
        </p:nvGraphicFramePr>
        <p:xfrm>
          <a:off x="5181600" y="0"/>
          <a:ext cx="48006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r:id="rId11" imgW="3124200" imgH="304800" progId="Equation.3">
                  <p:embed/>
                </p:oleObj>
              </mc:Choice>
              <mc:Fallback>
                <p:oleObj r:id="rId11" imgW="3124200" imgH="3048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0"/>
                        <a:ext cx="4800600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685800" y="2819400"/>
            <a:ext cx="3886200" cy="2286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4857750" y="33289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24596" name="Object 20"/>
          <p:cNvGraphicFramePr>
            <a:graphicFrameLocks noChangeAspect="1"/>
          </p:cNvGraphicFramePr>
          <p:nvPr/>
        </p:nvGraphicFramePr>
        <p:xfrm>
          <a:off x="1066800" y="3048000"/>
          <a:ext cx="18288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7" r:id="rId13" imgW="571252" imgH="203112" progId="Equation.3">
                  <p:embed/>
                </p:oleObj>
              </mc:Choice>
              <mc:Fallback>
                <p:oleObj r:id="rId13" imgW="571252" imgH="203112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048000"/>
                        <a:ext cx="18288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4729163" y="31575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24598" name="Object 22"/>
          <p:cNvGraphicFramePr>
            <a:graphicFrameLocks noChangeAspect="1"/>
          </p:cNvGraphicFramePr>
          <p:nvPr/>
        </p:nvGraphicFramePr>
        <p:xfrm>
          <a:off x="990600" y="3810000"/>
          <a:ext cx="1447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8" r:id="rId15" imgW="825142" imgH="545863" progId="Equation.3">
                  <p:embed/>
                </p:oleObj>
              </mc:Choice>
              <mc:Fallback>
                <p:oleObj r:id="rId15" imgW="825142" imgH="545863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810000"/>
                        <a:ext cx="144780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4700588" y="31575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24600" name="Object 24"/>
          <p:cNvGraphicFramePr>
            <a:graphicFrameLocks noChangeAspect="1"/>
          </p:cNvGraphicFramePr>
          <p:nvPr/>
        </p:nvGraphicFramePr>
        <p:xfrm>
          <a:off x="2590800" y="3886200"/>
          <a:ext cx="15240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9" r:id="rId17" imgW="888614" imgH="545863" progId="Equation.3">
                  <p:embed/>
                </p:oleObj>
              </mc:Choice>
              <mc:Fallback>
                <p:oleObj r:id="rId17" imgW="888614" imgH="545863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886200"/>
                        <a:ext cx="1524000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"/>
    </mc:Choice>
    <mc:Fallback>
      <p:transition spd="slow" advTm="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3429000" cy="6248400"/>
          </a:xfrm>
        </p:spPr>
        <p:txBody>
          <a:bodyPr/>
          <a:lstStyle/>
          <a:p>
            <a:pPr algn="l"/>
            <a:r>
              <a:rPr lang="cs-CZ" altLang="cs-CZ" sz="18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Volné</a:t>
            </a:r>
            <a:r>
              <a:rPr lang="cs-CZ" altLang="cs-CZ" sz="1800" i="1">
                <a:cs typeface="Times New Roman" panose="02020603050405020304" pitchFamily="18" charset="0"/>
              </a:rPr>
              <a:t/>
            </a:r>
            <a:br>
              <a:rPr lang="cs-CZ" altLang="cs-CZ" sz="1800" i="1"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Působí jediná síla = elastická</a:t>
            </a:r>
            <a:r>
              <a:rPr lang="cs-CZ" altLang="cs-CZ" sz="1800" i="1">
                <a:cs typeface="Times New Roman" panose="02020603050405020304" pitchFamily="18" charset="0"/>
              </a:rPr>
              <a:t/>
            </a:r>
            <a:br>
              <a:rPr lang="cs-CZ" altLang="cs-CZ" sz="1800" i="1"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Arial" panose="020B0604020202020204" pitchFamily="34" charset="0"/>
              </a:rPr>
              <a:t>Amplituda je konstantní</a:t>
            </a:r>
            <a:r>
              <a:rPr lang="cs-CZ" altLang="cs-CZ" sz="1800" i="1">
                <a:cs typeface="Times New Roman" panose="02020603050405020304" pitchFamily="18" charset="0"/>
              </a:rPr>
              <a:t/>
            </a:r>
            <a:br>
              <a:rPr lang="cs-CZ" altLang="cs-CZ" sz="1800" i="1">
                <a:cs typeface="Times New Roman" panose="02020603050405020304" pitchFamily="18" charset="0"/>
              </a:rPr>
            </a:br>
            <a:r>
              <a:rPr lang="cs-CZ" altLang="cs-CZ" sz="1800" b="1" i="1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Tlumené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Působí 2 síly: elastická + tlumící</a:t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Tlumící síla: tření, odpor prostředí aj.</a:t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 Amplituda klesá</a:t>
            </a:r>
            <a:r>
              <a:rPr lang="cs-CZ" altLang="cs-CZ" sz="1800" i="1">
                <a:latin typeface="Arial" panose="020B0604020202020204" pitchFamily="34" charset="0"/>
              </a:rPr>
              <a:t> s č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asem.  Po dostatečně dlouhé době je amplituda prakticky nulová</a:t>
            </a:r>
            <a:r>
              <a:rPr lang="cs-CZ" altLang="cs-CZ" sz="1800" i="1">
                <a:latin typeface="Arial" panose="020B0604020202020204" pitchFamily="34" charset="0"/>
              </a:rPr>
              <a:t/>
            </a:r>
            <a:br>
              <a:rPr lang="cs-CZ" altLang="cs-CZ" sz="1800" i="1">
                <a:latin typeface="Arial" panose="020B0604020202020204" pitchFamily="34" charset="0"/>
              </a:rPr>
            </a:br>
            <a:r>
              <a:rPr lang="cs-CZ" altLang="cs-CZ" sz="1800" b="1" i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Vynucené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800" i="1">
                <a:latin typeface="Arial" panose="020B0604020202020204" pitchFamily="34" charset="0"/>
              </a:rPr>
              <a:t>ů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sobí 3 síly: elastická + tlumící + </a:t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	+ vnější budící síla</a:t>
            </a:r>
            <a:r>
              <a:rPr lang="cs-CZ" altLang="cs-CZ" sz="1800" b="1" i="1">
                <a:solidFill>
                  <a:srgbClr val="00008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Kmitočet vynuc. kmitů = kmitočtu budící síly.</a:t>
            </a:r>
            <a:r>
              <a:rPr lang="cs-CZ" altLang="cs-CZ" sz="1800" i="1">
                <a:latin typeface="Arial" panose="020B0604020202020204" pitchFamily="34" charset="0"/>
              </a:rPr>
              <a:t> A</a:t>
            </a:r>
            <a: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  <a:t>mplituda závisí na rozdílu kmitočtu volných kmitů a budícího kmitočtu </a:t>
            </a:r>
            <a:br>
              <a:rPr lang="cs-CZ" altLang="cs-CZ" sz="1800" i="1"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cs-CZ" altLang="cs-CZ" sz="1800" i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157" name="Group 5"/>
          <p:cNvGrpSpPr>
            <a:grpSpLocks/>
          </p:cNvGrpSpPr>
          <p:nvPr/>
        </p:nvGrpSpPr>
        <p:grpSpPr bwMode="auto">
          <a:xfrm>
            <a:off x="6400800" y="609600"/>
            <a:ext cx="3575050" cy="4505325"/>
            <a:chOff x="-1" y="0"/>
            <a:chExt cx="20002" cy="19999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5784" y="15364"/>
              <a:ext cx="13225" cy="4446"/>
              <a:chOff x="0" y="0"/>
              <a:chExt cx="20002" cy="20000"/>
            </a:xfrm>
          </p:grpSpPr>
          <p:sp>
            <p:nvSpPr>
              <p:cNvPr id="49159" name="Arc 7"/>
              <p:cNvSpPr>
                <a:spLocks/>
              </p:cNvSpPr>
              <p:nvPr/>
            </p:nvSpPr>
            <p:spPr bwMode="auto">
              <a:xfrm flipV="1">
                <a:off x="4144" y="10000"/>
                <a:ext cx="3969" cy="10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0" name="Arc 8"/>
              <p:cNvSpPr>
                <a:spLocks/>
              </p:cNvSpPr>
              <p:nvPr/>
            </p:nvSpPr>
            <p:spPr bwMode="auto">
              <a:xfrm flipH="1">
                <a:off x="8108" y="0"/>
                <a:ext cx="4689" cy="10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1" name="Arc 9"/>
              <p:cNvSpPr>
                <a:spLocks/>
              </p:cNvSpPr>
              <p:nvPr/>
            </p:nvSpPr>
            <p:spPr bwMode="auto">
              <a:xfrm>
                <a:off x="12972" y="0"/>
                <a:ext cx="4149" cy="1000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2" name="Arc 10"/>
              <p:cNvSpPr>
                <a:spLocks/>
              </p:cNvSpPr>
              <p:nvPr/>
            </p:nvSpPr>
            <p:spPr bwMode="auto">
              <a:xfrm flipH="1" flipV="1">
                <a:off x="0" y="10328"/>
                <a:ext cx="3784" cy="967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3" name="Line 11"/>
              <p:cNvSpPr>
                <a:spLocks noChangeShapeType="1"/>
              </p:cNvSpPr>
              <p:nvPr/>
            </p:nvSpPr>
            <p:spPr bwMode="auto">
              <a:xfrm>
                <a:off x="0" y="9991"/>
                <a:ext cx="20002" cy="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9164" name="Group 12"/>
            <p:cNvGrpSpPr>
              <a:grpSpLocks/>
            </p:cNvGrpSpPr>
            <p:nvPr/>
          </p:nvGrpSpPr>
          <p:grpSpPr bwMode="auto">
            <a:xfrm>
              <a:off x="-1" y="0"/>
              <a:ext cx="20002" cy="19999"/>
              <a:chOff x="-1" y="0"/>
              <a:chExt cx="20002" cy="19999"/>
            </a:xfrm>
          </p:grpSpPr>
          <p:sp>
            <p:nvSpPr>
              <p:cNvPr id="49165" name="Arc 13"/>
              <p:cNvSpPr>
                <a:spLocks/>
              </p:cNvSpPr>
              <p:nvPr/>
            </p:nvSpPr>
            <p:spPr bwMode="auto">
              <a:xfrm>
                <a:off x="5949" y="6798"/>
                <a:ext cx="2648" cy="2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6" name="Arc 14"/>
              <p:cNvSpPr>
                <a:spLocks/>
              </p:cNvSpPr>
              <p:nvPr/>
            </p:nvSpPr>
            <p:spPr bwMode="auto">
              <a:xfrm flipH="1" flipV="1">
                <a:off x="8594" y="9023"/>
                <a:ext cx="2841" cy="222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7" name="Arc 15"/>
              <p:cNvSpPr>
                <a:spLocks/>
              </p:cNvSpPr>
              <p:nvPr/>
            </p:nvSpPr>
            <p:spPr bwMode="auto">
              <a:xfrm flipV="1">
                <a:off x="11403" y="9021"/>
                <a:ext cx="2648" cy="2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8" name="Arc 16"/>
              <p:cNvSpPr>
                <a:spLocks/>
              </p:cNvSpPr>
              <p:nvPr/>
            </p:nvSpPr>
            <p:spPr bwMode="auto">
              <a:xfrm flipH="1">
                <a:off x="14048" y="6798"/>
                <a:ext cx="2502" cy="215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9" name="Line 17"/>
              <p:cNvSpPr>
                <a:spLocks noChangeShapeType="1"/>
              </p:cNvSpPr>
              <p:nvPr/>
            </p:nvSpPr>
            <p:spPr bwMode="auto">
              <a:xfrm>
                <a:off x="5784" y="9021"/>
                <a:ext cx="1322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70" name="Line 18"/>
              <p:cNvSpPr>
                <a:spLocks noChangeShapeType="1"/>
              </p:cNvSpPr>
              <p:nvPr/>
            </p:nvSpPr>
            <p:spPr bwMode="auto">
              <a:xfrm>
                <a:off x="5784" y="2508"/>
                <a:ext cx="3" cy="1748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71" name="Line 19"/>
              <p:cNvSpPr>
                <a:spLocks noChangeShapeType="1"/>
              </p:cNvSpPr>
              <p:nvPr/>
            </p:nvSpPr>
            <p:spPr bwMode="auto">
              <a:xfrm flipV="1">
                <a:off x="11238" y="1539"/>
                <a:ext cx="3" cy="184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9172" name="Group 20"/>
              <p:cNvGrpSpPr>
                <a:grpSpLocks/>
              </p:cNvGrpSpPr>
              <p:nvPr/>
            </p:nvGrpSpPr>
            <p:grpSpPr bwMode="auto">
              <a:xfrm>
                <a:off x="-1" y="0"/>
                <a:ext cx="20002" cy="5349"/>
                <a:chOff x="-1" y="0"/>
                <a:chExt cx="20002" cy="20000"/>
              </a:xfrm>
            </p:grpSpPr>
            <p:sp>
              <p:nvSpPr>
                <p:cNvPr id="49173" name="Arc 21"/>
                <p:cNvSpPr>
                  <a:spLocks/>
                </p:cNvSpPr>
                <p:nvPr/>
              </p:nvSpPr>
              <p:spPr bwMode="auto">
                <a:xfrm>
                  <a:off x="8359" y="1604"/>
                  <a:ext cx="2952" cy="934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4" name="Arc 22"/>
                <p:cNvSpPr>
                  <a:spLocks/>
                </p:cNvSpPr>
                <p:nvPr/>
              </p:nvSpPr>
              <p:spPr bwMode="auto">
                <a:xfrm flipH="1" flipV="1">
                  <a:off x="11311" y="9916"/>
                  <a:ext cx="3099" cy="831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5" name="Arc 23"/>
                <p:cNvSpPr>
                  <a:spLocks/>
                </p:cNvSpPr>
                <p:nvPr/>
              </p:nvSpPr>
              <p:spPr bwMode="auto">
                <a:xfrm flipV="1">
                  <a:off x="14196" y="9916"/>
                  <a:ext cx="2743" cy="831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6" name="Arc 24"/>
                <p:cNvSpPr>
                  <a:spLocks/>
                </p:cNvSpPr>
                <p:nvPr/>
              </p:nvSpPr>
              <p:spPr bwMode="auto">
                <a:xfrm flipH="1">
                  <a:off x="5784" y="1604"/>
                  <a:ext cx="2502" cy="8039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7" name="Rectangle 25"/>
                <p:cNvSpPr>
                  <a:spLocks noChangeArrowheads="1"/>
                </p:cNvSpPr>
                <p:nvPr/>
              </p:nvSpPr>
              <p:spPr bwMode="auto">
                <a:xfrm>
                  <a:off x="16196" y="14803"/>
                  <a:ext cx="3805" cy="5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800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cs-CZ" altLang="cs-CZ" sz="1200">
                      <a:latin typeface="Times New Roman" panose="02020603050405020304" pitchFamily="18" charset="0"/>
                    </a:rPr>
                    <a:t>t </a:t>
                  </a:r>
                  <a:r>
                    <a:rPr lang="cs-CZ" altLang="cs-CZ" sz="1200">
                      <a:latin typeface="Times New Roman" panose="02020603050405020304" pitchFamily="18" charset="0"/>
                      <a:sym typeface="Symbol" panose="05050102010706020507" pitchFamily="18" charset="2"/>
                    </a:rPr>
                    <a:t></a:t>
                  </a:r>
                  <a:endParaRPr lang="cs-CZ" altLang="cs-CZ" sz="12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9178" name="Line 26"/>
                <p:cNvSpPr>
                  <a:spLocks noChangeShapeType="1"/>
                </p:cNvSpPr>
                <p:nvPr/>
              </p:nvSpPr>
              <p:spPr bwMode="auto">
                <a:xfrm>
                  <a:off x="330" y="9852"/>
                  <a:ext cx="18349" cy="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9" name="Rectangle 27"/>
                <p:cNvSpPr>
                  <a:spLocks noChangeArrowheads="1"/>
                </p:cNvSpPr>
                <p:nvPr/>
              </p:nvSpPr>
              <p:spPr bwMode="auto">
                <a:xfrm>
                  <a:off x="3140" y="0"/>
                  <a:ext cx="2482" cy="67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175">
                      <a:solidFill>
                        <a:srgbClr val="80008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cs-CZ" altLang="cs-CZ" sz="2200" i="1">
                      <a:latin typeface="Times New Roman" panose="02020603050405020304" pitchFamily="18" charset="0"/>
                    </a:rPr>
                    <a:t>y(t)</a:t>
                  </a:r>
                  <a:endParaRPr lang="cs-CZ" altLang="cs-CZ" sz="12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9180" name="Rectangle 28"/>
                <p:cNvSpPr>
                  <a:spLocks noChangeArrowheads="1"/>
                </p:cNvSpPr>
                <p:nvPr/>
              </p:nvSpPr>
              <p:spPr bwMode="auto">
                <a:xfrm>
                  <a:off x="-1" y="10895"/>
                  <a:ext cx="3474" cy="6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r>
                    <a:rPr lang="cs-CZ" altLang="cs-CZ" sz="1800" i="1">
                      <a:latin typeface="Times New Roman" panose="02020603050405020304" pitchFamily="18" charset="0"/>
                    </a:rPr>
                    <a:t>t = 0</a:t>
                  </a:r>
                  <a:endParaRPr lang="cs-CZ" altLang="cs-CZ" sz="12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9181" name="Rectangle 29"/>
                <p:cNvSpPr>
                  <a:spLocks noChangeArrowheads="1"/>
                </p:cNvSpPr>
                <p:nvPr/>
              </p:nvSpPr>
              <p:spPr bwMode="auto">
                <a:xfrm>
                  <a:off x="4792" y="10368"/>
                  <a:ext cx="3512" cy="4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12700" tIns="12700" rIns="12700" bIns="12700"/>
                <a:lstStyle/>
                <a:p>
                  <a:endParaRPr lang="cs-CZ" altLang="cs-CZ" sz="1200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49232" name="Rectangle 80"/>
          <p:cNvSpPr>
            <a:spLocks noChangeArrowheads="1"/>
          </p:cNvSpPr>
          <p:nvPr/>
        </p:nvSpPr>
        <p:spPr bwMode="auto">
          <a:xfrm>
            <a:off x="3752850" y="32242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49231" name="Object 79"/>
          <p:cNvGraphicFramePr>
            <a:graphicFrameLocks noChangeAspect="1"/>
          </p:cNvGraphicFramePr>
          <p:nvPr/>
        </p:nvGraphicFramePr>
        <p:xfrm>
          <a:off x="3581400" y="1066800"/>
          <a:ext cx="27813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1" r:id="rId5" imgW="2781300" imgH="406400" progId="Equation.3">
                  <p:embed/>
                </p:oleObj>
              </mc:Choice>
              <mc:Fallback>
                <p:oleObj r:id="rId5" imgW="2781300" imgH="40640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066800"/>
                        <a:ext cx="27813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34" name="Rectangle 82"/>
          <p:cNvSpPr>
            <a:spLocks noChangeArrowheads="1"/>
          </p:cNvSpPr>
          <p:nvPr/>
        </p:nvSpPr>
        <p:spPr bwMode="auto">
          <a:xfrm>
            <a:off x="3795713" y="32385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49233" name="Object 81"/>
          <p:cNvGraphicFramePr>
            <a:graphicFrameLocks noChangeAspect="1"/>
          </p:cNvGraphicFramePr>
          <p:nvPr/>
        </p:nvGraphicFramePr>
        <p:xfrm>
          <a:off x="3962400" y="2514600"/>
          <a:ext cx="26955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2" r:id="rId7" imgW="2692400" imgH="381000" progId="Equation.3">
                  <p:embed/>
                </p:oleObj>
              </mc:Choice>
              <mc:Fallback>
                <p:oleObj r:id="rId7" imgW="2692400" imgH="38100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514600"/>
                        <a:ext cx="26955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36" name="Rectangle 84"/>
          <p:cNvSpPr>
            <a:spLocks noChangeArrowheads="1"/>
          </p:cNvSpPr>
          <p:nvPr/>
        </p:nvSpPr>
        <p:spPr bwMode="auto">
          <a:xfrm>
            <a:off x="3433763" y="30622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49235" name="Object 83"/>
          <p:cNvGraphicFramePr>
            <a:graphicFrameLocks noChangeAspect="1"/>
          </p:cNvGraphicFramePr>
          <p:nvPr/>
        </p:nvGraphicFramePr>
        <p:xfrm>
          <a:off x="3886200" y="4114800"/>
          <a:ext cx="34194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3" r:id="rId9" imgW="3416300" imgH="736600" progId="Equation.3">
                  <p:embed/>
                </p:oleObj>
              </mc:Choice>
              <mc:Fallback>
                <p:oleObj r:id="rId9" imgW="3416300" imgH="736600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114800"/>
                        <a:ext cx="3419475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38" name="Rectangle 86"/>
          <p:cNvSpPr>
            <a:spLocks noChangeArrowheads="1"/>
          </p:cNvSpPr>
          <p:nvPr/>
        </p:nvSpPr>
        <p:spPr bwMode="auto">
          <a:xfrm>
            <a:off x="4271963" y="32242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49237" name="Object 85"/>
          <p:cNvGraphicFramePr>
            <a:graphicFrameLocks noChangeAspect="1"/>
          </p:cNvGraphicFramePr>
          <p:nvPr/>
        </p:nvGraphicFramePr>
        <p:xfrm>
          <a:off x="3886200" y="4953000"/>
          <a:ext cx="28956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4" r:id="rId11" imgW="1739900" imgH="406400" progId="Equation.3">
                  <p:embed/>
                </p:oleObj>
              </mc:Choice>
              <mc:Fallback>
                <p:oleObj r:id="rId11" imgW="1739900" imgH="40640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953000"/>
                        <a:ext cx="2895600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7"/>
    </mc:Choice>
    <mc:Fallback>
      <p:transition spd="slow" advTm="1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724400" cy="2819400"/>
          </a:xfrm>
        </p:spPr>
        <p:txBody>
          <a:bodyPr/>
          <a:lstStyle/>
          <a:p>
            <a:r>
              <a:rPr lang="cs-CZ" altLang="cs-CZ" sz="2800" b="1">
                <a:solidFill>
                  <a:srgbClr val="FFFF00"/>
                </a:solidFill>
                <a:cs typeface="Times New Roman" panose="02020603050405020304" pitchFamily="18" charset="0"/>
              </a:rPr>
              <a:t>Zvukem nazýváme každé mechanické vlnění v látkovém prostředí, které je schopno vyvolat v lidském uchu sluchový vjem.</a:t>
            </a:r>
            <a:r>
              <a:rPr lang="cs-CZ" altLang="cs-CZ"/>
              <a:t> 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470525" y="269875"/>
            <a:ext cx="2805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Infrazvuk a ultrazvuk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5257800" y="1447800"/>
            <a:ext cx="2895600" cy="914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4167188" y="32718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graphicFrame>
        <p:nvGraphicFramePr>
          <p:cNvPr id="51207" name="Object 7"/>
          <p:cNvGraphicFramePr>
            <a:graphicFrameLocks noChangeAspect="1"/>
          </p:cNvGraphicFramePr>
          <p:nvPr/>
        </p:nvGraphicFramePr>
        <p:xfrm>
          <a:off x="5334000" y="1524000"/>
          <a:ext cx="26146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9" r:id="rId5" imgW="1193800" imgH="292100" progId="Equation.3">
                  <p:embed/>
                </p:oleObj>
              </mc:Choice>
              <mc:Fallback>
                <p:oleObj r:id="rId5" imgW="1193800" imgH="292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524000"/>
                        <a:ext cx="2614613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1294" name="Group 94"/>
          <p:cNvGrpSpPr>
            <a:grpSpLocks/>
          </p:cNvGrpSpPr>
          <p:nvPr/>
        </p:nvGrpSpPr>
        <p:grpSpPr bwMode="auto">
          <a:xfrm>
            <a:off x="4572000" y="2514600"/>
            <a:ext cx="4648200" cy="3657600"/>
            <a:chOff x="0" y="0"/>
            <a:chExt cx="1473" cy="2682"/>
          </a:xfrm>
        </p:grpSpPr>
        <p:grpSp>
          <p:nvGrpSpPr>
            <p:cNvPr id="51267" name="Group 67"/>
            <p:cNvGrpSpPr>
              <a:grpSpLocks/>
            </p:cNvGrpSpPr>
            <p:nvPr/>
          </p:nvGrpSpPr>
          <p:grpSpPr bwMode="auto">
            <a:xfrm>
              <a:off x="0" y="0"/>
              <a:ext cx="716" cy="378"/>
              <a:chOff x="0" y="0"/>
              <a:chExt cx="716" cy="378"/>
            </a:xfrm>
          </p:grpSpPr>
          <p:sp>
            <p:nvSpPr>
              <p:cNvPr id="51252" name="Rectangle 52"/>
              <p:cNvSpPr>
                <a:spLocks noChangeArrowheads="1"/>
              </p:cNvSpPr>
              <p:nvPr/>
            </p:nvSpPr>
            <p:spPr bwMode="auto">
              <a:xfrm>
                <a:off x="6" y="6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Látka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66" name="Rectangle 6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69" name="Group 69"/>
            <p:cNvGrpSpPr>
              <a:grpSpLocks/>
            </p:cNvGrpSpPr>
            <p:nvPr/>
          </p:nvGrpSpPr>
          <p:grpSpPr bwMode="auto">
            <a:xfrm>
              <a:off x="716" y="0"/>
              <a:ext cx="757" cy="378"/>
              <a:chOff x="716" y="0"/>
              <a:chExt cx="757" cy="378"/>
            </a:xfrm>
          </p:grpSpPr>
          <p:sp>
            <p:nvSpPr>
              <p:cNvPr id="51253" name="Rectangle 53"/>
              <p:cNvSpPr>
                <a:spLocks noChangeArrowheads="1"/>
              </p:cNvSpPr>
              <p:nvPr/>
            </p:nvSpPr>
            <p:spPr bwMode="auto">
              <a:xfrm>
                <a:off x="722" y="6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Rychlost zvuku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68" name="Rectangle 68"/>
              <p:cNvSpPr>
                <a:spLocks noChangeArrowheads="1"/>
              </p:cNvSpPr>
              <p:nvPr/>
            </p:nvSpPr>
            <p:spPr bwMode="auto">
              <a:xfrm>
                <a:off x="716" y="0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71" name="Group 71"/>
            <p:cNvGrpSpPr>
              <a:grpSpLocks/>
            </p:cNvGrpSpPr>
            <p:nvPr/>
          </p:nvGrpSpPr>
          <p:grpSpPr bwMode="auto">
            <a:xfrm>
              <a:off x="0" y="384"/>
              <a:ext cx="716" cy="378"/>
              <a:chOff x="0" y="384"/>
              <a:chExt cx="716" cy="378"/>
            </a:xfrm>
          </p:grpSpPr>
          <p:sp>
            <p:nvSpPr>
              <p:cNvPr id="51254" name="Rectangle 54"/>
              <p:cNvSpPr>
                <a:spLocks noChangeArrowheads="1"/>
              </p:cNvSpPr>
              <p:nvPr/>
            </p:nvSpPr>
            <p:spPr bwMode="auto">
              <a:xfrm>
                <a:off x="6" y="390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voda (25°C)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70" name="Rectangle 70"/>
              <p:cNvSpPr>
                <a:spLocks noChangeArrowheads="1"/>
              </p:cNvSpPr>
              <p:nvPr/>
            </p:nvSpPr>
            <p:spPr bwMode="auto">
              <a:xfrm>
                <a:off x="0" y="384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73" name="Group 73"/>
            <p:cNvGrpSpPr>
              <a:grpSpLocks/>
            </p:cNvGrpSpPr>
            <p:nvPr/>
          </p:nvGrpSpPr>
          <p:grpSpPr bwMode="auto">
            <a:xfrm>
              <a:off x="716" y="384"/>
              <a:ext cx="757" cy="378"/>
              <a:chOff x="716" y="384"/>
              <a:chExt cx="757" cy="378"/>
            </a:xfrm>
          </p:grpSpPr>
          <p:sp>
            <p:nvSpPr>
              <p:cNvPr id="51255" name="Rectangle 55"/>
              <p:cNvSpPr>
                <a:spLocks noChangeArrowheads="1"/>
              </p:cNvSpPr>
              <p:nvPr/>
            </p:nvSpPr>
            <p:spPr bwMode="auto">
              <a:xfrm>
                <a:off x="722" y="390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1500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72" name="Rectangle 72"/>
              <p:cNvSpPr>
                <a:spLocks noChangeArrowheads="1"/>
              </p:cNvSpPr>
              <p:nvPr/>
            </p:nvSpPr>
            <p:spPr bwMode="auto">
              <a:xfrm>
                <a:off x="716" y="384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75" name="Group 75"/>
            <p:cNvGrpSpPr>
              <a:grpSpLocks/>
            </p:cNvGrpSpPr>
            <p:nvPr/>
          </p:nvGrpSpPr>
          <p:grpSpPr bwMode="auto">
            <a:xfrm>
              <a:off x="0" y="768"/>
              <a:ext cx="716" cy="378"/>
              <a:chOff x="0" y="768"/>
              <a:chExt cx="716" cy="378"/>
            </a:xfrm>
          </p:grpSpPr>
          <p:sp>
            <p:nvSpPr>
              <p:cNvPr id="51256" name="Rectangle 56"/>
              <p:cNvSpPr>
                <a:spLocks noChangeArrowheads="1"/>
              </p:cNvSpPr>
              <p:nvPr/>
            </p:nvSpPr>
            <p:spPr bwMode="auto">
              <a:xfrm>
                <a:off x="6" y="774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rtuť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74" name="Rectangle 74"/>
              <p:cNvSpPr>
                <a:spLocks noChangeArrowheads="1"/>
              </p:cNvSpPr>
              <p:nvPr/>
            </p:nvSpPr>
            <p:spPr bwMode="auto">
              <a:xfrm>
                <a:off x="0" y="768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77" name="Group 77"/>
            <p:cNvGrpSpPr>
              <a:grpSpLocks/>
            </p:cNvGrpSpPr>
            <p:nvPr/>
          </p:nvGrpSpPr>
          <p:grpSpPr bwMode="auto">
            <a:xfrm>
              <a:off x="716" y="768"/>
              <a:ext cx="757" cy="378"/>
              <a:chOff x="716" y="768"/>
              <a:chExt cx="757" cy="378"/>
            </a:xfrm>
          </p:grpSpPr>
          <p:sp>
            <p:nvSpPr>
              <p:cNvPr id="51257" name="Rectangle 57"/>
              <p:cNvSpPr>
                <a:spLocks noChangeArrowheads="1"/>
              </p:cNvSpPr>
              <p:nvPr/>
            </p:nvSpPr>
            <p:spPr bwMode="auto">
              <a:xfrm>
                <a:off x="722" y="774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1400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76" name="Rectangle 76"/>
              <p:cNvSpPr>
                <a:spLocks noChangeArrowheads="1"/>
              </p:cNvSpPr>
              <p:nvPr/>
            </p:nvSpPr>
            <p:spPr bwMode="auto">
              <a:xfrm>
                <a:off x="716" y="768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79" name="Group 79"/>
            <p:cNvGrpSpPr>
              <a:grpSpLocks/>
            </p:cNvGrpSpPr>
            <p:nvPr/>
          </p:nvGrpSpPr>
          <p:grpSpPr bwMode="auto">
            <a:xfrm>
              <a:off x="0" y="1152"/>
              <a:ext cx="716" cy="378"/>
              <a:chOff x="0" y="1152"/>
              <a:chExt cx="716" cy="378"/>
            </a:xfrm>
          </p:grpSpPr>
          <p:sp>
            <p:nvSpPr>
              <p:cNvPr id="51258" name="Rectangle 58"/>
              <p:cNvSpPr>
                <a:spLocks noChangeArrowheads="1"/>
              </p:cNvSpPr>
              <p:nvPr/>
            </p:nvSpPr>
            <p:spPr bwMode="auto">
              <a:xfrm>
                <a:off x="6" y="1158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beton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78" name="Rectangle 78"/>
              <p:cNvSpPr>
                <a:spLocks noChangeArrowheads="1"/>
              </p:cNvSpPr>
              <p:nvPr/>
            </p:nvSpPr>
            <p:spPr bwMode="auto">
              <a:xfrm>
                <a:off x="0" y="1152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1" name="Group 81"/>
            <p:cNvGrpSpPr>
              <a:grpSpLocks/>
            </p:cNvGrpSpPr>
            <p:nvPr/>
          </p:nvGrpSpPr>
          <p:grpSpPr bwMode="auto">
            <a:xfrm>
              <a:off x="716" y="1152"/>
              <a:ext cx="757" cy="378"/>
              <a:chOff x="716" y="1152"/>
              <a:chExt cx="757" cy="378"/>
            </a:xfrm>
          </p:grpSpPr>
          <p:sp>
            <p:nvSpPr>
              <p:cNvPr id="51259" name="Rectangle 59"/>
              <p:cNvSpPr>
                <a:spLocks noChangeArrowheads="1"/>
              </p:cNvSpPr>
              <p:nvPr/>
            </p:nvSpPr>
            <p:spPr bwMode="auto">
              <a:xfrm>
                <a:off x="722" y="1158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1700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80" name="Rectangle 80"/>
              <p:cNvSpPr>
                <a:spLocks noChangeArrowheads="1"/>
              </p:cNvSpPr>
              <p:nvPr/>
            </p:nvSpPr>
            <p:spPr bwMode="auto">
              <a:xfrm>
                <a:off x="716" y="1152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3" name="Group 83"/>
            <p:cNvGrpSpPr>
              <a:grpSpLocks/>
            </p:cNvGrpSpPr>
            <p:nvPr/>
          </p:nvGrpSpPr>
          <p:grpSpPr bwMode="auto">
            <a:xfrm>
              <a:off x="0" y="1536"/>
              <a:ext cx="716" cy="378"/>
              <a:chOff x="0" y="1536"/>
              <a:chExt cx="716" cy="378"/>
            </a:xfrm>
          </p:grpSpPr>
          <p:sp>
            <p:nvSpPr>
              <p:cNvPr id="51260" name="Rectangle 60"/>
              <p:cNvSpPr>
                <a:spLocks noChangeArrowheads="1"/>
              </p:cNvSpPr>
              <p:nvPr/>
            </p:nvSpPr>
            <p:spPr bwMode="auto">
              <a:xfrm>
                <a:off x="6" y="1542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led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82" name="Rectangle 82"/>
              <p:cNvSpPr>
                <a:spLocks noChangeArrowheads="1"/>
              </p:cNvSpPr>
              <p:nvPr/>
            </p:nvSpPr>
            <p:spPr bwMode="auto">
              <a:xfrm>
                <a:off x="0" y="1536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5" name="Group 85"/>
            <p:cNvGrpSpPr>
              <a:grpSpLocks/>
            </p:cNvGrpSpPr>
            <p:nvPr/>
          </p:nvGrpSpPr>
          <p:grpSpPr bwMode="auto">
            <a:xfrm>
              <a:off x="716" y="1536"/>
              <a:ext cx="757" cy="378"/>
              <a:chOff x="716" y="1536"/>
              <a:chExt cx="757" cy="378"/>
            </a:xfrm>
          </p:grpSpPr>
          <p:sp>
            <p:nvSpPr>
              <p:cNvPr id="51261" name="Rectangle 61"/>
              <p:cNvSpPr>
                <a:spLocks noChangeArrowheads="1"/>
              </p:cNvSpPr>
              <p:nvPr/>
            </p:nvSpPr>
            <p:spPr bwMode="auto">
              <a:xfrm>
                <a:off x="722" y="1542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3200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84" name="Rectangle 84"/>
              <p:cNvSpPr>
                <a:spLocks noChangeArrowheads="1"/>
              </p:cNvSpPr>
              <p:nvPr/>
            </p:nvSpPr>
            <p:spPr bwMode="auto">
              <a:xfrm>
                <a:off x="716" y="1536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7" name="Group 87"/>
            <p:cNvGrpSpPr>
              <a:grpSpLocks/>
            </p:cNvGrpSpPr>
            <p:nvPr/>
          </p:nvGrpSpPr>
          <p:grpSpPr bwMode="auto">
            <a:xfrm>
              <a:off x="0" y="1920"/>
              <a:ext cx="716" cy="378"/>
              <a:chOff x="0" y="1920"/>
              <a:chExt cx="716" cy="378"/>
            </a:xfrm>
          </p:grpSpPr>
          <p:sp>
            <p:nvSpPr>
              <p:cNvPr id="51262" name="Rectangle 62"/>
              <p:cNvSpPr>
                <a:spLocks noChangeArrowheads="1"/>
              </p:cNvSpPr>
              <p:nvPr/>
            </p:nvSpPr>
            <p:spPr bwMode="auto">
              <a:xfrm>
                <a:off x="6" y="1926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ocel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86" name="Rectangle 86"/>
              <p:cNvSpPr>
                <a:spLocks noChangeArrowheads="1"/>
              </p:cNvSpPr>
              <p:nvPr/>
            </p:nvSpPr>
            <p:spPr bwMode="auto">
              <a:xfrm>
                <a:off x="0" y="1920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89" name="Group 89"/>
            <p:cNvGrpSpPr>
              <a:grpSpLocks/>
            </p:cNvGrpSpPr>
            <p:nvPr/>
          </p:nvGrpSpPr>
          <p:grpSpPr bwMode="auto">
            <a:xfrm>
              <a:off x="716" y="1920"/>
              <a:ext cx="757" cy="378"/>
              <a:chOff x="716" y="1920"/>
              <a:chExt cx="757" cy="378"/>
            </a:xfrm>
          </p:grpSpPr>
          <p:sp>
            <p:nvSpPr>
              <p:cNvPr id="51263" name="Rectangle 63"/>
              <p:cNvSpPr>
                <a:spLocks noChangeArrowheads="1"/>
              </p:cNvSpPr>
              <p:nvPr/>
            </p:nvSpPr>
            <p:spPr bwMode="auto">
              <a:xfrm>
                <a:off x="722" y="1926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5000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88" name="Rectangle 88"/>
              <p:cNvSpPr>
                <a:spLocks noChangeArrowheads="1"/>
              </p:cNvSpPr>
              <p:nvPr/>
            </p:nvSpPr>
            <p:spPr bwMode="auto">
              <a:xfrm>
                <a:off x="716" y="1920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91" name="Group 91"/>
            <p:cNvGrpSpPr>
              <a:grpSpLocks/>
            </p:cNvGrpSpPr>
            <p:nvPr/>
          </p:nvGrpSpPr>
          <p:grpSpPr bwMode="auto">
            <a:xfrm>
              <a:off x="0" y="2304"/>
              <a:ext cx="716" cy="378"/>
              <a:chOff x="0" y="2304"/>
              <a:chExt cx="716" cy="378"/>
            </a:xfrm>
          </p:grpSpPr>
          <p:sp>
            <p:nvSpPr>
              <p:cNvPr id="51264" name="Rectangle 64"/>
              <p:cNvSpPr>
                <a:spLocks noChangeArrowheads="1"/>
              </p:cNvSpPr>
              <p:nvPr/>
            </p:nvSpPr>
            <p:spPr bwMode="auto">
              <a:xfrm>
                <a:off x="6" y="2310"/>
                <a:ext cx="704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sklo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90" name="Rectangle 90"/>
              <p:cNvSpPr>
                <a:spLocks noChangeArrowheads="1"/>
              </p:cNvSpPr>
              <p:nvPr/>
            </p:nvSpPr>
            <p:spPr bwMode="auto">
              <a:xfrm>
                <a:off x="0" y="2304"/>
                <a:ext cx="716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1293" name="Group 93"/>
            <p:cNvGrpSpPr>
              <a:grpSpLocks/>
            </p:cNvGrpSpPr>
            <p:nvPr/>
          </p:nvGrpSpPr>
          <p:grpSpPr bwMode="auto">
            <a:xfrm>
              <a:off x="716" y="2304"/>
              <a:ext cx="757" cy="378"/>
              <a:chOff x="716" y="2304"/>
              <a:chExt cx="757" cy="378"/>
            </a:xfrm>
          </p:grpSpPr>
          <p:sp>
            <p:nvSpPr>
              <p:cNvPr id="51265" name="Rectangle 65"/>
              <p:cNvSpPr>
                <a:spLocks noChangeArrowheads="1"/>
              </p:cNvSpPr>
              <p:nvPr/>
            </p:nvSpPr>
            <p:spPr bwMode="auto">
              <a:xfrm>
                <a:off x="722" y="2310"/>
                <a:ext cx="745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cs-CZ" altLang="cs-CZ" sz="1800">
                    <a:latin typeface="Arial" panose="020B0604020202020204" pitchFamily="34" charset="0"/>
                    <a:cs typeface="Arial" panose="020B0604020202020204" pitchFamily="34" charset="0"/>
                  </a:rPr>
                  <a:t>5200</a:t>
                </a:r>
                <a:endParaRPr lang="cs-CZ" altLang="cs-CZ" sz="1800">
                  <a:cs typeface="Times New Roman" panose="02020603050405020304" pitchFamily="18" charset="0"/>
                </a:endParaRPr>
              </a:p>
              <a:p>
                <a:pPr algn="ctr"/>
                <a:endParaRPr lang="cs-CZ" altLang="cs-CZ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292" name="Rectangle 92"/>
              <p:cNvSpPr>
                <a:spLocks noChangeArrowheads="1"/>
              </p:cNvSpPr>
              <p:nvPr/>
            </p:nvSpPr>
            <p:spPr bwMode="auto">
              <a:xfrm>
                <a:off x="716" y="2304"/>
                <a:ext cx="757" cy="37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51295" name="Text Box 95"/>
          <p:cNvSpPr txBox="1">
            <a:spLocks noChangeArrowheads="1"/>
          </p:cNvSpPr>
          <p:nvPr/>
        </p:nvSpPr>
        <p:spPr bwMode="auto">
          <a:xfrm>
            <a:off x="517525" y="3241675"/>
            <a:ext cx="3559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Ozvěna, dozvuk,</a:t>
            </a:r>
          </a:p>
          <a:p>
            <a:r>
              <a:rPr lang="cs-CZ" altLang="cs-CZ"/>
              <a:t>Výška tonu frekvencí barva</a:t>
            </a:r>
          </a:p>
          <a:p>
            <a:r>
              <a:rPr lang="cs-CZ" altLang="cs-CZ"/>
              <a:t>Jeho spektrem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53"/>
    </mc:Choice>
    <mc:Fallback>
      <p:transition spd="slow" advTm="107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73</TotalTime>
  <Pages>25</Pages>
  <Words>423</Words>
  <Application>Microsoft Office PowerPoint</Application>
  <PresentationFormat>Diapozitivy</PresentationFormat>
  <Paragraphs>138</Paragraphs>
  <Slides>27</Slides>
  <Notes>0</Notes>
  <HiddenSlides>0</HiddenSlides>
  <MMClips>27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Monotype Sorts</vt:lpstr>
      <vt:lpstr>Symbol</vt:lpstr>
      <vt:lpstr>Times New Roman</vt:lpstr>
      <vt:lpstr>Times New Roman CE</vt:lpstr>
      <vt:lpstr>PETRIK1</vt:lpstr>
      <vt:lpstr>Editor rovnic 3.0</vt:lpstr>
      <vt:lpstr>Rovnice</vt:lpstr>
      <vt:lpstr>Zvukové vlny, kmitání a využití v klinické praxi</vt:lpstr>
      <vt:lpstr>Mechanické vlnění  a jeho typy</vt:lpstr>
      <vt:lpstr>Mechanické vlnění  a jeho typy</vt:lpstr>
      <vt:lpstr>Mechanické vlnění 3.třída předškolní výchovy – citace zdroj obr.</vt:lpstr>
      <vt:lpstr>Pojmy interference, sčítání amplitudy, dráhový rozdíl, fázový rozdíl </vt:lpstr>
      <vt:lpstr>Okamžitá výchylka kmitu</vt:lpstr>
      <vt:lpstr>Kmitání vlastní většinou tlumené a nucené kmitání</vt:lpstr>
      <vt:lpstr>Volné Působí jediná síla = elastická Amplituda je konstantní Tlumené Působí 2 síly: elastická + tlumící Tlumící síla: tření, odpor prostředí aj.  Amplituda klesá s časem.  Po dostatečně dlouhé době je amplituda prakticky nulová Vynucené Působí 3 síly: elastická + tlumící +   + vnější budící síla  Kmitočet vynuc. kmitů = kmitočtu budící síly. Amplituda závisí na rozdílu kmitočtu volných kmitů a budícího kmitočtu  </vt:lpstr>
      <vt:lpstr>Zvukem nazýváme každé mechanické vlnění v látkovém prostředí, které je schopno vyvolat v lidském uchu sluchový vjem. </vt:lpstr>
      <vt:lpstr>Inverse Square Law; Sound </vt:lpstr>
      <vt:lpstr>Hlasitost zvuku </vt:lpstr>
      <vt:lpstr>Mechanické vlnění  a jeho typy</vt:lpstr>
      <vt:lpstr>Křivky stejné hlasitosti </vt:lpstr>
      <vt:lpstr>Prezentace aplikace PowerPoint</vt:lpstr>
      <vt:lpstr>Prezentace aplikace PowerPoint</vt:lpstr>
      <vt:lpstr>Akustický odpor</vt:lpstr>
      <vt:lpstr>Dvě frekvence jako rázy postupně s jinou frekvencí.</vt:lpstr>
      <vt:lpstr>Hudební rozklad frekvencí</vt:lpstr>
      <vt:lpstr>Rozklad frekvencí</vt:lpstr>
      <vt:lpstr>UFO</vt:lpstr>
      <vt:lpstr>Prezentace aplikace PowerPoint</vt:lpstr>
      <vt:lpstr>Prezentace aplikace PowerPoint</vt:lpstr>
      <vt:lpstr>Střední ucho</vt:lpstr>
      <vt:lpstr>Prezentace aplikace PowerPoint</vt:lpstr>
      <vt:lpstr>Semicirkulární Kanálky </vt:lpstr>
      <vt:lpstr>Prezentace aplikace PowerPoint</vt:lpstr>
      <vt:lpstr>Piezoelektrický jev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41</cp:revision>
  <cp:lastPrinted>1999-09-06T05:45:56Z</cp:lastPrinted>
  <dcterms:created xsi:type="dcterms:W3CDTF">1995-11-27T14:36:08Z</dcterms:created>
  <dcterms:modified xsi:type="dcterms:W3CDTF">2020-10-17T09:33:45Z</dcterms:modified>
</cp:coreProperties>
</file>