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1.xml" ContentType="application/xml"/>
  <Override PartName="/customXml/itemProps1.xml" ContentType="application/vnd.openxmlformats-officedocument.customXmlProperties+xml"/>
  <Override PartName="/customXml/item2.xml" ContentType="application/xml"/>
  <Override PartName="/customXml/_rels/item1.xml.rels" ContentType="application/vnd.openxmlformats-package.relationships+xml"/>
  <Override PartName="/customXml/_rels/item2.xml.rels" ContentType="application/vnd.openxmlformats-package.relationships+xml"/>
  <Override PartName="/customXml/_rels/item3.xml.rels" ContentType="application/vnd.openxmlformats-package.relationships+xml"/>
  <Override PartName="/customXml/itemProps2.xml" ContentType="application/vnd.openxmlformats-officedocument.customXmlProperties+xml"/>
  <Override PartName="/customXml/item3.xml" ContentType="application/xml"/>
  <Override PartName="/customXml/itemProps3.xml" ContentType="application/vnd.openxmlformats-officedocument.customXml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media/image1.png" ContentType="image/png"/>
  <Override PartName="/ppt/media/image2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customXml" Target="../customXml/item1.xml"/><Relationship Id="rId5" Type="http://schemas.openxmlformats.org/officeDocument/2006/relationships/customXml" Target="../customXml/item2.xml"/><Relationship Id="rId6" Type="http://schemas.openxmlformats.org/officeDocument/2006/relationships/customXml" Target="../customXml/item3.xml"/><Relationship Id="rId7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1066680" y="2103120"/>
            <a:ext cx="10058040" cy="1875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1066680" y="4156920"/>
            <a:ext cx="10058040" cy="1875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1066680" y="2103120"/>
            <a:ext cx="4908240" cy="1875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6220800" y="2103120"/>
            <a:ext cx="4908240" cy="1875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1066680" y="4156920"/>
            <a:ext cx="4908240" cy="1875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6220800" y="4156920"/>
            <a:ext cx="4908240" cy="1875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1066680" y="2103120"/>
            <a:ext cx="3238560" cy="1875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467600" y="2103120"/>
            <a:ext cx="3238560" cy="1875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body"/>
          </p:nvPr>
        </p:nvSpPr>
        <p:spPr>
          <a:xfrm>
            <a:off x="7868520" y="2103120"/>
            <a:ext cx="3238560" cy="1875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48" name="PlaceHolder 5"/>
          <p:cNvSpPr>
            <a:spLocks noGrp="1"/>
          </p:cNvSpPr>
          <p:nvPr>
            <p:ph type="body"/>
          </p:nvPr>
        </p:nvSpPr>
        <p:spPr>
          <a:xfrm>
            <a:off x="1066680" y="4156920"/>
            <a:ext cx="3238560" cy="1875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49" name="PlaceHolder 6"/>
          <p:cNvSpPr>
            <a:spLocks noGrp="1"/>
          </p:cNvSpPr>
          <p:nvPr>
            <p:ph type="body"/>
          </p:nvPr>
        </p:nvSpPr>
        <p:spPr>
          <a:xfrm>
            <a:off x="4467600" y="4156920"/>
            <a:ext cx="3238560" cy="1875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50" name="PlaceHolder 7"/>
          <p:cNvSpPr>
            <a:spLocks noGrp="1"/>
          </p:cNvSpPr>
          <p:nvPr>
            <p:ph type="body"/>
          </p:nvPr>
        </p:nvSpPr>
        <p:spPr>
          <a:xfrm>
            <a:off x="7868520" y="4156920"/>
            <a:ext cx="3238560" cy="1875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subTitle"/>
          </p:nvPr>
        </p:nvSpPr>
        <p:spPr>
          <a:xfrm>
            <a:off x="1066680" y="2103120"/>
            <a:ext cx="10058040" cy="3931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1066680" y="2103120"/>
            <a:ext cx="10058040" cy="3931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1066680" y="2103120"/>
            <a:ext cx="4908240" cy="3931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220800" y="2103120"/>
            <a:ext cx="4908240" cy="3931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subTitle"/>
          </p:nvPr>
        </p:nvSpPr>
        <p:spPr>
          <a:xfrm>
            <a:off x="1066680" y="642600"/>
            <a:ext cx="10058040" cy="6357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1066680" y="2103120"/>
            <a:ext cx="4908240" cy="1875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220800" y="2103120"/>
            <a:ext cx="4908240" cy="3931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1066680" y="4156920"/>
            <a:ext cx="4908240" cy="1875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subTitle"/>
          </p:nvPr>
        </p:nvSpPr>
        <p:spPr>
          <a:xfrm>
            <a:off x="1066680" y="2103120"/>
            <a:ext cx="10058040" cy="3931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1066680" y="2103120"/>
            <a:ext cx="4908240" cy="3931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6220800" y="2103120"/>
            <a:ext cx="4908240" cy="1875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220800" y="4156920"/>
            <a:ext cx="4908240" cy="1875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1066680" y="2103120"/>
            <a:ext cx="4908240" cy="1875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6220800" y="2103120"/>
            <a:ext cx="4908240" cy="1875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1066680" y="4156920"/>
            <a:ext cx="10058040" cy="1875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1066680" y="2103120"/>
            <a:ext cx="10058040" cy="1875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1066680" y="4156920"/>
            <a:ext cx="10058040" cy="1875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1066680" y="2103120"/>
            <a:ext cx="4908240" cy="1875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6220800" y="2103120"/>
            <a:ext cx="4908240" cy="1875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1066680" y="4156920"/>
            <a:ext cx="4908240" cy="1875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6220800" y="4156920"/>
            <a:ext cx="4908240" cy="1875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1066680" y="2103120"/>
            <a:ext cx="3238560" cy="1875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467600" y="2103120"/>
            <a:ext cx="3238560" cy="1875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7868520" y="2103120"/>
            <a:ext cx="3238560" cy="1875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91" name="PlaceHolder 5"/>
          <p:cNvSpPr>
            <a:spLocks noGrp="1"/>
          </p:cNvSpPr>
          <p:nvPr>
            <p:ph type="body"/>
          </p:nvPr>
        </p:nvSpPr>
        <p:spPr>
          <a:xfrm>
            <a:off x="1066680" y="4156920"/>
            <a:ext cx="3238560" cy="1875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92" name="PlaceHolder 6"/>
          <p:cNvSpPr>
            <a:spLocks noGrp="1"/>
          </p:cNvSpPr>
          <p:nvPr>
            <p:ph type="body"/>
          </p:nvPr>
        </p:nvSpPr>
        <p:spPr>
          <a:xfrm>
            <a:off x="4467600" y="4156920"/>
            <a:ext cx="3238560" cy="1875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93" name="PlaceHolder 7"/>
          <p:cNvSpPr>
            <a:spLocks noGrp="1"/>
          </p:cNvSpPr>
          <p:nvPr>
            <p:ph type="body"/>
          </p:nvPr>
        </p:nvSpPr>
        <p:spPr>
          <a:xfrm>
            <a:off x="7868520" y="4156920"/>
            <a:ext cx="3238560" cy="1875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1066680" y="2103120"/>
            <a:ext cx="10058040" cy="3931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1066680" y="2103120"/>
            <a:ext cx="4908240" cy="3931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20800" y="2103120"/>
            <a:ext cx="4908240" cy="3931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subTitle"/>
          </p:nvPr>
        </p:nvSpPr>
        <p:spPr>
          <a:xfrm>
            <a:off x="1066680" y="642600"/>
            <a:ext cx="10058040" cy="6357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1066680" y="2103120"/>
            <a:ext cx="4908240" cy="1875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6220800" y="2103120"/>
            <a:ext cx="4908240" cy="3931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1066680" y="4156920"/>
            <a:ext cx="4908240" cy="1875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1066680" y="2103120"/>
            <a:ext cx="4908240" cy="3931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6220800" y="2103120"/>
            <a:ext cx="4908240" cy="1875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6220800" y="4156920"/>
            <a:ext cx="4908240" cy="1875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1066680" y="2103120"/>
            <a:ext cx="4908240" cy="1875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6220800" y="2103120"/>
            <a:ext cx="4908240" cy="1875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1066680" y="4156920"/>
            <a:ext cx="10058040" cy="1875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beec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234720" y="237600"/>
            <a:ext cx="11722320" cy="638208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 hidden="1"/>
          <p:cNvSpPr/>
          <p:nvPr/>
        </p:nvSpPr>
        <p:spPr>
          <a:xfrm>
            <a:off x="371880" y="374760"/>
            <a:ext cx="11448000" cy="6107760"/>
          </a:xfrm>
          <a:prstGeom prst="rect">
            <a:avLst/>
          </a:prstGeom>
          <a:noFill/>
          <a:ln cap="sq" w="6350">
            <a:solidFill>
              <a:schemeClr val="tx1">
                <a:lumMod val="75000"/>
                <a:lumOff val="25000"/>
              </a:schemeClr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blipFill rotWithShape="0">
            <a:blip r:embed="rId2">
              <a:alphaModFix amt="40000"/>
            </a:blip>
            <a:tile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1307880" y="1267560"/>
            <a:ext cx="9576000" cy="4307760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algn="ctr" blurRad="50800" rotWithShape="0">
              <a:srgbClr val="000000">
                <a:alpha val="66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4" name="CustomShape 5"/>
          <p:cNvSpPr/>
          <p:nvPr/>
        </p:nvSpPr>
        <p:spPr>
          <a:xfrm>
            <a:off x="1447920" y="1411560"/>
            <a:ext cx="9295920" cy="4034520"/>
          </a:xfrm>
          <a:prstGeom prst="rect">
            <a:avLst/>
          </a:prstGeom>
          <a:noFill/>
          <a:ln cap="sq" w="6350">
            <a:solidFill>
              <a:schemeClr val="tx1">
                <a:lumMod val="75000"/>
                <a:lumOff val="25000"/>
              </a:schemeClr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" name="CustomShape 6"/>
          <p:cNvSpPr/>
          <p:nvPr/>
        </p:nvSpPr>
        <p:spPr>
          <a:xfrm>
            <a:off x="5135760" y="1267560"/>
            <a:ext cx="1919880" cy="7311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6" name="Group 7"/>
          <p:cNvGrpSpPr/>
          <p:nvPr/>
        </p:nvGrpSpPr>
        <p:grpSpPr>
          <a:xfrm>
            <a:off x="5249880" y="1267560"/>
            <a:ext cx="1691640" cy="645120"/>
            <a:chOff x="5249880" y="1267560"/>
            <a:chExt cx="1691640" cy="645120"/>
          </a:xfrm>
        </p:grpSpPr>
        <p:sp>
          <p:nvSpPr>
            <p:cNvPr id="7" name="Line 8"/>
            <p:cNvSpPr/>
            <p:nvPr/>
          </p:nvSpPr>
          <p:spPr>
            <a:xfrm>
              <a:off x="5249880" y="1267560"/>
              <a:ext cx="0" cy="640080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  <a:miter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8" name="Line 9"/>
            <p:cNvSpPr/>
            <p:nvPr/>
          </p:nvSpPr>
          <p:spPr>
            <a:xfrm>
              <a:off x="6941520" y="1267560"/>
              <a:ext cx="0" cy="640080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  <a:miter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9" name="Line 10"/>
            <p:cNvSpPr/>
            <p:nvPr/>
          </p:nvSpPr>
          <p:spPr>
            <a:xfrm>
              <a:off x="5249880" y="1912680"/>
              <a:ext cx="1691640" cy="0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  <a:miter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0" name="PlaceHolder 11"/>
          <p:cNvSpPr>
            <a:spLocks noGrp="1"/>
          </p:cNvSpPr>
          <p:nvPr>
            <p:ph type="title"/>
          </p:nvPr>
        </p:nvSpPr>
        <p:spPr>
          <a:xfrm>
            <a:off x="1561680" y="2091240"/>
            <a:ext cx="9068400" cy="259056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83000"/>
              </a:lnSpc>
            </a:pPr>
            <a:r>
              <a:rPr b="0" lang="cs-CZ" sz="7200" spc="-100" strike="noStrike" cap="all">
                <a:solidFill>
                  <a:srgbClr val="262626"/>
                </a:solidFill>
                <a:latin typeface="Garamond"/>
              </a:rPr>
              <a:t>Kliknutím lze upravit styl.</a:t>
            </a:r>
            <a:endParaRPr b="0" lang="en-US" sz="72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11" name="PlaceHolder 12"/>
          <p:cNvSpPr>
            <a:spLocks noGrp="1"/>
          </p:cNvSpPr>
          <p:nvPr>
            <p:ph type="dt"/>
          </p:nvPr>
        </p:nvSpPr>
        <p:spPr>
          <a:xfrm>
            <a:off x="5318640" y="1341360"/>
            <a:ext cx="1554120" cy="526680"/>
          </a:xfrm>
          <a:prstGeom prst="rect">
            <a:avLst/>
          </a:prstGeom>
        </p:spPr>
        <p:txBody>
          <a:bodyPr anchor="b">
            <a:noAutofit/>
          </a:bodyPr>
          <a:p>
            <a:pPr algn="ctr">
              <a:lnSpc>
                <a:spcPct val="100000"/>
              </a:lnSpc>
            </a:pPr>
            <a:fld id="{60A60018-EF1F-4BE3-9D94-CCDA1335C7FB}" type="datetime">
              <a:rPr b="0" lang="en-US" sz="1300" spc="-1" strike="noStrike">
                <a:solidFill>
                  <a:srgbClr val="ffffff"/>
                </a:solidFill>
                <a:latin typeface="Garamond"/>
              </a:rPr>
              <a:t>10/1/20</a:t>
            </a:fld>
            <a:endParaRPr b="0" lang="cs-CZ" sz="1300" spc="-1" strike="noStrike">
              <a:latin typeface="Times New Roman"/>
            </a:endParaRPr>
          </a:p>
        </p:txBody>
      </p:sp>
      <p:sp>
        <p:nvSpPr>
          <p:cNvPr id="12" name="PlaceHolder 13"/>
          <p:cNvSpPr>
            <a:spLocks noGrp="1"/>
          </p:cNvSpPr>
          <p:nvPr>
            <p:ph type="ftr"/>
          </p:nvPr>
        </p:nvSpPr>
        <p:spPr>
          <a:xfrm>
            <a:off x="1454040" y="5212080"/>
            <a:ext cx="5905080" cy="228240"/>
          </a:xfrm>
          <a:prstGeom prst="rect">
            <a:avLst/>
          </a:prstGeom>
        </p:spPr>
        <p:txBody>
          <a:bodyPr anchor="b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13" name="PlaceHolder 14"/>
          <p:cNvSpPr>
            <a:spLocks noGrp="1"/>
          </p:cNvSpPr>
          <p:nvPr>
            <p:ph type="sldNum"/>
          </p:nvPr>
        </p:nvSpPr>
        <p:spPr>
          <a:xfrm>
            <a:off x="8606880" y="5212080"/>
            <a:ext cx="2111400" cy="228240"/>
          </a:xfrm>
          <a:prstGeom prst="rect">
            <a:avLst/>
          </a:prstGeom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1B8BB157-55D3-415D-A8C1-2B6ECC62C9B9}" type="slidenum">
              <a:rPr b="0" lang="en-US" sz="1000" spc="-1" strike="noStrike">
                <a:solidFill>
                  <a:srgbClr val="707070"/>
                </a:solidFill>
                <a:latin typeface="Garamond"/>
              </a:rPr>
              <a:t>&lt;číslo&gt;</a:t>
            </a:fld>
            <a:endParaRPr b="0" lang="cs-CZ" sz="1000" spc="-1" strike="noStrike">
              <a:latin typeface="Times New Roman"/>
            </a:endParaRPr>
          </a:p>
        </p:txBody>
      </p:sp>
      <p:sp>
        <p:nvSpPr>
          <p:cNvPr id="14" name="PlaceHolder 1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Garamond"/>
              </a:rPr>
              <a:t>Klikněte pro úpravu formátu textu osnovy</a:t>
            </a:r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Garamond"/>
              </a:rPr>
              <a:t>Druhá úroveň</a:t>
            </a:r>
            <a:endParaRPr b="0" lang="en-US" sz="1400" spc="-1" strike="noStrike">
              <a:solidFill>
                <a:srgbClr val="000000"/>
              </a:solidFill>
              <a:latin typeface="Garamond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Garamond"/>
              </a:rPr>
              <a:t>Třetí úroveň</a:t>
            </a:r>
            <a:endParaRPr b="0" lang="en-US" sz="1400" spc="-1" strike="noStrike">
              <a:solidFill>
                <a:srgbClr val="000000"/>
              </a:solidFill>
              <a:latin typeface="Garamond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Garamond"/>
              </a:rPr>
              <a:t>Čtvrtá úroveň osnovy</a:t>
            </a:r>
            <a:endParaRPr b="0" lang="en-US" sz="1400" spc="-1" strike="noStrike">
              <a:solidFill>
                <a:srgbClr val="000000"/>
              </a:solidFill>
              <a:latin typeface="Garamond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Garamond"/>
              </a:rPr>
              <a:t>Pátá úroveň osnovy</a:t>
            </a:r>
            <a:endParaRPr b="0" lang="en-US" sz="2000" spc="-1" strike="noStrike">
              <a:solidFill>
                <a:srgbClr val="000000"/>
              </a:solidFill>
              <a:latin typeface="Garamond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Garamond"/>
              </a:rPr>
              <a:t>Šestá úroveň</a:t>
            </a:r>
            <a:endParaRPr b="0" lang="en-US" sz="2000" spc="-1" strike="noStrike">
              <a:solidFill>
                <a:srgbClr val="000000"/>
              </a:solidFill>
              <a:latin typeface="Garamond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Garamond"/>
              </a:rPr>
              <a:t>Sedmá úroveň</a:t>
            </a:r>
            <a:endParaRPr b="0" lang="en-US" sz="2000" spc="-1" strike="noStrike">
              <a:solidFill>
                <a:srgbClr val="000000"/>
              </a:solidFill>
              <a:latin typeface="Garamond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stomShape 1"/>
          <p:cNvSpPr/>
          <p:nvPr/>
        </p:nvSpPr>
        <p:spPr>
          <a:xfrm>
            <a:off x="234720" y="237600"/>
            <a:ext cx="11722320" cy="638208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2" name="CustomShape 2"/>
          <p:cNvSpPr/>
          <p:nvPr/>
        </p:nvSpPr>
        <p:spPr>
          <a:xfrm>
            <a:off x="371880" y="374760"/>
            <a:ext cx="11448000" cy="6107760"/>
          </a:xfrm>
          <a:prstGeom prst="rect">
            <a:avLst/>
          </a:prstGeom>
          <a:noFill/>
          <a:ln cap="sq" w="6350">
            <a:solidFill>
              <a:schemeClr val="tx1">
                <a:lumMod val="75000"/>
                <a:lumOff val="25000"/>
              </a:schemeClr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3" name="PlaceHolder 3"/>
          <p:cNvSpPr>
            <a:spLocks noGrp="1"/>
          </p:cNvSpPr>
          <p:nvPr>
            <p:ph type="title"/>
          </p:nvPr>
        </p:nvSpPr>
        <p:spPr>
          <a:xfrm>
            <a:off x="1066680" y="642600"/>
            <a:ext cx="10058040" cy="137124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800" spc="-1" strike="noStrike">
                <a:solidFill>
                  <a:srgbClr val="262626"/>
                </a:solidFill>
                <a:latin typeface="Garamond"/>
              </a:rPr>
              <a:t>Kliknutím lze upravit styl.</a:t>
            </a:r>
            <a:endParaRPr b="0" lang="en-US" sz="4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1066680" y="2103120"/>
            <a:ext cx="10058040" cy="3931560"/>
          </a:xfrm>
          <a:prstGeom prst="rect">
            <a:avLst/>
          </a:prstGeom>
        </p:spPr>
        <p:txBody>
          <a:bodyPr>
            <a:noAutofit/>
          </a:bodyPr>
          <a:p>
            <a:pPr marL="182880" indent="-182520">
              <a:lnSpc>
                <a:spcPct val="10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b="0" lang="cs-CZ" sz="1800" spc="-1" strike="noStrike">
                <a:solidFill>
                  <a:srgbClr val="000000"/>
                </a:solidFill>
                <a:latin typeface="Garamond"/>
              </a:rPr>
              <a:t>Kliknutím lze upravit styly předlohy textu.</a:t>
            </a:r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  <a:p>
            <a:pPr lvl="1" marL="457200" indent="-182520">
              <a:lnSpc>
                <a:spcPct val="100000"/>
              </a:lnSpc>
              <a:spcBef>
                <a:spcPts val="499"/>
              </a:spcBef>
              <a:buClr>
                <a:srgbClr val="262626"/>
              </a:buClr>
              <a:buFont typeface="Garamond"/>
              <a:buChar char="◦"/>
            </a:pPr>
            <a:r>
              <a:rPr b="0" lang="cs-CZ" sz="1600" spc="-1" strike="noStrike">
                <a:solidFill>
                  <a:srgbClr val="000000"/>
                </a:solidFill>
                <a:latin typeface="Garamond"/>
              </a:rPr>
              <a:t>Druhá úroveň</a:t>
            </a:r>
            <a:endParaRPr b="0" lang="en-US" sz="1600" spc="-1" strike="noStrike">
              <a:solidFill>
                <a:srgbClr val="000000"/>
              </a:solidFill>
              <a:latin typeface="Garamond"/>
            </a:endParaRPr>
          </a:p>
          <a:p>
            <a:pPr lvl="2" marL="731520" indent="-182520">
              <a:lnSpc>
                <a:spcPct val="100000"/>
              </a:lnSpc>
              <a:spcBef>
                <a:spcPts val="499"/>
              </a:spcBef>
              <a:buClr>
                <a:srgbClr val="262626"/>
              </a:buClr>
              <a:buFont typeface="Garamond"/>
              <a:buChar char="◦"/>
            </a:pPr>
            <a:r>
              <a:rPr b="0" lang="cs-CZ" sz="1400" spc="-1" strike="noStrike">
                <a:solidFill>
                  <a:srgbClr val="000000"/>
                </a:solidFill>
                <a:latin typeface="Garamond"/>
              </a:rPr>
              <a:t>Třetí úroveň</a:t>
            </a:r>
            <a:endParaRPr b="0" lang="en-US" sz="1400" spc="-1" strike="noStrike">
              <a:solidFill>
                <a:srgbClr val="000000"/>
              </a:solidFill>
              <a:latin typeface="Garamond"/>
            </a:endParaRPr>
          </a:p>
          <a:p>
            <a:pPr lvl="3" marL="1005840" indent="-182520">
              <a:lnSpc>
                <a:spcPct val="100000"/>
              </a:lnSpc>
              <a:spcBef>
                <a:spcPts val="499"/>
              </a:spcBef>
              <a:buClr>
                <a:srgbClr val="262626"/>
              </a:buClr>
              <a:buFont typeface="Garamond"/>
              <a:buChar char="◦"/>
            </a:pPr>
            <a:r>
              <a:rPr b="0" lang="cs-CZ" sz="1400" spc="-1" strike="noStrike">
                <a:solidFill>
                  <a:srgbClr val="000000"/>
                </a:solidFill>
                <a:latin typeface="Garamond"/>
              </a:rPr>
              <a:t>Čtvrtá úroveň</a:t>
            </a:r>
            <a:endParaRPr b="0" lang="en-US" sz="1400" spc="-1" strike="noStrike">
              <a:solidFill>
                <a:srgbClr val="000000"/>
              </a:solidFill>
              <a:latin typeface="Garamond"/>
            </a:endParaRPr>
          </a:p>
          <a:p>
            <a:pPr lvl="4" marL="1280160" indent="-182520">
              <a:lnSpc>
                <a:spcPct val="100000"/>
              </a:lnSpc>
              <a:spcBef>
                <a:spcPts val="499"/>
              </a:spcBef>
              <a:buClr>
                <a:srgbClr val="262626"/>
              </a:buClr>
              <a:buFont typeface="Garamond"/>
              <a:buChar char="◦"/>
            </a:pPr>
            <a:r>
              <a:rPr b="0" lang="cs-CZ" sz="1400" spc="-1" strike="noStrike">
                <a:solidFill>
                  <a:srgbClr val="000000"/>
                </a:solidFill>
                <a:latin typeface="Garamond"/>
              </a:rPr>
              <a:t>Pátá úroveň</a:t>
            </a:r>
            <a:endParaRPr b="0" lang="en-US" sz="14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55" name="PlaceHolder 5"/>
          <p:cNvSpPr>
            <a:spLocks noGrp="1"/>
          </p:cNvSpPr>
          <p:nvPr>
            <p:ph type="dt"/>
          </p:nvPr>
        </p:nvSpPr>
        <p:spPr>
          <a:xfrm>
            <a:off x="389520" y="6214680"/>
            <a:ext cx="2742840" cy="25560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fld id="{48A93D22-9694-431E-9994-4299396200E0}" type="datetime">
              <a:rPr b="0" lang="en-US" sz="1000" spc="-1" strike="noStrike">
                <a:solidFill>
                  <a:srgbClr val="404040"/>
                </a:solidFill>
                <a:latin typeface="Garamond"/>
              </a:rPr>
              <a:t>10/1/20</a:t>
            </a:fld>
            <a:endParaRPr b="0" lang="cs-CZ" sz="1000" spc="-1" strike="noStrike">
              <a:latin typeface="Times New Roman"/>
            </a:endParaRPr>
          </a:p>
        </p:txBody>
      </p:sp>
      <p:sp>
        <p:nvSpPr>
          <p:cNvPr id="56" name="PlaceHolder 6"/>
          <p:cNvSpPr>
            <a:spLocks noGrp="1"/>
          </p:cNvSpPr>
          <p:nvPr>
            <p:ph type="ftr"/>
          </p:nvPr>
        </p:nvSpPr>
        <p:spPr>
          <a:xfrm>
            <a:off x="3489840" y="6214680"/>
            <a:ext cx="5211720" cy="255600"/>
          </a:xfrm>
          <a:prstGeom prst="rect">
            <a:avLst/>
          </a:prstGeom>
        </p:spPr>
        <p:txBody>
          <a:bodyPr anchor="b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57" name="PlaceHolder 7"/>
          <p:cNvSpPr>
            <a:spLocks noGrp="1"/>
          </p:cNvSpPr>
          <p:nvPr>
            <p:ph type="sldNum"/>
          </p:nvPr>
        </p:nvSpPr>
        <p:spPr>
          <a:xfrm>
            <a:off x="10348560" y="6214680"/>
            <a:ext cx="1462680" cy="255600"/>
          </a:xfrm>
          <a:prstGeom prst="rect">
            <a:avLst/>
          </a:prstGeom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FA141327-7087-47A5-A53A-07495574C610}" type="slidenum">
              <a:rPr b="0" lang="en-US" sz="1000" spc="-1" strike="noStrike">
                <a:solidFill>
                  <a:srgbClr val="404040"/>
                </a:solidFill>
                <a:latin typeface="Garamond"/>
              </a:rPr>
              <a:t>&lt;číslo&gt;</a:t>
            </a:fld>
            <a:endParaRPr b="0" lang="cs-CZ" sz="10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1562040" y="1764360"/>
            <a:ext cx="9067680" cy="25495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83000"/>
              </a:lnSpc>
            </a:pPr>
            <a:r>
              <a:rPr b="0" lang="cs-CZ" sz="4400" spc="-100" strike="noStrike" cap="all">
                <a:solidFill>
                  <a:srgbClr val="262626"/>
                </a:solidFill>
                <a:latin typeface="Garamond"/>
              </a:rPr>
              <a:t>MULTIKULTURNÍ OŠETŘOVATELSTVÍ SE ZAMĚŘENÍM NA HINDUISMUS</a:t>
            </a:r>
            <a:endParaRPr b="0" lang="en-US" sz="44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95" name="TextShape 2"/>
          <p:cNvSpPr txBox="1"/>
          <p:nvPr/>
        </p:nvSpPr>
        <p:spPr>
          <a:xfrm>
            <a:off x="1562040" y="4682160"/>
            <a:ext cx="9070560" cy="4568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1066680" y="642600"/>
            <a:ext cx="10058040" cy="13712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800" spc="-1" strike="noStrike">
                <a:solidFill>
                  <a:srgbClr val="262626"/>
                </a:solidFill>
                <a:latin typeface="Garamond"/>
              </a:rPr>
              <a:t>Záznam o edukaci</a:t>
            </a:r>
            <a:endParaRPr b="0" lang="en-US" sz="4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1066680" y="2103120"/>
            <a:ext cx="10058040" cy="393156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p>
            <a:pPr marL="182880" indent="-182520">
              <a:lnSpc>
                <a:spcPct val="10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b="0" lang="cs-CZ" sz="2800" spc="-1" strike="noStrike">
                <a:solidFill>
                  <a:srgbClr val="000000"/>
                </a:solidFill>
                <a:latin typeface="Garamond"/>
              </a:rPr>
              <a:t>Edukační jednotka: Multikulturní ošetřovatelství se zaměřením na Hinduismus</a:t>
            </a:r>
            <a:endParaRPr b="0" lang="en-US" sz="2800" spc="-1" strike="noStrike">
              <a:solidFill>
                <a:srgbClr val="000000"/>
              </a:solidFill>
              <a:latin typeface="Garamond"/>
            </a:endParaRPr>
          </a:p>
          <a:p>
            <a:pPr marL="182880" indent="-182520">
              <a:lnSpc>
                <a:spcPct val="10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b="0" lang="cs-CZ" sz="2800" spc="-1" strike="noStrike">
                <a:solidFill>
                  <a:srgbClr val="000000"/>
                </a:solidFill>
                <a:latin typeface="Garamond"/>
              </a:rPr>
              <a:t>Edukátor: Barbora Lomičková Sučanová</a:t>
            </a:r>
            <a:r>
              <a:rPr b="0" lang="cs-CZ" sz="2800" spc="-1" strike="noStrike">
                <a:solidFill>
                  <a:srgbClr val="000000"/>
                </a:solidFill>
                <a:latin typeface="Garamond"/>
              </a:rPr>
              <a:t>, studentka 2. ročníku oboru porodní asistentka na Vysoké škole zdravotnické, o.p.s.</a:t>
            </a:r>
            <a:endParaRPr b="0" lang="en-US" sz="2800" spc="-1" strike="noStrike">
              <a:solidFill>
                <a:srgbClr val="000000"/>
              </a:solidFill>
              <a:latin typeface="Garamond"/>
            </a:endParaRPr>
          </a:p>
          <a:p>
            <a:pPr marL="182880" indent="-182520">
              <a:lnSpc>
                <a:spcPct val="10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b="0" lang="cs-CZ" sz="2800" spc="-1" strike="noStrike">
                <a:solidFill>
                  <a:srgbClr val="000000"/>
                </a:solidFill>
                <a:latin typeface="Garamond"/>
              </a:rPr>
              <a:t>Edukant: studijní skupina 2APA Vysoké školy zdravotnické, o.p.s., posluchačky předmětu Edukační činnost porodní asistentky</a:t>
            </a:r>
            <a:endParaRPr b="0" lang="en-US" sz="2800" spc="-1" strike="noStrike">
              <a:solidFill>
                <a:srgbClr val="000000"/>
              </a:solidFill>
              <a:latin typeface="Garamond"/>
            </a:endParaRPr>
          </a:p>
          <a:p>
            <a:pPr marL="182880" indent="-182520">
              <a:lnSpc>
                <a:spcPct val="10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b="0" lang="cs-CZ" sz="2800" spc="-1" strike="noStrike">
                <a:solidFill>
                  <a:srgbClr val="000000"/>
                </a:solidFill>
                <a:latin typeface="Garamond"/>
              </a:rPr>
              <a:t>Čas: 18.12.2017</a:t>
            </a:r>
            <a:endParaRPr b="0" lang="en-US" sz="2800" spc="-1" strike="noStrike">
              <a:solidFill>
                <a:srgbClr val="000000"/>
              </a:solidFill>
              <a:latin typeface="Garamond"/>
            </a:endParaRPr>
          </a:p>
          <a:p>
            <a:pPr marL="548640">
              <a:lnSpc>
                <a:spcPct val="100000"/>
              </a:lnSpc>
              <a:spcBef>
                <a:spcPts val="499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Garamond"/>
            </a:endParaRPr>
          </a:p>
          <a:p>
            <a:pPr marL="548640">
              <a:lnSpc>
                <a:spcPct val="100000"/>
              </a:lnSpc>
              <a:spcBef>
                <a:spcPts val="499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Garamond"/>
            </a:endParaRPr>
          </a:p>
          <a:p>
            <a:endParaRPr b="0" lang="en-US" sz="2800" spc="-1" strike="noStrike">
              <a:solidFill>
                <a:srgbClr val="000000"/>
              </a:solidFill>
              <a:latin typeface="Garamond"/>
            </a:endParaRPr>
          </a:p>
          <a:p>
            <a:pPr>
              <a:lnSpc>
                <a:spcPct val="100000"/>
              </a:lnSpc>
              <a:spcBef>
                <a:spcPts val="901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Garamon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1066680" y="1661400"/>
            <a:ext cx="10058040" cy="437328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182880" indent="-182520">
              <a:lnSpc>
                <a:spcPct val="10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Výukové cíle:</a:t>
            </a:r>
            <a:endParaRPr b="0" lang="en-US" sz="2400" spc="-1" strike="noStrike">
              <a:solidFill>
                <a:srgbClr val="000000"/>
              </a:solidFill>
              <a:latin typeface="Garamond"/>
            </a:endParaRPr>
          </a:p>
          <a:p>
            <a:pPr lvl="1" marL="457200" indent="-182520">
              <a:lnSpc>
                <a:spcPct val="100000"/>
              </a:lnSpc>
              <a:spcBef>
                <a:spcPts val="499"/>
              </a:spcBef>
              <a:buClr>
                <a:srgbClr val="262626"/>
              </a:buClr>
              <a:buFont typeface="Garamond"/>
              <a:buChar char="◦"/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Kognitivní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: u posluchaček - budoucích porodních asistentek dojde ke zvýšení informovanosti v problematice multikulturního ošetřovatelství se zaměřením na hinduismus.</a:t>
            </a:r>
            <a:endParaRPr b="0" lang="en-US" sz="2400" spc="-1" strike="noStrike">
              <a:solidFill>
                <a:srgbClr val="000000"/>
              </a:solidFill>
              <a:latin typeface="Garamond"/>
            </a:endParaRPr>
          </a:p>
          <a:p>
            <a:pPr lvl="1" marL="457200" indent="-182520">
              <a:lnSpc>
                <a:spcPct val="100000"/>
              </a:lnSpc>
              <a:spcBef>
                <a:spcPts val="499"/>
              </a:spcBef>
              <a:buClr>
                <a:srgbClr val="262626"/>
              </a:buClr>
              <a:buFont typeface="Garamond"/>
              <a:buChar char="◦"/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Afektivní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: posluchačky mají zájem o podané informace, uvědomují si jejich důležitost. </a:t>
            </a:r>
            <a:endParaRPr b="0" lang="en-US" sz="2400" spc="-1" strike="noStrike">
              <a:solidFill>
                <a:srgbClr val="000000"/>
              </a:solidFill>
              <a:latin typeface="Garamond"/>
            </a:endParaRPr>
          </a:p>
          <a:p>
            <a:pPr lvl="1" marL="457200" indent="-182520">
              <a:lnSpc>
                <a:spcPct val="100000"/>
              </a:lnSpc>
              <a:spcBef>
                <a:spcPts val="499"/>
              </a:spcBef>
              <a:buClr>
                <a:srgbClr val="262626"/>
              </a:buClr>
              <a:buFont typeface="Garamond"/>
              <a:buChar char="◦"/>
            </a:pPr>
            <a:r>
              <a:rPr b="1" lang="cs-CZ" sz="2400" spc="-1" strike="noStrike">
                <a:solidFill>
                  <a:srgbClr val="000000"/>
                </a:solidFill>
                <a:latin typeface="Times New Roman"/>
              </a:rPr>
              <a:t>Psychomotorické</a:t>
            </a:r>
            <a:r>
              <a:rPr b="0" lang="cs-CZ" sz="2400" spc="-1" strike="noStrike">
                <a:solidFill>
                  <a:srgbClr val="000000"/>
                </a:solidFill>
                <a:latin typeface="Times New Roman"/>
              </a:rPr>
              <a:t>: posluchačky vědí o problematice multikulturního ošetřovatelství se zaměřením na hinduismus, a následně budou schopny správně přistupovat a komunikovat s příslušníky jiné kultury. </a:t>
            </a:r>
            <a:endParaRPr b="0" lang="en-US" sz="24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99" name="TextShape 2"/>
          <p:cNvSpPr txBox="1"/>
          <p:nvPr/>
        </p:nvSpPr>
        <p:spPr>
          <a:xfrm>
            <a:off x="1066680" y="642600"/>
            <a:ext cx="10058040" cy="453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cs-CZ" sz="800" spc="-1" strike="noStrike">
                <a:solidFill>
                  <a:srgbClr val="262626"/>
                </a:solidFill>
                <a:latin typeface="Garamond"/>
              </a:rPr>
              <a:t>.</a:t>
            </a:r>
            <a:endParaRPr b="0" lang="en-US" sz="800" spc="-1" strike="noStrike">
              <a:solidFill>
                <a:srgbClr val="000000"/>
              </a:solidFill>
              <a:latin typeface="Garamon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1066680" y="1532520"/>
            <a:ext cx="10058040" cy="415944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p>
            <a:pPr marL="182880" indent="-182520">
              <a:lnSpc>
                <a:spcPct val="9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b="0" lang="cs-CZ" sz="2400" spc="-1" strike="noStrike">
                <a:solidFill>
                  <a:srgbClr val="000000"/>
                </a:solidFill>
                <a:latin typeface="Garamond"/>
              </a:rPr>
              <a:t>Organizační forma: skupinová</a:t>
            </a:r>
            <a:endParaRPr b="0" lang="en-US" sz="2400" spc="-1" strike="noStrike">
              <a:solidFill>
                <a:srgbClr val="000000"/>
              </a:solidFill>
              <a:latin typeface="Garamond"/>
            </a:endParaRPr>
          </a:p>
          <a:p>
            <a:pPr marL="182880" indent="-182520">
              <a:lnSpc>
                <a:spcPct val="9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b="0" lang="cs-CZ" sz="2400" spc="-1" strike="noStrike">
                <a:solidFill>
                  <a:srgbClr val="000000"/>
                </a:solidFill>
                <a:latin typeface="Garamond"/>
              </a:rPr>
              <a:t>Didaktické pomůcky: počítač, zobrazovací technika, textový materiál, video</a:t>
            </a:r>
            <a:endParaRPr b="0" lang="en-US" sz="2400" spc="-1" strike="noStrike">
              <a:solidFill>
                <a:srgbClr val="000000"/>
              </a:solidFill>
              <a:latin typeface="Garamond"/>
            </a:endParaRPr>
          </a:p>
          <a:p>
            <a:pPr marL="182880" indent="-182520">
              <a:lnSpc>
                <a:spcPct val="9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b="0" lang="cs-CZ" sz="2400" spc="-1" strike="noStrike">
                <a:solidFill>
                  <a:srgbClr val="000000"/>
                </a:solidFill>
                <a:latin typeface="Garamond"/>
              </a:rPr>
              <a:t>Metody edukace: </a:t>
            </a:r>
            <a:endParaRPr b="0" lang="en-US" sz="2400" spc="-1" strike="noStrike">
              <a:solidFill>
                <a:srgbClr val="000000"/>
              </a:solidFill>
              <a:latin typeface="Garamond"/>
            </a:endParaRPr>
          </a:p>
          <a:p>
            <a:pPr lvl="1" marL="457200" indent="-182520">
              <a:lnSpc>
                <a:spcPct val="90000"/>
              </a:lnSpc>
              <a:spcBef>
                <a:spcPts val="499"/>
              </a:spcBef>
              <a:buClr>
                <a:srgbClr val="262626"/>
              </a:buClr>
              <a:buFont typeface="Garamond"/>
              <a:buChar char="◦"/>
            </a:pPr>
            <a:r>
              <a:rPr b="0" lang="cs-CZ" sz="2400" spc="-1" strike="noStrike">
                <a:solidFill>
                  <a:srgbClr val="000000"/>
                </a:solidFill>
                <a:latin typeface="Garamond"/>
              </a:rPr>
              <a:t>Slovní: přednáška, diskuze, vysvětlení</a:t>
            </a:r>
            <a:endParaRPr b="0" lang="en-US" sz="2400" spc="-1" strike="noStrike">
              <a:solidFill>
                <a:srgbClr val="000000"/>
              </a:solidFill>
              <a:latin typeface="Garamond"/>
            </a:endParaRPr>
          </a:p>
          <a:p>
            <a:pPr lvl="1" marL="457200" indent="-182520">
              <a:lnSpc>
                <a:spcPct val="90000"/>
              </a:lnSpc>
              <a:spcBef>
                <a:spcPts val="499"/>
              </a:spcBef>
              <a:buClr>
                <a:srgbClr val="262626"/>
              </a:buClr>
              <a:buFont typeface="Garamond"/>
              <a:buChar char="◦"/>
            </a:pPr>
            <a:r>
              <a:rPr b="0" lang="cs-CZ" sz="2400" spc="-1" strike="noStrike">
                <a:solidFill>
                  <a:srgbClr val="000000"/>
                </a:solidFill>
                <a:latin typeface="Garamond"/>
              </a:rPr>
              <a:t>Názorné demonstrace: projekce videa</a:t>
            </a:r>
            <a:endParaRPr b="0" lang="en-US" sz="2400" spc="-1" strike="noStrike">
              <a:solidFill>
                <a:srgbClr val="000000"/>
              </a:solidFill>
              <a:latin typeface="Garamond"/>
            </a:endParaRPr>
          </a:p>
          <a:p>
            <a:pPr marL="182880" indent="-182520">
              <a:lnSpc>
                <a:spcPct val="9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b="0" lang="cs-CZ" sz="2400" spc="-1" strike="noStrike">
                <a:solidFill>
                  <a:srgbClr val="000000"/>
                </a:solidFill>
                <a:latin typeface="Garamond"/>
              </a:rPr>
              <a:t>Ověřování úrovně dosažených cílů u edukanta</a:t>
            </a:r>
            <a:endParaRPr b="0" lang="en-US" sz="2400" spc="-1" strike="noStrike">
              <a:solidFill>
                <a:srgbClr val="000000"/>
              </a:solidFill>
              <a:latin typeface="Garamond"/>
            </a:endParaRPr>
          </a:p>
          <a:p>
            <a:pPr lvl="1" marL="457200" indent="-182520">
              <a:lnSpc>
                <a:spcPct val="90000"/>
              </a:lnSpc>
              <a:spcBef>
                <a:spcPts val="499"/>
              </a:spcBef>
              <a:buClr>
                <a:srgbClr val="262626"/>
              </a:buClr>
              <a:buFont typeface="Garamond"/>
              <a:buChar char="◦"/>
            </a:pPr>
            <a:r>
              <a:rPr b="0" lang="cs-CZ" sz="2400" spc="-1" strike="noStrike">
                <a:solidFill>
                  <a:srgbClr val="000000"/>
                </a:solidFill>
                <a:latin typeface="Garamond"/>
              </a:rPr>
              <a:t>Počáteční: ověření předchozích znalostí formou otázek</a:t>
            </a:r>
            <a:endParaRPr b="0" lang="en-US" sz="2400" spc="-1" strike="noStrike">
              <a:solidFill>
                <a:srgbClr val="000000"/>
              </a:solidFill>
              <a:latin typeface="Garamond"/>
            </a:endParaRPr>
          </a:p>
          <a:p>
            <a:pPr lvl="1" marL="457200" indent="-182520">
              <a:lnSpc>
                <a:spcPct val="90000"/>
              </a:lnSpc>
              <a:spcBef>
                <a:spcPts val="499"/>
              </a:spcBef>
              <a:buClr>
                <a:srgbClr val="262626"/>
              </a:buClr>
              <a:buFont typeface="Garamond"/>
              <a:buChar char="◦"/>
            </a:pPr>
            <a:r>
              <a:rPr b="0" lang="cs-CZ" sz="2400" spc="-1" strike="noStrike">
                <a:solidFill>
                  <a:srgbClr val="000000"/>
                </a:solidFill>
                <a:latin typeface="Garamond"/>
              </a:rPr>
              <a:t>Průběžné: doplňující otázky</a:t>
            </a:r>
            <a:endParaRPr b="0" lang="en-US" sz="2400" spc="-1" strike="noStrike">
              <a:solidFill>
                <a:srgbClr val="000000"/>
              </a:solidFill>
              <a:latin typeface="Garamond"/>
            </a:endParaRPr>
          </a:p>
          <a:p>
            <a:pPr lvl="1" marL="457200" indent="-182520">
              <a:lnSpc>
                <a:spcPct val="90000"/>
              </a:lnSpc>
              <a:spcBef>
                <a:spcPts val="499"/>
              </a:spcBef>
              <a:buClr>
                <a:srgbClr val="262626"/>
              </a:buClr>
              <a:buFont typeface="Garamond"/>
              <a:buChar char="◦"/>
            </a:pPr>
            <a:r>
              <a:rPr b="0" lang="cs-CZ" sz="2400" spc="-1" strike="noStrike">
                <a:solidFill>
                  <a:srgbClr val="000000"/>
                </a:solidFill>
                <a:latin typeface="Garamond"/>
              </a:rPr>
              <a:t>Závěrečné: společná diskuze a shrnutí</a:t>
            </a:r>
            <a:endParaRPr b="0" lang="en-US" sz="24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101" name="TextShape 2"/>
          <p:cNvSpPr txBox="1"/>
          <p:nvPr/>
        </p:nvSpPr>
        <p:spPr>
          <a:xfrm>
            <a:off x="1066680" y="642600"/>
            <a:ext cx="10058040" cy="1814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80000"/>
          </a:bodyPr>
          <a:p>
            <a:pPr>
              <a:lnSpc>
                <a:spcPct val="90000"/>
              </a:lnSpc>
            </a:pPr>
            <a:r>
              <a:rPr b="0" lang="cs-CZ" sz="800" spc="-1" strike="noStrike">
                <a:solidFill>
                  <a:srgbClr val="262626"/>
                </a:solidFill>
                <a:latin typeface="Garamond"/>
              </a:rPr>
              <a:t>.</a:t>
            </a:r>
            <a:endParaRPr b="0" lang="en-US" sz="800" spc="-1" strike="noStrike">
              <a:solidFill>
                <a:srgbClr val="000000"/>
              </a:solidFill>
              <a:latin typeface="Garamon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1066680" y="399240"/>
            <a:ext cx="10058040" cy="10299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cs-CZ" sz="3600" spc="-1" strike="noStrike">
                <a:solidFill>
                  <a:srgbClr val="262626"/>
                </a:solidFill>
                <a:latin typeface="Garamond"/>
              </a:rPr>
              <a:t>OVĚŘENÍ PŘEDCHOZÍCH ZNALOSTÍ</a:t>
            </a:r>
            <a:endParaRPr b="0" lang="en-US" sz="36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103" name="TextShape 2"/>
          <p:cNvSpPr txBox="1"/>
          <p:nvPr/>
        </p:nvSpPr>
        <p:spPr>
          <a:xfrm>
            <a:off x="1066680" y="1661400"/>
            <a:ext cx="10058040" cy="437328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p>
            <a:pPr marL="182880" indent="-182520">
              <a:lnSpc>
                <a:spcPct val="10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b="0" lang="cs-CZ" sz="2400" spc="-1" strike="noStrike">
                <a:solidFill>
                  <a:srgbClr val="000000"/>
                </a:solidFill>
                <a:latin typeface="Garamond"/>
              </a:rPr>
              <a:t>Co vás napadne, když si představíte ,,typického“ Inda?</a:t>
            </a:r>
            <a:endParaRPr b="0" lang="en-US" sz="2400" spc="-1" strike="noStrike">
              <a:solidFill>
                <a:srgbClr val="000000"/>
              </a:solidFill>
              <a:latin typeface="Garamond"/>
            </a:endParaRPr>
          </a:p>
          <a:p>
            <a:pPr marL="182880" indent="-182520">
              <a:lnSpc>
                <a:spcPct val="10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b="0" lang="cs-CZ" sz="2400" spc="-1" strike="noStrike">
                <a:solidFill>
                  <a:srgbClr val="000000"/>
                </a:solidFill>
                <a:latin typeface="Garamond"/>
              </a:rPr>
              <a:t>Jaký je hinduistický pozdrav?</a:t>
            </a:r>
            <a:endParaRPr b="0" lang="en-US" sz="2400" spc="-1" strike="noStrike">
              <a:solidFill>
                <a:srgbClr val="000000"/>
              </a:solidFill>
              <a:latin typeface="Garamond"/>
            </a:endParaRPr>
          </a:p>
          <a:p>
            <a:pPr marL="182880" indent="-182520">
              <a:lnSpc>
                <a:spcPct val="10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b="0" lang="cs-CZ" sz="2400" spc="-1" strike="noStrike">
                <a:solidFill>
                  <a:srgbClr val="000000"/>
                </a:solidFill>
                <a:latin typeface="Garamond"/>
              </a:rPr>
              <a:t>Jakým jazykem mluví hinduisté? </a:t>
            </a:r>
            <a:endParaRPr b="0" lang="en-US" sz="2400" spc="-1" strike="noStrike">
              <a:solidFill>
                <a:srgbClr val="000000"/>
              </a:solidFill>
              <a:latin typeface="Garamond"/>
            </a:endParaRPr>
          </a:p>
          <a:p>
            <a:pPr marL="182880" indent="-182520">
              <a:lnSpc>
                <a:spcPct val="10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b="0" lang="cs-CZ" sz="2400" spc="-1" strike="noStrike">
                <a:solidFill>
                  <a:srgbClr val="000000"/>
                </a:solidFill>
                <a:latin typeface="Garamond"/>
              </a:rPr>
              <a:t>Jak se stravují? </a:t>
            </a:r>
            <a:endParaRPr b="0" lang="en-US" sz="2400" spc="-1" strike="noStrike">
              <a:solidFill>
                <a:srgbClr val="000000"/>
              </a:solidFill>
              <a:latin typeface="Garamond"/>
            </a:endParaRPr>
          </a:p>
          <a:p>
            <a:pPr marL="182880" indent="-182520">
              <a:lnSpc>
                <a:spcPct val="10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b="0" lang="cs-CZ" sz="2400" spc="-1" strike="noStrike">
                <a:solidFill>
                  <a:srgbClr val="000000"/>
                </a:solidFill>
                <a:latin typeface="Garamond"/>
              </a:rPr>
              <a:t>Co znamená slovo </a:t>
            </a:r>
            <a:r>
              <a:rPr b="0" i="1" lang="cs-CZ" sz="2400" spc="-1" strike="noStrike">
                <a:solidFill>
                  <a:srgbClr val="000000"/>
                </a:solidFill>
                <a:latin typeface="Garamond"/>
              </a:rPr>
              <a:t>kasta</a:t>
            </a:r>
            <a:r>
              <a:rPr b="0" lang="cs-CZ" sz="2400" spc="-1" strike="noStrike">
                <a:solidFill>
                  <a:srgbClr val="000000"/>
                </a:solidFill>
                <a:latin typeface="Garamond"/>
              </a:rPr>
              <a:t>? </a:t>
            </a:r>
            <a:endParaRPr b="0" lang="en-US" sz="2400" spc="-1" strike="noStrike">
              <a:solidFill>
                <a:srgbClr val="000000"/>
              </a:solidFill>
              <a:latin typeface="Garamond"/>
            </a:endParaRPr>
          </a:p>
          <a:p>
            <a:pPr marL="182880" indent="-182520">
              <a:lnSpc>
                <a:spcPct val="10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b="0" lang="cs-CZ" sz="2400" spc="-1" strike="noStrike">
                <a:solidFill>
                  <a:srgbClr val="000000"/>
                </a:solidFill>
                <a:latin typeface="Garamond"/>
              </a:rPr>
              <a:t> </a:t>
            </a:r>
            <a:r>
              <a:rPr b="0" lang="cs-CZ" sz="2400" spc="-1" strike="noStrike">
                <a:solidFill>
                  <a:srgbClr val="000000"/>
                </a:solidFill>
                <a:latin typeface="Garamond"/>
              </a:rPr>
              <a:t>Víte, kterou ruku Indové považují za nečistou a proč? </a:t>
            </a:r>
            <a:endParaRPr b="0" lang="en-US" sz="2400" spc="-1" strike="noStrike">
              <a:solidFill>
                <a:srgbClr val="000000"/>
              </a:solidFill>
              <a:latin typeface="Garamon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1066680" y="642600"/>
            <a:ext cx="10058040" cy="13712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cs-CZ" sz="4800" spc="-1" strike="noStrike">
                <a:solidFill>
                  <a:srgbClr val="262626"/>
                </a:solidFill>
                <a:latin typeface="Garamond"/>
              </a:rPr>
              <a:t>Motivační úvod- multikulturní ošetřovatelství</a:t>
            </a:r>
            <a:endParaRPr b="0" lang="en-US" sz="4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105" name="TextShape 2"/>
          <p:cNvSpPr txBox="1"/>
          <p:nvPr/>
        </p:nvSpPr>
        <p:spPr>
          <a:xfrm>
            <a:off x="1066680" y="1764360"/>
            <a:ext cx="10058040" cy="427032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p>
            <a:pPr marL="182880" indent="-182520">
              <a:lnSpc>
                <a:spcPct val="10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b="1" lang="cs-CZ" sz="2400" spc="-1" strike="noStrike">
                <a:solidFill>
                  <a:srgbClr val="000000"/>
                </a:solidFill>
                <a:latin typeface="Garamond"/>
              </a:rPr>
              <a:t>Multikulturní ošetřovatelství </a:t>
            </a:r>
            <a:r>
              <a:rPr b="0" lang="cs-CZ" sz="2400" spc="-1" strike="noStrike">
                <a:solidFill>
                  <a:srgbClr val="000000"/>
                </a:solidFill>
                <a:latin typeface="Garamond"/>
              </a:rPr>
              <a:t>znamená ošetřovatelský a kulturně-antropologický obor srovnávacího studia a praxe, který zohledňuje individualitu, víru a kulturu jedince či skupiny stejných či odlišných kultur. Má význam nejen pro ošetřování cizinců, ale především pro péči o příslušníky etnických menšin. </a:t>
            </a:r>
            <a:endParaRPr b="0" lang="en-US" sz="2400" spc="-1" strike="noStrike">
              <a:solidFill>
                <a:srgbClr val="000000"/>
              </a:solidFill>
              <a:latin typeface="Garamond"/>
            </a:endParaRPr>
          </a:p>
          <a:p>
            <a:pPr marL="182880" indent="-182520">
              <a:lnSpc>
                <a:spcPct val="10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b="0" lang="cs-CZ" sz="2400" spc="-1" strike="noStrike">
                <a:solidFill>
                  <a:srgbClr val="000000"/>
                </a:solidFill>
                <a:latin typeface="Garamond"/>
              </a:rPr>
              <a:t>Teorie multikulturního (transkulturního) ošetřování se někdy nazývá také model vycházejícího slunce (Sunrise model). </a:t>
            </a:r>
            <a:endParaRPr b="0" lang="en-US" sz="2400" spc="-1" strike="noStrike">
              <a:solidFill>
                <a:srgbClr val="000000"/>
              </a:solidFill>
              <a:latin typeface="Garamond"/>
            </a:endParaRPr>
          </a:p>
          <a:p>
            <a:pPr marL="182880" indent="-182520">
              <a:lnSpc>
                <a:spcPct val="10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b="0" lang="cs-CZ" sz="2400" spc="-1" strike="noStrike">
                <a:solidFill>
                  <a:srgbClr val="000000"/>
                </a:solidFill>
                <a:latin typeface="Garamond"/>
              </a:rPr>
              <a:t>Rozdíly mezi kulturami se týkají například vnímání lidského těla a jeho částí, intimity, stravování, režimu dne, komunikace, mezilidských a rodinných vztahů a kontaktů, o zvyklosti v oblasti péče a ošetřovatelství, pojetí zdraví a nemoci, pojetí vztahu mezi ošetřovaným a ošetřujícím.  </a:t>
            </a:r>
            <a:endParaRPr b="0" lang="en-US" sz="2400" spc="-1" strike="noStrike">
              <a:solidFill>
                <a:srgbClr val="000000"/>
              </a:solidFill>
              <a:latin typeface="Garamon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1066680" y="425160"/>
            <a:ext cx="10058040" cy="8755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800" spc="-1" strike="noStrike">
                <a:solidFill>
                  <a:srgbClr val="262626"/>
                </a:solidFill>
                <a:latin typeface="Garamond"/>
              </a:rPr>
              <a:t>Otázky na závěr</a:t>
            </a:r>
            <a:endParaRPr b="0" lang="en-US" sz="4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107" name="TextShape 2"/>
          <p:cNvSpPr txBox="1"/>
          <p:nvPr/>
        </p:nvSpPr>
        <p:spPr>
          <a:xfrm>
            <a:off x="1066680" y="1455480"/>
            <a:ext cx="10058040" cy="457920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p>
            <a:pPr marL="182880" indent="-182520">
              <a:lnSpc>
                <a:spcPct val="10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b="0" lang="cs-CZ" sz="2000" spc="-1" strike="noStrike">
                <a:solidFill>
                  <a:srgbClr val="000000"/>
                </a:solidFill>
                <a:latin typeface="Garamond"/>
              </a:rPr>
              <a:t>Ind v nemocnici- s čím se můžeme setkat? </a:t>
            </a:r>
            <a:endParaRPr b="0" lang="en-US" sz="2000" spc="-1" strike="noStrike">
              <a:solidFill>
                <a:srgbClr val="000000"/>
              </a:solidFill>
              <a:latin typeface="Garamond"/>
            </a:endParaRPr>
          </a:p>
          <a:p>
            <a:pPr marL="182880" indent="-182520">
              <a:lnSpc>
                <a:spcPct val="10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b="0" lang="cs-CZ" sz="2000" spc="-1" strike="noStrike">
                <a:solidFill>
                  <a:srgbClr val="000000"/>
                </a:solidFill>
                <a:latin typeface="Garamond"/>
              </a:rPr>
              <a:t>Na co upozorníme Indickou návštěvu v nemocnici?</a:t>
            </a:r>
            <a:endParaRPr b="0" lang="en-US" sz="2000" spc="-1" strike="noStrike">
              <a:solidFill>
                <a:srgbClr val="000000"/>
              </a:solidFill>
              <a:latin typeface="Garamond"/>
            </a:endParaRPr>
          </a:p>
          <a:p>
            <a:pPr marL="182880" indent="-182520">
              <a:lnSpc>
                <a:spcPct val="10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b="0" lang="cs-CZ" sz="2000" spc="-1" strike="noStrike">
                <a:solidFill>
                  <a:srgbClr val="000000"/>
                </a:solidFill>
                <a:latin typeface="Garamond"/>
              </a:rPr>
              <a:t>Jaké jídlo zásadně nenabízíme hinduistovi? </a:t>
            </a:r>
            <a:endParaRPr b="0" lang="en-US" sz="2000" spc="-1" strike="noStrike">
              <a:solidFill>
                <a:srgbClr val="000000"/>
              </a:solidFill>
              <a:latin typeface="Garamond"/>
            </a:endParaRPr>
          </a:p>
          <a:p>
            <a:pPr marL="182880" indent="-182520">
              <a:lnSpc>
                <a:spcPct val="10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b="0" lang="cs-CZ" sz="2000" spc="-1" strike="noStrike">
                <a:solidFill>
                  <a:srgbClr val="000000"/>
                </a:solidFill>
                <a:latin typeface="Garamond"/>
              </a:rPr>
              <a:t>Když se narodí holčička- co můžeme očekávat? </a:t>
            </a:r>
            <a:endParaRPr b="0" lang="en-US" sz="2000" spc="-1" strike="noStrike">
              <a:solidFill>
                <a:srgbClr val="000000"/>
              </a:solidFill>
              <a:latin typeface="Garamon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1066680" y="386280"/>
            <a:ext cx="10058040" cy="8881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4800" spc="-1" strike="noStrike">
                <a:solidFill>
                  <a:srgbClr val="262626"/>
                </a:solidFill>
                <a:latin typeface="Garamond"/>
              </a:rPr>
              <a:t>Použitá literatura</a:t>
            </a:r>
            <a:endParaRPr b="0" lang="en-US" sz="4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109" name="TextShape 2"/>
          <p:cNvSpPr txBox="1"/>
          <p:nvPr/>
        </p:nvSpPr>
        <p:spPr>
          <a:xfrm>
            <a:off x="1066680" y="1468080"/>
            <a:ext cx="10058040" cy="456660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182880" indent="-182520">
              <a:lnSpc>
                <a:spcPct val="10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b="0" lang="cs-CZ" sz="2000" spc="-1" strike="noStrike">
                <a:solidFill>
                  <a:srgbClr val="000000"/>
                </a:solidFill>
                <a:latin typeface="Garamond"/>
              </a:rPr>
              <a:t>AUTOR REBEKA RALBOVSKÁ. </a:t>
            </a:r>
            <a:r>
              <a:rPr b="0" i="1" lang="cs-CZ" sz="2000" spc="-1" strike="noStrike">
                <a:solidFill>
                  <a:srgbClr val="000000"/>
                </a:solidFill>
                <a:latin typeface="Garamond"/>
              </a:rPr>
              <a:t>Multikulturní přístup pro pomáhající profese</a:t>
            </a:r>
            <a:r>
              <a:rPr b="0" lang="cs-CZ" sz="2000" spc="-1" strike="noStrike">
                <a:solidFill>
                  <a:srgbClr val="000000"/>
                </a:solidFill>
                <a:latin typeface="Garamond"/>
              </a:rPr>
              <a:t>. Vyd. 2., dopl. Bratislava: Vysoká škola zdravotníctva a sociálnej práce sv. Alžbety, 2010. ISBN 9788087386095.</a:t>
            </a:r>
            <a:endParaRPr b="0" lang="en-US" sz="2000" spc="-1" strike="noStrike">
              <a:solidFill>
                <a:srgbClr val="000000"/>
              </a:solidFill>
              <a:latin typeface="Garamond"/>
            </a:endParaRPr>
          </a:p>
          <a:p>
            <a:pPr marL="182880" indent="-182520">
              <a:lnSpc>
                <a:spcPct val="100000"/>
              </a:lnSpc>
              <a:spcBef>
                <a:spcPts val="901"/>
              </a:spcBef>
              <a:buClr>
                <a:srgbClr val="262626"/>
              </a:buClr>
              <a:buFont typeface="Garamond"/>
              <a:buChar char="◦"/>
            </a:pPr>
            <a:r>
              <a:rPr b="0" lang="cs-CZ" sz="1800" spc="-1" strike="noStrike">
                <a:solidFill>
                  <a:srgbClr val="000000"/>
                </a:solidFill>
                <a:latin typeface="Garamond"/>
              </a:rPr>
              <a:t>https://sharepoint.vszdrav.cz/Poklady%20k%20vuce/Multikulturní%20ošetřovatelství.aspx</a:t>
            </a:r>
            <a:endParaRPr b="0" lang="en-US" sz="1800" spc="-1" strike="noStrike">
              <a:solidFill>
                <a:srgbClr val="000000"/>
              </a:solidFill>
              <a:latin typeface="Garamon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1066680" y="642600"/>
            <a:ext cx="10058040" cy="207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cs-CZ" sz="800" spc="-1" strike="noStrike">
                <a:solidFill>
                  <a:srgbClr val="262626"/>
                </a:solidFill>
                <a:latin typeface="Garamond"/>
              </a:rPr>
              <a:t>.</a:t>
            </a:r>
            <a:endParaRPr b="0" lang="en-US" sz="800" spc="-1" strike="noStrike">
              <a:solidFill>
                <a:srgbClr val="000000"/>
              </a:solidFill>
              <a:latin typeface="Garamond"/>
            </a:endParaRPr>
          </a:p>
        </p:txBody>
      </p:sp>
      <p:pic>
        <p:nvPicPr>
          <p:cNvPr id="111" name="Zástupný symbol pro obsah 3" descr="Výsledek obrázku pro dhanyavad"/>
          <p:cNvPicPr/>
          <p:nvPr/>
        </p:nvPicPr>
        <p:blipFill>
          <a:blip r:embed="rId1"/>
          <a:stretch/>
        </p:blipFill>
        <p:spPr>
          <a:xfrm>
            <a:off x="3219840" y="1184760"/>
            <a:ext cx="4780080" cy="4803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?>
<Relationships xmlns="http://schemas.openxmlformats.org/package/2006/relationships"><Relationship Id="rId1" Type="http://schemas.openxmlformats.org/officeDocument/2006/relationships/customXmlProps" Target="itemProps1.xml"/>
</Relationships>
</file>

<file path=customXml/_rels/item2.xml.rels><?xml version="1.0" encoding="UTF-8"?>
<Relationships xmlns="http://schemas.openxmlformats.org/package/2006/relationships"><Relationship Id="rId1" Type="http://schemas.openxmlformats.org/officeDocument/2006/relationships/customXmlProps" Target="itemProps2.xml"/>
</Relationships>
</file>

<file path=customXml/_rels/item3.xml.rels><?xml version="1.0" encoding="UTF-8"?>
<Relationships xmlns="http://schemas.openxmlformats.org/package/2006/relationships"><Relationship Id="rId1" Type="http://schemas.openxmlformats.org/officeDocument/2006/relationships/customXmlProps" Target="itemProps3.xml"/>
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BAEB9FE6D5B0347AD6A09FDA5231424" ma:contentTypeVersion="" ma:contentTypeDescription="Vytvoří nový dokument" ma:contentTypeScope="" ma:versionID="b7d123a1cd59684954f95bec9ce2d4d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0de9948cdc4cc6a099fae038cdc12f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83E1156-483C-494D-B366-FCD5FCB187D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87A2EA3-7E13-46C9-83F4-FC18CEA679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4BA4C4A-5570-4B3B-8895-36E5AB1EA696}">
  <ds:schemaRefs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4765</TotalTime>
  <Application>LibreOffice/7.0.1.2$Windows_X86_64 LibreOffice_project/7cbcfc562f6eb6708b5ff7d7397325de9e764452</Application>
  <Words>434</Words>
  <Paragraphs>43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2017-11-27T20:34:04Z</dcterms:created>
  <dc:creator>Honzik</dc:creator>
  <dc:description/>
  <dc:language>cs-CZ</dc:language>
  <cp:lastModifiedBy>Hlinovská, Jana</cp:lastModifiedBy>
  <dcterms:modified xsi:type="dcterms:W3CDTF">2019-09-23T13:27:07Z</dcterms:modified>
  <cp:revision>25</cp:revision>
  <dc:subject/>
  <dc:title>MULTIKULTURNÍ OŠETŘOVATELSTVÍ SE ZAMĚŘENÍM NA HINDUISMUS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ntentTypeId">
    <vt:lpwstr>0x0101005BAEB9FE6D5B0347AD6A09FDA5231424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Širokoúhlá obrazovka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9</vt:i4>
  </property>
</Properties>
</file>