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467600" y="21031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7868520" y="21031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1066680" y="41569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4467600" y="41569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7868520" y="41569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467600" y="21031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7868520" y="21031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1066680" y="41569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467600" y="41569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7868520" y="4156920"/>
            <a:ext cx="323856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931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20800" y="41569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066680" y="4156920"/>
            <a:ext cx="10058040" cy="1875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beec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371880" y="374760"/>
            <a:ext cx="11448000" cy="6107760"/>
          </a:xfrm>
          <a:prstGeom prst="rect">
            <a:avLst/>
          </a:prstGeom>
          <a:noFill/>
          <a:ln cap="sq" w="6350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 rotWithShape="0">
            <a:blip r:embed="rId2">
              <a:alphaModFix amt="40000"/>
            </a:blip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307880" y="1267560"/>
            <a:ext cx="9576000" cy="430776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algn="ctr" blurRad="50800" rotWithShape="0">
              <a:srgbClr val="000000">
                <a:alpha val="66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1447920" y="1411560"/>
            <a:ext cx="9295920" cy="4034520"/>
          </a:xfrm>
          <a:prstGeom prst="rect">
            <a:avLst/>
          </a:prstGeom>
          <a:noFill/>
          <a:ln cap="sq" w="6350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5135760" y="1267560"/>
            <a:ext cx="1919880" cy="731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" name="Group 7"/>
          <p:cNvGrpSpPr/>
          <p:nvPr/>
        </p:nvGrpSpPr>
        <p:grpSpPr>
          <a:xfrm>
            <a:off x="5249880" y="1267560"/>
            <a:ext cx="1691640" cy="645120"/>
            <a:chOff x="5249880" y="1267560"/>
            <a:chExt cx="1691640" cy="645120"/>
          </a:xfrm>
        </p:grpSpPr>
        <p:sp>
          <p:nvSpPr>
            <p:cNvPr id="7" name="Line 8"/>
            <p:cNvSpPr/>
            <p:nvPr/>
          </p:nvSpPr>
          <p:spPr>
            <a:xfrm>
              <a:off x="5249880" y="1267560"/>
              <a:ext cx="0" cy="64008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" name="Line 9"/>
            <p:cNvSpPr/>
            <p:nvPr/>
          </p:nvSpPr>
          <p:spPr>
            <a:xfrm>
              <a:off x="6941520" y="1267560"/>
              <a:ext cx="0" cy="64008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" name="Line 10"/>
            <p:cNvSpPr/>
            <p:nvPr/>
          </p:nvSpPr>
          <p:spPr>
            <a:xfrm>
              <a:off x="5249880" y="1912680"/>
              <a:ext cx="169164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1561680" y="2091240"/>
            <a:ext cx="9068400" cy="259056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83000"/>
              </a:lnSpc>
            </a:pPr>
            <a:r>
              <a:rPr b="0" lang="cs-CZ" sz="7200" spc="-100" strike="noStrike" cap="all">
                <a:solidFill>
                  <a:srgbClr val="262626"/>
                </a:solidFill>
                <a:latin typeface="Garamond"/>
              </a:rPr>
              <a:t>Kliknutím lze upravit styl.</a:t>
            </a:r>
            <a:endParaRPr b="0" lang="en-US" sz="72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5318640" y="1341360"/>
            <a:ext cx="1554120" cy="52668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fld id="{60A60018-EF1F-4BE3-9D94-CCDA1335C7FB}" type="datetime">
              <a:rPr b="0" lang="en-US" sz="1300" spc="-1" strike="noStrike">
                <a:solidFill>
                  <a:srgbClr val="ffffff"/>
                </a:solidFill>
                <a:latin typeface="Garamond"/>
              </a:rPr>
              <a:t>10/1/20</a:t>
            </a:fld>
            <a:endParaRPr b="0" lang="cs-CZ" sz="1300" spc="-1" strike="noStrike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1454040" y="5212080"/>
            <a:ext cx="5905080" cy="228240"/>
          </a:xfrm>
          <a:prstGeom prst="rect">
            <a:avLst/>
          </a:prstGeom>
        </p:spPr>
        <p:txBody>
          <a:bodyPr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06880" y="5212080"/>
            <a:ext cx="2111400" cy="22824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B8BB157-55D3-415D-A8C1-2B6ECC62C9B9}" type="slidenum">
              <a:rPr b="0" lang="en-US" sz="1000" spc="-1" strike="noStrike">
                <a:solidFill>
                  <a:srgbClr val="707070"/>
                </a:solidFill>
                <a:latin typeface="Garamond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Garamond"/>
              </a:rPr>
              <a:t>Klikněte pro úpravu formátu textu osnovy</a:t>
            </a:r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Garamond"/>
              </a:rPr>
              <a:t>Druhá úroveň</a:t>
            </a:r>
            <a:endParaRPr b="0" lang="en-US" sz="1400" spc="-1" strike="noStrike">
              <a:solidFill>
                <a:srgbClr val="000000"/>
              </a:solidFill>
              <a:latin typeface="Garamond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Garamond"/>
              </a:rPr>
              <a:t>Třetí úroveň</a:t>
            </a:r>
            <a:endParaRPr b="0" lang="en-US" sz="1400" spc="-1" strike="noStrike">
              <a:solidFill>
                <a:srgbClr val="000000"/>
              </a:solidFill>
              <a:latin typeface="Garamond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Garamond"/>
              </a:rPr>
              <a:t>Čtvrtá úroveň osnovy</a:t>
            </a:r>
            <a:endParaRPr b="0" lang="en-US" sz="1400" spc="-1" strike="noStrike">
              <a:solidFill>
                <a:srgbClr val="000000"/>
              </a:solidFill>
              <a:latin typeface="Garamond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aramond"/>
              </a:rPr>
              <a:t>Pátá úroveň osnovy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aramond"/>
              </a:rPr>
              <a:t>Šestá úroveň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aramond"/>
              </a:rPr>
              <a:t>Sedmá úroveň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2"/>
          <p:cNvSpPr/>
          <p:nvPr/>
        </p:nvSpPr>
        <p:spPr>
          <a:xfrm>
            <a:off x="371880" y="374760"/>
            <a:ext cx="11448000" cy="6107760"/>
          </a:xfrm>
          <a:prstGeom prst="rect">
            <a:avLst/>
          </a:prstGeom>
          <a:noFill/>
          <a:ln cap="sq" w="6350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PlaceHolder 3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Garamond"/>
              </a:rPr>
              <a:t>Kliknutím lze upravit styl.</a:t>
            </a:r>
            <a:endParaRPr b="0" lang="en-US" sz="4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93156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1800" spc="-1" strike="noStrike">
                <a:solidFill>
                  <a:srgbClr val="000000"/>
                </a:solidFill>
                <a:latin typeface="Garamond"/>
              </a:rPr>
              <a:t>Kliknutím lze upravit styly předlohy textu.</a:t>
            </a:r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1600" spc="-1" strike="noStrike">
                <a:solidFill>
                  <a:srgbClr val="000000"/>
                </a:solidFill>
                <a:latin typeface="Garamond"/>
              </a:rPr>
              <a:t>Druhá úroveň</a:t>
            </a:r>
            <a:endParaRPr b="0" lang="en-US" sz="1600" spc="-1" strike="noStrike">
              <a:solidFill>
                <a:srgbClr val="000000"/>
              </a:solidFill>
              <a:latin typeface="Garamond"/>
            </a:endParaRPr>
          </a:p>
          <a:p>
            <a:pPr lvl="2" marL="73152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1400" spc="-1" strike="noStrike">
                <a:solidFill>
                  <a:srgbClr val="000000"/>
                </a:solidFill>
                <a:latin typeface="Garamond"/>
              </a:rPr>
              <a:t>Třetí úroveň</a:t>
            </a:r>
            <a:endParaRPr b="0" lang="en-US" sz="1400" spc="-1" strike="noStrike">
              <a:solidFill>
                <a:srgbClr val="000000"/>
              </a:solidFill>
              <a:latin typeface="Garamond"/>
            </a:endParaRPr>
          </a:p>
          <a:p>
            <a:pPr lvl="3" marL="100584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1400" spc="-1" strike="noStrike">
                <a:solidFill>
                  <a:srgbClr val="000000"/>
                </a:solidFill>
                <a:latin typeface="Garamond"/>
              </a:rPr>
              <a:t>Čtvrtá úroveň</a:t>
            </a:r>
            <a:endParaRPr b="0" lang="en-US" sz="1400" spc="-1" strike="noStrike">
              <a:solidFill>
                <a:srgbClr val="000000"/>
              </a:solidFill>
              <a:latin typeface="Garamond"/>
            </a:endParaRPr>
          </a:p>
          <a:p>
            <a:pPr lvl="4" marL="128016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1400" spc="-1" strike="noStrike">
                <a:solidFill>
                  <a:srgbClr val="000000"/>
                </a:solidFill>
                <a:latin typeface="Garamond"/>
              </a:rPr>
              <a:t>Pátá úroveň</a:t>
            </a:r>
            <a:endParaRPr b="0" lang="en-US" sz="1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dt"/>
          </p:nvPr>
        </p:nvSpPr>
        <p:spPr>
          <a:xfrm>
            <a:off x="389520" y="6214680"/>
            <a:ext cx="2742840" cy="25560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fld id="{48A93D22-9694-431E-9994-4299396200E0}" type="datetime">
              <a:rPr b="0" lang="en-US" sz="1000" spc="-1" strike="noStrike">
                <a:solidFill>
                  <a:srgbClr val="404040"/>
                </a:solidFill>
                <a:latin typeface="Garamond"/>
              </a:rPr>
              <a:t>10/1/20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ftr"/>
          </p:nvPr>
        </p:nvSpPr>
        <p:spPr>
          <a:xfrm>
            <a:off x="3489840" y="6214680"/>
            <a:ext cx="5211720" cy="255600"/>
          </a:xfrm>
          <a:prstGeom prst="rect">
            <a:avLst/>
          </a:prstGeom>
        </p:spPr>
        <p:txBody>
          <a:bodyPr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sldNum"/>
          </p:nvPr>
        </p:nvSpPr>
        <p:spPr>
          <a:xfrm>
            <a:off x="10348560" y="6214680"/>
            <a:ext cx="1462680" cy="25560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A141327-7087-47A5-A53A-07495574C610}" type="slidenum">
              <a:rPr b="0" lang="en-US" sz="1000" spc="-1" strike="noStrike">
                <a:solidFill>
                  <a:srgbClr val="404040"/>
                </a:solidFill>
                <a:latin typeface="Garamond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562040" y="1764360"/>
            <a:ext cx="9067680" cy="254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83000"/>
              </a:lnSpc>
            </a:pPr>
            <a:r>
              <a:rPr b="0" lang="cs-CZ" sz="4400" spc="-100" strike="noStrike" cap="all">
                <a:solidFill>
                  <a:srgbClr val="262626"/>
                </a:solidFill>
                <a:latin typeface="Garamond"/>
              </a:rPr>
              <a:t>MULTIKULTURNÍ OŠETŘOVATELSTVÍ SE ZAMĚŘENÍM NA HINDUISMUS</a:t>
            </a:r>
            <a:endParaRPr b="0" lang="en-US" sz="4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562040" y="4682160"/>
            <a:ext cx="907056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Garamond"/>
              </a:rPr>
              <a:t>Záznam o edukaci</a:t>
            </a:r>
            <a:endParaRPr b="0" lang="en-US" sz="4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066680" y="2103120"/>
            <a:ext cx="10058040" cy="3931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800" spc="-1" strike="noStrike">
                <a:solidFill>
                  <a:srgbClr val="000000"/>
                </a:solidFill>
                <a:latin typeface="Garamond"/>
              </a:rPr>
              <a:t>Edukační jednotka: Multikulturní ošetřovatelství se zaměřením na Hinduismus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800" spc="-1" strike="noStrike">
                <a:solidFill>
                  <a:srgbClr val="000000"/>
                </a:solidFill>
                <a:latin typeface="Garamond"/>
              </a:rPr>
              <a:t>Edukátor: Barbora Lomičková Sučanová</a:t>
            </a:r>
            <a:r>
              <a:rPr b="0" lang="cs-CZ" sz="2800" spc="-1" strike="noStrike">
                <a:solidFill>
                  <a:srgbClr val="000000"/>
                </a:solidFill>
                <a:latin typeface="Garamond"/>
              </a:rPr>
              <a:t>, studentka 2. ročníku oboru porodní asistentka na Vysoké škole zdravotnické, o.p.s.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800" spc="-1" strike="noStrike">
                <a:solidFill>
                  <a:srgbClr val="000000"/>
                </a:solidFill>
                <a:latin typeface="Garamond"/>
              </a:rPr>
              <a:t>Edukant: studijní skupina 2APA Vysoké školy zdravotnické, o.p.s., posluchačky předmětu Edukační činnost porodní asistentky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800" spc="-1" strike="noStrike">
                <a:solidFill>
                  <a:srgbClr val="000000"/>
                </a:solidFill>
                <a:latin typeface="Garamond"/>
              </a:rPr>
              <a:t>Čas: 18.12.2017</a:t>
            </a: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54864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 marL="54864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066680" y="1661400"/>
            <a:ext cx="10058040" cy="4373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Výukové cíle: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Kognitivní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: u posluchaček - budoucích porodních asistentek dojde ke zvýšení informovanosti v problematice multikulturního ošetřovatelství se zaměřením na hinduismus.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Afektivní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: posluchačky mají zájem o podané informace, uvědomují si jejich důležitost.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Psychomotorické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: posluchačky vědí o problematice multikulturního ošetřovatelství se zaměřením na hinduismus, a následně budou schopny správně přistupovat a komunikovat s příslušníky jiné kultury.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066680" y="642600"/>
            <a:ext cx="10058040" cy="4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800" spc="-1" strike="noStrike">
                <a:solidFill>
                  <a:srgbClr val="262626"/>
                </a:solidFill>
                <a:latin typeface="Garamond"/>
              </a:rPr>
              <a:t>.</a:t>
            </a:r>
            <a:endParaRPr b="0" lang="en-US" sz="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066680" y="1532520"/>
            <a:ext cx="10058040" cy="4159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182880" indent="-182520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Organizační forma: skupinová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Didaktické pomůcky: počítač, zobrazovací technika, textový materiál, video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Metody edukace: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9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Slovní: přednáška, diskuze, vysvětlení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9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Názorné demonstrace: projekce videa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9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Ověřování úrovně dosažených cílů u edukanta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9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Počáteční: ověření předchozích znalostí formou otázek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9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Průběžné: doplňující otázky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lvl="1" marL="457200" indent="-182520">
              <a:lnSpc>
                <a:spcPct val="9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Závěrečné: společná diskuze a shrnutí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066680" y="642600"/>
            <a:ext cx="10058040" cy="181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>
              <a:lnSpc>
                <a:spcPct val="90000"/>
              </a:lnSpc>
            </a:pPr>
            <a:r>
              <a:rPr b="0" lang="cs-CZ" sz="800" spc="-1" strike="noStrike">
                <a:solidFill>
                  <a:srgbClr val="262626"/>
                </a:solidFill>
                <a:latin typeface="Garamond"/>
              </a:rPr>
              <a:t>.</a:t>
            </a:r>
            <a:endParaRPr b="0" lang="en-US" sz="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66680" y="399240"/>
            <a:ext cx="10058040" cy="1029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262626"/>
                </a:solidFill>
                <a:latin typeface="Garamond"/>
              </a:rPr>
              <a:t>OVĚŘENÍ PŘEDCHOZÍCH ZNALOSTÍ</a:t>
            </a:r>
            <a:endParaRPr b="0" lang="en-US" sz="36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066680" y="1661400"/>
            <a:ext cx="10058040" cy="4373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Co vás napadne, když si představíte ,,typického“ Inda?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Jaký je hinduistický pozdrav?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Jakým jazykem mluví hinduisté?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Jak se stravují?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Co znamená slovo </a:t>
            </a:r>
            <a:r>
              <a:rPr b="0" i="1" lang="cs-CZ" sz="2400" spc="-1" strike="noStrike">
                <a:solidFill>
                  <a:srgbClr val="000000"/>
                </a:solidFill>
                <a:latin typeface="Garamond"/>
              </a:rPr>
              <a:t>kasta</a:t>
            </a: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?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Víte, kterou ruku Indové považují za nečistou a proč?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Garamond"/>
              </a:rPr>
              <a:t>Motivační úvod- multikulturní ošetřovatelství</a:t>
            </a:r>
            <a:endParaRPr b="0" lang="en-US" sz="4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066680" y="1764360"/>
            <a:ext cx="10058040" cy="42703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1" lang="cs-CZ" sz="2400" spc="-1" strike="noStrike">
                <a:solidFill>
                  <a:srgbClr val="000000"/>
                </a:solidFill>
                <a:latin typeface="Garamond"/>
              </a:rPr>
              <a:t>Multikulturní ošetřovatelství </a:t>
            </a: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znamená ošetřovatelský a kulturně-antropologický obor srovnávacího studia a praxe, který zohledňuje individualitu, víru a kulturu jedince či skupiny stejných či odlišných kultur. Má význam nejen pro ošetřování cizinců, ale především pro péči o příslušníky etnických menšin.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Teorie multikulturního (transkulturního) ošetřování se někdy nazývá také model vycházejícího slunce (Sunrise model).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400" spc="-1" strike="noStrike">
                <a:solidFill>
                  <a:srgbClr val="000000"/>
                </a:solidFill>
                <a:latin typeface="Garamond"/>
              </a:rPr>
              <a:t>Rozdíly mezi kulturami se týkají například vnímání lidského těla a jeho částí, intimity, stravování, režimu dne, komunikace, mezilidských a rodinných vztahů a kontaktů, o zvyklosti v oblasti péče a ošetřovatelství, pojetí zdraví a nemoci, pojetí vztahu mezi ošetřovaným a ošetřujícím.  </a:t>
            </a:r>
            <a:endParaRPr b="0" lang="en-US" sz="24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66680" y="425160"/>
            <a:ext cx="10058040" cy="87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Garamond"/>
              </a:rPr>
              <a:t>Otázky na závěr</a:t>
            </a:r>
            <a:endParaRPr b="0" lang="en-US" sz="4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066680" y="1455480"/>
            <a:ext cx="10058040" cy="4579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000" spc="-1" strike="noStrike">
                <a:solidFill>
                  <a:srgbClr val="000000"/>
                </a:solidFill>
                <a:latin typeface="Garamond"/>
              </a:rPr>
              <a:t>Ind v nemocnici- s čím se můžeme setkat? 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000" spc="-1" strike="noStrike">
                <a:solidFill>
                  <a:srgbClr val="000000"/>
                </a:solidFill>
                <a:latin typeface="Garamond"/>
              </a:rPr>
              <a:t>Na co upozorníme Indickou návštěvu v nemocnici?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000" spc="-1" strike="noStrike">
                <a:solidFill>
                  <a:srgbClr val="000000"/>
                </a:solidFill>
                <a:latin typeface="Garamond"/>
              </a:rPr>
              <a:t>Jaké jídlo zásadně nenabízíme hinduistovi? 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000" spc="-1" strike="noStrike">
                <a:solidFill>
                  <a:srgbClr val="000000"/>
                </a:solidFill>
                <a:latin typeface="Garamond"/>
              </a:rPr>
              <a:t>Když se narodí holčička- co můžeme očekávat? 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66680" y="386280"/>
            <a:ext cx="10058040" cy="888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800" spc="-1" strike="noStrike">
                <a:solidFill>
                  <a:srgbClr val="262626"/>
                </a:solidFill>
                <a:latin typeface="Garamond"/>
              </a:rPr>
              <a:t>Použitá literatura</a:t>
            </a:r>
            <a:endParaRPr b="0" lang="en-US" sz="4800" spc="-1" strike="noStrike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66680" y="1468080"/>
            <a:ext cx="10058040" cy="45666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2000" spc="-1" strike="noStrike">
                <a:solidFill>
                  <a:srgbClr val="000000"/>
                </a:solidFill>
                <a:latin typeface="Garamond"/>
              </a:rPr>
              <a:t>AUTOR REBEKA RALBOVSKÁ. </a:t>
            </a:r>
            <a:r>
              <a:rPr b="0" i="1" lang="cs-CZ" sz="2000" spc="-1" strike="noStrike">
                <a:solidFill>
                  <a:srgbClr val="000000"/>
                </a:solidFill>
                <a:latin typeface="Garamond"/>
              </a:rPr>
              <a:t>Multikulturní přístup pro pomáhající profese</a:t>
            </a:r>
            <a:r>
              <a:rPr b="0" lang="cs-CZ" sz="2000" spc="-1" strike="noStrike">
                <a:solidFill>
                  <a:srgbClr val="000000"/>
                </a:solidFill>
                <a:latin typeface="Garamond"/>
              </a:rPr>
              <a:t>. Vyd. 2., dopl. Bratislava: Vysoká škola zdravotníctva a sociálnej práce sv. Alžbety, 2010. ISBN 9788087386095.</a:t>
            </a:r>
            <a:endParaRPr b="0" lang="en-US" sz="2000" spc="-1" strike="noStrike">
              <a:solidFill>
                <a:srgbClr val="000000"/>
              </a:solidFill>
              <a:latin typeface="Garamond"/>
            </a:endParaRPr>
          </a:p>
          <a:p>
            <a:pPr marL="182880" indent="-182520">
              <a:lnSpc>
                <a:spcPct val="10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b="0" lang="cs-CZ" sz="1800" spc="-1" strike="noStrike">
                <a:solidFill>
                  <a:srgbClr val="000000"/>
                </a:solidFill>
                <a:latin typeface="Garamond"/>
              </a:rPr>
              <a:t>https://sharepoint.vszdrav.cz/Poklady%20k%20vuce/Multikulturní%20ošetřovatelství.aspx</a:t>
            </a:r>
            <a:endParaRPr b="0" lang="en-US" sz="1800" spc="-1" strike="noStrike">
              <a:solidFill>
                <a:srgbClr val="000000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066680" y="642600"/>
            <a:ext cx="10058040" cy="207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800" spc="-1" strike="noStrike">
                <a:solidFill>
                  <a:srgbClr val="262626"/>
                </a:solidFill>
                <a:latin typeface="Garamond"/>
              </a:rPr>
              <a:t>.</a:t>
            </a:r>
            <a:endParaRPr b="0" lang="en-US" sz="800" spc="-1" strike="noStrike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11" name="Zástupný symbol pro obsah 3" descr="Výsledek obrázku pro dhanyavad"/>
          <p:cNvPicPr/>
          <p:nvPr/>
        </p:nvPicPr>
        <p:blipFill>
          <a:blip r:embed="rId1"/>
          <a:stretch/>
        </p:blipFill>
        <p:spPr>
          <a:xfrm>
            <a:off x="3219840" y="1184760"/>
            <a:ext cx="4780080" cy="4803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BA4C4A-5570-4B3B-8895-36E5AB1EA69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4765</TotalTime>
  <Application>LibreOffice/7.0.1.2$Windows_X86_64 LibreOffice_project/7cbcfc562f6eb6708b5ff7d7397325de9e764452</Application>
  <Words>434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2017-11-27T20:34:04Z</dcterms:created>
  <dc:creator>Honzik</dc:creator>
  <dc:description/>
  <dc:language>cs-CZ</dc:language>
  <cp:lastModifiedBy>Hlinovská, Jana</cp:lastModifiedBy>
  <dcterms:modified xsi:type="dcterms:W3CDTF">2019-09-23T13:27:07Z</dcterms:modified>
  <cp:revision>25</cp:revision>
  <dc:subject/>
  <dc:title>MULTIKULTURNÍ OŠETŘOVATELSTVÍ SE ZAMĚŘENÍM NA HINDUISMUS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0x0101005BAEB9FE6D5B0347AD6A09FDA5231424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