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720" y="-8640"/>
            <a:ext cx="12190680" cy="6866640"/>
            <a:chOff x="720" y="-8640"/>
            <a:chExt cx="12190680" cy="6866640"/>
          </a:xfrm>
        </p:grpSpPr>
        <p:sp>
          <p:nvSpPr>
            <p:cNvPr id="12" name="Line 13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3" name="Line 14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CustomShape 15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 rot="10800000">
              <a:off x="720" y="720"/>
              <a:ext cx="842040" cy="56653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080" cy="1320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1"/>
          <p:cNvGrpSpPr/>
          <p:nvPr/>
        </p:nvGrpSpPr>
        <p:grpSpPr>
          <a:xfrm>
            <a:off x="0" y="-8640"/>
            <a:ext cx="12191400" cy="6866640"/>
            <a:chOff x="0" y="-8640"/>
            <a:chExt cx="12191400" cy="6866640"/>
          </a:xfrm>
        </p:grpSpPr>
        <p:sp>
          <p:nvSpPr>
            <p:cNvPr id="6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3" name="CustomShape 4"/>
            <p:cNvSpPr/>
            <p:nvPr/>
          </p:nvSpPr>
          <p:spPr>
            <a:xfrm>
              <a:off x="9181440" y="-8640"/>
              <a:ext cx="3006720" cy="686592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4" name="CustomShape 5"/>
            <p:cNvSpPr/>
            <p:nvPr/>
          </p:nvSpPr>
          <p:spPr>
            <a:xfrm>
              <a:off x="9603360" y="-8640"/>
              <a:ext cx="2587680" cy="686592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5" name="CustomShape 6"/>
            <p:cNvSpPr/>
            <p:nvPr/>
          </p:nvSpPr>
          <p:spPr>
            <a:xfrm>
              <a:off x="8932320" y="3048120"/>
              <a:ext cx="3259080" cy="380916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6" name="CustomShape 7"/>
            <p:cNvSpPr/>
            <p:nvPr/>
          </p:nvSpPr>
          <p:spPr>
            <a:xfrm>
              <a:off x="9334440" y="-8640"/>
              <a:ext cx="2853720" cy="686592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CustomShape 8"/>
            <p:cNvSpPr/>
            <p:nvPr/>
          </p:nvSpPr>
          <p:spPr>
            <a:xfrm>
              <a:off x="10898640" y="-8640"/>
              <a:ext cx="1289520" cy="686592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CustomShape 9"/>
            <p:cNvSpPr/>
            <p:nvPr/>
          </p:nvSpPr>
          <p:spPr>
            <a:xfrm>
              <a:off x="10938960" y="-8640"/>
              <a:ext cx="1249200" cy="686592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CustomShape 10"/>
            <p:cNvSpPr/>
            <p:nvPr/>
          </p:nvSpPr>
          <p:spPr>
            <a:xfrm>
              <a:off x="10371600" y="3589920"/>
              <a:ext cx="1816560" cy="326736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CustomShape 11"/>
            <p:cNvSpPr/>
            <p:nvPr/>
          </p:nvSpPr>
          <p:spPr>
            <a:xfrm>
              <a:off x="0" y="4013280"/>
              <a:ext cx="447840" cy="28440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1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72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1" name="TextShape 3"/>
          <p:cNvSpPr txBox="1"/>
          <p:nvPr/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cs-CZ" sz="3200" spc="-1" strike="noStrike">
                <a:latin typeface="Arial"/>
              </a:rPr>
              <a:t>EDUKACE U PACIENTA …</a:t>
            </a:r>
            <a:r>
              <a:rPr b="0" lang="cs-CZ" sz="3200" spc="-1" strike="noStrike">
                <a:latin typeface="Arial"/>
              </a:rPr>
              <a:t>…</a:t>
            </a:r>
            <a:endParaRPr b="0" lang="cs-CZ" sz="3200" spc="-1" strike="noStrike">
              <a:latin typeface="Arial"/>
            </a:endParaRPr>
          </a:p>
          <a:p>
            <a:pPr algn="ctr"/>
            <a:endParaRPr b="0" lang="cs-CZ" sz="3200" spc="-1" strike="noStrike">
              <a:latin typeface="Arial"/>
            </a:endParaRPr>
          </a:p>
          <a:p>
            <a:pPr algn="ctr"/>
            <a:endParaRPr b="0" lang="cs-CZ" sz="3200" spc="-1" strike="noStrike">
              <a:latin typeface="Arial"/>
            </a:endParaRPr>
          </a:p>
          <a:p>
            <a:pPr algn="ctr"/>
            <a:r>
              <a:rPr b="0" lang="cs-CZ" sz="2400" spc="-1" strike="noStrike">
                <a:latin typeface="Arial"/>
              </a:rPr>
              <a:t>Autor:</a:t>
            </a:r>
            <a:br/>
            <a:r>
              <a:rPr b="0" lang="cs-CZ" sz="2400" spc="-1" strike="noStrike">
                <a:latin typeface="Arial"/>
              </a:rPr>
              <a:t>Studijní předmět: </a:t>
            </a:r>
            <a:endParaRPr b="0" lang="cs-CZ" sz="2400" spc="-1" strike="noStrike">
              <a:latin typeface="Arial"/>
            </a:endParaRPr>
          </a:p>
          <a:p>
            <a:pPr algn="ctr"/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Text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Text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Text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Text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1066680" y="425160"/>
            <a:ext cx="10057680" cy="87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Otázky na závěr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1066680" y="1455480"/>
            <a:ext cx="10057680" cy="457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1066680" y="386280"/>
            <a:ext cx="10057680" cy="8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Použitá literatura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1066680" y="1468080"/>
            <a:ext cx="10057680" cy="456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1066680" y="642600"/>
            <a:ext cx="10057680" cy="2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97000"/>
          </a:bodyPr>
          <a:p>
            <a:pPr>
              <a:lnSpc>
                <a:spcPct val="100000"/>
              </a:lnSpc>
            </a:pPr>
            <a:r>
              <a:rPr b="0" lang="cs-CZ" sz="800" spc="-1" strike="noStrike">
                <a:solidFill>
                  <a:srgbClr val="90c226"/>
                </a:solidFill>
                <a:latin typeface="Trebuchet MS"/>
              </a:rPr>
              <a:t>.</a:t>
            </a:r>
            <a:endParaRPr b="0" lang="cs-CZ" sz="80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1066680" y="3241080"/>
            <a:ext cx="10057680" cy="279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3080" indent="-342360" algn="ctr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cs-CZ" sz="4400" spc="-1" strike="noStrike">
                <a:solidFill>
                  <a:srgbClr val="404040"/>
                </a:solidFill>
                <a:latin typeface="Trebuchet MS"/>
              </a:rPr>
              <a:t>Děkuji za pozornost</a:t>
            </a:r>
            <a:endParaRPr b="0" lang="cs-CZ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Záznam o edukaci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3080" indent="-342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cs-CZ" sz="2800" spc="-1" strike="noStrike">
                <a:solidFill>
                  <a:srgbClr val="404040"/>
                </a:solidFill>
                <a:latin typeface="Trebuchet MS"/>
              </a:rPr>
              <a:t>Edukační jednotka:</a:t>
            </a:r>
            <a:endParaRPr b="0" lang="cs-CZ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cs-CZ" sz="2800" spc="-1" strike="noStrike">
                <a:solidFill>
                  <a:srgbClr val="404040"/>
                </a:solidFill>
                <a:latin typeface="Trebuchet MS"/>
              </a:rPr>
              <a:t>Edukátor:</a:t>
            </a:r>
            <a:endParaRPr b="0" lang="cs-CZ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cs-CZ" sz="2800" spc="-1" strike="noStrike">
                <a:solidFill>
                  <a:srgbClr val="404040"/>
                </a:solidFill>
                <a:latin typeface="Trebuchet MS"/>
              </a:rPr>
              <a:t>Edukant:</a:t>
            </a:r>
            <a:endParaRPr b="0" lang="cs-CZ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cs-CZ" sz="2800" spc="-1" strike="noStrike">
                <a:solidFill>
                  <a:srgbClr val="404040"/>
                </a:solidFill>
                <a:latin typeface="Trebuchet MS"/>
              </a:rPr>
              <a:t>Čas:</a:t>
            </a:r>
            <a:endParaRPr b="0" lang="cs-CZ" sz="2800" spc="-1" strike="noStrike">
              <a:latin typeface="Arial"/>
            </a:endParaRPr>
          </a:p>
          <a:p>
            <a:pPr marL="54864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endParaRPr b="0" lang="cs-CZ" sz="2800" spc="-1" strike="noStrike">
              <a:latin typeface="Arial"/>
            </a:endParaRPr>
          </a:p>
          <a:p>
            <a:pPr marL="548640">
              <a:lnSpc>
                <a:spcPct val="100000"/>
              </a:lnSpc>
              <a:tabLst>
                <a:tab algn="l" pos="0"/>
              </a:tabLst>
            </a:pPr>
            <a:endParaRPr b="0" lang="cs-CZ" sz="2800" spc="-1" strike="noStrike">
              <a:latin typeface="Arial"/>
            </a:endParaRPr>
          </a:p>
          <a:p>
            <a:pPr marL="54864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endParaRPr b="0" lang="cs-CZ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066680" y="642600"/>
            <a:ext cx="10057680" cy="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</a:pPr>
            <a:r>
              <a:rPr b="0" lang="cs-CZ" sz="800" spc="-1" strike="noStrike">
                <a:solidFill>
                  <a:srgbClr val="90c226"/>
                </a:solidFill>
                <a:latin typeface="Trebuchet MS"/>
              </a:rPr>
              <a:t>.</a:t>
            </a:r>
            <a:endParaRPr b="0" lang="cs-CZ" sz="800" spc="-1" strike="noStrike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1066680" y="1661400"/>
            <a:ext cx="10057680" cy="43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cs-CZ" sz="2400" spc="-1" strike="noStrike">
                <a:solidFill>
                  <a:srgbClr val="404040"/>
                </a:solidFill>
                <a:latin typeface="Times New Roman"/>
              </a:rPr>
              <a:t>Výukové cíle:</a:t>
            </a:r>
            <a:endParaRPr b="0" lang="cs-CZ" sz="2400" spc="-1" strike="noStrike">
              <a:latin typeface="Arial"/>
            </a:endParaRPr>
          </a:p>
          <a:p>
            <a:pPr lvl="1" marL="743040" indent="-2851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cs-CZ" sz="2400" spc="-1" strike="noStrike">
                <a:solidFill>
                  <a:srgbClr val="404040"/>
                </a:solidFill>
                <a:latin typeface="Times New Roman"/>
              </a:rPr>
              <a:t>Kognitivní</a:t>
            </a:r>
            <a:r>
              <a:rPr b="0" lang="cs-CZ" sz="2400" spc="-1" strike="noStrike">
                <a:solidFill>
                  <a:srgbClr val="404040"/>
                </a:solidFill>
                <a:latin typeface="Times New Roman"/>
              </a:rPr>
              <a:t>: </a:t>
            </a:r>
            <a:endParaRPr b="0" lang="cs-CZ" sz="2400" spc="-1" strike="noStrike">
              <a:latin typeface="Arial"/>
            </a:endParaRPr>
          </a:p>
          <a:p>
            <a:pPr lvl="1" marL="743040" indent="-2851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cs-CZ" sz="2400" spc="-1" strike="noStrike">
                <a:solidFill>
                  <a:srgbClr val="404040"/>
                </a:solidFill>
                <a:latin typeface="Times New Roman"/>
              </a:rPr>
              <a:t>Afektivní</a:t>
            </a:r>
            <a:r>
              <a:rPr b="0" lang="cs-CZ" sz="2400" spc="-1" strike="noStrike">
                <a:solidFill>
                  <a:srgbClr val="404040"/>
                </a:solidFill>
                <a:latin typeface="Times New Roman"/>
              </a:rPr>
              <a:t>:</a:t>
            </a:r>
            <a:endParaRPr b="0" lang="cs-CZ" sz="2400" spc="-1" strike="noStrike">
              <a:latin typeface="Arial"/>
            </a:endParaRPr>
          </a:p>
          <a:p>
            <a:pPr lvl="1" marL="743040" indent="-2851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1" lang="cs-CZ" sz="2400" spc="-1" strike="noStrike">
                <a:solidFill>
                  <a:srgbClr val="404040"/>
                </a:solidFill>
                <a:latin typeface="Times New Roman"/>
              </a:rPr>
              <a:t>Psychomotorické</a:t>
            </a:r>
            <a:r>
              <a:rPr b="0" lang="cs-CZ" sz="2400" spc="-1" strike="noStrike">
                <a:solidFill>
                  <a:srgbClr val="404040"/>
                </a:solidFill>
                <a:latin typeface="Times New Roman"/>
              </a:rPr>
              <a:t>:</a:t>
            </a: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1066680" y="642600"/>
            <a:ext cx="100576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6000"/>
          </a:bodyPr>
          <a:p>
            <a:pPr>
              <a:lnSpc>
                <a:spcPct val="100000"/>
              </a:lnSpc>
            </a:pPr>
            <a:r>
              <a:rPr b="0" lang="cs-CZ" sz="800" spc="-1" strike="noStrike">
                <a:solidFill>
                  <a:srgbClr val="90c226"/>
                </a:solidFill>
                <a:latin typeface="Trebuchet MS"/>
              </a:rPr>
              <a:t>.</a:t>
            </a:r>
            <a:endParaRPr b="0" lang="cs-CZ" sz="800" spc="-1" strike="noStrike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1066680" y="1532520"/>
            <a:ext cx="10057680" cy="415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cs-CZ" sz="2400" spc="-1" strike="noStrike">
                <a:solidFill>
                  <a:srgbClr val="404040"/>
                </a:solidFill>
                <a:latin typeface="Trebuchet MS"/>
              </a:rPr>
              <a:t>     </a:t>
            </a:r>
            <a:r>
              <a:rPr b="1" lang="cs-CZ" sz="2400" spc="-1" strike="noStrike">
                <a:solidFill>
                  <a:srgbClr val="404040"/>
                </a:solidFill>
                <a:latin typeface="Trebuchet MS"/>
              </a:rPr>
              <a:t>Organizační forma: 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cs-CZ" sz="2400" spc="-1" strike="noStrike">
                <a:solidFill>
                  <a:srgbClr val="404040"/>
                </a:solidFill>
                <a:latin typeface="Trebuchet MS"/>
              </a:rPr>
              <a:t>     </a:t>
            </a:r>
            <a:r>
              <a:rPr b="1" lang="cs-CZ" sz="2400" spc="-1" strike="noStrike">
                <a:solidFill>
                  <a:srgbClr val="404040"/>
                </a:solidFill>
                <a:latin typeface="Trebuchet MS"/>
              </a:rPr>
              <a:t>Didaktické pomůcky: 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     </a:t>
            </a:r>
            <a:r>
              <a:rPr b="1" lang="cs-CZ" sz="2400" spc="-1" strike="noStrike">
                <a:solidFill>
                  <a:srgbClr val="404040"/>
                </a:solidFill>
                <a:latin typeface="Trebuchet MS"/>
              </a:rPr>
              <a:t>Metody edukace: </a:t>
            </a:r>
            <a:endParaRPr b="0" lang="cs-CZ" sz="2400" spc="-1" strike="noStrike">
              <a:latin typeface="Arial"/>
            </a:endParaRPr>
          </a:p>
          <a:p>
            <a:pPr marL="27432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      </a:t>
            </a: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Slovní </a:t>
            </a:r>
            <a:endParaRPr b="0" lang="cs-CZ" sz="2400" spc="-1" strike="noStrike">
              <a:latin typeface="Arial"/>
            </a:endParaRPr>
          </a:p>
          <a:p>
            <a:pPr marL="27432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      </a:t>
            </a: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Názorné demonstrace</a:t>
            </a:r>
            <a:endParaRPr b="0" lang="cs-CZ" sz="2400" spc="-1" strike="noStrike">
              <a:latin typeface="Arial"/>
            </a:endParaRPr>
          </a:p>
          <a:p>
            <a:pPr marL="27432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cs-CZ" sz="2400" spc="-1" strike="noStrike">
                <a:solidFill>
                  <a:srgbClr val="404040"/>
                </a:solidFill>
                <a:latin typeface="Trebuchet MS"/>
              </a:rPr>
              <a:t>Ověřování úrovně dosažených cílů u edukanta:</a:t>
            </a:r>
            <a:endParaRPr b="0" lang="cs-CZ" sz="2400" spc="-1" strike="noStrike">
              <a:latin typeface="Arial"/>
            </a:endParaRPr>
          </a:p>
          <a:p>
            <a:pPr marL="27432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      </a:t>
            </a: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Počáteční</a:t>
            </a:r>
            <a:endParaRPr b="0" lang="cs-CZ" sz="2400" spc="-1" strike="noStrike">
              <a:latin typeface="Arial"/>
            </a:endParaRPr>
          </a:p>
          <a:p>
            <a:pPr marL="27432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      </a:t>
            </a: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Průběžné </a:t>
            </a:r>
            <a:endParaRPr b="0" lang="cs-CZ" sz="2400" spc="-1" strike="noStrike">
              <a:latin typeface="Arial"/>
            </a:endParaRPr>
          </a:p>
          <a:p>
            <a:pPr marL="27432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     </a:t>
            </a:r>
            <a:r>
              <a:rPr b="0" lang="cs-CZ" sz="2400" spc="-1" strike="noStrike">
                <a:solidFill>
                  <a:srgbClr val="404040"/>
                </a:solidFill>
                <a:latin typeface="Trebuchet MS"/>
              </a:rPr>
              <a:t>Závěrečné</a:t>
            </a: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1066680" y="399240"/>
            <a:ext cx="10057680" cy="102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OVĚŘENÍ PŘEDCHOZÍCH ZNALOSTÍ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1066680" y="1661400"/>
            <a:ext cx="10057680" cy="43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Motivační úvod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1066680" y="1764360"/>
            <a:ext cx="10057680" cy="42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Text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677160" y="609480"/>
            <a:ext cx="8596080" cy="13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s-CZ" sz="3600" spc="-1" strike="noStrike">
                <a:solidFill>
                  <a:srgbClr val="90c226"/>
                </a:solidFill>
                <a:latin typeface="Trebuchet MS"/>
              </a:rPr>
              <a:t>Text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677160" y="2160720"/>
            <a:ext cx="8596080" cy="38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AEB9FE6D5B0347AD6A09FDA5231424" ma:contentTypeVersion="" ma:contentTypeDescription="Vytvoří nový dokument" ma:contentTypeScope="" ma:versionID="b7d123a1cd59684954f95bec9ce2d4d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de9948cdc4cc6a099fae038cdc12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7A2EA3-7E13-46C9-83F4-FC18CEA67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4BA4C4A-5570-4B3B-8895-36E5AB1EA696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83E1156-483C-494D-B366-FCD5FCB187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4775</TotalTime>
  <Application>LibreOffice/7.0.1.2$Windows_X86_64 LibreOffice_project/7cbcfc562f6eb6708b5ff7d7397325de9e764452</Application>
  <Words>68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2017-11-27T20:34:04Z</dcterms:created>
  <dc:creator>Honzik</dc:creator>
  <dc:description/>
  <dc:language>cs-CZ</dc:language>
  <cp:lastModifiedBy/>
  <dcterms:modified xsi:type="dcterms:W3CDTF">2020-10-01T21:22:56Z</dcterms:modified>
  <cp:revision>31</cp:revision>
  <dc:subject/>
  <dc:title>MULTIKULTURNÍ OŠETŘOVATELSTVÍ SE ZAMĚŘENÍM NA HINDUISMUS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0x0101005BAEB9FE6D5B0347AD6A09FDA5231424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Širokoúhlá obrazovka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15</vt:i4>
  </property>
</Properties>
</file>