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79" r:id="rId9"/>
    <p:sldId id="280" r:id="rId10"/>
    <p:sldId id="281" r:id="rId11"/>
    <p:sldId id="261" r:id="rId12"/>
    <p:sldId id="282" r:id="rId13"/>
    <p:sldId id="262" r:id="rId14"/>
    <p:sldId id="28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4" r:id="rId28"/>
    <p:sldId id="27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05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25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90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9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8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2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28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73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7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3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488B63-7670-46AA-AA71-CB27019580A2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23C2F3-64D5-479F-AD08-735C88A4C6E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52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048000" y="1922463"/>
            <a:ext cx="4986291" cy="112257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 </a:t>
            </a:r>
            <a:r>
              <a:rPr lang="cs-CZ" dirty="0"/>
              <a:t>Hemoterapie</a:t>
            </a:r>
          </a:p>
        </p:txBody>
      </p:sp>
    </p:spTree>
    <p:extLst>
      <p:ext uri="{BB962C8B-B14F-4D97-AF65-F5344CB8AC3E}">
        <p14:creationId xmlns:p14="http://schemas.microsoft.com/office/powerpoint/2010/main" val="101618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Trombocytární transfuzní přípravky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cs-CZ" sz="2800" dirty="0"/>
              <a:t>lze získat z odběrů plné krve, její centrifugací a následným zpracováním, nebo z přístrojového odběru krve na separátoru (</a:t>
            </a:r>
            <a:r>
              <a:rPr lang="cs-CZ" sz="2800" dirty="0" err="1"/>
              <a:t>trombocytaferéza</a:t>
            </a:r>
            <a:r>
              <a:rPr lang="cs-CZ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TB – trombocyty z </a:t>
            </a:r>
            <a:r>
              <a:rPr lang="cs-CZ" sz="2800" dirty="0" err="1"/>
              <a:t>buffy</a:t>
            </a:r>
            <a:r>
              <a:rPr lang="cs-CZ" sz="2800" dirty="0"/>
              <a:t> </a:t>
            </a:r>
            <a:r>
              <a:rPr lang="cs-CZ" sz="2800" dirty="0" err="1"/>
              <a:t>coatu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TA – trombocyty z </a:t>
            </a:r>
            <a:r>
              <a:rPr lang="cs-CZ" sz="2800" dirty="0" err="1"/>
              <a:t>aferézy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TAD – trombocyty z </a:t>
            </a:r>
            <a:r>
              <a:rPr lang="cs-CZ" sz="2800" dirty="0" err="1"/>
              <a:t>aferézy</a:t>
            </a:r>
            <a:r>
              <a:rPr lang="cs-CZ" sz="2800" dirty="0"/>
              <a:t>, </a:t>
            </a:r>
            <a:r>
              <a:rPr lang="cs-CZ" sz="2800" dirty="0" err="1"/>
              <a:t>deleukotizované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772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Trombocytární transfuzní přípravky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Teplota skladování: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20°C </a:t>
            </a:r>
            <a:r>
              <a:rPr lang="cs-CZ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- </a:t>
            </a:r>
            <a:r>
              <a:rPr lang="pt-BR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24°C v klimatizované místnosti na agitátoru</a:t>
            </a:r>
            <a:r>
              <a:rPr lang="cs-CZ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, exspirace </a:t>
            </a:r>
            <a:r>
              <a:rPr lang="pl-PL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4 –5 </a:t>
            </a:r>
            <a:r>
              <a:rPr lang="pl-PL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dní</a:t>
            </a:r>
            <a:endParaRPr lang="cs-CZ" sz="2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endParaRPr lang="cs-CZ" sz="2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r>
              <a:rPr lang="cs-CZ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Indikace: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trombocytopenie, </a:t>
            </a:r>
            <a:r>
              <a:rPr lang="cs-CZ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trombocytopatie</a:t>
            </a:r>
            <a:endParaRPr lang="cs-CZ" sz="28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substituce při krvácení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profylaxe</a:t>
            </a:r>
          </a:p>
        </p:txBody>
      </p:sp>
    </p:spTree>
    <p:extLst>
      <p:ext uri="{BB962C8B-B14F-4D97-AF65-F5344CB8AC3E}">
        <p14:creationId xmlns:p14="http://schemas.microsoft.com/office/powerpoint/2010/main" val="505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02D25-0361-4919-BB1F-F3F14A4D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Skladování trombocytů na agitátorech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E75DD1-1D74-45B3-A854-FABE4E13F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937" y="2272017"/>
            <a:ext cx="4884030" cy="38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Granulocytární transfuzní přípravky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7775" y="1845733"/>
            <a:ext cx="10257905" cy="4388811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cs-CZ" dirty="0"/>
              <a:t> </a:t>
            </a:r>
            <a:r>
              <a:rPr lang="cs-CZ" sz="2800" dirty="0"/>
              <a:t>připravují se odběrem na separátoru (</a:t>
            </a:r>
            <a:r>
              <a:rPr lang="cs-CZ" sz="2800" dirty="0" err="1"/>
              <a:t>granulocytaferéza</a:t>
            </a:r>
            <a:r>
              <a:rPr lang="cs-CZ" sz="2800" dirty="0"/>
              <a:t>) po předchozí stimulaci dárce kortikosteroidy nebo </a:t>
            </a:r>
            <a:r>
              <a:rPr lang="cs-CZ" sz="2800" dirty="0" err="1"/>
              <a:t>granulocytárními</a:t>
            </a:r>
            <a:r>
              <a:rPr lang="cs-CZ" sz="2800" dirty="0"/>
              <a:t> růstovými faktory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800" dirty="0"/>
              <a:t> po přípravě se hned podávají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800" dirty="0"/>
              <a:t> vždy se ozařují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GA - granulocyty z </a:t>
            </a:r>
            <a:r>
              <a:rPr lang="cs-CZ" sz="2800" dirty="0" err="1"/>
              <a:t>aferézy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GPK - granulocyty z plné krve</a:t>
            </a:r>
          </a:p>
          <a:p>
            <a:r>
              <a:rPr lang="cs-CZ" sz="2800" dirty="0"/>
              <a:t>Indikace: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sepse u </a:t>
            </a:r>
            <a:r>
              <a:rPr lang="cs-CZ" sz="2800" dirty="0" err="1"/>
              <a:t>neutropenických</a:t>
            </a:r>
            <a:r>
              <a:rPr lang="cs-CZ" sz="2800" dirty="0"/>
              <a:t> pacientů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1343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C7946-C910-4BED-A84F-289230CB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deriváty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18FBC-9E37-4F08-907B-322D40A2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75" y="1845734"/>
            <a:ext cx="10740043" cy="4023360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FVIII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FVIII + </a:t>
            </a:r>
            <a:r>
              <a:rPr lang="cs-CZ" sz="2400" dirty="0" err="1"/>
              <a:t>vWf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Fibrinogen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Faktory protrombinového komplexu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Faktory aktivovaného protrombinového komplexu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Rekombinantní aktivovaný FVII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 XIII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Antitrombin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Protein 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Albumin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Imunoglobuliny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Tkáňová lepidla</a:t>
            </a:r>
          </a:p>
        </p:txBody>
      </p:sp>
    </p:spTree>
    <p:extLst>
      <p:ext uri="{BB962C8B-B14F-4D97-AF65-F5344CB8AC3E}">
        <p14:creationId xmlns:p14="http://schemas.microsoft.com/office/powerpoint/2010/main" val="116862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transfuzních přípravků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indikaci k podání TP vždy rozhoduje lékař na základě klinického stavu a laboratorních výsledků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pacient/zákonný zástupce musí být lékařem o aplikaci TP informován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lékař stanoví druh a počet TP, požadavek na </a:t>
            </a:r>
            <a:r>
              <a:rPr lang="cs-CZ" dirty="0" err="1"/>
              <a:t>deleukotizovaný</a:t>
            </a:r>
            <a:r>
              <a:rPr lang="cs-CZ" dirty="0"/>
              <a:t> TP, ozáření a časovou naléhavost podání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nejvyšší stupeň naléhavosti – univerzální přípravky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vitální indikace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statim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základní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rezerva</a:t>
            </a:r>
          </a:p>
        </p:txBody>
      </p:sp>
    </p:spTree>
    <p:extLst>
      <p:ext uri="{BB962C8B-B14F-4D97-AF65-F5344CB8AC3E}">
        <p14:creationId xmlns:p14="http://schemas.microsoft.com/office/powerpoint/2010/main" val="373911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Žádanka o imunohematologické vyšetření a 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Elektronická nebo tiskopis obsahující údaje: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identifikace kliniky/oddělení-razítko, telefon, zkratka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identifikace pacienta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požadované vyšetření - časová naléhavost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imunohematologická anamnéza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volba TP, počet TU, požadavek na ozáření, </a:t>
            </a:r>
            <a:r>
              <a:rPr lang="cs-CZ" dirty="0" err="1"/>
              <a:t>deleukotizaci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podpis a jmenovka sestry a lékaře, kteří zodpovídají za odběr, vyplnění žádanky a indikaci k transfuzi</a:t>
            </a:r>
          </a:p>
        </p:txBody>
      </p:sp>
    </p:spTree>
    <p:extLst>
      <p:ext uri="{BB962C8B-B14F-4D97-AF65-F5344CB8AC3E}">
        <p14:creationId xmlns:p14="http://schemas.microsoft.com/office/powerpoint/2010/main" val="258564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Objednávání 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během pracovní doby do 14 hod. pro dlouhodobě hospitalizované pacienty s plánovanými operacemi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trombocytární přípravky do 9 hodin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 intrauterinní a výměnnou transfuzi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 pacienty s </a:t>
            </a:r>
            <a:r>
              <a:rPr lang="cs-CZ" sz="2400" dirty="0" err="1"/>
              <a:t>aloprotilátkami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6088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vzorku na </a:t>
            </a:r>
            <a:r>
              <a:rPr lang="cs-CZ" dirty="0" err="1"/>
              <a:t>předtransfúzní</a:t>
            </a:r>
            <a:r>
              <a:rPr lang="cs-CZ" dirty="0"/>
              <a:t>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pomůcky k odběru (předem označená zkumavka identifikací pacienta, jehla, rukavice, dezinfekční roztok, buničina, náplast)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vyplněná žádanka - identifikace pacienta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odběr ze žíly, kde není zavedena infuze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odběr na specializovaná imunohematologická vyšetření po dohodě s krevní bankou</a:t>
            </a:r>
          </a:p>
        </p:txBody>
      </p:sp>
    </p:spTree>
    <p:extLst>
      <p:ext uri="{BB962C8B-B14F-4D97-AF65-F5344CB8AC3E}">
        <p14:creationId xmlns:p14="http://schemas.microsoft.com/office/powerpoint/2010/main" val="178687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Předtransfuzní</a:t>
            </a:r>
            <a:r>
              <a:rPr lang="cs-CZ" dirty="0"/>
              <a:t>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určení krevních skupin v AB0, </a:t>
            </a:r>
            <a:r>
              <a:rPr lang="cs-CZ" sz="2400" dirty="0" err="1"/>
              <a:t>Rh</a:t>
            </a:r>
            <a:r>
              <a:rPr lang="cs-CZ" sz="2400" dirty="0"/>
              <a:t>/D systému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/>
              <a:t>screening</a:t>
            </a:r>
            <a:r>
              <a:rPr lang="cs-CZ" sz="2400" dirty="0"/>
              <a:t> nepravidelných protilátek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testy kompatibility (sérum příjemce s erytrocyty dárce) provádějí se u </a:t>
            </a:r>
            <a:r>
              <a:rPr lang="cs-CZ" sz="2400" dirty="0" err="1"/>
              <a:t>erytrocytárních</a:t>
            </a:r>
            <a:r>
              <a:rPr lang="cs-CZ" sz="2400" dirty="0"/>
              <a:t> přípravků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 případě pozitivního </a:t>
            </a:r>
            <a:r>
              <a:rPr lang="cs-CZ" sz="2400" dirty="0" err="1"/>
              <a:t>screeningu</a:t>
            </a:r>
            <a:r>
              <a:rPr lang="cs-CZ" sz="2400" dirty="0"/>
              <a:t> nepravidelných protilátek-určení specifity </a:t>
            </a:r>
            <a:r>
              <a:rPr lang="cs-CZ" sz="2400" dirty="0" err="1"/>
              <a:t>antierytrocytární</a:t>
            </a:r>
            <a:r>
              <a:rPr lang="cs-CZ" sz="2400" dirty="0"/>
              <a:t> protilátky a výběr kompatibilního </a:t>
            </a:r>
            <a:r>
              <a:rPr lang="cs-CZ" sz="2400" dirty="0" err="1"/>
              <a:t>erytrocytárního</a:t>
            </a:r>
            <a:r>
              <a:rPr lang="cs-CZ" sz="2400" dirty="0"/>
              <a:t> přípravku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pacient s </a:t>
            </a:r>
            <a:r>
              <a:rPr lang="cs-CZ" sz="2400" dirty="0" err="1"/>
              <a:t>antierytrocytárními</a:t>
            </a:r>
            <a:r>
              <a:rPr lang="cs-CZ" sz="2400" dirty="0"/>
              <a:t> protilátkami dostává průkaz o nálezu protilátky (vystavuje Oddělení krevní banky)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platnost </a:t>
            </a:r>
            <a:r>
              <a:rPr lang="cs-CZ" sz="2400" dirty="0" err="1"/>
              <a:t>předtransfuzního</a:t>
            </a:r>
            <a:r>
              <a:rPr lang="cs-CZ" sz="2400" dirty="0"/>
              <a:t> vyšetření: 48 hodin</a:t>
            </a:r>
          </a:p>
        </p:txBody>
      </p:sp>
    </p:spTree>
    <p:extLst>
      <p:ext uri="{BB962C8B-B14F-4D97-AF65-F5344CB8AC3E}">
        <p14:creationId xmlns:p14="http://schemas.microsoft.com/office/powerpoint/2010/main" val="168857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cs-CZ" sz="2800" dirty="0"/>
              <a:t>léčba podáváním krve nebo některých jejích složek (transfuzních přípravků a krevních derivátů) </a:t>
            </a:r>
          </a:p>
          <a:p>
            <a:r>
              <a:rPr lang="cs-CZ" sz="2800" b="1" dirty="0"/>
              <a:t>Transfuzní přípravky (TP) </a:t>
            </a:r>
            <a:r>
              <a:rPr lang="cs-CZ" sz="2800" dirty="0"/>
              <a:t>– přípravky vyrobené z lidské krve nebo jejích složek technologiemi používanými na transfuzních odděleních, většinou od jednoho dárce, nejsou antivirově ošetřeny </a:t>
            </a:r>
          </a:p>
          <a:p>
            <a:r>
              <a:rPr lang="cs-CZ" sz="2800" b="1" dirty="0"/>
              <a:t>Krevní deriváty (KD)</a:t>
            </a:r>
            <a:r>
              <a:rPr lang="cs-CZ" sz="2800" dirty="0"/>
              <a:t> - přípravky vyrobené z lidské plazmy technologiemi farmaceutického průmyslu, od mnoha dárců, povinně ošetřeny metodou inaktivace patogenů</a:t>
            </a:r>
          </a:p>
        </p:txBody>
      </p:sp>
    </p:spTree>
    <p:extLst>
      <p:ext uri="{BB962C8B-B14F-4D97-AF65-F5344CB8AC3E}">
        <p14:creationId xmlns:p14="http://schemas.microsoft.com/office/powerpoint/2010/main" val="303050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k provedení transfuze - činnosti zajišťované sestrou/porodní asistentkou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kontrola dokumentace na žádance a dodacím listu (shoda)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Kontrola totožnosti krevní skupiny  příjemce x dárce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kontrola exspirace 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kontrola platnosti testů kompatibility</a:t>
            </a:r>
          </a:p>
          <a:p>
            <a:pPr marL="0" indent="0">
              <a:buNone/>
            </a:pPr>
            <a:r>
              <a:rPr lang="cs-CZ" dirty="0"/>
              <a:t>Identifikace a poučení pacienta/příjemce: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sestra/porodní asistentka se ujistí zda je příjemce informován lékařem o plánované transfuzi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kontrola identifikace (</a:t>
            </a:r>
            <a:r>
              <a:rPr lang="cs-CZ" dirty="0" err="1"/>
              <a:t>jméno,příjmení</a:t>
            </a:r>
            <a:r>
              <a:rPr lang="cs-CZ" dirty="0"/>
              <a:t> </a:t>
            </a:r>
            <a:r>
              <a:rPr lang="cs-CZ" dirty="0" err="1"/>
              <a:t>r.č</a:t>
            </a:r>
            <a:r>
              <a:rPr lang="cs-CZ" dirty="0"/>
              <a:t>.) dotazem, event. dle dokumentace pokud je pacient v bezvědomí (označení pacienta „identifikačním náramkem“)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kontrola TP - vzhled, neporušenost vaku, datum exspirace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jakýkoli nesouhlas hlásí lékaři a kontaktuje krevní banku!!</a:t>
            </a:r>
          </a:p>
        </p:txBody>
      </p:sp>
    </p:spTree>
    <p:extLst>
      <p:ext uri="{BB962C8B-B14F-4D97-AF65-F5344CB8AC3E}">
        <p14:creationId xmlns:p14="http://schemas.microsoft.com/office/powerpoint/2010/main" val="139529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Zacházení s transfúzním přípravkem před transfuzí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TP se přináší z krevní banky v transportní tašce k tomu určené (zvlášť erytrocyty, zvlášť plazma, zvlášť trombocyty)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erytrocytové přípravky se nechají při pokojové teplotě 30 až 60 minut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případě nutnosti předehřátí na tělesnou teplotu 37°C  je nutno TP ohřát (kontrola teploty ohřívače)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erytrocytární TP je nutno aplikovat do 1 hodiny (max.2 hodiny) po vynětí z chladícího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mražená plazma se rozmrazuje až na klinice /oddělení ve vodní lázni 37°C teplé, musí se do 1 hodiny po rozmrazení podat, nikdy se nesmí znovu zmrazit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transfuzní souprava se zavede do vaku s přípravkem až po kontrole dokumentace TP a identifikaci pacienta/příjemce těsně před vlastní aplikací</a:t>
            </a:r>
          </a:p>
        </p:txBody>
      </p:sp>
    </p:spTree>
    <p:extLst>
      <p:ext uri="{BB962C8B-B14F-4D97-AF65-F5344CB8AC3E}">
        <p14:creationId xmlns:p14="http://schemas.microsoft.com/office/powerpoint/2010/main" val="716266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transfuze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639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lékař je povinen poučit pacienta/příjemce o známých rizicích a prospěchu transfuze (informovaný souhlas) a provádí vlastní aplikaci TP</a:t>
            </a:r>
          </a:p>
          <a:p>
            <a:pPr marL="0" indent="0">
              <a:buNone/>
            </a:pPr>
            <a:r>
              <a:rPr lang="cs-CZ" dirty="0"/>
              <a:t>Sestra /porodní asistentka připraví k transfuzi: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dokumentaci pacienta/příjemce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pomůcky k transfuzi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transfuzní přípravek, </a:t>
            </a:r>
            <a:r>
              <a:rPr lang="cs-CZ" dirty="0" err="1"/>
              <a:t>transf.set</a:t>
            </a:r>
            <a:r>
              <a:rPr lang="cs-CZ" dirty="0"/>
              <a:t>, diagnostickou soupravu pro určení KS</a:t>
            </a:r>
          </a:p>
          <a:p>
            <a:pPr marL="0" indent="0">
              <a:buNone/>
            </a:pPr>
            <a:r>
              <a:rPr lang="cs-CZ" dirty="0"/>
              <a:t>Sestra /porodní asistentka provede před transfuzí tato vyšetření: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TK, puls, teplota, moč-chemicky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poučí pacienta o způsobu provedení transfuze, uloží ho co možná nejpohodlněji s ohledem na možnosti, které jsou dány jeho zdravotním stavem, seznámí ho s předpokládanou dobou trvání transfuze</a:t>
            </a:r>
          </a:p>
        </p:txBody>
      </p:sp>
    </p:spTree>
    <p:extLst>
      <p:ext uri="{BB962C8B-B14F-4D97-AF65-F5344CB8AC3E}">
        <p14:creationId xmlns:p14="http://schemas.microsoft.com/office/powerpoint/2010/main" val="251309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transfuze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Lékař musí před transfuzí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ověřit totožnost pacienta/příjemce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provést kontrolu dokumentace a transfuzního přípravku(KS, exspiraci, platnost testů kompatibility, kontrolu vzhledu TP, </a:t>
            </a:r>
            <a:r>
              <a:rPr lang="cs-CZ" dirty="0" err="1"/>
              <a:t>event.doporučující</a:t>
            </a:r>
            <a:r>
              <a:rPr lang="cs-CZ" dirty="0"/>
              <a:t> poznámky krevní banky)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kontrola shody původní dokumentace příjemce a TP, záznam do samolepky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lékař provádí kontrolu KS pacienta/příjemce a TP v AB0 systému před každým převodem erytrocyt.TP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ověření KS pacienta/příjemce před aplikací MP, </a:t>
            </a:r>
            <a:r>
              <a:rPr lang="cs-CZ" dirty="0" err="1"/>
              <a:t>trombocyt.přípravků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ověření KS (zajišťovací zkouška) se zapisuje do dokumentace(samolepka)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Provedení ověření KS (diagnostická souprava pro ověření KS)-1 až 2 kapky </a:t>
            </a:r>
            <a:r>
              <a:rPr lang="cs-CZ" dirty="0" err="1"/>
              <a:t>dg.séra</a:t>
            </a:r>
            <a:r>
              <a:rPr lang="cs-CZ" dirty="0"/>
              <a:t> anti-A, anti-B spolu s 1 kapkou krve příjemce a v případě aplikace erytrocyt.TP s 1 kapkou TP</a:t>
            </a:r>
          </a:p>
        </p:txBody>
      </p:sp>
    </p:spTree>
    <p:extLst>
      <p:ext uri="{BB962C8B-B14F-4D97-AF65-F5344CB8AC3E}">
        <p14:creationId xmlns:p14="http://schemas.microsoft.com/office/powerpoint/2010/main" val="1370430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transfuze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600" dirty="0"/>
              <a:t>Ověření KS je důležité vyšetření a současně poslední v řadě kontrol, které může odhalit administrativní omyl.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/>
              <a:t>Opomenutí nebo nedbalé provedení může nemocného ohrozit na životě!</a:t>
            </a:r>
          </a:p>
        </p:txBody>
      </p:sp>
    </p:spTree>
    <p:extLst>
      <p:ext uri="{BB962C8B-B14F-4D97-AF65-F5344CB8AC3E}">
        <p14:creationId xmlns:p14="http://schemas.microsoft.com/office/powerpoint/2010/main" val="3947019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transfuze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 transfuzního přípravku se nesmí přidávat žádná léčiva ani </a:t>
            </a:r>
            <a:r>
              <a:rPr lang="cs-CZ" dirty="0" err="1"/>
              <a:t>infúzní</a:t>
            </a:r>
            <a:r>
              <a:rPr lang="cs-CZ" dirty="0"/>
              <a:t> roztoky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pacient/příjemce musí být poučen o možných komplikacích/příznacích potransfuzní reakce (mrazení, třesavka, nauzea, zvracení, zblednutí, zrudnutí, dušnost, kašel, bolest v místě aplikace, na prsou, v zádech, nevolnost)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během transfuze je povinné pečlivé sledování pacienta/příjemce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 začátku každé transfuze (15-20minut) musí být přítomen lékař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další sledování v průběhu transfuze zajištěno sestrou/porodní asistentkou v pravidelných intervalech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případě nežádoucích příznaků v průběhu transfuze sestra volá ihned lékaře, ukončí transfuzi, nevytahuje jehlu ze žíly</a:t>
            </a:r>
          </a:p>
        </p:txBody>
      </p:sp>
    </p:spTree>
    <p:extLst>
      <p:ext uri="{BB962C8B-B14F-4D97-AF65-F5344CB8AC3E}">
        <p14:creationId xmlns:p14="http://schemas.microsoft.com/office/powerpoint/2010/main" val="345508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transfuze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transfuze se ukončuje, když ve vaku, setu zbývá cca 10 ml 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vak se zbytkem TP i transfúzním setem označený identifikací příjemce, datem a ukončením transfuze se uchovává na oddělení v lednici tomu určené po dobu 24 hodin, pak se spolu s dokumentem o ověření KS likviduje jako biologický materiál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každá transfuze musí být pečlivě dokumentována v chorobopise/ambulantní kartě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údaje se zaznamenávají do tzv. samolepky (identifikace kliniky/oddělení, pacienta, TP, datum transfuze, čas zahájení a ukončení, množství převedeného TP, výsledek ověření KS, záznamy o TK, P, teplotě, vyšetření moči před a po transfuzi, záznam o počátečním stadiu transfuze, stav pacienta/příjemce během transfuze, podpis lékaře a sestry včetně jmenovek)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sledování pacienta/příjemce po transfuzi-zvýšený dohled  2-4 hodiny po transfuzi</a:t>
            </a:r>
          </a:p>
        </p:txBody>
      </p:sp>
    </p:spTree>
    <p:extLst>
      <p:ext uri="{BB962C8B-B14F-4D97-AF65-F5344CB8AC3E}">
        <p14:creationId xmlns:p14="http://schemas.microsoft.com/office/powerpoint/2010/main" val="3094074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B5FC6-C64E-4823-AE67-E490D0BC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Ukončení transfuze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81BE57-3678-4AFC-B9CF-27D84599C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správné provedení transfuze a všech úkonů s ní spojených odpovídá lékař, který transfuzi provádí.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Dílčími úkoly jsou pověřeny sestry/porodní asistentky, které jsou odpovědny za jejich správné provedení.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001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 při podezření na potransfuzní reakci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znovu provést: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kontrolu dokumentace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kontrolu krevní skupiny u lůžka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odběr krevního vzorku z 2.paže pro krevní banku (potransfuzní vzorek)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odběr krve a moči dle ordinace lékaře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zbytek transfuzního přípravku i se setem poslat spolu s vyplněným formulářem o potransfuzní reakci na krevní banku k vyšetření</a:t>
            </a:r>
          </a:p>
        </p:txBody>
      </p:sp>
    </p:spTree>
    <p:extLst>
      <p:ext uri="{BB962C8B-B14F-4D97-AF65-F5344CB8AC3E}">
        <p14:creationId xmlns:p14="http://schemas.microsoft.com/office/powerpoint/2010/main" val="44491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Transfuzní přípravky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erytrocytární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plazmové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trombocytární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granulocytární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plná krev (autotransfuze)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4096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Erytrocytární transfuzní přípravky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8935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cs-CZ" sz="2400" dirty="0"/>
              <a:t> lze získat z odebrané plné krve centrifugací nebo při </a:t>
            </a:r>
            <a:r>
              <a:rPr lang="cs-CZ" sz="2400" dirty="0" err="1"/>
              <a:t>aferéze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Nejčastější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EBR - </a:t>
            </a:r>
            <a:r>
              <a:rPr lang="cs-CZ" sz="2400" dirty="0" err="1"/>
              <a:t>resuspendované</a:t>
            </a:r>
            <a:r>
              <a:rPr lang="cs-CZ" sz="2400" dirty="0"/>
              <a:t> erytrocyty bez </a:t>
            </a:r>
            <a:r>
              <a:rPr lang="cs-CZ" sz="2400" dirty="0" err="1"/>
              <a:t>buffy</a:t>
            </a:r>
            <a:r>
              <a:rPr lang="cs-CZ" sz="2400" dirty="0"/>
              <a:t> </a:t>
            </a:r>
            <a:r>
              <a:rPr lang="cs-CZ" sz="2400" dirty="0" err="1"/>
              <a:t>coatu</a:t>
            </a: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ERD - </a:t>
            </a:r>
            <a:r>
              <a:rPr lang="cs-CZ" sz="2400" dirty="0" err="1"/>
              <a:t>resuspendované</a:t>
            </a:r>
            <a:r>
              <a:rPr lang="cs-CZ" sz="2400" dirty="0"/>
              <a:t>, </a:t>
            </a:r>
            <a:r>
              <a:rPr lang="cs-CZ" sz="2400" dirty="0" err="1"/>
              <a:t>deleukotizované</a:t>
            </a:r>
            <a:r>
              <a:rPr lang="cs-CZ" sz="2400" dirty="0"/>
              <a:t> erytrocyty</a:t>
            </a:r>
          </a:p>
          <a:p>
            <a:pPr marL="0" indent="0">
              <a:buNone/>
            </a:pPr>
            <a:r>
              <a:rPr lang="cs-CZ" sz="2400" dirty="0"/>
              <a:t>Další typy: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EP – promyté erytrocyty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ERD – erytrocyty </a:t>
            </a:r>
            <a:r>
              <a:rPr lang="cs-CZ" sz="2400" dirty="0" err="1"/>
              <a:t>deleukotizované</a:t>
            </a:r>
            <a:r>
              <a:rPr lang="cs-CZ" sz="2400" dirty="0"/>
              <a:t>, ozářené pro intrauterinní (</a:t>
            </a:r>
            <a:r>
              <a:rPr lang="cs-CZ" sz="2400" dirty="0" err="1"/>
              <a:t>intraumbilikální</a:t>
            </a:r>
            <a:r>
              <a:rPr lang="cs-CZ" sz="2400" dirty="0"/>
              <a:t>) transfuzi (IUT) </a:t>
            </a:r>
          </a:p>
        </p:txBody>
      </p:sp>
    </p:spTree>
    <p:extLst>
      <p:ext uri="{BB962C8B-B14F-4D97-AF65-F5344CB8AC3E}">
        <p14:creationId xmlns:p14="http://schemas.microsoft.com/office/powerpoint/2010/main" val="328552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Erytrocytární transfuzní přípravky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Teplota skladování: </a:t>
            </a:r>
          </a:p>
          <a:p>
            <a:pPr lvl="1"/>
            <a:r>
              <a:rPr lang="cs-CZ" sz="2800" dirty="0"/>
              <a:t>EBR při 2-6°C, expirace 42 dní</a:t>
            </a:r>
          </a:p>
          <a:p>
            <a:pPr lvl="1"/>
            <a:r>
              <a:rPr lang="cs-CZ" sz="2800" dirty="0"/>
              <a:t>ERD při 2-6°C, expirace 42 dní</a:t>
            </a:r>
          </a:p>
          <a:p>
            <a:pPr marL="201168" lvl="1" indent="0">
              <a:buNone/>
            </a:pPr>
            <a:endParaRPr lang="cs-CZ" sz="2800" dirty="0"/>
          </a:p>
          <a:p>
            <a:pPr marL="201168" lvl="1" indent="0">
              <a:buNone/>
            </a:pPr>
            <a:r>
              <a:rPr lang="cs-CZ" sz="2800" dirty="0"/>
              <a:t>Indikace:</a:t>
            </a:r>
          </a:p>
          <a:p>
            <a:pPr lvl="1"/>
            <a:r>
              <a:rPr lang="cs-CZ" sz="2800" dirty="0"/>
              <a:t>anémie</a:t>
            </a:r>
          </a:p>
          <a:p>
            <a:pPr lvl="1"/>
            <a:r>
              <a:rPr lang="cs-CZ" sz="2800" dirty="0"/>
              <a:t>krevní ztráty</a:t>
            </a:r>
          </a:p>
        </p:txBody>
      </p:sp>
    </p:spTree>
    <p:extLst>
      <p:ext uri="{BB962C8B-B14F-4D97-AF65-F5344CB8AC3E}">
        <p14:creationId xmlns:p14="http://schemas.microsoft.com/office/powerpoint/2010/main" val="106719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0A924-EA00-41D5-9B77-D252FF8E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Skladování EBR a ERD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D52670B-8DC6-4CEE-ADB8-38553AF0E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469" y="1837550"/>
            <a:ext cx="5902036" cy="44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4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Plazmové </a:t>
            </a:r>
            <a:r>
              <a:rPr lang="cs-CZ" dirty="0">
                <a:solidFill>
                  <a:schemeClr val="tx1"/>
                </a:solidFill>
              </a:rPr>
              <a:t>transfuz</a:t>
            </a:r>
            <a:r>
              <a:rPr lang="cs-CZ" dirty="0"/>
              <a:t>ní přípravky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5437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cs-CZ" sz="2800" dirty="0"/>
              <a:t>připraveny z plné krve centrifugací, odběrem na separátoru (plazmaferéza), nebo jako vedlejší produkt při </a:t>
            </a:r>
            <a:r>
              <a:rPr lang="cs-CZ" sz="2800" dirty="0" err="1"/>
              <a:t>trombocytaferéze</a:t>
            </a:r>
            <a:r>
              <a:rPr lang="cs-CZ" sz="2800" dirty="0"/>
              <a:t> nebo </a:t>
            </a:r>
            <a:r>
              <a:rPr lang="cs-CZ" sz="2800" dirty="0" err="1"/>
              <a:t>erytrocytaferéze</a:t>
            </a:r>
            <a:endParaRPr lang="cs-CZ" sz="2800" dirty="0"/>
          </a:p>
          <a:p>
            <a:pPr>
              <a:buFont typeface="Calibri" panose="020F0502020204030204" pitchFamily="34" charset="0"/>
              <a:buChar char="-"/>
            </a:pPr>
            <a:r>
              <a:rPr lang="cs-CZ" sz="2800" dirty="0"/>
              <a:t> důležité je zachování funkce koagulačních faktorů a inhibitorů koagulace</a:t>
            </a:r>
          </a:p>
          <a:p>
            <a:pPr marL="0" indent="0">
              <a:buNone/>
            </a:pPr>
            <a:r>
              <a:rPr lang="cs-CZ" sz="2800" dirty="0"/>
              <a:t>Teplota skladování:  -30°C a méně, exspirace  36 měsíců </a:t>
            </a:r>
          </a:p>
          <a:p>
            <a:pPr marL="749808" lvl="1" indent="-457200"/>
            <a:r>
              <a:rPr lang="cs-CZ" sz="2600" dirty="0"/>
              <a:t>před aplikací rozmrazujeme ve vodní lázni teplé 37°C (</a:t>
            </a:r>
            <a:r>
              <a:rPr lang="cs-CZ" sz="2600" dirty="0" err="1"/>
              <a:t>event.rozmrazovači</a:t>
            </a:r>
            <a:r>
              <a:rPr lang="cs-CZ" sz="2600" dirty="0"/>
              <a:t>)- zrakem kontrolujeme </a:t>
            </a:r>
            <a:r>
              <a:rPr lang="cs-CZ" sz="2600" dirty="0" err="1"/>
              <a:t>event.koagula</a:t>
            </a:r>
            <a:endParaRPr lang="cs-CZ" sz="2600" dirty="0"/>
          </a:p>
          <a:p>
            <a:pPr marL="749808" lvl="1" indent="-457200"/>
            <a:r>
              <a:rPr lang="cs-CZ" sz="2600" dirty="0"/>
              <a:t>podat max.do 1 hodiny</a:t>
            </a:r>
          </a:p>
          <a:p>
            <a:pPr marL="749808" lvl="1" indent="-457200"/>
            <a:r>
              <a:rPr lang="cs-CZ" sz="2600" dirty="0"/>
              <a:t>nikdy znovu nezmrazovat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9400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Plazmové transfuzní přípravky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5437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800" dirty="0"/>
              <a:t>Indikace: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porucha koagulace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zrušení antikoagulační terapie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popáleniny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náhrada při terapeutické plazmaferéze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masivní krevní transfuze</a:t>
            </a:r>
          </a:p>
        </p:txBody>
      </p:sp>
    </p:spTree>
    <p:extLst>
      <p:ext uri="{BB962C8B-B14F-4D97-AF65-F5344CB8AC3E}">
        <p14:creationId xmlns:p14="http://schemas.microsoft.com/office/powerpoint/2010/main" val="76072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F334C-D5FE-4702-95AC-2A9C7DF3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Skladování plazmy v karanténě(min.180 dní)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8AD40E7-863C-4131-AC79-97F1E8EAC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997" y="2187709"/>
            <a:ext cx="5332756" cy="40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674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</TotalTime>
  <Words>1519</Words>
  <Application>Microsoft Office PowerPoint</Application>
  <PresentationFormat>Širokoúhlá obrazovka</PresentationFormat>
  <Paragraphs>175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Retrospektiva</vt:lpstr>
      <vt:lpstr> Hemoterapie</vt:lpstr>
      <vt:lpstr>Hemoterapie</vt:lpstr>
      <vt:lpstr>Transfuzní přípravky</vt:lpstr>
      <vt:lpstr>Erytrocytární transfuzní přípravky </vt:lpstr>
      <vt:lpstr>Erytrocytární transfuzní přípravky </vt:lpstr>
      <vt:lpstr>Skladování EBR a ERD</vt:lpstr>
      <vt:lpstr>Plazmové transfuzní přípravky</vt:lpstr>
      <vt:lpstr>Plazmové transfuzní přípravky</vt:lpstr>
      <vt:lpstr>Skladování plazmy v karanténě(min.180 dní)</vt:lpstr>
      <vt:lpstr>Trombocytární transfuzní přípravky</vt:lpstr>
      <vt:lpstr>Trombocytární transfuzní přípravky</vt:lpstr>
      <vt:lpstr>Skladování trombocytů na agitátorech</vt:lpstr>
      <vt:lpstr>Granulocytární transfuzní přípravky</vt:lpstr>
      <vt:lpstr>Krevní deriváty</vt:lpstr>
      <vt:lpstr>Aplikace transfuzních přípravků</vt:lpstr>
      <vt:lpstr>Žádanka o imunohematologické vyšetření a TP</vt:lpstr>
      <vt:lpstr>Objednávání TP</vt:lpstr>
      <vt:lpstr>Odběr vzorku na předtransfúzní vyšetření</vt:lpstr>
      <vt:lpstr>Předtransfuzní vyšetření</vt:lpstr>
      <vt:lpstr>Příprava k provedení transfuze - činnosti zajišťované sestrou/porodní asistentkou</vt:lpstr>
      <vt:lpstr>Zacházení s transfúzním přípravkem před transfuzí</vt:lpstr>
      <vt:lpstr>Vlastní transfuze</vt:lpstr>
      <vt:lpstr>Vlastní transfuze</vt:lpstr>
      <vt:lpstr>Vlastní transfuze</vt:lpstr>
      <vt:lpstr>Vlastní transfuze</vt:lpstr>
      <vt:lpstr>Ukončení transfuze</vt:lpstr>
      <vt:lpstr>Ukončení transfuze</vt:lpstr>
      <vt:lpstr>Opatření při podezření na potransfuzní reakci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Bára</dc:creator>
  <cp:revision>25</cp:revision>
  <dcterms:created xsi:type="dcterms:W3CDTF">2020-10-27T12:42:06Z</dcterms:created>
  <dcterms:modified xsi:type="dcterms:W3CDTF">2020-10-28T23:20:42Z</dcterms:modified>
</cp:coreProperties>
</file>