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1"/>
  </p:notesMasterIdLst>
  <p:handoutMasterIdLst>
    <p:handoutMasterId r:id="rId42"/>
  </p:handoutMasterIdLst>
  <p:sldIdLst>
    <p:sldId id="256" r:id="rId2"/>
    <p:sldId id="272" r:id="rId3"/>
    <p:sldId id="278" r:id="rId4"/>
    <p:sldId id="257" r:id="rId5"/>
    <p:sldId id="266" r:id="rId6"/>
    <p:sldId id="279" r:id="rId7"/>
    <p:sldId id="258" r:id="rId8"/>
    <p:sldId id="259" r:id="rId9"/>
    <p:sldId id="267" r:id="rId10"/>
    <p:sldId id="265" r:id="rId11"/>
    <p:sldId id="284" r:id="rId12"/>
    <p:sldId id="260" r:id="rId13"/>
    <p:sldId id="270" r:id="rId14"/>
    <p:sldId id="261" r:id="rId15"/>
    <p:sldId id="293" r:id="rId16"/>
    <p:sldId id="295" r:id="rId17"/>
    <p:sldId id="276" r:id="rId18"/>
    <p:sldId id="277" r:id="rId19"/>
    <p:sldId id="263" r:id="rId20"/>
    <p:sldId id="264" r:id="rId21"/>
    <p:sldId id="283" r:id="rId22"/>
    <p:sldId id="285" r:id="rId23"/>
    <p:sldId id="273" r:id="rId24"/>
    <p:sldId id="286" r:id="rId25"/>
    <p:sldId id="287" r:id="rId26"/>
    <p:sldId id="288" r:id="rId27"/>
    <p:sldId id="289" r:id="rId28"/>
    <p:sldId id="290" r:id="rId29"/>
    <p:sldId id="291" r:id="rId30"/>
    <p:sldId id="292" r:id="rId31"/>
    <p:sldId id="294" r:id="rId32"/>
    <p:sldId id="280" r:id="rId33"/>
    <p:sldId id="281" r:id="rId34"/>
    <p:sldId id="282" r:id="rId35"/>
    <p:sldId id="296" r:id="rId36"/>
    <p:sldId id="297" r:id="rId37"/>
    <p:sldId id="298" r:id="rId38"/>
    <p:sldId id="299" r:id="rId39"/>
    <p:sldId id="274" r:id="rId40"/>
  </p:sldIdLst>
  <p:sldSz cx="12192000" cy="6858000"/>
  <p:notesSz cx="6781800" cy="99187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4">
          <p15:clr>
            <a:srgbClr val="A4A3A4"/>
          </p15:clr>
        </p15:guide>
        <p15:guide id="2" pos="2136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07" d="100"/>
          <a:sy n="107" d="100"/>
        </p:scale>
        <p:origin x="102" y="19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78" d="100"/>
          <a:sy n="78" d="100"/>
        </p:scale>
        <p:origin x="-3312" y="-108"/>
      </p:cViewPr>
      <p:guideLst>
        <p:guide orient="horz" pos="3124"/>
        <p:guide pos="2136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38463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3841750" y="0"/>
            <a:ext cx="2938463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FAFAECB-F794-4B54-85CB-37DC2AD3578F}" type="datetimeFigureOut">
              <a:rPr lang="cs-CZ" smtClean="0"/>
              <a:t>30.09.2020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0" y="9421813"/>
            <a:ext cx="2938463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3841750" y="9421813"/>
            <a:ext cx="2938463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B10D2D5-7A1B-48A1-836B-D0EC7E96D22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9623484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38463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41750" y="0"/>
            <a:ext cx="2938463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80E0A7C-8B44-4B4F-AF14-BDF69C4CFB3A}" type="datetimeFigureOut">
              <a:rPr lang="cs-CZ" smtClean="0"/>
              <a:t>30.09.2020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85725" y="744538"/>
            <a:ext cx="6610350" cy="37195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7863" y="4711700"/>
            <a:ext cx="5426075" cy="4462463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421813"/>
            <a:ext cx="2938463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41750" y="9421813"/>
            <a:ext cx="2938463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6DBE0FC-A09F-457A-9C26-4E2640B2BAB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0161166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>
          <a:xfrm>
            <a:off x="677863" y="4711701"/>
            <a:ext cx="5426075" cy="591820"/>
          </a:xfrm>
        </p:spPr>
        <p:txBody>
          <a:bodyPr/>
          <a:lstStyle/>
          <a:p>
            <a:r>
              <a:rPr lang="cs-CZ" dirty="0" smtClean="0"/>
              <a:t>Morfologické anomálie: </a:t>
            </a:r>
            <a:r>
              <a:rPr lang="cs-CZ" dirty="0" err="1" smtClean="0"/>
              <a:t>ovalo</a:t>
            </a:r>
            <a:r>
              <a:rPr lang="cs-CZ" dirty="0" smtClean="0"/>
              <a:t> – oválný tvar; sféro – kulovitý tvar (jsou </a:t>
            </a:r>
            <a:r>
              <a:rPr lang="cs-CZ" dirty="0" err="1" smtClean="0"/>
              <a:t>tlustčí</a:t>
            </a:r>
            <a:r>
              <a:rPr lang="cs-CZ" dirty="0" smtClean="0"/>
              <a:t>); </a:t>
            </a:r>
            <a:r>
              <a:rPr lang="cs-CZ" dirty="0" err="1" smtClean="0"/>
              <a:t>schito</a:t>
            </a:r>
            <a:r>
              <a:rPr lang="cs-CZ" dirty="0" smtClean="0"/>
              <a:t> – útržky (fragmentované); </a:t>
            </a:r>
            <a:r>
              <a:rPr lang="cs-CZ" dirty="0" err="1" smtClean="0"/>
              <a:t>poikilo</a:t>
            </a:r>
            <a:r>
              <a:rPr lang="cs-CZ" dirty="0" smtClean="0"/>
              <a:t> – </a:t>
            </a:r>
            <a:r>
              <a:rPr lang="cs-CZ" dirty="0" err="1" smtClean="0"/>
              <a:t>bizardní</a:t>
            </a:r>
            <a:r>
              <a:rPr lang="cs-CZ" dirty="0" smtClean="0"/>
              <a:t> tvar</a:t>
            </a:r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6DBE0FC-A09F-457A-9C26-4E2640B2BAB9}" type="slidenum">
              <a:rPr lang="cs-CZ" smtClean="0"/>
              <a:t>10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7183881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6DBE0FC-A09F-457A-9C26-4E2640B2BAB9}" type="slidenum">
              <a:rPr lang="cs-CZ" smtClean="0"/>
              <a:t>25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8560043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6DBE0FC-A09F-457A-9C26-4E2640B2BAB9}" type="slidenum">
              <a:rPr lang="cs-CZ" smtClean="0"/>
              <a:t>11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7843590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6DBE0FC-A09F-457A-9C26-4E2640B2BAB9}" type="slidenum">
              <a:rPr lang="cs-CZ" smtClean="0"/>
              <a:t>12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051687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6DBE0FC-A09F-457A-9C26-4E2640B2BAB9}" type="slidenum">
              <a:rPr lang="cs-CZ" smtClean="0"/>
              <a:t>13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3482452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6DBE0FC-A09F-457A-9C26-4E2640B2BAB9}" type="slidenum">
              <a:rPr lang="cs-CZ" smtClean="0"/>
              <a:t>14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637569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6DBE0FC-A09F-457A-9C26-4E2640B2BAB9}" type="slidenum">
              <a:rPr lang="cs-CZ" smtClean="0"/>
              <a:t>15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5001892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6DBE0FC-A09F-457A-9C26-4E2640B2BAB9}" type="slidenum">
              <a:rPr lang="cs-CZ" smtClean="0"/>
              <a:t>17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8432676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6DBE0FC-A09F-457A-9C26-4E2640B2BAB9}" type="slidenum">
              <a:rPr lang="cs-CZ" smtClean="0"/>
              <a:t>18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6871433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err="1" smtClean="0"/>
              <a:t>Rh</a:t>
            </a:r>
            <a:r>
              <a:rPr lang="cs-CZ" dirty="0" smtClean="0"/>
              <a:t> systém – na povrchu erytrocytů jsou přítomné antigeny </a:t>
            </a:r>
            <a:r>
              <a:rPr lang="cs-CZ" dirty="0" err="1" smtClean="0"/>
              <a:t>D,d</a:t>
            </a:r>
            <a:r>
              <a:rPr lang="cs-CZ" dirty="0" smtClean="0"/>
              <a:t>, </a:t>
            </a:r>
            <a:r>
              <a:rPr lang="cs-CZ" dirty="0" err="1" smtClean="0"/>
              <a:t>C,c</a:t>
            </a:r>
            <a:r>
              <a:rPr lang="cs-CZ" dirty="0" smtClean="0"/>
              <a:t>, </a:t>
            </a:r>
            <a:r>
              <a:rPr lang="cs-CZ" dirty="0" err="1" smtClean="0"/>
              <a:t>E,e</a:t>
            </a:r>
            <a:r>
              <a:rPr lang="cs-CZ" dirty="0" smtClean="0"/>
              <a:t>; nejdůležitější </a:t>
            </a:r>
            <a:r>
              <a:rPr lang="cs-CZ" dirty="0" err="1" smtClean="0"/>
              <a:t>D,d</a:t>
            </a:r>
            <a:r>
              <a:rPr lang="cs-CZ" dirty="0" smtClean="0"/>
              <a:t> který určuje </a:t>
            </a:r>
            <a:r>
              <a:rPr lang="cs-CZ" dirty="0" err="1" smtClean="0"/>
              <a:t>Rh</a:t>
            </a:r>
            <a:r>
              <a:rPr lang="cs-CZ" dirty="0" smtClean="0"/>
              <a:t> pozitivitu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6DBE0FC-A09F-457A-9C26-4E2640B2BAB9}" type="slidenum">
              <a:rPr lang="cs-CZ" smtClean="0"/>
              <a:t>20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225448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 smtClean="0"/>
              <a:t>Kliknutím lze upravit styl předlohy.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CC8D9C-1AEE-4891-A342-70A7302CA9C5}" type="datetimeFigureOut">
              <a:rPr lang="cs-CZ" smtClean="0"/>
              <a:t>30.09.2020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32AE7C-3483-4003-850E-989235870AE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339967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CC8D9C-1AEE-4891-A342-70A7302CA9C5}" type="datetimeFigureOut">
              <a:rPr lang="cs-CZ" smtClean="0"/>
              <a:t>30.09.2020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32AE7C-3483-4003-850E-989235870AE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772144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CC8D9C-1AEE-4891-A342-70A7302CA9C5}" type="datetimeFigureOut">
              <a:rPr lang="cs-CZ" smtClean="0"/>
              <a:t>30.09.2020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32AE7C-3483-4003-850E-989235870AE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568649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CC8D9C-1AEE-4891-A342-70A7302CA9C5}" type="datetimeFigureOut">
              <a:rPr lang="cs-CZ" smtClean="0"/>
              <a:t>30.09.2020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32AE7C-3483-4003-850E-989235870AE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207378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CC8D9C-1AEE-4891-A342-70A7302CA9C5}" type="datetimeFigureOut">
              <a:rPr lang="cs-CZ" smtClean="0"/>
              <a:t>30.09.2020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32AE7C-3483-4003-850E-989235870AE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453776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CC8D9C-1AEE-4891-A342-70A7302CA9C5}" type="datetimeFigureOut">
              <a:rPr lang="cs-CZ" smtClean="0"/>
              <a:t>30.09.2020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32AE7C-3483-4003-850E-989235870AE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371857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CC8D9C-1AEE-4891-A342-70A7302CA9C5}" type="datetimeFigureOut">
              <a:rPr lang="cs-CZ" smtClean="0"/>
              <a:t>30.09.2020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32AE7C-3483-4003-850E-989235870AE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460525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CC8D9C-1AEE-4891-A342-70A7302CA9C5}" type="datetimeFigureOut">
              <a:rPr lang="cs-CZ" smtClean="0"/>
              <a:t>30.09.2020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32AE7C-3483-4003-850E-989235870AE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165031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CC8D9C-1AEE-4891-A342-70A7302CA9C5}" type="datetimeFigureOut">
              <a:rPr lang="cs-CZ" smtClean="0"/>
              <a:t>30.09.2020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32AE7C-3483-4003-850E-989235870AE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750095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CC8D9C-1AEE-4891-A342-70A7302CA9C5}" type="datetimeFigureOut">
              <a:rPr lang="cs-CZ" smtClean="0"/>
              <a:t>30.09.2020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32AE7C-3483-4003-850E-989235870AE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60774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CC8D9C-1AEE-4891-A342-70A7302CA9C5}" type="datetimeFigureOut">
              <a:rPr lang="cs-CZ" smtClean="0"/>
              <a:t>30.09.2020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32AE7C-3483-4003-850E-989235870AE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246473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6CC8D9C-1AEE-4891-A342-70A7302CA9C5}" type="datetimeFigureOut">
              <a:rPr lang="cs-CZ" smtClean="0"/>
              <a:t>30.09.2020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A32AE7C-3483-4003-850E-989235870AE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598746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hyperlink" Target="http://www.e-imunologie.cz/Pages/Player.aspx?id=92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cs-CZ" sz="40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Hematologická vyšetření</a:t>
            </a:r>
            <a:endParaRPr lang="cs-CZ" sz="4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Zástupný symbol pro obsah 3"/>
          <p:cNvSpPr>
            <a:spLocks noGrp="1"/>
          </p:cNvSpPr>
          <p:nvPr>
            <p:ph idx="1"/>
          </p:nvPr>
        </p:nvSpPr>
        <p:spPr>
          <a:xfrm>
            <a:off x="838200" y="1690688"/>
            <a:ext cx="10515600" cy="4486275"/>
          </a:xfrm>
        </p:spPr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Základní hematologická vyšetření</a:t>
            </a:r>
          </a:p>
          <a:p>
            <a:pPr lvl="1"/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krevní obraz (KO), diferenciál, sedimentace</a:t>
            </a:r>
          </a:p>
          <a:p>
            <a:pPr marL="514350" indent="-514350">
              <a:buFont typeface="+mj-lt"/>
              <a:buAutoNum type="arabicPeriod"/>
            </a:pP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Hemokoagulační vyšetření</a:t>
            </a:r>
          </a:p>
          <a:p>
            <a:pPr lvl="1"/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zjištění koagulačních poměrů krve, rychlosti srážení krve</a:t>
            </a:r>
          </a:p>
          <a:p>
            <a:pPr marL="514350" indent="-514350">
              <a:buFont typeface="+mj-lt"/>
              <a:buAutoNum type="arabicPeriod"/>
            </a:pP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Imunohematologická vyšetření</a:t>
            </a:r>
          </a:p>
          <a:p>
            <a:pPr lvl="1"/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vyšetření krevní skupiny, Rh faktoru</a:t>
            </a:r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lvl="1" indent="-457200">
              <a:buFont typeface="+mj-lt"/>
              <a:buAutoNum type="arabicPeriod" startAt="4"/>
            </a:pPr>
            <a:r>
              <a:rPr lang="cs-CZ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Vyšetření kostní dřeně</a:t>
            </a:r>
          </a:p>
          <a:p>
            <a:pPr marL="450850" lvl="2" indent="6350"/>
            <a:r>
              <a:rPr lang="cs-CZ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hematoonkologie</a:t>
            </a:r>
            <a:endParaRPr lang="cs-CZ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lvl="1" indent="-457200">
              <a:buFont typeface="+mj-lt"/>
              <a:buAutoNum type="arabicPeriod" startAt="4"/>
            </a:pPr>
            <a:r>
              <a:rPr lang="cs-CZ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Molekulárně genetická vyšetření</a:t>
            </a:r>
          </a:p>
          <a:p>
            <a:pPr marL="450850" lvl="2" indent="6350"/>
            <a:r>
              <a:rPr lang="cs-CZ" dirty="0" smtClean="0"/>
              <a:t>  </a:t>
            </a:r>
            <a:r>
              <a:rPr lang="cs-CZ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průkaz specifických mutací (trombofilní stavy) </a:t>
            </a:r>
          </a:p>
        </p:txBody>
      </p:sp>
    </p:spTree>
    <p:extLst>
      <p:ext uri="{BB962C8B-B14F-4D97-AF65-F5344CB8AC3E}">
        <p14:creationId xmlns:p14="http://schemas.microsoft.com/office/powerpoint/2010/main" val="28702813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893659"/>
          </a:xfrm>
        </p:spPr>
        <p:txBody>
          <a:bodyPr/>
          <a:lstStyle/>
          <a:p>
            <a:pPr algn="ctr"/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Hematologická vyšetření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200" y="1092530"/>
            <a:ext cx="10515600" cy="537952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c) Mikroskopické hodnocení krevního nátěru</a:t>
            </a:r>
          </a:p>
          <a:p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velikost erytrocytů (mikrocyty, normocyty, makrocyty)</a:t>
            </a:r>
          </a:p>
          <a:p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tvar erytrocytů (ovalocyty, sférocyty, schistocyty, poikilocyty)</a:t>
            </a:r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změny granulocytů</a:t>
            </a:r>
          </a:p>
          <a:p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morfologie trombocytů</a:t>
            </a:r>
          </a:p>
          <a:p>
            <a:pPr marL="0" indent="0">
              <a:buNone/>
            </a:pPr>
            <a:endParaRPr lang="cs-CZ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Indikace: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následný test, pokud jsou abnormální výsledky vyšetření krevního 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obrazu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podezření na nemoci krvetvorby, nebo na zvýšený rozpad krvinek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1428365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Hematologická vyšetření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lvl="0" indent="0">
              <a:buNone/>
            </a:pPr>
            <a:r>
              <a:rPr lang="cs-CZ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c) Mikroskopické hodnocení krevního nátěru</a:t>
            </a:r>
          </a:p>
          <a:p>
            <a:pPr marL="0" lvl="0" indent="0">
              <a:buNone/>
            </a:pPr>
            <a:r>
              <a:rPr lang="cs-CZ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Odběr:</a:t>
            </a:r>
          </a:p>
          <a:p>
            <a:pPr lvl="0">
              <a:buFont typeface="Wingdings" panose="05000000000000000000" pitchFamily="2" charset="2"/>
              <a:buChar char="Ø"/>
            </a:pPr>
            <a:r>
              <a:rPr lang="cs-CZ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periferní krev</a:t>
            </a:r>
          </a:p>
          <a:p>
            <a:endParaRPr lang="cs-CZ" dirty="0" smtClean="0">
              <a:solidFill>
                <a:srgbClr val="53535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cs-CZ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Stanovení</a:t>
            </a:r>
            <a:r>
              <a:rPr lang="cs-CZ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cs-CZ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manuální vyšetření pod </a:t>
            </a:r>
            <a:r>
              <a:rPr lang="cs-CZ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mikroskopem</a:t>
            </a:r>
            <a:endParaRPr lang="cs-CZ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896160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905535"/>
          </a:xfrm>
        </p:spPr>
        <p:txBody>
          <a:bodyPr/>
          <a:lstStyle/>
          <a:p>
            <a:pPr algn="ctr"/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1. Hematologická vyšetření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200" y="1353312"/>
            <a:ext cx="10515600" cy="5230368"/>
          </a:xfrm>
        </p:spPr>
        <p:txBody>
          <a:bodyPr/>
          <a:lstStyle/>
          <a:p>
            <a:pPr marL="0" indent="0">
              <a:buNone/>
            </a:pPr>
            <a:r>
              <a:rPr lang="cs-CZ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d) Sedimentace erytrocytů (FW)</a:t>
            </a:r>
          </a:p>
          <a:p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FW = podle Fahrea a Westergrena</a:t>
            </a:r>
          </a:p>
          <a:p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rychlost 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klesání 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erytrocytů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ve vzorku nesrážlivé 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krve (sedlivost) </a:t>
            </a:r>
          </a:p>
          <a:p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závisí hlavně na velikosti sedimentujících částic</a:t>
            </a:r>
            <a:endParaRPr lang="cs-CZ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erytrocyty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mají tendenci vytvářet válcovité shluky 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→sedimentují 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rychleji než samostatné 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erytrocyty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tvorbu 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shluků podporují některé bílkoviny, hlavně fibrinogen a </a:t>
            </a: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γ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-globuliny</a:t>
            </a:r>
          </a:p>
          <a:p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sedimentace krve zrychluje zejména při zánětech, infekčních chorobách, těhotenství </a:t>
            </a:r>
            <a:endParaRPr lang="cs-CZ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Nespecifické vyšetření – neurčí příčinu zánětu</a:t>
            </a:r>
          </a:p>
        </p:txBody>
      </p:sp>
    </p:spTree>
    <p:extLst>
      <p:ext uri="{BB962C8B-B14F-4D97-AF65-F5344CB8AC3E}">
        <p14:creationId xmlns:p14="http://schemas.microsoft.com/office/powerpoint/2010/main" val="23072947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Hematologická vyšetření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d) Sedimentace erytrocytů</a:t>
            </a:r>
            <a:endParaRPr lang="cs-CZ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Odběr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venózní 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nesrážlivá 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krev (aditivum - citrát sodný)</a:t>
            </a:r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>
              <a:buFont typeface="Wingdings" panose="05000000000000000000" pitchFamily="2" charset="2"/>
              <a:buChar char="Ø"/>
            </a:pP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odebírat 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jako poslední zkumavku</a:t>
            </a:r>
          </a:p>
          <a:p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Stanovení:</a:t>
            </a:r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>
              <a:buFont typeface="Wingdings" panose="05000000000000000000" pitchFamily="2" charset="2"/>
              <a:buChar char="Ø"/>
            </a:pP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stojánky</a:t>
            </a:r>
          </a:p>
          <a:p>
            <a:pPr lvl="1">
              <a:buFont typeface="Wingdings" panose="05000000000000000000" pitchFamily="2" charset="2"/>
              <a:buChar char="Ø"/>
            </a:pPr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80532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929285"/>
          </a:xfrm>
        </p:spPr>
        <p:txBody>
          <a:bodyPr/>
          <a:lstStyle/>
          <a:p>
            <a:pPr algn="ctr"/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2. Hemokoagulační vyšetření</a:t>
            </a:r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26325" y="1294409"/>
            <a:ext cx="10515600" cy="515389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Zjištění koagulačních poměrů krve a rychlosti srážení krve</a:t>
            </a:r>
          </a:p>
          <a:p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 venózní krve</a:t>
            </a:r>
          </a:p>
          <a:p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 kapilární krve</a:t>
            </a:r>
          </a:p>
          <a:p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>
              <a:buNone/>
            </a:pPr>
            <a:r>
              <a:rPr lang="cs-CZ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Indikace:</a:t>
            </a:r>
          </a:p>
          <a:p>
            <a:pPr lvl="0"/>
            <a:r>
              <a:rPr lang="cs-CZ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screeningové vyšetření – před invazivními výkony </a:t>
            </a:r>
          </a:p>
          <a:p>
            <a:pPr lvl="0"/>
            <a:r>
              <a:rPr lang="cs-CZ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krvácivé (modřiny</a:t>
            </a:r>
            <a:r>
              <a:rPr lang="cs-CZ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nebo </a:t>
            </a:r>
            <a:r>
              <a:rPr lang="cs-CZ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trombofilní </a:t>
            </a:r>
            <a:r>
              <a:rPr lang="cs-CZ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stavy</a:t>
            </a:r>
            <a:endParaRPr lang="cs-CZ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cs-CZ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monitorování antikoagulační </a:t>
            </a:r>
            <a:r>
              <a:rPr lang="cs-CZ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léčby </a:t>
            </a:r>
            <a:r>
              <a:rPr lang="cs-CZ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(Warfarin x Heparin)</a:t>
            </a:r>
            <a:endParaRPr lang="cs-CZ" b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cs-CZ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108929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866267"/>
          </a:xfrm>
        </p:spPr>
        <p:txBody>
          <a:bodyPr>
            <a:normAutofit/>
          </a:bodyPr>
          <a:lstStyle/>
          <a:p>
            <a:pPr algn="ctr"/>
            <a:r>
              <a:rPr lang="cs-CZ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Antikoagulační léčba</a:t>
            </a:r>
            <a:endParaRPr lang="cs-CZ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200" y="1255776"/>
            <a:ext cx="10515600" cy="4921187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Warfarin</a:t>
            </a:r>
          </a:p>
          <a:p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nepřímý antikoagulační prostředek</a:t>
            </a:r>
          </a:p>
          <a:p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inhibuje působení vitamínu K 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Symbol"/>
              </a:rPr>
              <a:t> 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blokuje 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syntézu vitamin K-dependentních koagulačních 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faktorů (</a:t>
            </a:r>
            <a:r>
              <a:rPr lang="pt-BR" dirty="0">
                <a:latin typeface="Times New Roman" panose="02020603050405020304" pitchFamily="18" charset="0"/>
                <a:cs typeface="Times New Roman" panose="02020603050405020304" pitchFamily="18" charset="0"/>
              </a:rPr>
              <a:t>II, VII, IX a </a:t>
            </a:r>
            <a:r>
              <a:rPr lang="pt-B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účinek ovlivněn dietou – potraviny s vitamínem K (zelí, grep), některými antibiotiky nebo analgetiky </a:t>
            </a:r>
          </a:p>
          <a:p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nemá antidotum</a:t>
            </a:r>
          </a:p>
          <a:p>
            <a:pPr marL="0" indent="0">
              <a:buNone/>
            </a:pP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Heparin</a:t>
            </a:r>
          </a:p>
          <a:p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katalyticky působí na antitrombin, který inhibuje trombin</a:t>
            </a:r>
          </a:p>
          <a:p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nepřechází placentou (lze podávat v těhotenství)</a:t>
            </a:r>
          </a:p>
          <a:p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antidotum - protaminsulfát</a:t>
            </a:r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160597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/>
              <a:t>Antikoagulační léčba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dirty="0" smtClean="0"/>
              <a:t>Nová </a:t>
            </a:r>
            <a:r>
              <a:rPr lang="cs-CZ" dirty="0"/>
              <a:t>perorální přímá </a:t>
            </a:r>
            <a:r>
              <a:rPr lang="cs-CZ" dirty="0" smtClean="0"/>
              <a:t>antikoagulancia: </a:t>
            </a:r>
            <a:endParaRPr lang="cs-CZ" dirty="0"/>
          </a:p>
          <a:p>
            <a:pPr marL="0" indent="0">
              <a:buNone/>
            </a:pPr>
            <a:r>
              <a:rPr lang="cs-CZ" b="1" dirty="0" smtClean="0"/>
              <a:t>Selektivní </a:t>
            </a:r>
            <a:r>
              <a:rPr lang="cs-CZ" b="1" dirty="0"/>
              <a:t>inhibitory faktoru </a:t>
            </a:r>
            <a:r>
              <a:rPr lang="cs-CZ" b="1" dirty="0" smtClean="0"/>
              <a:t>Xa</a:t>
            </a:r>
          </a:p>
          <a:p>
            <a:r>
              <a:rPr lang="cs-CZ" dirty="0" smtClean="0"/>
              <a:t>blokují </a:t>
            </a:r>
            <a:r>
              <a:rPr lang="cs-CZ" dirty="0"/>
              <a:t>přeměnu protrombinu na trombin a </a:t>
            </a:r>
            <a:r>
              <a:rPr lang="cs-CZ" dirty="0" smtClean="0"/>
              <a:t>tím zabraňují </a:t>
            </a:r>
            <a:r>
              <a:rPr lang="cs-CZ" dirty="0"/>
              <a:t>tvorbě </a:t>
            </a:r>
            <a:r>
              <a:rPr lang="cs-CZ" dirty="0" smtClean="0"/>
              <a:t>trombu </a:t>
            </a:r>
            <a:r>
              <a:rPr lang="cs-CZ" dirty="0"/>
              <a:t>(např. </a:t>
            </a:r>
            <a:r>
              <a:rPr lang="cs-CZ" dirty="0" smtClean="0"/>
              <a:t>Rivaroxaban, Apixaban – Eliquis)</a:t>
            </a:r>
          </a:p>
          <a:p>
            <a:r>
              <a:rPr lang="cs-CZ" dirty="0" smtClean="0"/>
              <a:t>antidotum </a:t>
            </a:r>
            <a:r>
              <a:rPr lang="cs-CZ" dirty="0"/>
              <a:t>- andexanet alfa </a:t>
            </a:r>
          </a:p>
        </p:txBody>
      </p:sp>
    </p:spTree>
    <p:extLst>
      <p:ext uri="{BB962C8B-B14F-4D97-AF65-F5344CB8AC3E}">
        <p14:creationId xmlns:p14="http://schemas.microsoft.com/office/powerpoint/2010/main" val="102447442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8200" y="133477"/>
            <a:ext cx="10515600" cy="905535"/>
          </a:xfrm>
        </p:spPr>
        <p:txBody>
          <a:bodyPr/>
          <a:lstStyle/>
          <a:p>
            <a:pPr algn="ctr"/>
            <a:r>
              <a:rPr lang="cs-CZ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Hemokoagulační vyšetření</a:t>
            </a:r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200" y="1039012"/>
            <a:ext cx="10515600" cy="5599294"/>
          </a:xfrm>
        </p:spPr>
        <p:txBody>
          <a:bodyPr>
            <a:normAutofit lnSpcReduction="10000"/>
          </a:bodyPr>
          <a:lstStyle/>
          <a:p>
            <a:pPr marL="0" lvl="0" indent="0">
              <a:buNone/>
            </a:pPr>
            <a:r>
              <a:rPr lang="cs-CZ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a) Hemokoagulační </a:t>
            </a:r>
            <a:r>
              <a:rPr lang="cs-CZ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vyšetření z venózní krve</a:t>
            </a:r>
          </a:p>
          <a:p>
            <a:pPr lvl="0"/>
            <a:r>
              <a:rPr lang="cs-CZ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PT (prothrombin time)– protrombinový čas (Quickův test</a:t>
            </a:r>
            <a:r>
              <a:rPr lang="cs-CZ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cs-CZ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rychlost přeměny protrombinu na trombin</a:t>
            </a:r>
            <a:endParaRPr lang="cs-CZ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>
              <a:buFont typeface="Wingdings" panose="05000000000000000000" pitchFamily="2" charset="2"/>
              <a:buChar char="Ø"/>
            </a:pPr>
            <a:r>
              <a:rPr lang="cs-CZ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kontrola při léčbě Warfarinem</a:t>
            </a:r>
          </a:p>
          <a:p>
            <a:pPr lvl="0"/>
            <a:r>
              <a:rPr lang="cs-CZ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INR</a:t>
            </a:r>
            <a:r>
              <a:rPr lang="cs-CZ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cs-CZ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(index) poměr PT/normál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cs-CZ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↑ srážlivost = nižší INR; prodloužená srážlivost = ↑INR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cs-CZ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kontrola </a:t>
            </a:r>
            <a:r>
              <a:rPr lang="cs-CZ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při léčbě Warfarinem</a:t>
            </a:r>
          </a:p>
          <a:p>
            <a:pPr lvl="0"/>
            <a:r>
              <a:rPr lang="cs-CZ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APTT</a:t>
            </a:r>
            <a:r>
              <a:rPr lang="cs-CZ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aktivovaný parciální tromboplastinový čas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cs-CZ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ke zjištění koagulačních faktorů vnitřního srážení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cs-CZ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kontrola při léčbě </a:t>
            </a:r>
            <a:r>
              <a:rPr lang="cs-CZ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Heparinem</a:t>
            </a:r>
            <a:endParaRPr lang="cs-CZ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cs-CZ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Fibrinogen (Fbg)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cs-CZ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bílkovina krevní plazmy důležitá pro srážení krve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cs-CZ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stanovení plazmatické koncentrace - norma je mezi 1,5–4,5 g/l</a:t>
            </a:r>
          </a:p>
          <a:p>
            <a:pPr lvl="0"/>
            <a:endParaRPr lang="cs-CZ" dirty="0">
              <a:solidFill>
                <a:prstClr val="black"/>
              </a:solidFill>
            </a:endParaRP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604758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Hemokoagulační vyšetření</a:t>
            </a:r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13816" y="1752473"/>
            <a:ext cx="10515600" cy="4351338"/>
          </a:xfrm>
        </p:spPr>
        <p:txBody>
          <a:bodyPr/>
          <a:lstStyle/>
          <a:p>
            <a:pPr marL="0" lvl="0" indent="0">
              <a:buNone/>
            </a:pPr>
            <a:r>
              <a:rPr lang="cs-CZ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a) Hemokoagulační </a:t>
            </a:r>
            <a:r>
              <a:rPr lang="cs-CZ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vyšetření z venózní krve</a:t>
            </a:r>
          </a:p>
          <a:p>
            <a:pPr marL="0" lvl="0" indent="0">
              <a:buNone/>
            </a:pPr>
            <a:r>
              <a:rPr lang="cs-CZ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Odběr:</a:t>
            </a:r>
          </a:p>
          <a:p>
            <a:pPr lvl="0"/>
            <a:r>
              <a:rPr lang="cs-CZ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nesrážlivá krev (citrát, EDTA)</a:t>
            </a:r>
          </a:p>
          <a:p>
            <a:pPr lvl="0"/>
            <a:r>
              <a:rPr lang="cs-CZ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neodebírat jako první zkumavku</a:t>
            </a:r>
            <a:r>
              <a:rPr lang="cs-CZ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  <a:r>
              <a:rPr lang="cs-CZ" baseline="300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cs-CZ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(atraumatický odběr, při požadování samostatného odběru napřed odebrat 5ml do zkumavky, která se nepoužije</a:t>
            </a:r>
            <a:r>
              <a:rPr lang="cs-CZ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endParaRPr lang="cs-CZ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cs-CZ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včasné dodání do laboratoře - zpracovat do </a:t>
            </a:r>
            <a:r>
              <a:rPr lang="cs-CZ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4hod</a:t>
            </a:r>
          </a:p>
          <a:p>
            <a:pPr lvl="0"/>
            <a:endParaRPr lang="cs-CZ" dirty="0" smtClean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>
              <a:buNone/>
            </a:pPr>
            <a:r>
              <a:rPr lang="cs-CZ" baseline="300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 </a:t>
            </a:r>
            <a:r>
              <a:rPr lang="cs-CZ" sz="20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nebezpečí kontaminace tkáňovými složkami z místa vpichu</a:t>
            </a:r>
            <a:endParaRPr lang="cs-CZ" sz="20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6908030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Hemokoagulační vyšetření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b) Hemokoagulační </a:t>
            </a:r>
            <a:r>
              <a:rPr lang="cs-C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vyšetření z </a:t>
            </a:r>
            <a:r>
              <a:rPr lang="cs-CZ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kapilární krve</a:t>
            </a:r>
          </a:p>
          <a:p>
            <a:pPr marL="0" indent="0">
              <a:buNone/>
            </a:pP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Vyšetření na krvácivost – srážlivost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vpichem do ušního lalůčku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sleduje se doba krvácení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fyziologické hodnoty 2-7minut</a:t>
            </a:r>
          </a:p>
          <a:p>
            <a:pPr marL="457200" lvl="1" indent="0">
              <a:buNone/>
            </a:pPr>
            <a:endParaRPr lang="cs-CZ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763" lvl="1" indent="0">
              <a:buNone/>
            </a:pP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Indikace:</a:t>
            </a:r>
          </a:p>
          <a:p>
            <a:pPr marL="347663" lvl="1" indent="-342900">
              <a:buFont typeface="Wingdings" panose="05000000000000000000" pitchFamily="2" charset="2"/>
              <a:buChar char="Ø"/>
            </a:pP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vzácně - vyšetření u krvácivých chorob</a:t>
            </a:r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3756697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14450" y="186996"/>
            <a:ext cx="10515600" cy="976787"/>
          </a:xfrm>
        </p:spPr>
        <p:txBody>
          <a:bodyPr/>
          <a:lstStyle/>
          <a:p>
            <a:pPr algn="ctr"/>
            <a:r>
              <a:rPr lang="cs-CZ" sz="40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Hematologická vyšetření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200" y="1282534"/>
            <a:ext cx="10515600" cy="5320147"/>
          </a:xfrm>
        </p:spPr>
        <p:txBody>
          <a:bodyPr/>
          <a:lstStyle/>
          <a:p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Hematologické laboratoře</a:t>
            </a:r>
          </a:p>
          <a:p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Hematologicko-transfúzní oddělení</a:t>
            </a:r>
          </a:p>
          <a:p>
            <a:pPr marL="0" indent="0">
              <a:buNone/>
            </a:pPr>
            <a:endParaRPr lang="cs-CZ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Zásady správného odběru:</a:t>
            </a:r>
          </a:p>
          <a:p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stejné jako u biochemických parametrů</a:t>
            </a:r>
          </a:p>
          <a:p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dotaz na léčbu antikoagulanty  - zde pozor – dnes i přímé inhibitory FXa ve formě tablet!</a:t>
            </a:r>
          </a:p>
          <a:p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otevřený systém – poškození krevních buněk!</a:t>
            </a:r>
          </a:p>
          <a:p>
            <a:pPr marL="0" indent="0">
              <a:buNone/>
            </a:pPr>
            <a:endParaRPr lang="cs-CZ" dirty="0" smtClean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9631730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846158"/>
          </a:xfrm>
        </p:spPr>
        <p:txBody>
          <a:bodyPr/>
          <a:lstStyle/>
          <a:p>
            <a:pPr algn="ctr"/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3. Imunohematologická vyšetření</a:t>
            </a:r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200" y="1235034"/>
            <a:ext cx="10515600" cy="5332021"/>
          </a:xfrm>
        </p:spPr>
        <p:txBody>
          <a:bodyPr>
            <a:normAutofit/>
          </a:bodyPr>
          <a:lstStyle/>
          <a:p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vyšetření krevní skupiny </a:t>
            </a:r>
          </a:p>
          <a:p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Rh faktoru (</a:t>
            </a:r>
            <a:r>
              <a:rPr lang="cs-CZ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Rh</a:t>
            </a:r>
            <a:r>
              <a:rPr lang="cs-CZ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sytém)</a:t>
            </a:r>
            <a:endParaRPr lang="cs-CZ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křížové zkoušky</a:t>
            </a:r>
          </a:p>
          <a:p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protilátky</a:t>
            </a:r>
          </a:p>
          <a:p>
            <a:pPr marL="0" indent="0">
              <a:buNone/>
            </a:pPr>
            <a:endParaRPr lang="cs-CZ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Indikace</a:t>
            </a:r>
          </a:p>
          <a:p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vyšetření 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před transfúzí krve</a:t>
            </a:r>
          </a:p>
          <a:p>
            <a:pPr marL="0" indent="0">
              <a:buNone/>
            </a:pPr>
            <a:endParaRPr lang="cs-CZ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Odběr:</a:t>
            </a:r>
          </a:p>
          <a:p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venózní srážlivá krev</a:t>
            </a:r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502064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964911"/>
          </a:xfrm>
        </p:spPr>
        <p:txBody>
          <a:bodyPr/>
          <a:lstStyle/>
          <a:p>
            <a:pPr algn="ctr"/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4. Vyšetření kostní dřeně</a:t>
            </a:r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200" y="1223158"/>
            <a:ext cx="10515600" cy="543889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Poruchy krvetvorby</a:t>
            </a:r>
          </a:p>
          <a:p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Aspirační biopsie kostní dřeně – sternální punkce</a:t>
            </a:r>
          </a:p>
          <a:p>
            <a:pPr lvl="1"/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zhodnocení 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pouze přítomnosti 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charakteru jednotlivých buněk</a:t>
            </a:r>
            <a:endParaRPr lang="cs-CZ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/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 oblasti hrudní kosti</a:t>
            </a:r>
          </a:p>
          <a:p>
            <a:pPr lvl="1"/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speciální jehla</a:t>
            </a:r>
          </a:p>
          <a:p>
            <a:pPr lvl="1"/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0,5-2ml do stříkačky</a:t>
            </a:r>
          </a:p>
          <a:p>
            <a:pPr lvl="1"/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roztěrový preparát – mikroskopické hodnocení</a:t>
            </a:r>
          </a:p>
          <a:p>
            <a:pPr lvl="1"/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cytogenetické vyšetření </a:t>
            </a:r>
          </a:p>
          <a:p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Histobiopsie – trepanobiopsie</a:t>
            </a:r>
          </a:p>
          <a:p>
            <a:pPr lvl="1"/>
            <a:r>
              <a:rPr lang="cs-CZ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úplný </a:t>
            </a:r>
            <a:r>
              <a:rPr lang="cs-CZ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vzorek – můžeme 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hodnotit 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strukturu tkáně s viditelnými vzájemnými vztahy mezi buňkami</a:t>
            </a:r>
            <a:endParaRPr lang="cs-CZ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/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 lopaty kyčelní kosti</a:t>
            </a:r>
          </a:p>
          <a:p>
            <a:pPr lvl="1"/>
            <a:r>
              <a:rPr lang="cs-CZ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speciální </a:t>
            </a:r>
            <a:r>
              <a:rPr lang="cs-CZ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jehla (průměr 2mm)</a:t>
            </a:r>
          </a:p>
          <a:p>
            <a:pPr lvl="1"/>
            <a:endParaRPr lang="cs-CZ" dirty="0" smtClean="0"/>
          </a:p>
          <a:p>
            <a:pPr lvl="1"/>
            <a:endParaRPr lang="cs-CZ" dirty="0" smtClean="0"/>
          </a:p>
        </p:txBody>
      </p:sp>
    </p:spTree>
    <p:extLst>
      <p:ext uri="{BB962C8B-B14F-4D97-AF65-F5344CB8AC3E}">
        <p14:creationId xmlns:p14="http://schemas.microsoft.com/office/powerpoint/2010/main" val="25980644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964911"/>
          </a:xfrm>
        </p:spPr>
        <p:txBody>
          <a:bodyPr/>
          <a:lstStyle/>
          <a:p>
            <a:pPr algn="ctr"/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5. Molekulárně genetická vyšetření</a:t>
            </a:r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44384" y="1246909"/>
            <a:ext cx="11435938" cy="4930054"/>
          </a:xfrm>
        </p:spPr>
        <p:txBody>
          <a:bodyPr/>
          <a:lstStyle/>
          <a:p>
            <a:pPr marL="0" indent="0">
              <a:buNone/>
            </a:pP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Určení  Leidenské mutace FV nebo 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mutace genu pro protrombin 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 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trombofilních stavů spojených s žilním 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tromboembolizmem </a:t>
            </a:r>
          </a:p>
          <a:p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Tromboembolická nemoc 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(žilní 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trombóza a plicní embolie, 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TEN 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)	</a:t>
            </a:r>
          </a:p>
          <a:p>
            <a:pPr marL="0" indent="0">
              <a:buNone/>
            </a:pP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Indikace: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po opakovaných trombózách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před zahájením kombinované perorální hormonální 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antikoncepce a/nebo hormonální 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substituční léčby estrogeny 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 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žen s pozitivní osobní anamnézou prodělané 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TEN, 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nebo s pozitivní rodinnou anamnézou výskytu TEN </a:t>
            </a:r>
            <a:endParaRPr lang="cs-CZ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u těhotných žen 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 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pozitivní osobní nebo rodinnou anamnézou prodělané TEN</a:t>
            </a:r>
          </a:p>
        </p:txBody>
      </p:sp>
    </p:spTree>
    <p:extLst>
      <p:ext uri="{BB962C8B-B14F-4D97-AF65-F5344CB8AC3E}">
        <p14:creationId xmlns:p14="http://schemas.microsoft.com/office/powerpoint/2010/main" val="39328033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858032"/>
          </a:xfrm>
        </p:spPr>
        <p:txBody>
          <a:bodyPr/>
          <a:lstStyle/>
          <a:p>
            <a:pPr algn="ctr"/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Transfuze</a:t>
            </a:r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200" y="1258784"/>
            <a:ext cx="10515600" cy="5201393"/>
          </a:xfrm>
        </p:spPr>
        <p:txBody>
          <a:bodyPr/>
          <a:lstStyle/>
          <a:p>
            <a:pPr marL="0" indent="0">
              <a:buNone/>
            </a:pP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transplantace krve nebo krevních složek</a:t>
            </a:r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alogenní 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transfuze – využití krevních produktů 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dárců</a:t>
            </a:r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autologní 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transfuze 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 vlastní 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uschovaná 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krev</a:t>
            </a:r>
          </a:p>
          <a:p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cs-CZ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Transfuzní </a:t>
            </a:r>
            <a:r>
              <a:rPr lang="cs-C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přípravky</a:t>
            </a:r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plná krev</a:t>
            </a:r>
          </a:p>
          <a:p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plazma </a:t>
            </a:r>
          </a:p>
          <a:p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erytrocyty</a:t>
            </a:r>
          </a:p>
          <a:p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trombocyty</a:t>
            </a:r>
          </a:p>
          <a:p>
            <a:pPr marL="0" indent="0">
              <a:buNone/>
            </a:pPr>
            <a:r>
              <a:rPr lang="cs-CZ" dirty="0"/>
              <a:t>	</a:t>
            </a:r>
          </a:p>
        </p:txBody>
      </p:sp>
    </p:spTree>
    <p:extLst>
      <p:ext uri="{BB962C8B-B14F-4D97-AF65-F5344CB8AC3E}">
        <p14:creationId xmlns:p14="http://schemas.microsoft.com/office/powerpoint/2010/main" val="42195237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798657"/>
          </a:xfrm>
        </p:spPr>
        <p:txBody>
          <a:bodyPr/>
          <a:lstStyle/>
          <a:p>
            <a:pPr algn="ctr"/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Transfuze</a:t>
            </a:r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200" y="1187532"/>
            <a:ext cx="10515600" cy="5427024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cs-CZ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Krevní deriváty</a:t>
            </a:r>
          </a:p>
          <a:p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albumin</a:t>
            </a:r>
          </a:p>
          <a:p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srážení faktory</a:t>
            </a:r>
          </a:p>
          <a:p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Imunoglobuliny</a:t>
            </a:r>
          </a:p>
          <a:p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Fibrinogen</a:t>
            </a:r>
          </a:p>
          <a:p>
            <a:pPr marL="0" indent="0">
              <a:buNone/>
            </a:pPr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Indikace:</a:t>
            </a:r>
          </a:p>
          <a:p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oběhová nestabilita (anémie) - Hb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pod 80 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g/l (výjimka ICHS)</a:t>
            </a:r>
          </a:p>
          <a:p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krvácení</a:t>
            </a:r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těžká 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trombocytopenie</a:t>
            </a:r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hemofilie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pPr>
              <a:buFont typeface="Wingdings" panose="05000000000000000000" pitchFamily="2" charset="2"/>
              <a:buChar char="Ø"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7820059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50075" y="676893"/>
            <a:ext cx="10515600" cy="1068779"/>
          </a:xfrm>
        </p:spPr>
        <p:txBody>
          <a:bodyPr>
            <a:normAutofit fontScale="90000"/>
          </a:bodyPr>
          <a:lstStyle/>
          <a:p>
            <a:pPr algn="ctr">
              <a:tabLst>
                <a:tab pos="1163638" algn="l"/>
              </a:tabLst>
            </a:pP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Předtransfuzní vyšetření - laboratoř</a:t>
            </a:r>
            <a:r>
              <a:rPr lang="cs-CZ" dirty="0"/>
              <a:t/>
            </a:r>
            <a:br>
              <a:rPr lang="cs-CZ" dirty="0"/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200" y="1626919"/>
            <a:ext cx="10515600" cy="4550044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endParaRPr lang="cs-CZ" dirty="0" smtClean="0"/>
          </a:p>
          <a:p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vyšetření 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krevních skupin AB0 a Rh systému  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dárce i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příjemce</a:t>
            </a:r>
          </a:p>
          <a:p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screening 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séra příjemce na přítomnost nepravidelných 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protilátek</a:t>
            </a:r>
          </a:p>
          <a:p>
            <a:pPr lvl="1"/>
            <a:r>
              <a:rPr lang="cs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nepřímý Coombsův </a:t>
            </a:r>
            <a:r>
              <a:rPr lang="cs-CZ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test (</a:t>
            </a:r>
            <a:r>
              <a:rPr lang="cs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erytrocyty dárce x plazma příjemce)</a:t>
            </a:r>
          </a:p>
          <a:p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screening 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na infekční 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onemocnění dárce</a:t>
            </a:r>
          </a:p>
          <a:p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l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egislativa x vědecké poznání</a:t>
            </a:r>
          </a:p>
          <a:p>
            <a:pPr lvl="1"/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dle platné legislativy nedostatečná paleta testovaných parametrů!</a:t>
            </a:r>
          </a:p>
          <a:p>
            <a:pPr lvl="1"/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árce po prvním odběru vyplní dotazník, po inkubační době proběhne druhý odběr už bez dotazníkového šetření!</a:t>
            </a:r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/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netestují se např.: viry (mononukleóza, hepatitida-inkubační doba 90 dní!); návykové látky; zánětlivé </a:t>
            </a:r>
            <a:r>
              <a:rPr lang="cs-CZ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markery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(známa sepse z konzervy)</a:t>
            </a:r>
          </a:p>
          <a:p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592773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953036"/>
          </a:xfrm>
        </p:spPr>
        <p:txBody>
          <a:bodyPr/>
          <a:lstStyle/>
          <a:p>
            <a:pPr algn="ctr"/>
            <a:r>
              <a:rPr lang="cs-CZ" sz="4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Předtransfuzní </a:t>
            </a:r>
            <a:r>
              <a:rPr lang="cs-CZ" sz="40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vyšetření - pacient</a:t>
            </a:r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200" y="1484416"/>
            <a:ext cx="10515600" cy="4692547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Sestra:</a:t>
            </a:r>
          </a:p>
          <a:p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ověření totožnosti</a:t>
            </a:r>
          </a:p>
          <a:p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měření: teplota, pulz, krevní tlak, dechová frekvence</a:t>
            </a:r>
          </a:p>
          <a:p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vyšetření  moči</a:t>
            </a:r>
          </a:p>
          <a:p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kontrola dokumentace (pacient, krevní konzerva)</a:t>
            </a:r>
          </a:p>
          <a:p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sangvitest </a:t>
            </a:r>
          </a:p>
          <a:p>
            <a:pPr marL="0" indent="0">
              <a:buNone/>
            </a:pPr>
            <a:endParaRPr lang="cs-CZ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Lékař i sestra:</a:t>
            </a:r>
          </a:p>
          <a:p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biologický pokus</a:t>
            </a:r>
          </a:p>
          <a:p>
            <a:pPr marL="0" indent="0">
              <a:buNone/>
            </a:pPr>
            <a:r>
              <a:rPr lang="cs-CZ" dirty="0"/>
              <a:t>	</a:t>
            </a:r>
          </a:p>
        </p:txBody>
      </p:sp>
    </p:spTree>
    <p:extLst>
      <p:ext uri="{BB962C8B-B14F-4D97-AF65-F5344CB8AC3E}">
        <p14:creationId xmlns:p14="http://schemas.microsoft.com/office/powerpoint/2010/main" val="1046234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26324" y="222621"/>
            <a:ext cx="10515600" cy="941161"/>
          </a:xfrm>
        </p:spPr>
        <p:txBody>
          <a:bodyPr/>
          <a:lstStyle/>
          <a:p>
            <a:pPr algn="ctr"/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Sangvitest</a:t>
            </a:r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200" y="1033153"/>
            <a:ext cx="10515600" cy="5664530"/>
          </a:xfrm>
        </p:spPr>
        <p:txBody>
          <a:bodyPr/>
          <a:lstStyle/>
          <a:p>
            <a:pPr marL="0" indent="0">
              <a:buNone/>
            </a:pP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Diagnostické soupravy s předtištěnými kartami</a:t>
            </a:r>
          </a:p>
          <a:p>
            <a:pPr marL="0" indent="0">
              <a:buNone/>
            </a:pPr>
            <a:endParaRPr lang="cs-CZ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18160" y="1567543"/>
            <a:ext cx="6875814" cy="49876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211653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810532"/>
          </a:xfrm>
        </p:spPr>
        <p:txBody>
          <a:bodyPr/>
          <a:lstStyle/>
          <a:p>
            <a:pPr algn="ctr"/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Biologický pokus</a:t>
            </a:r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200" y="1282535"/>
            <a:ext cx="10515600" cy="5308270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Pokud vyjde sangvitest negativně:</a:t>
            </a:r>
          </a:p>
          <a:p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10 - 20 ml 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krve 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 konzervy do 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žíly 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pod proudem</a:t>
            </a:r>
          </a:p>
          <a:p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 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až 2 min 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zpomalení 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na 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minimum</a:t>
            </a:r>
          </a:p>
          <a:p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neprojeví-li 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se 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nepříznivá reakce  2x opakovat</a:t>
            </a:r>
          </a:p>
          <a:p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pozorování příjemce během 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celého pokusu (10 až 15 min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 - 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lékař i 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sestra</a:t>
            </a:r>
          </a:p>
          <a:p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sestra pokračuje 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ve sledování 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pacienta po 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celou dobu 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transfuze</a:t>
            </a:r>
          </a:p>
          <a:p>
            <a:pPr marL="0" indent="0">
              <a:buNone/>
            </a:pPr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Vitální indikace – při nebezpečí 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z prodlení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křížová 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zkouška se vyšetřuje orientačně smícháním krví na 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sklíčku</a:t>
            </a:r>
          </a:p>
          <a:p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biologický 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pokus se neprovádí</a:t>
            </a:r>
            <a:endParaRPr lang="cs-CZ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správnost orientačního 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testu se ověří  laboratorními testy</a:t>
            </a:r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532075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929285"/>
          </a:xfrm>
        </p:spPr>
        <p:txBody>
          <a:bodyPr/>
          <a:lstStyle/>
          <a:p>
            <a:pPr algn="ctr"/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Transfuze</a:t>
            </a:r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200" y="1401288"/>
            <a:ext cx="10515600" cy="5225143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Výměna krevních 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konzerv:</a:t>
            </a:r>
          </a:p>
          <a:p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každá 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konzerva je podána novou sterilní převodovou 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soupravou</a:t>
            </a:r>
          </a:p>
          <a:p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 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původního převodu může zůstat v žíle původní 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jehla</a:t>
            </a:r>
          </a:p>
          <a:p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 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každé konzervy má být znovu provedena kontrola krevních skupin sangvitestem a biologická 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zkouška</a:t>
            </a:r>
          </a:p>
          <a:p>
            <a:pPr marL="0" indent="0">
              <a:buNone/>
            </a:pP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Ukončení:</a:t>
            </a:r>
          </a:p>
          <a:p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při zůstatku 10 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ml 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krve v konzervě</a:t>
            </a:r>
          </a:p>
          <a:p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opětovné změření tepu, krevního tlaku, pulzu pacienta</a:t>
            </a:r>
          </a:p>
          <a:p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vyšetření moči (bílkovina, krevní barviva)</a:t>
            </a:r>
          </a:p>
          <a:p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zaznamenání času ukončení transfuze</a:t>
            </a:r>
          </a:p>
          <a:p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uložení konzervy 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do chladničky na 24 hodin (opatření pro případ dodatečné kontroly krve při pozdní potransfuzní reakci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022373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sz="40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Hematologická vyšetření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lvl="0" indent="0">
              <a:buNone/>
            </a:pPr>
            <a:r>
              <a:rPr lang="cs-CZ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Žádanka</a:t>
            </a:r>
            <a:r>
              <a:rPr lang="cs-CZ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r>
              <a:rPr lang="cs-CZ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výběr  - podle typu hematologického vyšetření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cs-CZ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hematologické, hemokoagulační, imunohematologické + transfúzní přípravky</a:t>
            </a:r>
          </a:p>
          <a:p>
            <a:pPr marL="0" indent="0">
              <a:buNone/>
            </a:pPr>
            <a:r>
              <a:rPr lang="cs-CZ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endParaRPr lang="cs-CZ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cs-CZ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řádně vyplněná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cs-CZ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jméno, příjmení, rodné číslo, diagnóza, léky, datum odběru, podpis lékaře a setry</a:t>
            </a:r>
          </a:p>
          <a:p>
            <a:pPr lvl="0"/>
            <a:r>
              <a:rPr lang="cs-CZ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označení požadovaných vyšetření</a:t>
            </a:r>
          </a:p>
          <a:p>
            <a:pPr lvl="0"/>
            <a:r>
              <a:rPr lang="cs-CZ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označení odebraného materiálu</a:t>
            </a:r>
            <a:endParaRPr lang="cs-CZ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1971422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727405"/>
          </a:xfrm>
        </p:spPr>
        <p:txBody>
          <a:bodyPr>
            <a:normAutofit fontScale="90000"/>
          </a:bodyPr>
          <a:lstStyle/>
          <a:p>
            <a:pPr algn="ctr"/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otransfuzní 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komplikace</a:t>
            </a:r>
            <a:r>
              <a:rPr lang="cs-CZ" b="1" dirty="0">
                <a:solidFill>
                  <a:srgbClr val="000000"/>
                </a:solidFill>
                <a:latin typeface="Arial"/>
              </a:rPr>
              <a:t/>
            </a:r>
            <a:br>
              <a:rPr lang="cs-CZ" b="1" dirty="0">
                <a:solidFill>
                  <a:srgbClr val="000000"/>
                </a:solidFill>
                <a:latin typeface="Arial"/>
              </a:rPr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200" y="1187532"/>
            <a:ext cx="10515600" cy="5308271"/>
          </a:xfrm>
        </p:spPr>
        <p:txBody>
          <a:bodyPr/>
          <a:lstStyle/>
          <a:p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Časné</a:t>
            </a:r>
          </a:p>
          <a:p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Pozdní – imunologické, infekce</a:t>
            </a:r>
          </a:p>
          <a:p>
            <a:pPr marL="0" indent="0">
              <a:buNone/>
            </a:pPr>
            <a:endParaRPr lang="cs-CZ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Časné:</a:t>
            </a:r>
          </a:p>
          <a:p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pyretické (zimnice, třesavka)</a:t>
            </a:r>
          </a:p>
          <a:p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kožní (vyrážka, svědění)</a:t>
            </a:r>
          </a:p>
          <a:p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zvracení</a:t>
            </a:r>
          </a:p>
          <a:p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dušnost</a:t>
            </a:r>
          </a:p>
          <a:p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oběhové – u KVO musí kapat pomalu (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srdce nestíhá přečerpávat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”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akutní hemolytické (boleti v zádech) - inkompatibilita AB0 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systému</a:t>
            </a:r>
            <a:endParaRPr lang="cs-CZ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9034517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5866999"/>
          </a:xfrm>
        </p:spPr>
        <p:txBody>
          <a:bodyPr>
            <a:normAutofit/>
          </a:bodyPr>
          <a:lstStyle/>
          <a:p>
            <a:pPr>
              <a:spcBef>
                <a:spcPts val="1000"/>
              </a:spcBef>
            </a:pPr>
            <a:r>
              <a:rPr lang="cs-CZ" sz="2800" dirty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Dnes </a:t>
            </a:r>
            <a:r>
              <a:rPr lang="cs-CZ" sz="2800" dirty="0" smtClean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	- </a:t>
            </a:r>
            <a:r>
              <a:rPr lang="cs-CZ" sz="2800" dirty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např. možnost doživotní změny krevní skupiny pomocí </a:t>
            </a:r>
            <a:r>
              <a:rPr lang="cs-CZ" sz="2800" b="1" dirty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imunoadsorpce</a:t>
            </a:r>
            <a:r>
              <a:rPr lang="cs-CZ" sz="2800" dirty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lang="cs-CZ" sz="2800" dirty="0" smtClean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(založeno </a:t>
            </a:r>
            <a:r>
              <a:rPr lang="cs-CZ" sz="2800" dirty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na vychytávání antigenů s následující razantní </a:t>
            </a:r>
            <a:r>
              <a:rPr lang="cs-CZ" sz="2800" dirty="0" smtClean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imunosupresí)</a:t>
            </a:r>
            <a:br>
              <a:rPr lang="cs-CZ" sz="2800" dirty="0" smtClean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</a:br>
            <a:r>
              <a:rPr lang="cs-CZ" sz="2800" dirty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	</a:t>
            </a:r>
            <a:r>
              <a:rPr lang="cs-CZ" sz="2800" dirty="0" smtClean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- autologní transplantace kostní dřeně (dříve se skutečně odebírala kostní dřeň):</a:t>
            </a:r>
            <a:br>
              <a:rPr lang="cs-CZ" sz="2800" dirty="0" smtClean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</a:br>
            <a:r>
              <a:rPr lang="cs-CZ" sz="2800" dirty="0" smtClean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-  </a:t>
            </a:r>
            <a:r>
              <a:rPr lang="cs-CZ" sz="2800" dirty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odebrání krvetvorných </a:t>
            </a:r>
            <a:r>
              <a:rPr lang="cs-CZ" sz="2800" dirty="0" smtClean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buněk vyplavených </a:t>
            </a:r>
            <a:r>
              <a:rPr lang="cs-CZ" sz="2800" dirty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do krve po podání takzvaných růstových faktorů </a:t>
            </a:r>
            <a:r>
              <a:rPr lang="cs-CZ" sz="2800" dirty="0" smtClean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(separátor </a:t>
            </a:r>
            <a:r>
              <a:rPr lang="cs-CZ" sz="2800" dirty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krevních </a:t>
            </a:r>
            <a:r>
              <a:rPr lang="cs-CZ" sz="2800" dirty="0" smtClean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elementů) </a:t>
            </a:r>
            <a:br>
              <a:rPr lang="cs-CZ" sz="2800" dirty="0" smtClean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</a:br>
            <a:r>
              <a:rPr lang="cs-CZ" sz="2800" dirty="0" smtClean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- krvetvorné </a:t>
            </a:r>
            <a:r>
              <a:rPr lang="cs-CZ" sz="2800" dirty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buňky se ve speciálním transfuzním vaku a roztoku zamrazí při teplotě -</a:t>
            </a:r>
            <a:r>
              <a:rPr lang="cs-CZ" sz="2800" dirty="0" smtClean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196°C</a:t>
            </a:r>
            <a:br>
              <a:rPr lang="cs-CZ" sz="2800" dirty="0" smtClean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</a:br>
            <a:r>
              <a:rPr lang="cs-CZ" sz="2800" dirty="0" smtClean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- intenzivní chemoterapie (úplné zničení krvetvorby)</a:t>
            </a:r>
            <a:br>
              <a:rPr lang="cs-CZ" sz="2800" dirty="0" smtClean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</a:br>
            <a:r>
              <a:rPr lang="cs-CZ" sz="2800" dirty="0" smtClean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- samotná transplantace formou transfúze do žíly (kmenové </a:t>
            </a:r>
            <a:r>
              <a:rPr lang="cs-CZ" sz="2800" dirty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buňky se samy </a:t>
            </a:r>
            <a:r>
              <a:rPr lang="cs-CZ" sz="2800" dirty="0" smtClean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usazují </a:t>
            </a:r>
            <a:r>
              <a:rPr lang="cs-CZ" sz="2800" dirty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v prostorách kostní dřeně a postupně začínají produkovat jednotlivé </a:t>
            </a:r>
            <a:r>
              <a:rPr lang="cs-CZ" sz="2800" dirty="0" smtClean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krvinky)</a:t>
            </a:r>
            <a:br>
              <a:rPr lang="cs-CZ" sz="2800" dirty="0" smtClean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</a:br>
            <a:r>
              <a:rPr lang="cs-CZ" sz="2800" dirty="0" smtClean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- po </a:t>
            </a:r>
            <a:r>
              <a:rPr lang="cs-CZ" sz="2800" dirty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dvou </a:t>
            </a:r>
            <a:r>
              <a:rPr lang="cs-CZ" sz="2800" dirty="0" smtClean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týdnech od </a:t>
            </a:r>
            <a:r>
              <a:rPr lang="cs-CZ" sz="2800" dirty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převodu buněk, dochází k plnému </a:t>
            </a:r>
            <a:r>
              <a:rPr lang="cs-CZ" sz="280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obnovení </a:t>
            </a:r>
            <a:r>
              <a:rPr lang="cs-CZ" sz="2800" smtClean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krvetvorby</a:t>
            </a:r>
            <a:r>
              <a:rPr lang="cs-CZ" sz="2800" dirty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	</a:t>
            </a:r>
          </a:p>
        </p:txBody>
      </p:sp>
    </p:spTree>
    <p:extLst>
      <p:ext uri="{BB962C8B-B14F-4D97-AF65-F5344CB8AC3E}">
        <p14:creationId xmlns:p14="http://schemas.microsoft.com/office/powerpoint/2010/main" val="36801085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Základní vyšetřovací metody v hematologii</a:t>
            </a:r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Krevní nátěry</a:t>
            </a:r>
          </a:p>
          <a:p>
            <a:pPr marL="0" indent="0">
              <a:buNone/>
            </a:pP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Automatické analyzátory:</a:t>
            </a:r>
          </a:p>
          <a:p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coultry</a:t>
            </a:r>
          </a:p>
          <a:p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analyzátory krvinek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endParaRPr lang="cs-CZ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Průtoková cytometrie – určení populace lymfocytů, typů a různých stádií zralosti leukocytů (CD klasifikační systém)</a:t>
            </a:r>
          </a:p>
          <a:p>
            <a:pPr marL="0" indent="0">
              <a:buNone/>
            </a:pP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PCR</a:t>
            </a:r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614231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Technika přípravy krevních nátěrů</a:t>
            </a:r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200" y="1426464"/>
            <a:ext cx="11097768" cy="4750499"/>
          </a:xfrm>
        </p:spPr>
        <p:txBody>
          <a:bodyPr/>
          <a:lstStyle/>
          <a:p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z čerstvě odebrané plné krve 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nebo nesrážlivé krve (EDTA, heparin)</a:t>
            </a:r>
          </a:p>
          <a:p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na 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kraj podložního sklíčka kápneme přiměřeně velkou kapku krve, přibližně 0,5 - 1 cm od 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okraje</a:t>
            </a:r>
          </a:p>
          <a:p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roztěrové 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sklíčko přiložíme jakoby před kapku 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 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posuneme ho ke kapce, až se celá rozlije podél hrany roztěrového 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sklíčka</a:t>
            </a:r>
          </a:p>
          <a:p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sklíčkem 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roztíráme krev rovnoměrným, plynulým pohybem v postupně více ostrém úhlu od 45° do 30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°</a:t>
            </a:r>
          </a:p>
          <a:p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ideální 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nátěr je rovnoměrně se ztenčující a přibližně 3 – 6 cm 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dlouhý</a:t>
            </a:r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610397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939419"/>
          </a:xfrm>
        </p:spPr>
        <p:txBody>
          <a:bodyPr/>
          <a:lstStyle/>
          <a:p>
            <a:pPr algn="ctr"/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Technika přípravy krevních nátěrů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200" y="1426464"/>
            <a:ext cx="10515600" cy="5279136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Barvení krevních 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nátěrů:</a:t>
            </a:r>
          </a:p>
          <a:p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tzv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panoptické barvení dle Pappenheima.</a:t>
            </a:r>
            <a:b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pPr marL="0" indent="0">
              <a:buNone/>
            </a:pP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Postup barvení:</a:t>
            </a:r>
          </a:p>
          <a:p>
            <a:pPr marL="0" indent="0">
              <a:buNone/>
            </a:pP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Celý nátěr na 3 minuty pokryjeme May-Grünwaldovým barvivem.</a:t>
            </a:r>
            <a:b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Opatrně přikapáváme destilovanou vodu tak, aby se původní barvivo nesmylo. Cílem je nechat působit takto naředěné barvivo (1:1) další 1 minutu.</a:t>
            </a:r>
            <a:b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Barvivo slijeme, můžeme opláchnout vodou.</a:t>
            </a:r>
            <a:b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4. Na nátěr naneseme Giemsa-Romanowského barvivo. 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Necháme 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působit přibližně 15 minut (10 - 20 minut).</a:t>
            </a:r>
            <a:b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5. Barvivo slijeme a důkladně opláchneme pod tekoucí vodou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cs-CZ" dirty="0"/>
              <a:t/>
            </a:r>
            <a:br>
              <a:rPr lang="cs-CZ" dirty="0"/>
            </a:br>
            <a:r>
              <a:rPr lang="cs-CZ" dirty="0"/>
              <a:t> </a:t>
            </a: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5765077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931015"/>
          </a:xfrm>
        </p:spPr>
        <p:txBody>
          <a:bodyPr/>
          <a:lstStyle/>
          <a:p>
            <a:r>
              <a:rPr lang="cs-CZ" dirty="0" smtClean="0"/>
              <a:t>Zkumavky používané v hematologii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35007" y="1225118"/>
            <a:ext cx="11256884" cy="5273336"/>
          </a:xfrm>
        </p:spPr>
        <p:txBody>
          <a:bodyPr>
            <a:normAutofit/>
          </a:bodyPr>
          <a:lstStyle/>
          <a:p>
            <a:r>
              <a:rPr lang="cs-CZ" dirty="0"/>
              <a:t>VACUTAINER® System </a:t>
            </a:r>
            <a:r>
              <a:rPr lang="cs-CZ" dirty="0" smtClean="0"/>
              <a:t>BD</a:t>
            </a:r>
          </a:p>
          <a:p>
            <a:pPr marL="457200" lvl="1" indent="0">
              <a:buNone/>
            </a:pPr>
            <a:r>
              <a:rPr lang="cs-CZ" dirty="0" smtClean="0"/>
              <a:t>fialová – EDTA: plná krev, hematologická vyšetření</a:t>
            </a:r>
          </a:p>
          <a:p>
            <a:pPr marL="457200" lvl="1" indent="0">
              <a:buNone/>
            </a:pPr>
            <a:r>
              <a:rPr lang="cs-CZ" dirty="0" smtClean="0"/>
              <a:t>černá  - citrát sodný: sedimentace</a:t>
            </a:r>
          </a:p>
          <a:p>
            <a:pPr marL="457200" lvl="1" indent="0">
              <a:buNone/>
            </a:pPr>
            <a:r>
              <a:rPr lang="cs-CZ" dirty="0" smtClean="0"/>
              <a:t>světle modrá – citrát sodný: koagulační vyšetření</a:t>
            </a:r>
          </a:p>
          <a:p>
            <a:pPr marL="457200" lvl="1" indent="0">
              <a:buNone/>
            </a:pPr>
            <a:r>
              <a:rPr lang="cs-CZ" dirty="0" smtClean="0"/>
              <a:t>růžová – K2EDTA: křížová zkouška</a:t>
            </a:r>
          </a:p>
          <a:p>
            <a:pPr marL="457200" lvl="1" indent="0">
              <a:buNone/>
            </a:pPr>
            <a:r>
              <a:rPr lang="cs-CZ" dirty="0" smtClean="0"/>
              <a:t>žlutá – </a:t>
            </a:r>
            <a:r>
              <a:rPr lang="cs-CZ" dirty="0" err="1" smtClean="0"/>
              <a:t>tri</a:t>
            </a:r>
            <a:r>
              <a:rPr lang="cs-CZ" dirty="0" smtClean="0"/>
              <a:t>-natrium citrát: transfúzní služba, imunohematologie (uchování erytrocytů)</a:t>
            </a:r>
          </a:p>
          <a:p>
            <a:pPr lvl="1"/>
            <a:endParaRPr lang="cs-CZ" dirty="0" smtClean="0"/>
          </a:p>
          <a:p>
            <a:r>
              <a:rPr lang="cs-CZ" dirty="0" smtClean="0"/>
              <a:t>Odběrový systém Vacuette® (Greiner Bio </a:t>
            </a:r>
            <a:r>
              <a:rPr lang="cs-CZ" dirty="0" err="1" smtClean="0"/>
              <a:t>One</a:t>
            </a:r>
            <a:r>
              <a:rPr lang="cs-CZ" dirty="0" smtClean="0"/>
              <a:t>)</a:t>
            </a:r>
          </a:p>
          <a:p>
            <a:pPr lvl="1"/>
            <a:r>
              <a:rPr lang="cs-CZ" dirty="0" smtClean="0"/>
              <a:t>viz příloha </a:t>
            </a:r>
            <a:r>
              <a:rPr lang="cs-CZ" dirty="0" err="1" smtClean="0"/>
              <a:t>pdf</a:t>
            </a:r>
            <a:endParaRPr lang="cs-CZ" dirty="0" smtClean="0"/>
          </a:p>
          <a:p>
            <a:r>
              <a:rPr lang="cs-CZ" dirty="0"/>
              <a:t>Odběrový systém SARSTEDT</a:t>
            </a:r>
            <a:r>
              <a:rPr lang="cs-CZ" dirty="0" smtClean="0"/>
              <a:t>®</a:t>
            </a:r>
          </a:p>
          <a:p>
            <a:pPr lvl="1"/>
            <a:r>
              <a:rPr lang="cs-CZ" dirty="0"/>
              <a:t>viz příloha </a:t>
            </a:r>
            <a:r>
              <a:rPr lang="cs-CZ" dirty="0" err="1"/>
              <a:t>pdf</a:t>
            </a:r>
            <a:endParaRPr lang="cs-CZ" dirty="0"/>
          </a:p>
          <a:p>
            <a:pPr lvl="1"/>
            <a:endParaRPr lang="cs-CZ" dirty="0" smtClean="0"/>
          </a:p>
          <a:p>
            <a:pPr lvl="1"/>
            <a:endParaRPr lang="cs-CZ" dirty="0" smtClean="0"/>
          </a:p>
          <a:p>
            <a:endParaRPr lang="cs-CZ" dirty="0" smtClean="0"/>
          </a:p>
        </p:txBody>
      </p:sp>
    </p:spTree>
    <p:extLst>
      <p:ext uri="{BB962C8B-B14F-4D97-AF65-F5344CB8AC3E}">
        <p14:creationId xmlns:p14="http://schemas.microsoft.com/office/powerpoint/2010/main" val="3952653466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8200" y="142043"/>
            <a:ext cx="10515600" cy="559293"/>
          </a:xfrm>
        </p:spPr>
        <p:txBody>
          <a:bodyPr>
            <a:normAutofit fontScale="90000"/>
          </a:bodyPr>
          <a:lstStyle/>
          <a:p>
            <a:pPr algn="ctr"/>
            <a:r>
              <a:rPr lang="cs-CZ" dirty="0" smtClean="0"/>
              <a:t/>
            </a:r>
            <a:br>
              <a:rPr lang="cs-CZ" dirty="0" smtClean="0"/>
            </a:br>
            <a:r>
              <a:rPr lang="cs-CZ" dirty="0" smtClean="0"/>
              <a:t>VACUTAINER</a:t>
            </a:r>
            <a:r>
              <a:rPr lang="cs-CZ" dirty="0"/>
              <a:t>® System BD</a:t>
            </a:r>
            <a:br>
              <a:rPr lang="cs-CZ" dirty="0"/>
            </a:br>
            <a:endParaRPr lang="cs-CZ" dirty="0"/>
          </a:p>
        </p:txBody>
      </p:sp>
      <p:pic>
        <p:nvPicPr>
          <p:cNvPr id="2051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7678" y="958789"/>
            <a:ext cx="8114190" cy="52023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08977955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691318"/>
          </a:xfrm>
        </p:spPr>
        <p:txBody>
          <a:bodyPr>
            <a:normAutofit fontScale="90000"/>
          </a:bodyPr>
          <a:lstStyle/>
          <a:p>
            <a:pPr algn="ctr"/>
            <a:r>
              <a:rPr lang="cs-CZ" dirty="0" smtClean="0"/>
              <a:t>Referenční rozmezí - VFN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200" y="1056443"/>
            <a:ext cx="10515600" cy="5433134"/>
          </a:xfrm>
        </p:spPr>
        <p:txBody>
          <a:bodyPr/>
          <a:lstStyle/>
          <a:p>
            <a:pPr marL="0" indent="0">
              <a:buNone/>
            </a:pPr>
            <a:r>
              <a:rPr lang="cs-CZ" dirty="0"/>
              <a:t>Hematologické </a:t>
            </a:r>
            <a:r>
              <a:rPr lang="cs-CZ" dirty="0" smtClean="0"/>
              <a:t>parametry</a:t>
            </a:r>
          </a:p>
          <a:p>
            <a:pPr marL="0" indent="0">
              <a:buNone/>
            </a:pPr>
            <a:endParaRPr lang="cs-CZ" dirty="0"/>
          </a:p>
        </p:txBody>
      </p:sp>
      <p:graphicFrame>
        <p:nvGraphicFramePr>
          <p:cNvPr id="6" name="Tabulka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70187942"/>
              </p:ext>
            </p:extLst>
          </p:nvPr>
        </p:nvGraphicFramePr>
        <p:xfrm>
          <a:off x="1296140" y="1722266"/>
          <a:ext cx="7330955" cy="3551069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367658"/>
                <a:gridCol w="2006810"/>
                <a:gridCol w="2007536"/>
                <a:gridCol w="948951"/>
              </a:tblGrid>
              <a:tr h="32100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 dirty="0">
                          <a:effectLst/>
                        </a:rPr>
                        <a:t> </a:t>
                      </a:r>
                      <a:endParaRPr lang="cs-CZ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 dirty="0">
                          <a:effectLst/>
                        </a:rPr>
                        <a:t>Muži</a:t>
                      </a:r>
                      <a:endParaRPr lang="cs-CZ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 dirty="0">
                          <a:effectLst/>
                        </a:rPr>
                        <a:t>Ženy</a:t>
                      </a:r>
                      <a:endParaRPr lang="cs-CZ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</a:rPr>
                        <a:t>Jednotky</a:t>
                      </a:r>
                      <a:endParaRPr lang="cs-CZ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66200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</a:rPr>
                        <a:t>Sedimentace (FW)</a:t>
                      </a:r>
                      <a:endParaRPr lang="cs-CZ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</a:rPr>
                        <a:t>2-5 (urychluje se věkem, pak 2-10)</a:t>
                      </a:r>
                      <a:endParaRPr lang="cs-CZ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 dirty="0">
                          <a:effectLst/>
                        </a:rPr>
                        <a:t>3-10 (urychluje se věkem, pak 3-21)</a:t>
                      </a:r>
                      <a:endParaRPr lang="cs-CZ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</a:rPr>
                        <a:t>mm/hod</a:t>
                      </a:r>
                      <a:endParaRPr lang="cs-CZ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2100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</a:rPr>
                        <a:t>Hemoglobin (Hb)</a:t>
                      </a:r>
                      <a:endParaRPr lang="cs-CZ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</a:rPr>
                        <a:t>135-174</a:t>
                      </a:r>
                      <a:endParaRPr lang="cs-CZ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 dirty="0">
                          <a:effectLst/>
                        </a:rPr>
                        <a:t>116-163</a:t>
                      </a:r>
                      <a:endParaRPr lang="cs-CZ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</a:rPr>
                        <a:t>g/l</a:t>
                      </a:r>
                      <a:endParaRPr lang="cs-CZ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2100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</a:rPr>
                        <a:t>Hematokrit (Hct)</a:t>
                      </a:r>
                      <a:endParaRPr lang="cs-CZ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</a:rPr>
                        <a:t>39-51</a:t>
                      </a:r>
                      <a:endParaRPr lang="cs-CZ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 dirty="0">
                          <a:effectLst/>
                        </a:rPr>
                        <a:t>33-47</a:t>
                      </a:r>
                      <a:endParaRPr lang="cs-CZ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</a:rPr>
                        <a:t>%</a:t>
                      </a:r>
                      <a:endParaRPr lang="cs-CZ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2100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</a:rPr>
                        <a:t>Počet erytrocytů</a:t>
                      </a:r>
                      <a:endParaRPr lang="cs-CZ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</a:rPr>
                        <a:t>4,2-5,8</a:t>
                      </a:r>
                      <a:endParaRPr lang="cs-CZ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 dirty="0">
                          <a:effectLst/>
                        </a:rPr>
                        <a:t>3,5-5,2</a:t>
                      </a:r>
                      <a:endParaRPr lang="cs-CZ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 dirty="0">
                          <a:effectLst/>
                        </a:rPr>
                        <a:t>x 10</a:t>
                      </a:r>
                      <a:r>
                        <a:rPr lang="cs-CZ" sz="1400" baseline="30000" dirty="0">
                          <a:effectLst/>
                        </a:rPr>
                        <a:t>12</a:t>
                      </a:r>
                      <a:r>
                        <a:rPr lang="cs-CZ" sz="1400" dirty="0">
                          <a:effectLst/>
                        </a:rPr>
                        <a:t>/l</a:t>
                      </a:r>
                      <a:endParaRPr lang="cs-CZ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2100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</a:rPr>
                        <a:t>Počet leukocytů</a:t>
                      </a:r>
                      <a:endParaRPr lang="cs-CZ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</a:rPr>
                        <a:t>4,1-10,2</a:t>
                      </a:r>
                      <a:endParaRPr lang="cs-CZ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</a:rPr>
                        <a:t>4-10,7</a:t>
                      </a:r>
                      <a:endParaRPr lang="cs-CZ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 dirty="0">
                          <a:effectLst/>
                        </a:rPr>
                        <a:t>x 10</a:t>
                      </a:r>
                      <a:r>
                        <a:rPr lang="cs-CZ" sz="1400" baseline="30000" dirty="0">
                          <a:effectLst/>
                        </a:rPr>
                        <a:t>9</a:t>
                      </a:r>
                      <a:r>
                        <a:rPr lang="cs-CZ" sz="1400" dirty="0">
                          <a:effectLst/>
                        </a:rPr>
                        <a:t>/l</a:t>
                      </a:r>
                      <a:endParaRPr lang="cs-CZ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2100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</a:rPr>
                        <a:t>Počet trombocytů</a:t>
                      </a:r>
                      <a:endParaRPr lang="cs-CZ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</a:rPr>
                        <a:t>142-327</a:t>
                      </a:r>
                      <a:endParaRPr lang="cs-CZ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</a:rPr>
                        <a:t>131-364</a:t>
                      </a:r>
                      <a:endParaRPr lang="cs-CZ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 dirty="0">
                          <a:effectLst/>
                        </a:rPr>
                        <a:t>x 10</a:t>
                      </a:r>
                      <a:r>
                        <a:rPr lang="cs-CZ" sz="1400" baseline="30000" dirty="0">
                          <a:effectLst/>
                        </a:rPr>
                        <a:t>9</a:t>
                      </a:r>
                      <a:r>
                        <a:rPr lang="cs-CZ" sz="1400" dirty="0">
                          <a:effectLst/>
                        </a:rPr>
                        <a:t>/l</a:t>
                      </a:r>
                      <a:endParaRPr lang="cs-CZ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2100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</a:rPr>
                        <a:t>MCV (střední objem ery)</a:t>
                      </a:r>
                      <a:endParaRPr lang="cs-CZ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</a:rPr>
                        <a:t>82,6-98,4</a:t>
                      </a:r>
                      <a:endParaRPr lang="cs-CZ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</a:rPr>
                        <a:t>82,3-100,6</a:t>
                      </a:r>
                      <a:endParaRPr lang="cs-CZ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 dirty="0" err="1">
                          <a:effectLst/>
                        </a:rPr>
                        <a:t>fl</a:t>
                      </a:r>
                      <a:endParaRPr lang="cs-CZ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2100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</a:rPr>
                        <a:t>MCH (množství Hb v ery)</a:t>
                      </a:r>
                      <a:endParaRPr lang="cs-CZ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</a:rPr>
                        <a:t>27-33</a:t>
                      </a:r>
                      <a:endParaRPr lang="cs-CZ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</a:rPr>
                        <a:t>27-33</a:t>
                      </a:r>
                      <a:endParaRPr lang="cs-CZ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 dirty="0" err="1">
                          <a:effectLst/>
                        </a:rPr>
                        <a:t>pg</a:t>
                      </a:r>
                      <a:endParaRPr lang="cs-CZ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2100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</a:rPr>
                        <a:t>MCHC (koncentrace Hb v ery)</a:t>
                      </a:r>
                      <a:endParaRPr lang="cs-CZ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</a:rPr>
                        <a:t>32-36</a:t>
                      </a:r>
                      <a:endParaRPr lang="cs-CZ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</a:rPr>
                        <a:t>32-36</a:t>
                      </a:r>
                      <a:endParaRPr lang="cs-CZ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 dirty="0">
                          <a:effectLst/>
                        </a:rPr>
                        <a:t>g/dl</a:t>
                      </a:r>
                      <a:endParaRPr lang="cs-CZ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87998951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851116"/>
          </a:xfrm>
        </p:spPr>
        <p:txBody>
          <a:bodyPr/>
          <a:lstStyle/>
          <a:p>
            <a:pPr algn="ctr"/>
            <a:r>
              <a:rPr lang="cs-CZ" dirty="0"/>
              <a:t>Referenční rozmezí - VFN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20445" y="1411550"/>
            <a:ext cx="10515600" cy="4747658"/>
          </a:xfrm>
        </p:spPr>
        <p:txBody>
          <a:bodyPr/>
          <a:lstStyle/>
          <a:p>
            <a:pPr marL="0" indent="0">
              <a:buNone/>
            </a:pPr>
            <a:r>
              <a:rPr lang="cs-CZ" dirty="0"/>
              <a:t>Hemokoagulační </a:t>
            </a:r>
            <a:r>
              <a:rPr lang="cs-CZ" dirty="0" smtClean="0"/>
              <a:t>parametry</a:t>
            </a:r>
          </a:p>
          <a:p>
            <a:pPr marL="0" indent="0">
              <a:buNone/>
            </a:pPr>
            <a:endParaRPr lang="cs-CZ" dirty="0"/>
          </a:p>
        </p:txBody>
      </p:sp>
      <p:graphicFrame>
        <p:nvGraphicFramePr>
          <p:cNvPr id="4" name="Tabulk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94758224"/>
              </p:ext>
            </p:extLst>
          </p:nvPr>
        </p:nvGraphicFramePr>
        <p:xfrm>
          <a:off x="1145221" y="2272684"/>
          <a:ext cx="6834399" cy="184819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356131"/>
                <a:gridCol w="2239134"/>
                <a:gridCol w="2239134"/>
              </a:tblGrid>
              <a:tr h="61606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 dirty="0">
                          <a:effectLst/>
                        </a:rPr>
                        <a:t>INR</a:t>
                      </a:r>
                      <a:endParaRPr lang="cs-CZ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</a:rPr>
                        <a:t>60-150</a:t>
                      </a:r>
                      <a:endParaRPr lang="cs-CZ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</a:rPr>
                        <a:t>%</a:t>
                      </a:r>
                      <a:endParaRPr lang="cs-CZ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61606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 dirty="0">
                          <a:effectLst/>
                        </a:rPr>
                        <a:t>PT</a:t>
                      </a:r>
                      <a:endParaRPr lang="cs-CZ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 dirty="0">
                          <a:effectLst/>
                        </a:rPr>
                        <a:t>12-18</a:t>
                      </a:r>
                      <a:endParaRPr lang="cs-CZ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 dirty="0" smtClean="0">
                          <a:effectLst/>
                        </a:rPr>
                        <a:t>s</a:t>
                      </a:r>
                      <a:endParaRPr lang="cs-CZ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61606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 dirty="0">
                          <a:effectLst/>
                        </a:rPr>
                        <a:t>APTT</a:t>
                      </a:r>
                      <a:endParaRPr lang="cs-CZ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</a:rPr>
                        <a:t>25,9-40</a:t>
                      </a:r>
                      <a:endParaRPr lang="cs-CZ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 dirty="0" smtClean="0">
                          <a:effectLst/>
                        </a:rPr>
                        <a:t>s</a:t>
                      </a:r>
                      <a:endParaRPr lang="cs-CZ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62508831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Odkazy:</a:t>
            </a:r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lvl="1" indent="0">
              <a:buNone/>
            </a:pPr>
            <a:r>
              <a:rPr lang="cs-CZ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Cytrometrie</a:t>
            </a:r>
            <a:r>
              <a:rPr lang="cs-CZ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cs-CZ" sz="2800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http://www.e-imunologie.cz/Pages/Player.aspx?id=92</a:t>
            </a:r>
            <a:endParaRPr lang="cs-CZ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1" indent="0">
              <a:buNone/>
            </a:pPr>
            <a:endParaRPr lang="cs-CZ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1" indent="0">
              <a:buNone/>
            </a:pPr>
            <a:r>
              <a:rPr lang="cs-CZ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Kontakt:</a:t>
            </a:r>
          </a:p>
          <a:p>
            <a:pPr marL="0" lvl="1" indent="0">
              <a:buNone/>
            </a:pPr>
            <a:r>
              <a:rPr lang="cs-CZ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barsta@atlas.cz</a:t>
            </a:r>
            <a:endParaRPr lang="cs-CZ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9027283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869909"/>
          </a:xfrm>
        </p:spPr>
        <p:txBody>
          <a:bodyPr/>
          <a:lstStyle/>
          <a:p>
            <a:pPr marL="514350" indent="-514350" algn="ctr">
              <a:buFont typeface="+mj-lt"/>
              <a:buAutoNum type="arabicPeriod"/>
            </a:pP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Základní hematologická vyšetření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200" y="1527048"/>
            <a:ext cx="10515600" cy="505663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a) Krevní obraz 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(hemogram) – běžné screeningové vyšetření</a:t>
            </a:r>
          </a:p>
          <a:p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kvantitativní - stanovení počtu krevních elementů, hemoglobinu a hematokritu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Erytrocyty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Leukocyty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Trombocyty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Hemoglobin Hb (g/l)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Hematokrit (Hct) – objemový poměr erytrocytů a plazmy</a:t>
            </a:r>
          </a:p>
        </p:txBody>
      </p:sp>
    </p:spTree>
    <p:extLst>
      <p:ext uri="{BB962C8B-B14F-4D97-AF65-F5344CB8AC3E}">
        <p14:creationId xmlns:p14="http://schemas.microsoft.com/office/powerpoint/2010/main" val="386127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Hematokrit</a:t>
            </a:r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62784" y="1402080"/>
            <a:ext cx="6583680" cy="50718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91527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Základní </a:t>
            </a:r>
            <a:r>
              <a:rPr lang="cs-CZ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hematologická vyšetření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752856" y="1813433"/>
            <a:ext cx="10515600" cy="4351338"/>
          </a:xfrm>
        </p:spPr>
        <p:txBody>
          <a:bodyPr/>
          <a:lstStyle/>
          <a:p>
            <a:pPr marL="0" lvl="0" indent="0">
              <a:buNone/>
            </a:pPr>
            <a:r>
              <a:rPr lang="cs-CZ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a) Krevní obraz</a:t>
            </a:r>
            <a:endParaRPr lang="cs-CZ" dirty="0" smtClean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cs-CZ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Kvalitativní </a:t>
            </a:r>
            <a:r>
              <a:rPr lang="cs-CZ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vyšetření erytrocytů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cs-CZ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střední objem </a:t>
            </a:r>
            <a:r>
              <a:rPr lang="cs-CZ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erytrocytu </a:t>
            </a:r>
            <a:r>
              <a:rPr lang="cs-CZ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(MCV – mean </a:t>
            </a:r>
            <a:r>
              <a:rPr lang="cs-CZ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corpuscular </a:t>
            </a:r>
            <a:r>
              <a:rPr lang="cs-CZ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volume</a:t>
            </a:r>
            <a:r>
              <a:rPr lang="cs-CZ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- </a:t>
            </a:r>
            <a:r>
              <a:rPr lang="cs-CZ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Hct/Ery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cs-CZ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průměrné množství </a:t>
            </a:r>
            <a:r>
              <a:rPr lang="cs-CZ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Hb </a:t>
            </a:r>
            <a:r>
              <a:rPr lang="cs-CZ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 </a:t>
            </a:r>
            <a:r>
              <a:rPr lang="cs-CZ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erytrocytech </a:t>
            </a:r>
            <a:r>
              <a:rPr lang="cs-CZ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(MCH – mean Hb concentration</a:t>
            </a:r>
            <a:r>
              <a:rPr lang="cs-CZ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- Hb/Ery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cs-CZ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střední koncentrace Hb v </a:t>
            </a:r>
            <a:r>
              <a:rPr lang="cs-CZ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erytrocytech </a:t>
            </a:r>
            <a:r>
              <a:rPr lang="cs-CZ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cs-CZ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MCHC - mean corpuscular </a:t>
            </a:r>
            <a:r>
              <a:rPr lang="cs-CZ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hemoglobin </a:t>
            </a:r>
            <a:r>
              <a:rPr lang="cs-CZ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concentration) - MCH/MCV </a:t>
            </a:r>
            <a:r>
              <a:rPr lang="cs-CZ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 Hb/Hct</a:t>
            </a:r>
          </a:p>
          <a:p>
            <a:pPr lvl="1">
              <a:buFont typeface="Wingdings" panose="05000000000000000000" pitchFamily="2" charset="2"/>
              <a:buChar char="Ø"/>
            </a:pPr>
            <a:endParaRPr lang="cs-CZ" dirty="0" smtClean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lvl="1" indent="0">
              <a:buNone/>
            </a:pPr>
            <a:endParaRPr lang="cs-CZ" dirty="0" smtClean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2339466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1. Hematologická vyšetření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cs-CZ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a) Krevní obraz</a:t>
            </a:r>
            <a:endParaRPr lang="cs-CZ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Indikace:</a:t>
            </a:r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>
              <a:buFont typeface="Wingdings" panose="05000000000000000000" pitchFamily="2" charset="2"/>
              <a:buChar char="Ø"/>
            </a:pP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běžné screeningové 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vyšetření (operace, těhotenství)</a:t>
            </a:r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>
              <a:buFont typeface="Wingdings" panose="05000000000000000000" pitchFamily="2" charset="2"/>
              <a:buChar char="Ø"/>
            </a:pP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krevní choroby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záněty</a:t>
            </a:r>
          </a:p>
          <a:p>
            <a:pPr marL="0" indent="0">
              <a:buNone/>
            </a:pP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Odběr: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venózní nesrážlivá krev</a:t>
            </a:r>
          </a:p>
          <a:p>
            <a:pPr marL="0" indent="0">
              <a:buNone/>
            </a:pP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Stanovení: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Hct - automatické analyzátory (coultry)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krevní roztěr</a:t>
            </a:r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lvl="1" indent="0">
              <a:buNone/>
            </a:pPr>
            <a:endParaRPr lang="cs-CZ" dirty="0" smtClean="0"/>
          </a:p>
        </p:txBody>
      </p:sp>
    </p:spTree>
    <p:extLst>
      <p:ext uri="{BB962C8B-B14F-4D97-AF65-F5344CB8AC3E}">
        <p14:creationId xmlns:p14="http://schemas.microsoft.com/office/powerpoint/2010/main" val="39188776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905535"/>
          </a:xfrm>
        </p:spPr>
        <p:txBody>
          <a:bodyPr/>
          <a:lstStyle/>
          <a:p>
            <a:pPr algn="ctr"/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1. Hematologická vyšetření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200" y="1318161"/>
            <a:ext cx="10515600" cy="5058888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cs-CZ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b) KO + diferenciál</a:t>
            </a:r>
          </a:p>
          <a:p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KO + stanovení počtu jednotlivých druhů bílých krvinek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Neutrofily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Eozinofily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Bazofily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Monofily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Lymfocyty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Monocyty</a:t>
            </a:r>
          </a:p>
          <a:p>
            <a:r>
              <a:rPr lang="cs-CZ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Odběr: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cs-CZ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venózní nesrážlivá krev</a:t>
            </a:r>
          </a:p>
          <a:p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Stanovení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automatický analyzátor krvinek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manuálně pod mikroskopem</a:t>
            </a:r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1827558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Leukocyty</a:t>
            </a:r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52837" y="1896269"/>
            <a:ext cx="4886325" cy="421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580282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1412</TotalTime>
  <Words>1477</Words>
  <Application>Microsoft Office PowerPoint</Application>
  <PresentationFormat>Širokoúhlá obrazovka</PresentationFormat>
  <Paragraphs>372</Paragraphs>
  <Slides>39</Slides>
  <Notes>10</Notes>
  <HiddenSlides>0</HiddenSlides>
  <MMClips>0</MMClips>
  <ScaleCrop>false</ScaleCrop>
  <HeadingPairs>
    <vt:vector size="6" baseType="variant">
      <vt:variant>
        <vt:lpstr>Použitá písma</vt:lpstr>
      </vt:variant>
      <vt:variant>
        <vt:i4>6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39</vt:i4>
      </vt:variant>
    </vt:vector>
  </HeadingPairs>
  <TitlesOfParts>
    <vt:vector size="46" baseType="lpstr">
      <vt:lpstr>Arial</vt:lpstr>
      <vt:lpstr>Calibri</vt:lpstr>
      <vt:lpstr>Calibri Light</vt:lpstr>
      <vt:lpstr>Symbol</vt:lpstr>
      <vt:lpstr>Times New Roman</vt:lpstr>
      <vt:lpstr>Wingdings</vt:lpstr>
      <vt:lpstr>Motiv Office</vt:lpstr>
      <vt:lpstr>Hematologická vyšetření</vt:lpstr>
      <vt:lpstr>Hematologická vyšetření</vt:lpstr>
      <vt:lpstr>Hematologická vyšetření</vt:lpstr>
      <vt:lpstr>Základní hematologická vyšetření</vt:lpstr>
      <vt:lpstr>Hematokrit</vt:lpstr>
      <vt:lpstr>1. Základní hematologická vyšetření</vt:lpstr>
      <vt:lpstr>1. Hematologická vyšetření</vt:lpstr>
      <vt:lpstr>1. Hematologická vyšetření</vt:lpstr>
      <vt:lpstr>Leukocyty</vt:lpstr>
      <vt:lpstr>1. Hematologická vyšetření</vt:lpstr>
      <vt:lpstr>1. Hematologická vyšetření</vt:lpstr>
      <vt:lpstr>1. Hematologická vyšetření</vt:lpstr>
      <vt:lpstr>1. Hematologická vyšetření</vt:lpstr>
      <vt:lpstr>2. Hemokoagulační vyšetření</vt:lpstr>
      <vt:lpstr>Antikoagulační léčba</vt:lpstr>
      <vt:lpstr>Antikoagulační léčba</vt:lpstr>
      <vt:lpstr>2. Hemokoagulační vyšetření</vt:lpstr>
      <vt:lpstr>2. Hemokoagulační vyšetření</vt:lpstr>
      <vt:lpstr>2. Hemokoagulační vyšetření</vt:lpstr>
      <vt:lpstr>3. Imunohematologická vyšetření</vt:lpstr>
      <vt:lpstr>4. Vyšetření kostní dřeně</vt:lpstr>
      <vt:lpstr>5. Molekulárně genetická vyšetření</vt:lpstr>
      <vt:lpstr>Transfuze</vt:lpstr>
      <vt:lpstr>Transfuze</vt:lpstr>
      <vt:lpstr>Předtransfuzní vyšetření - laboratoř </vt:lpstr>
      <vt:lpstr>Předtransfuzní vyšetření - pacient</vt:lpstr>
      <vt:lpstr>Sangvitest</vt:lpstr>
      <vt:lpstr>Biologický pokus</vt:lpstr>
      <vt:lpstr>Transfuze</vt:lpstr>
      <vt:lpstr>Potransfuzní komplikace </vt:lpstr>
      <vt:lpstr>Dnes  - např. možnost doživotní změny krevní skupiny pomocí imunoadsorpce (založeno na vychytávání antigenů s následující razantní imunosupresí)  - autologní transplantace kostní dřeně (dříve se skutečně odebírala kostní dřeň): -  odebrání krvetvorných buněk vyplavených do krve po podání takzvaných růstových faktorů (separátor krevních elementů)  - krvetvorné buňky se ve speciálním transfuzním vaku a roztoku zamrazí při teplotě -196°C - intenzivní chemoterapie (úplné zničení krvetvorby) - samotná transplantace formou transfúze do žíly (kmenové buňky se samy usazují v prostorách kostní dřeně a postupně začínají produkovat jednotlivé krvinky) - po dvou týdnech od převodu buněk, dochází k plnému obnovení krvetvorby </vt:lpstr>
      <vt:lpstr>Základní vyšetřovací metody v hematologii</vt:lpstr>
      <vt:lpstr>Technika přípravy krevních nátěrů</vt:lpstr>
      <vt:lpstr>Technika přípravy krevních nátěrů</vt:lpstr>
      <vt:lpstr>Zkumavky používané v hematologii</vt:lpstr>
      <vt:lpstr> VACUTAINER® System BD </vt:lpstr>
      <vt:lpstr>Referenční rozmezí - VFN</vt:lpstr>
      <vt:lpstr>Referenční rozmezí - VFN</vt:lpstr>
      <vt:lpstr>Odkazy: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Základní vyšetřovací metody v hematologii</dc:title>
  <dc:creator>Admin</dc:creator>
  <cp:lastModifiedBy>Mgr. Staňková Barbora</cp:lastModifiedBy>
  <cp:revision>76</cp:revision>
  <cp:lastPrinted>2016-11-14T06:24:26Z</cp:lastPrinted>
  <dcterms:created xsi:type="dcterms:W3CDTF">2016-09-26T12:01:11Z</dcterms:created>
  <dcterms:modified xsi:type="dcterms:W3CDTF">2020-09-30T12:34:03Z</dcterms:modified>
</cp:coreProperties>
</file>