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2" r:id="rId3"/>
    <p:sldId id="278" r:id="rId4"/>
    <p:sldId id="257" r:id="rId5"/>
    <p:sldId id="266" r:id="rId6"/>
    <p:sldId id="279" r:id="rId7"/>
    <p:sldId id="258" r:id="rId8"/>
    <p:sldId id="259" r:id="rId9"/>
    <p:sldId id="267" r:id="rId10"/>
    <p:sldId id="265" r:id="rId11"/>
    <p:sldId id="284" r:id="rId12"/>
    <p:sldId id="260" r:id="rId13"/>
    <p:sldId id="270" r:id="rId14"/>
    <p:sldId id="261" r:id="rId15"/>
    <p:sldId id="293" r:id="rId16"/>
    <p:sldId id="295" r:id="rId17"/>
    <p:sldId id="276" r:id="rId18"/>
    <p:sldId id="277" r:id="rId19"/>
    <p:sldId id="263" r:id="rId20"/>
    <p:sldId id="264" r:id="rId21"/>
    <p:sldId id="283" r:id="rId22"/>
    <p:sldId id="285" r:id="rId23"/>
    <p:sldId id="27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80" r:id="rId33"/>
    <p:sldId id="281" r:id="rId34"/>
    <p:sldId id="282" r:id="rId35"/>
    <p:sldId id="296" r:id="rId36"/>
    <p:sldId id="297" r:id="rId37"/>
    <p:sldId id="298" r:id="rId38"/>
    <p:sldId id="299" r:id="rId39"/>
    <p:sldId id="274" r:id="rId40"/>
  </p:sldIdLst>
  <p:sldSz cx="12192000" cy="6858000"/>
  <p:notesSz cx="6781800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312" y="-108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AECB-F794-4B54-85CB-37DC2AD3578F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D2D5-7A1B-48A1-836B-D0EC7E96D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3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0A7C-8B44-4B4F-AF14-BDF69C4CFB3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E0FC-A09F-457A-9C26-4E2640B2B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6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7863" y="4711701"/>
            <a:ext cx="5426075" cy="591820"/>
          </a:xfrm>
        </p:spPr>
        <p:txBody>
          <a:bodyPr/>
          <a:lstStyle/>
          <a:p>
            <a:r>
              <a:rPr lang="cs-CZ" dirty="0" smtClean="0"/>
              <a:t>Morfologické anomálie: </a:t>
            </a:r>
            <a:r>
              <a:rPr lang="cs-CZ" dirty="0" err="1" smtClean="0"/>
              <a:t>ovalo</a:t>
            </a:r>
            <a:r>
              <a:rPr lang="cs-CZ" dirty="0" smtClean="0"/>
              <a:t> – oválný tvar; sféro – kulovitý tvar (jsou </a:t>
            </a:r>
            <a:r>
              <a:rPr lang="cs-CZ" dirty="0" err="1" smtClean="0"/>
              <a:t>tlustčí</a:t>
            </a:r>
            <a:r>
              <a:rPr lang="cs-CZ" dirty="0" smtClean="0"/>
              <a:t>); </a:t>
            </a:r>
            <a:r>
              <a:rPr lang="cs-CZ" dirty="0" err="1" smtClean="0"/>
              <a:t>schito</a:t>
            </a:r>
            <a:r>
              <a:rPr lang="cs-CZ" dirty="0" smtClean="0"/>
              <a:t> – útržky (fragmentované); </a:t>
            </a:r>
            <a:r>
              <a:rPr lang="cs-CZ" dirty="0" err="1" smtClean="0"/>
              <a:t>poikilo</a:t>
            </a:r>
            <a:r>
              <a:rPr lang="cs-CZ" dirty="0" smtClean="0"/>
              <a:t> – </a:t>
            </a:r>
            <a:r>
              <a:rPr lang="cs-CZ" dirty="0" err="1" smtClean="0"/>
              <a:t>bizardní</a:t>
            </a:r>
            <a:r>
              <a:rPr lang="cs-CZ" dirty="0" smtClean="0"/>
              <a:t> tvar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3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0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82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7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01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2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1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Rh</a:t>
            </a:r>
            <a:r>
              <a:rPr lang="cs-CZ" dirty="0" smtClean="0"/>
              <a:t> systém – na povrchu erytrocytů jsou přítomné antigeny </a:t>
            </a:r>
            <a:r>
              <a:rPr lang="cs-CZ" dirty="0" err="1" smtClean="0"/>
              <a:t>D,d</a:t>
            </a:r>
            <a:r>
              <a:rPr lang="cs-CZ" dirty="0" smtClean="0"/>
              <a:t>, </a:t>
            </a:r>
            <a:r>
              <a:rPr lang="cs-CZ" dirty="0" err="1" smtClean="0"/>
              <a:t>C,c</a:t>
            </a:r>
            <a:r>
              <a:rPr lang="cs-CZ" dirty="0" smtClean="0"/>
              <a:t>, </a:t>
            </a:r>
            <a:r>
              <a:rPr lang="cs-CZ" dirty="0" err="1" smtClean="0"/>
              <a:t>E,e</a:t>
            </a:r>
            <a:r>
              <a:rPr lang="cs-CZ" dirty="0" smtClean="0"/>
              <a:t>; nejdůležitější </a:t>
            </a:r>
            <a:r>
              <a:rPr lang="cs-CZ" dirty="0" err="1" smtClean="0"/>
              <a:t>D,d</a:t>
            </a:r>
            <a:r>
              <a:rPr lang="cs-CZ" dirty="0" smtClean="0"/>
              <a:t> který určuje </a:t>
            </a:r>
            <a:r>
              <a:rPr lang="cs-CZ" dirty="0" err="1" smtClean="0"/>
              <a:t>Rh</a:t>
            </a:r>
            <a:r>
              <a:rPr lang="cs-CZ" dirty="0" smtClean="0"/>
              <a:t> pozitivitu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6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7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3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05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0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8D9C-1AEE-4891-A342-70A7302CA9C5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imunologie.cz/Pages/Player.aspx?id=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obraz (KO), diferenciál, sedimentace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Hemokoagulační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krve, rychlosti srážení krve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skupiny, Rh faktoru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kostní dřeně</a:t>
            </a:r>
          </a:p>
          <a:p>
            <a:pPr marL="450850" lvl="2" indent="6350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hematoonkologie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Molekulárně genetická vyšetření</a:t>
            </a:r>
          </a:p>
          <a:p>
            <a:pPr marL="450850" lvl="2" indent="6350"/>
            <a:r>
              <a:rPr lang="cs-CZ" dirty="0" smtClean="0"/>
              <a:t> 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průkaz specifických mutací (trombofilní stavy) </a:t>
            </a:r>
          </a:p>
        </p:txBody>
      </p:sp>
    </p:spTree>
    <p:extLst>
      <p:ext uri="{BB962C8B-B14F-4D97-AF65-F5344CB8AC3E}">
        <p14:creationId xmlns:p14="http://schemas.microsoft.com/office/powerpoint/2010/main" val="2870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2530"/>
            <a:ext cx="10515600" cy="537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erytrocytů (mikrocyty, normocyty, makrocyty)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 erytrocytů (ovalocyty, sférocyty, schistocyty, poikilocyty)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změny granulocytů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morfologie trombocytů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následný test, pokud jsou abnormální výsledky vyšetření krevního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podezření na nemoci krvetvorby, nebo na zvýšený rozpad krvinek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8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periferní krev</a:t>
            </a:r>
          </a:p>
          <a:p>
            <a:endParaRPr lang="cs-CZ" dirty="0" smtClean="0">
              <a:solidFill>
                <a:srgbClr val="5353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manuální vyšetření pod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52303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 (FW)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FW = podle Fahrea a Westergrena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klesání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ve vzorku nesrážlivé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(sedlivost)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hlavně na velikosti sedimentujících částic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mají tendenci vytvářet válcovité shluky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→sedimentují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rychleji než samostatné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shluků podporují některé bílkoviny, hlavně fibrinogen 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-globuliny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sedimentace krve zrychluje zejména při zánětech, infekčních chorobách, těhotenství 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Nespecifické vyšetření – neurčí příčinu zánětu</a:t>
            </a:r>
          </a:p>
        </p:txBody>
      </p:sp>
    </p:spTree>
    <p:extLst>
      <p:ext uri="{BB962C8B-B14F-4D97-AF65-F5344CB8AC3E}">
        <p14:creationId xmlns:p14="http://schemas.microsoft.com/office/powerpoint/2010/main" val="2307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 (aditivum - citrát sodný)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odebírat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poslední zkumavku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stojánky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325" y="1294409"/>
            <a:ext cx="10515600" cy="51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 a rychlosti srážení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venózní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kapilární krve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screeningové vyšetření – před invazivními výkony 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krvácivé (modřiny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nebo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trombofilní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 antikoagulační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léčby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(Warfarin x Heparin)</a:t>
            </a:r>
            <a:endParaRPr lang="cs-CZ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Antikoagulační léčba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5776"/>
            <a:ext cx="10515600" cy="4921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antikoagulační prostředek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inhibuje působení vitamínu 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syntézu vitamin K-dependentních koagulačních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faktorů 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VII, IX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účinek ovlivněn dietou – potraviny s vitamínem K (zelí, grep), některými antibiotiky nebo analgetiky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nemá antidotum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katalyticky působí na antitrombin, který inhibuje trombin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nepřechází placentou (lze podávat v těhotenství)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antidotum - protaminsulfát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Antikoagulační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Nová </a:t>
            </a:r>
            <a:r>
              <a:rPr lang="cs-CZ" dirty="0"/>
              <a:t>perorální přímá </a:t>
            </a:r>
            <a:r>
              <a:rPr lang="cs-CZ" dirty="0" smtClean="0"/>
              <a:t>antikoagulancia: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Selektivní </a:t>
            </a:r>
            <a:r>
              <a:rPr lang="cs-CZ" b="1" dirty="0"/>
              <a:t>inhibitory faktoru </a:t>
            </a:r>
            <a:r>
              <a:rPr lang="cs-CZ" b="1" dirty="0" smtClean="0"/>
              <a:t>Xa</a:t>
            </a:r>
          </a:p>
          <a:p>
            <a:r>
              <a:rPr lang="cs-CZ" dirty="0" smtClean="0"/>
              <a:t>blokují </a:t>
            </a:r>
            <a:r>
              <a:rPr lang="cs-CZ" dirty="0"/>
              <a:t>přeměnu protrombinu na trombin a </a:t>
            </a:r>
            <a:r>
              <a:rPr lang="cs-CZ" dirty="0" smtClean="0"/>
              <a:t>tím zabraňují </a:t>
            </a:r>
            <a:r>
              <a:rPr lang="cs-CZ" dirty="0"/>
              <a:t>tvorbě </a:t>
            </a:r>
            <a:r>
              <a:rPr lang="cs-CZ" dirty="0" smtClean="0"/>
              <a:t>trombu </a:t>
            </a:r>
            <a:r>
              <a:rPr lang="cs-CZ" dirty="0"/>
              <a:t>(např. </a:t>
            </a:r>
            <a:r>
              <a:rPr lang="cs-CZ" dirty="0" smtClean="0"/>
              <a:t>Rivaroxaban, Apixaban – Eliquis)</a:t>
            </a:r>
          </a:p>
          <a:p>
            <a:r>
              <a:rPr lang="cs-CZ" dirty="0" smtClean="0"/>
              <a:t>antidotum </a:t>
            </a:r>
            <a:r>
              <a:rPr lang="cs-CZ" dirty="0"/>
              <a:t>- andexanet alfa </a:t>
            </a:r>
          </a:p>
        </p:txBody>
      </p:sp>
    </p:spTree>
    <p:extLst>
      <p:ext uri="{BB962C8B-B14F-4D97-AF65-F5344CB8AC3E}">
        <p14:creationId xmlns:p14="http://schemas.microsoft.com/office/powerpoint/2010/main" val="102447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90553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9012"/>
            <a:ext cx="10515600" cy="559929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(prothrombin time)– protrombinový čas (Quickův test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 protrombinu na trombin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Warfarinem</a:t>
            </a:r>
          </a:p>
          <a:p>
            <a:pPr lvl="0"/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(index) poměr PT/normál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srážlivost = nižší INR; prodloužená srážlivost = ↑INR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léčbě Warfarinem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aktivovaný parciální tromboplastinový čas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zjištění koagulačních faktorů vnitřního srážení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 (Fbg)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bílkovina krevní plazmy důležitá pro srážení krve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plazmatické koncentrace - norma je mezi 1,5–4,5 g/l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816" y="175247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krev (citrát, EDTA)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neodebírat jako první zkumavku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(atraumatický odběr, při požadování samostatného odběru napřed odebrat 5ml do zkumavky, která se nepoužije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včasné dodání do laboratoře - zpracovat do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4hod</a:t>
            </a:r>
          </a:p>
          <a:p>
            <a:pPr lvl="0"/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kontaminace tkáňovými složkami z místa vpichu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8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Hemokoagulační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kapilární krve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na krvácivost – srážlivost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vpichem do ušního lalůčku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sleduje se doba krvácení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hodnoty 2-7minut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marL="347663" lvl="1" indent="-342900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vzácně - vyšetření u krvácivých chorob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6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450" y="186996"/>
            <a:ext cx="10515600" cy="976787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4"/>
            <a:ext cx="10515600" cy="5320147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 laboratoře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Hematologicko-transfúzní oddělení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Zásady správného odběru: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stejné jako u biochemických parametrů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 na léčbu antikoagulanty  - zde pozor – dnes i přímé inhibitory FXa ve formě tablet!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otevřený systém – poškození krevních buněk!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8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Imunohematologická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5034"/>
            <a:ext cx="10515600" cy="533202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faktoru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sytém)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křížové zkoušky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protilátky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transfúzí krve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srážlivá krev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Vyšetření kostní dřeně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158"/>
            <a:ext cx="10515600" cy="543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Poruchy krvetvorby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Aspirační biopsie kostní dřeně – sternální punkce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pouze přítomnosti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charakteru jednotlivých buněk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oblasti hrudní kosti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jehla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0,5-2ml do stříkačky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roztěrový preparát – mikroskopické hodnocení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cytogenetické vyšetření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Histobiopsie – trepanobiopsie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úplný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vzorek – můžeme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hodnotit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strukturu tkáně s viditelnými vzájemnými vztahy mezi buňkami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lopaty kyčelní kosti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jehla (průměr 2mm)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8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Molekulárně genetická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384" y="1246909"/>
            <a:ext cx="11435938" cy="493005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Určení  Leidenské mutace FV nebo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mutace genu pro protrombin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trombofilních stavů spojených s žilním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tromboembolizmem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Tromboembolická nemoc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(žilní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trombóza a plicní embolie,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opakovaných trombózách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zahájením kombinované perorální hormonální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antikoncepce a/nebo hormonální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substituční léčby estrogeny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 s pozitivní osobní anamnézou prodělané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s pozitivní rodinnou anamnézou výskytu TEN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těhotných žen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osobní nebo rodinnou anamnézou prodělané TEN</a:t>
            </a:r>
          </a:p>
        </p:txBody>
      </p:sp>
    </p:spTree>
    <p:extLst>
      <p:ext uri="{BB962C8B-B14F-4D97-AF65-F5344CB8AC3E}">
        <p14:creationId xmlns:p14="http://schemas.microsoft.com/office/powerpoint/2010/main" val="39328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0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520139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transplantace krve nebo krevních složek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alogenní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– využití krevních produktů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autologní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vlastní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uschovaná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plná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plazma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95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427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deriváty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srážení faktory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Imunoglobuliny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oběhová nestabilita (anémie) - Hb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pod 80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g/l (výjimka ICHS)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těžká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trombocytopenie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hemofilie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075" y="676893"/>
            <a:ext cx="10515600" cy="1068779"/>
          </a:xfrm>
        </p:spPr>
        <p:txBody>
          <a:bodyPr>
            <a:normAutofit fontScale="90000"/>
          </a:bodyPr>
          <a:lstStyle/>
          <a:p>
            <a:pPr algn="ctr">
              <a:tabLst>
                <a:tab pos="1163638" algn="l"/>
              </a:tabLs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vyšetření - laboratoř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6919"/>
            <a:ext cx="10515600" cy="4550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krevních skupin AB0 a Rh systému 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dárce 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příjemce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séra příjemce na přítomnost nepravidelných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protilátek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Coombsův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(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 dárce x plazma příjemce)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infekční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onemocnění dárce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egislativa x vědecké poznání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dle platné legislativy nedostatečná paleta testovaných parametrů!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árce po prvním odběru vyplní dotazník, po inkubační době proběhne druhý odběr už bez dotazníkového šetření!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netestují se např.: viry (mononukleóza, hepatitida-inkubační doba 90 dní!); návykové látky; zánětlivé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(známa sepse z konzervy)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/>
          <a:lstStyle/>
          <a:p>
            <a:pPr algn="ctr"/>
            <a:r>
              <a:rPr lang="cs-C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</a:t>
            </a:r>
            <a:r>
              <a:rPr lang="cs-CZ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- pacient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totožnosti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měření: teplota, pulz, krevní tlak, dechová frekvence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 moči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dokumentace (pacient, krevní konzerva)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 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324" y="222621"/>
            <a:ext cx="10515600" cy="94116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153"/>
            <a:ext cx="10515600" cy="566453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soupravy s předtištěnými kartami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0" y="1567543"/>
            <a:ext cx="6875814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5308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vyjde sangvitest negativně: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10 - 20 ml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konzervy do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žíly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 proudem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2 min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zpomalení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neprojeví-li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nepříznivá reakce  2x opakovat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pozorování příjemce během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celého pokusu (10 až 15 min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 pokračuje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sledování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pacienta po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celou dobu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Vitální indikace – při nebezpečí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prodlení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se vyšetřuje orientačně smícháním krví 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 se neprovádí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správnost orientačního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testu se ověří  laboratorními testy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5225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Výměna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konzerv: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konzerva je podána novou sterilní převodovou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soupravou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původního převodu může zůstat v žíle původní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jehla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každé konzervy má být znovu provedena kontrola krevních skupin sangvitestem a biologická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zkouška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Ukončení: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zůstatku 10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v konzervě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opětovné změření tepu, krevního tlaku, pulzu pacienta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moči (bílkovina, krevní barviva)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 času ukončení transfuze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uložení konzervy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chladničky na 24 hodin (opatření pro případ dodatečné kontroly krve při pozdní potransfuzní reakci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Žádanka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 - podle typu hematologického vyšetření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hematologické, hemokoagulační, imunohematologické + transfúzní přípravky</a:t>
            </a:r>
          </a:p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řádně vyplněná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jméno, příjmení, rodné číslo, diagnóza, léky, datum odběru, podpis lékaře a setry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požadovaných vyšetření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odebraného materiálu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40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otransfuzní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komplikace</a:t>
            </a:r>
            <a:r>
              <a:rPr lang="cs-CZ" b="1" dirty="0">
                <a:solidFill>
                  <a:srgbClr val="000000"/>
                </a:solidFill>
                <a:latin typeface="Arial"/>
              </a:rPr>
              <a:t/>
            </a:r>
            <a:br>
              <a:rPr lang="cs-CZ" b="1" dirty="0">
                <a:solidFill>
                  <a:srgbClr val="000000"/>
                </a:solidFill>
                <a:latin typeface="Arial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308271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Pozdní – imunologické, infekce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pyretické (zimnice, třesavka)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kožní (vyrážka, svědění)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zvracení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dušnost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oběhové – u KVO musí kapat pomalu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srdce nestíhá přečerpávat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akutní hemolytické (boleti v zádech) - inkompatibilita AB0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699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Dnes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např. možnost doživotní změny krevní skupiny pomocí </a:t>
            </a:r>
            <a:r>
              <a:rPr lang="cs-CZ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imunoadsorpce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(založeno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vychytávání antigenů s následující razantní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imunosupresí)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autologní transplantace kostní dřeně (dříve se skutečně odebírala kostní dřeň):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odebrání krvetvorných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buněk vyplavených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krve po podání takzvaných růstových faktorů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(separátor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krevních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elementů) 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krvetvorné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ve speciálním transfuzním vaku a roztoku zamrazí při teplotě -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196°C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intenzivní chemoterapie (úplné zničení krvetvorby)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samotná transplantace formou transfúze do žíly (kmenové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samy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usazují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prostorách kostní dřeně a postupně začínají produkovat jednotlivé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krvinky)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dvou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týdnech od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převodu buněk, dochází k plnému </a:t>
            </a:r>
            <a:r>
              <a:rPr lang="cs-CZ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obnovení </a:t>
            </a:r>
            <a:r>
              <a:rPr lang="cs-CZ" sz="28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krvetvorby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0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vyšetřovací metody v hematologii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nátěry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analyzátory: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coultry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analyzátory krvinek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Průtoková cytometrie – určení populace lymfocytů, typů a různých stádií zralosti leukocytů (CD klasifikační systém)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1097768" cy="475049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čerstvě odebrané plné 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nesrážlivé krve (EDTA, heparin)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 podložního sklíčka kápneme přiměřeně velkou kapku krve, přibližně 0,5 - 1 cm od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okraje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sklíčko přiložíme jakoby před kapku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posuneme ho ke kapce, až se celá rozlije podél hrany roztěrového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roztíráme krev rovnoměrným, plynulým pohybem v postupně více ostrém úhlu od 45° do 30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nátěr je rovnoměrně se ztenčující a přibližně 3 – 6 cm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dlouhý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279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Barvení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nátěrů: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panoptické barvení dle Pappenheima.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barvení: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Celý nátěr na 3 minuty pokryjeme May-Grünwaldovým barvivem.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Opatrně přikapáváme destilovanou vodu tak, aby se původní barvivo nesmylo. Cílem je nechat působit takto naředěné barvivo (1:1) další 1 minutu.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Barvivo slijeme, můžeme opláchnout vodou.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Na nátěr naneseme Giemsa-Romanowského barvivo.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Necháme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působit přibližně 15 minut (10 - 20 minut).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Barvivo slijeme a důkladně opláchneme pod tekoucí vodou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5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015"/>
          </a:xfrm>
        </p:spPr>
        <p:txBody>
          <a:bodyPr/>
          <a:lstStyle/>
          <a:p>
            <a:r>
              <a:rPr lang="cs-CZ" dirty="0" smtClean="0"/>
              <a:t>Zkumavky používané v hematologii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007" y="1225118"/>
            <a:ext cx="11256884" cy="5273336"/>
          </a:xfrm>
        </p:spPr>
        <p:txBody>
          <a:bodyPr>
            <a:normAutofit/>
          </a:bodyPr>
          <a:lstStyle/>
          <a:p>
            <a:r>
              <a:rPr lang="cs-CZ" dirty="0"/>
              <a:t>VACUTAINER® System </a:t>
            </a:r>
            <a:r>
              <a:rPr lang="cs-CZ" dirty="0" smtClean="0"/>
              <a:t>BD</a:t>
            </a:r>
          </a:p>
          <a:p>
            <a:pPr marL="457200" lvl="1" indent="0">
              <a:buNone/>
            </a:pPr>
            <a:r>
              <a:rPr lang="cs-CZ" dirty="0" smtClean="0"/>
              <a:t>fialová – EDTA: plná krev, hematologická vyšetření</a:t>
            </a:r>
          </a:p>
          <a:p>
            <a:pPr marL="457200" lvl="1" indent="0">
              <a:buNone/>
            </a:pPr>
            <a:r>
              <a:rPr lang="cs-CZ" dirty="0" smtClean="0"/>
              <a:t>černá  - citrát sodný: sedimentace</a:t>
            </a:r>
          </a:p>
          <a:p>
            <a:pPr marL="457200" lvl="1" indent="0">
              <a:buNone/>
            </a:pPr>
            <a:r>
              <a:rPr lang="cs-CZ" dirty="0" smtClean="0"/>
              <a:t>světle modrá – citrát sodný: koagulační vyšetření</a:t>
            </a:r>
          </a:p>
          <a:p>
            <a:pPr marL="457200" lvl="1" indent="0">
              <a:buNone/>
            </a:pPr>
            <a:r>
              <a:rPr lang="cs-CZ" dirty="0" smtClean="0"/>
              <a:t>růžová – K2EDTA: křížová zkouška</a:t>
            </a:r>
          </a:p>
          <a:p>
            <a:pPr marL="457200" lvl="1" indent="0">
              <a:buNone/>
            </a:pPr>
            <a:r>
              <a:rPr lang="cs-CZ" dirty="0" smtClean="0"/>
              <a:t>žlutá – </a:t>
            </a:r>
            <a:r>
              <a:rPr lang="cs-CZ" dirty="0" err="1" smtClean="0"/>
              <a:t>tri</a:t>
            </a:r>
            <a:r>
              <a:rPr lang="cs-CZ" dirty="0" smtClean="0"/>
              <a:t>-natrium citrát: transfúzní služba, imunohematologie (uchování erytrocytů)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Odběrový systém Vacuette® (Greiner Bio </a:t>
            </a:r>
            <a:r>
              <a:rPr lang="cs-CZ" dirty="0" err="1" smtClean="0"/>
              <a:t>One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viz příloha </a:t>
            </a:r>
            <a:r>
              <a:rPr lang="cs-CZ" dirty="0" err="1" smtClean="0"/>
              <a:t>pdf</a:t>
            </a:r>
            <a:endParaRPr lang="cs-CZ" dirty="0" smtClean="0"/>
          </a:p>
          <a:p>
            <a:r>
              <a:rPr lang="cs-CZ" dirty="0"/>
              <a:t>Odběrový systém SARSTEDT</a:t>
            </a:r>
            <a:r>
              <a:rPr lang="cs-CZ" dirty="0" smtClean="0"/>
              <a:t>®</a:t>
            </a:r>
          </a:p>
          <a:p>
            <a:pPr lvl="1"/>
            <a:r>
              <a:rPr lang="cs-CZ" dirty="0"/>
              <a:t>viz příloha </a:t>
            </a:r>
            <a:r>
              <a:rPr lang="cs-CZ" dirty="0" err="1"/>
              <a:t>pdf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52653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2043"/>
            <a:ext cx="10515600" cy="55929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VACUTAINER</a:t>
            </a:r>
            <a:r>
              <a:rPr lang="cs-CZ" dirty="0"/>
              <a:t>® System BD</a:t>
            </a:r>
            <a:br>
              <a:rPr lang="cs-CZ" dirty="0"/>
            </a:b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78" y="958789"/>
            <a:ext cx="8114190" cy="520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7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Referenční rozmezí - VFN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6443"/>
            <a:ext cx="10515600" cy="54331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Hematologické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87942"/>
              </p:ext>
            </p:extLst>
          </p:nvPr>
        </p:nvGraphicFramePr>
        <p:xfrm>
          <a:off x="1296140" y="1722266"/>
          <a:ext cx="7330955" cy="3551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658"/>
                <a:gridCol w="2006810"/>
                <a:gridCol w="2007536"/>
                <a:gridCol w="948951"/>
              </a:tblGrid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Muži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Ženy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Jednotky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Sedimentace (FW)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2-5 (urychluje se věkem, pak 2-10)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3-10 (urychluje se věkem, pak 3-21)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mm/hod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Hemoglobin (Hb)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135-174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116-163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g/l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Hematokrit (Hct)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39-51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33-47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erytrocytů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4,2-5,8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3,5-5,2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12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leukocytů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4,1-10,2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4-10,7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trombocytů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142-327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131-364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MCV (střední objem 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82,6-98,4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82,3-100,6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fl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 (množství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pg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MCHC (koncentrace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g/dl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9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pPr algn="ctr"/>
            <a:r>
              <a:rPr lang="cs-CZ" dirty="0"/>
              <a:t>Referenční rozmezí - VFN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445" y="1411550"/>
            <a:ext cx="10515600" cy="47476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Hemokoagulační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58224"/>
              </p:ext>
            </p:extLst>
          </p:nvPr>
        </p:nvGraphicFramePr>
        <p:xfrm>
          <a:off x="1145221" y="2272684"/>
          <a:ext cx="6834399" cy="184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131"/>
                <a:gridCol w="2239134"/>
                <a:gridCol w="2239134"/>
              </a:tblGrid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60-150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12-18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APTT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25,9-40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08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Odkazy: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Cytrometrie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http://www.e-imunologie.cz/Pages/Player.aspx?id=92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Kontakt:</a:t>
            </a: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barsta@atlas.cz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7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505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(hemogram) – běžné screeningové vyšetření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- stanovení počtu krevních elementů, hemoglobinu a hematokritu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Hb (g/l)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 (Hct) – objemový poměr erytrocytů a plazmy</a:t>
            </a:r>
          </a:p>
        </p:txBody>
      </p:sp>
    </p:spTree>
    <p:extLst>
      <p:ext uri="{BB962C8B-B14F-4D97-AF65-F5344CB8AC3E}">
        <p14:creationId xmlns:p14="http://schemas.microsoft.com/office/powerpoint/2010/main" val="38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84" y="1402080"/>
            <a:ext cx="6583680" cy="507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Základní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81343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erytrocytů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objem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erytrocytu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(MCV – mean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průměrné množství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(MCH – mean Hb concentration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Hb/Ery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koncentrace Hb 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MCHC - mean 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concentration) - MCH/MCV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Hb/Hct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běžné screeningové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(operace, těhotenství)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 choroby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záněty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Hct - automatické analyzátory (coultry)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roztěr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8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5058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KO + diferenciál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+ stanovení počtu jednotlivých druhů bílých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Eozinofily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Lymfocyty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Monocyty</a:t>
            </a:r>
          </a:p>
          <a:p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automatický analyzátor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manuálně pod mikroskopem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1896269"/>
            <a:ext cx="4886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1477</Words>
  <Application>Microsoft Office PowerPoint</Application>
  <PresentationFormat>Širokoúhlá obrazovka</PresentationFormat>
  <Paragraphs>372</Paragraphs>
  <Slides>39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Hematologická vyšetření</vt:lpstr>
      <vt:lpstr>Hematologická vyšetření</vt:lpstr>
      <vt:lpstr>Hematologická vyšetření</vt:lpstr>
      <vt:lpstr>Základní hematologická vyšetření</vt:lpstr>
      <vt:lpstr>Hematokrit</vt:lpstr>
      <vt:lpstr>1. Základní hematologická vyšetření</vt:lpstr>
      <vt:lpstr>1. Hematologická vyšetření</vt:lpstr>
      <vt:lpstr>1. Hematologická vyšetření</vt:lpstr>
      <vt:lpstr>Leukocyty</vt:lpstr>
      <vt:lpstr>1. Hematologická vyšetření</vt:lpstr>
      <vt:lpstr>1. Hematologická vyšetření</vt:lpstr>
      <vt:lpstr>1. Hematologická vyšetření</vt:lpstr>
      <vt:lpstr>1. Hematologická vyšetření</vt:lpstr>
      <vt:lpstr>2. Hemokoagulační vyšetření</vt:lpstr>
      <vt:lpstr>Antikoagulační léčba</vt:lpstr>
      <vt:lpstr>Antikoagulační léčba</vt:lpstr>
      <vt:lpstr>2. Hemokoagulační vyšetření</vt:lpstr>
      <vt:lpstr>2. Hemokoagulační vyšetření</vt:lpstr>
      <vt:lpstr>2. Hemokoagulační vyšetření</vt:lpstr>
      <vt:lpstr>3. Imunohematologická vyšetření</vt:lpstr>
      <vt:lpstr>4. Vyšetření kostní dřeně</vt:lpstr>
      <vt:lpstr>5. Molekulárně genetická vyšetření</vt:lpstr>
      <vt:lpstr>Transfuze</vt:lpstr>
      <vt:lpstr>Transfuze</vt:lpstr>
      <vt:lpstr>Předtransfuzní vyšetření - laboratoř </vt:lpstr>
      <vt:lpstr>Předtransfuzní vyšetření - pacient</vt:lpstr>
      <vt:lpstr>Sangvitest</vt:lpstr>
      <vt:lpstr>Biologický pokus</vt:lpstr>
      <vt:lpstr>Transfuze</vt:lpstr>
      <vt:lpstr>Potransfuzní komplikace </vt:lpstr>
      <vt:lpstr>Dnes  - např. možnost doživotní změny krevní skupiny pomocí imunoadsorpce (založeno na vychytávání antigenů s následující razantní imunosupresí)  - autologní transplantace kostní dřeně (dříve se skutečně odebírala kostní dřeň): -  odebrání krvetvorných buněk vyplavených do krve po podání takzvaných růstových faktorů (separátor krevních elementů)  - krvetvorné buňky se ve speciálním transfuzním vaku a roztoku zamrazí při teplotě -196°C - intenzivní chemoterapie (úplné zničení krvetvorby) - samotná transplantace formou transfúze do žíly (kmenové buňky se samy usazují v prostorách kostní dřeně a postupně začínají produkovat jednotlivé krvinky) - po dvou týdnech od převodu buněk, dochází k plnému obnovení krvetvorby </vt:lpstr>
      <vt:lpstr>Základní vyšetřovací metody v hematologii</vt:lpstr>
      <vt:lpstr>Technika přípravy krevních nátěrů</vt:lpstr>
      <vt:lpstr>Technika přípravy krevních nátěrů</vt:lpstr>
      <vt:lpstr>Zkumavky používané v hematologii</vt:lpstr>
      <vt:lpstr> VACUTAINER® System BD </vt:lpstr>
      <vt:lpstr>Referenční rozmezí - VFN</vt:lpstr>
      <vt:lpstr>Referenční rozmezí - VFN</vt:lpstr>
      <vt:lpstr>Odkazy: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vyšetřovací metody v hematologii</dc:title>
  <dc:creator>Admin</dc:creator>
  <cp:lastModifiedBy>Mgr. Staňková Barbora</cp:lastModifiedBy>
  <cp:revision>76</cp:revision>
  <cp:lastPrinted>2016-11-14T06:24:26Z</cp:lastPrinted>
  <dcterms:created xsi:type="dcterms:W3CDTF">2016-09-26T12:01:11Z</dcterms:created>
  <dcterms:modified xsi:type="dcterms:W3CDTF">2020-09-30T12:34:03Z</dcterms:modified>
</cp:coreProperties>
</file>