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81051"/>
            <a:ext cx="8072119" cy="671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006633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35886"/>
            <a:ext cx="8072119" cy="167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2/20/2016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l="l" t="t" r="r" b="b"/>
            <a:pathLst>
              <a:path w="7924800" h="914400">
                <a:moveTo>
                  <a:pt x="0" y="914400"/>
                </a:moveTo>
                <a:lnTo>
                  <a:pt x="0" y="0"/>
                </a:lnTo>
                <a:lnTo>
                  <a:pt x="7924800" y="0"/>
                </a:lnTo>
              </a:path>
            </a:pathLst>
          </a:custGeom>
          <a:ln w="254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981200" y="3962400"/>
            <a:ext cx="6511925" cy="0"/>
          </a:xfrm>
          <a:custGeom>
            <a:avLst/>
            <a:gdLst/>
            <a:ahLst/>
            <a:cxnLst/>
            <a:rect l="l" t="t" r="r" b="b"/>
            <a:pathLst>
              <a:path w="6511925">
                <a:moveTo>
                  <a:pt x="0" y="0"/>
                </a:moveTo>
                <a:lnTo>
                  <a:pt x="6511925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3444" y="1519046"/>
            <a:ext cx="723615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s-CZ" sz="4000" b="1" dirty="0" smtClean="0"/>
              <a:t>MASÁŽ DOLNÍ</a:t>
            </a:r>
            <a:r>
              <a:rPr lang="cs-CZ" sz="4000" b="1" spc="-70" dirty="0" smtClean="0"/>
              <a:t> </a:t>
            </a:r>
            <a:r>
              <a:rPr lang="cs-CZ" sz="4000" b="1" dirty="0" smtClean="0"/>
              <a:t>KONČETINY</a:t>
            </a:r>
            <a:endParaRPr lang="cs-CZ" sz="4000" b="1" dirty="0"/>
          </a:p>
        </p:txBody>
      </p:sp>
      <p:sp>
        <p:nvSpPr>
          <p:cNvPr id="5" name="object 5"/>
          <p:cNvSpPr txBox="1"/>
          <p:nvPr/>
        </p:nvSpPr>
        <p:spPr>
          <a:xfrm>
            <a:off x="4572000" y="5029200"/>
            <a:ext cx="3342004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Mgr. Ivana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Jahodová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7200" y="914400"/>
            <a:ext cx="8229600" cy="1772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lang="cs-CZ" sz="3000" u="sng" dirty="0" smtClean="0">
                <a:solidFill>
                  <a:srgbClr val="FFFFFF"/>
                </a:solidFill>
                <a:latin typeface="Arial"/>
                <a:cs typeface="Arial"/>
              </a:rPr>
              <a:t>TEPÁNÍ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tabLst>
                <a:tab pos="355600" algn="l"/>
              </a:tabLst>
            </a:pPr>
            <a:r>
              <a:rPr lang="cs-CZ" sz="2000" dirty="0" smtClean="0">
                <a:solidFill>
                  <a:schemeClr val="bg1"/>
                </a:solidFill>
                <a:latin typeface="Arial"/>
                <a:cs typeface="Arial"/>
              </a:rPr>
              <a:t>-    provádí se ve 2-3 řadách; vynechává se oblast kotníku, holeně a kolena; nemusí se dodržovat základní směr; mohou se střídat hmaty hnětení a tepání; nezapomenout občas vytřít celou DK</a:t>
            </a: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523"/>
              <a:buFont typeface="Wingdings"/>
              <a:buChar char=""/>
              <a:tabLst>
                <a:tab pos="683895" algn="l"/>
              </a:tabLst>
            </a:pPr>
            <a:r>
              <a:rPr lang="cs-CZ" sz="21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vějíř, úder </a:t>
            </a:r>
            <a:r>
              <a:rPr lang="cs-CZ" sz="2100" i="1" u="sng" dirty="0" smtClean="0">
                <a:solidFill>
                  <a:srgbClr val="FFFFFF"/>
                </a:solidFill>
                <a:latin typeface="Arial"/>
                <a:cs typeface="Arial"/>
              </a:rPr>
              <a:t>hrstí, </a:t>
            </a:r>
            <a:r>
              <a:rPr sz="2100" i="1" u="sng" spc="-5" dirty="0" err="1" smtClean="0">
                <a:solidFill>
                  <a:srgbClr val="FFFFFF"/>
                </a:solidFill>
                <a:latin typeface="Arial"/>
                <a:cs typeface="Arial"/>
              </a:rPr>
              <a:t>dlaní</a:t>
            </a:r>
            <a:r>
              <a:rPr sz="2100" i="1" u="sng" spc="-5" dirty="0">
                <a:solidFill>
                  <a:srgbClr val="FFFFFF"/>
                </a:solidFill>
                <a:latin typeface="Arial"/>
                <a:cs typeface="Arial"/>
              </a:rPr>
              <a:t>, škubání, smetání</a:t>
            </a:r>
            <a:endParaRPr sz="2100" i="1" u="sng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" y="2971800"/>
            <a:ext cx="2520950" cy="1782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334000" y="2895600"/>
            <a:ext cx="2952750" cy="181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895600" y="4724400"/>
            <a:ext cx="2951099" cy="1819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219200"/>
            <a:ext cx="4191000" cy="20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MASÁŽ</a:t>
            </a:r>
            <a:r>
              <a:rPr lang="cs-CZ" sz="2600" u="sng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KOLENE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dvojitý krouživý</a:t>
            </a:r>
            <a:r>
              <a:rPr lang="cs-CZ" sz="2000" i="1" u="sng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hmat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podobně jako u kotníku; prsty vybíhají na přední nebo boční stranu stehna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0" y="1524000"/>
            <a:ext cx="4648200" cy="22185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sz="2000" i="1" u="sng" spc="-5" dirty="0" err="1" smtClean="0">
                <a:solidFill>
                  <a:srgbClr val="FFFFFF"/>
                </a:solidFill>
                <a:latin typeface="Arial"/>
                <a:cs typeface="Arial"/>
              </a:rPr>
              <a:t>vytření</a:t>
            </a:r>
            <a:r>
              <a:rPr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spc="-5" dirty="0" err="1">
                <a:solidFill>
                  <a:srgbClr val="FFFFFF"/>
                </a:solidFill>
                <a:latin typeface="Arial"/>
                <a:cs typeface="Arial"/>
              </a:rPr>
              <a:t>fossa</a:t>
            </a:r>
            <a:r>
              <a:rPr sz="2000" i="1" u="sng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poplitea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- prsty se pohybují z obou stran střídavě po zákolenní jamce ve směru ke stehnu; tlakem prstů se mírně nadzvedává koleno</a:t>
            </a:r>
            <a:endParaRPr sz="20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sz="2000" i="1" u="sng" spc="-5" dirty="0">
                <a:solidFill>
                  <a:srgbClr val="FFFFFF"/>
                </a:solidFill>
                <a:latin typeface="Arial"/>
                <a:cs typeface="Arial"/>
              </a:rPr>
              <a:t>křížový </a:t>
            </a:r>
            <a:r>
              <a:rPr sz="2000" i="1" u="sng" spc="-5" dirty="0" err="1">
                <a:solidFill>
                  <a:srgbClr val="FFFFFF"/>
                </a:solidFill>
                <a:latin typeface="Arial"/>
                <a:cs typeface="Arial"/>
              </a:rPr>
              <a:t>hmat</a:t>
            </a:r>
            <a:r>
              <a:rPr sz="2000" i="1" u="sng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- obkružujeme patelu; 6-10x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3505200"/>
            <a:ext cx="3528949" cy="1900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029200" y="3886200"/>
            <a:ext cx="3932174" cy="2146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800" y="1143000"/>
            <a:ext cx="4191000" cy="2403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MASÁŽ</a:t>
            </a:r>
            <a:r>
              <a:rPr lang="cs-CZ" sz="2600" u="sng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KOLENE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boční vytření</a:t>
            </a:r>
            <a:r>
              <a:rPr lang="cs-CZ" sz="2000" i="1" u="sng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pately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palcem a dvěma prsty, které dělají malé kroužky od dolního okraje pately k hornímu; vystřídat ruce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1524000"/>
            <a:ext cx="4419600" cy="1695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krouživé</a:t>
            </a:r>
            <a:r>
              <a:rPr lang="cs-CZ" sz="2000" i="1" u="sng" spc="-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protichůdné pohyby rukou s odtaženými palci; jedna ruka je nad kolenem a druhá pod; 8-10x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733800"/>
            <a:ext cx="3956050" cy="2567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716526" y="3789362"/>
            <a:ext cx="3986149" cy="2419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00" y="1066800"/>
            <a:ext cx="4495800" cy="20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MASÁŽ</a:t>
            </a:r>
            <a:r>
              <a:rPr lang="cs-CZ" sz="2600" u="sng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KOLENE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marR="5080" lvl="1" indent="-326390">
              <a:lnSpc>
                <a:spcPct val="100000"/>
              </a:lnSpc>
              <a:spcBef>
                <a:spcPts val="495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Natahování a</a:t>
            </a:r>
            <a:r>
              <a:rPr lang="cs-CZ" sz="2000" i="1" u="sng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skrčování  šlachy</a:t>
            </a:r>
            <a:r>
              <a:rPr lang="cs-CZ" sz="2000" i="1" u="sng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err="1" smtClean="0">
                <a:solidFill>
                  <a:srgbClr val="FFFFFF"/>
                </a:solidFill>
                <a:latin typeface="Arial"/>
                <a:cs typeface="Arial"/>
              </a:rPr>
              <a:t>quadricepsu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ruka krátkodobým trhnutím dvakrát přitáhne a jednou oddálí; 3x 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0" y="1524000"/>
            <a:ext cx="4419600" cy="3670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490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chvění</a:t>
            </a:r>
            <a:r>
              <a:rPr lang="cs-CZ" sz="2000" i="1" u="sng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patelou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přiložíme ruku na patelu, kterou následně krátce prochvějeme</a:t>
            </a:r>
          </a:p>
          <a:p>
            <a:pPr marL="683260" lvl="1" indent="-326390">
              <a:lnSpc>
                <a:spcPct val="100000"/>
              </a:lnSpc>
              <a:spcBef>
                <a:spcPts val="490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260" algn="l"/>
              </a:tabLst>
            </a:pPr>
            <a:endParaRPr sz="2000" dirty="0">
              <a:latin typeface="Arial"/>
              <a:cs typeface="Arial"/>
            </a:endParaRPr>
          </a:p>
          <a:p>
            <a:pPr marL="683260" marR="5080" lvl="1" indent="-326390">
              <a:lnSpc>
                <a:spcPct val="100000"/>
              </a:lnSpc>
              <a:spcBef>
                <a:spcPts val="480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260" algn="l"/>
              </a:tabLst>
            </a:pPr>
            <a:r>
              <a:rPr sz="2000" b="1" dirty="0">
                <a:solidFill>
                  <a:srgbClr val="FFC000"/>
                </a:solidFill>
                <a:latin typeface="Arial"/>
                <a:cs typeface="Arial"/>
              </a:rPr>
              <a:t>!! </a:t>
            </a:r>
            <a:r>
              <a:rPr lang="cs-CZ" sz="2000" b="1" dirty="0" smtClean="0">
                <a:solidFill>
                  <a:srgbClr val="FFC000"/>
                </a:solidFill>
                <a:latin typeface="Arial"/>
                <a:cs typeface="Arial"/>
              </a:rPr>
              <a:t>Částečná masáž –</a:t>
            </a:r>
            <a:r>
              <a:rPr lang="cs-CZ" sz="2000" b="1" spc="-135" dirty="0" smtClean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lang="cs-CZ" sz="2000" b="1" dirty="0" smtClean="0">
                <a:solidFill>
                  <a:srgbClr val="FFC000"/>
                </a:solidFill>
                <a:latin typeface="Arial"/>
                <a:cs typeface="Arial"/>
              </a:rPr>
              <a:t>přidat  tření – od půlky předkolení do dolní poloviny stehna a </a:t>
            </a:r>
            <a:r>
              <a:rPr lang="cs-CZ" sz="2000" b="1" spc="-5" dirty="0" smtClean="0">
                <a:solidFill>
                  <a:srgbClr val="FFC000"/>
                </a:solidFill>
                <a:latin typeface="Arial"/>
                <a:cs typeface="Arial"/>
              </a:rPr>
              <a:t>intenzivní </a:t>
            </a:r>
            <a:r>
              <a:rPr lang="cs-CZ" sz="2000" b="1" spc="-10" dirty="0" smtClean="0">
                <a:solidFill>
                  <a:srgbClr val="FFC000"/>
                </a:solidFill>
                <a:latin typeface="Arial"/>
                <a:cs typeface="Arial"/>
              </a:rPr>
              <a:t>vytření</a:t>
            </a:r>
            <a:r>
              <a:rPr lang="cs-CZ" sz="2000" b="1" spc="-75" dirty="0" smtClean="0">
                <a:solidFill>
                  <a:srgbClr val="FFC000"/>
                </a:solidFill>
                <a:latin typeface="Arial"/>
                <a:cs typeface="Arial"/>
              </a:rPr>
              <a:t> nad kolenem, aby se uvolnily krevní a lymfatické cesty</a:t>
            </a:r>
            <a:r>
              <a:rPr sz="2000" b="1" dirty="0" smtClean="0">
                <a:solidFill>
                  <a:srgbClr val="FFC000"/>
                </a:solidFill>
                <a:latin typeface="Arial"/>
                <a:cs typeface="Arial"/>
              </a:rPr>
              <a:t>!!</a:t>
            </a:r>
            <a:endParaRPr sz="2000" dirty="0">
              <a:solidFill>
                <a:srgbClr val="FFC00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187" y="3500501"/>
            <a:ext cx="3455924" cy="216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590" y="1637538"/>
            <a:ext cx="4166210" cy="3675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TŘENÍ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dirty="0" smtClean="0">
              <a:latin typeface="Arial"/>
              <a:cs typeface="Arial"/>
            </a:endParaRPr>
          </a:p>
          <a:p>
            <a:pPr marL="683260" marR="508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oběma rukama</a:t>
            </a:r>
          </a:p>
          <a:p>
            <a:pPr marL="683260" marR="508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jednou  rukou</a:t>
            </a:r>
          </a:p>
          <a:p>
            <a:pPr marL="683260" marR="508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Střídavě</a:t>
            </a:r>
          </a:p>
          <a:p>
            <a:pPr marL="683260" marR="508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endParaRPr lang="cs-CZ"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VYTÍRÁNÍ A</a:t>
            </a:r>
            <a:r>
              <a:rPr lang="cs-CZ" sz="2600" u="sng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ROZTÍRÁNÍ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lang="cs-CZ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-  v poloze se zvednutým kolenem</a:t>
            </a:r>
            <a:endParaRPr lang="cs-CZ" sz="2000" dirty="0" smtClean="0">
              <a:latin typeface="Arial"/>
              <a:cs typeface="Arial"/>
            </a:endParaRPr>
          </a:p>
          <a:p>
            <a:pPr marL="683260" marR="508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endParaRPr lang="cs-CZ" sz="2000" spc="-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1000" y="1219200"/>
            <a:ext cx="441617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marR="508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chodidla palci a  svalstvem</a:t>
            </a:r>
            <a:r>
              <a:rPr lang="cs-CZ" sz="2000" i="1" u="sng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err="1" smtClean="0">
                <a:solidFill>
                  <a:srgbClr val="FFFFFF"/>
                </a:solidFill>
                <a:latin typeface="Arial"/>
                <a:cs typeface="Arial"/>
              </a:rPr>
              <a:t>tenaru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nejdříve střídavě, potom několika tahy současně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2971800"/>
            <a:ext cx="3943350" cy="2766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143000"/>
            <a:ext cx="4495800" cy="1479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VYTÍRÁNÍ A</a:t>
            </a:r>
            <a:r>
              <a:rPr lang="cs-CZ" sz="2600" u="sng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ROZTÍRÁNÍ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dirty="0" smtClean="0">
              <a:latin typeface="Arial"/>
              <a:cs typeface="Arial"/>
            </a:endParaRPr>
          </a:p>
          <a:p>
            <a:pPr marL="683260" marR="5080" lvl="1" indent="-326390">
              <a:lnSpc>
                <a:spcPct val="100000"/>
              </a:lnSpc>
              <a:spcBef>
                <a:spcPts val="495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chodidla</a:t>
            </a:r>
            <a:r>
              <a:rPr lang="cs-CZ" sz="2000" i="1" u="sng" spc="-8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patkou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dlaně – od palců směrem k patě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1524000"/>
            <a:ext cx="3952875" cy="107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495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chodidla kotníky</a:t>
            </a:r>
            <a:r>
              <a:rPr lang="cs-CZ" sz="2000" i="1" u="sng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pěsti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ve stejném směru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8312" y="3429000"/>
            <a:ext cx="3968750" cy="2457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32426" y="3429000"/>
            <a:ext cx="3908425" cy="249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800" y="1143000"/>
            <a:ext cx="4394810" cy="20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VYTÍRÁNÍ A</a:t>
            </a:r>
            <a:r>
              <a:rPr lang="cs-CZ" sz="2600" u="sng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ROZTÍRÁNÍ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490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okrajů paty</a:t>
            </a:r>
            <a:r>
              <a:rPr lang="cs-CZ" sz="2000" i="1" u="sng" spc="-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dlaně sepnutých rukou položíme a přitlačíme na okraj paty a tahem rukou nahoru ji vytřeme; 3-5x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828" y="1295400"/>
            <a:ext cx="4416172" cy="20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převálení</a:t>
            </a:r>
            <a:r>
              <a:rPr lang="cs-CZ" sz="2000" i="1" u="sng" spc="-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paty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stejný hmat, jen pohyb rukou je protichůdný</a:t>
            </a:r>
            <a:endParaRPr lang="cs-CZ" sz="2000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 pitchFamily="2" charset="2"/>
              <a:buChar char="q"/>
              <a:tabLst>
                <a:tab pos="683260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provrtání</a:t>
            </a:r>
            <a:r>
              <a:rPr lang="cs-CZ" sz="2000" i="1" u="sng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paty </a:t>
            </a:r>
            <a:r>
              <a:rPr lang="cs-CZ" sz="2000" i="1" spc="-5" dirty="0" smtClean="0">
                <a:solidFill>
                  <a:srgbClr val="FFFFFF"/>
                </a:solidFill>
                <a:latin typeface="Arial"/>
                <a:cs typeface="Arial"/>
              </a:rPr>
              <a:t>– kloubem flektovaného ukazováku; na různých místech paty</a:t>
            </a:r>
            <a:endParaRPr lang="cs-CZ" sz="2000" i="1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3000" y="3505200"/>
            <a:ext cx="2744724" cy="2867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53000" y="3505200"/>
            <a:ext cx="4000500" cy="2765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072119" cy="45140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lang="cs-CZ" u="sng" spc="-5" dirty="0" smtClean="0"/>
              <a:t>VYTÍRÁNÍ </a:t>
            </a:r>
            <a:r>
              <a:rPr lang="cs-CZ" u="sng" dirty="0" smtClean="0"/>
              <a:t>A</a:t>
            </a:r>
            <a:r>
              <a:rPr lang="cs-CZ" u="sng" spc="-45" dirty="0" smtClean="0"/>
              <a:t> </a:t>
            </a:r>
            <a:r>
              <a:rPr lang="cs-CZ" u="sng" spc="-5" dirty="0" smtClean="0"/>
              <a:t>ROZTÍRÁNÍ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endParaRPr lang="cs-CZ" u="sng" spc="-5" dirty="0" smtClean="0"/>
          </a:p>
          <a:p>
            <a:pPr marL="683260" lvl="1" indent="-326390">
              <a:lnSpc>
                <a:spcPct val="100000"/>
              </a:lnSpc>
              <a:spcBef>
                <a:spcPts val="54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kotníků dvojitým krouživým</a:t>
            </a:r>
            <a:r>
              <a:rPr lang="cs-CZ" sz="2000" i="1" u="sng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hmatem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jako u masáže kotníku zpředu</a:t>
            </a:r>
            <a:endParaRPr lang="cs-CZ" sz="2000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patní šlachy</a:t>
            </a:r>
            <a:r>
              <a:rPr lang="cs-CZ" sz="2000" i="1" u="sng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(obr.)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prsty obou rukou po stranách šlachy směrem k lýtku nebo jezdcovým hmatem, nebo žlábkem</a:t>
            </a:r>
            <a:endParaRPr lang="cs-CZ" sz="2000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 celé končetiny krátkými </a:t>
            </a: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tabLst>
                <a:tab pos="683895" algn="l"/>
              </a:tabLst>
            </a:pPr>
            <a:r>
              <a:rPr lang="cs-CZ" sz="2000" i="1" spc="-5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a později dlouhými</a:t>
            </a:r>
            <a:r>
              <a:rPr lang="cs-CZ" sz="2000" i="1" u="sng" spc="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tahy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nejčastěji </a:t>
            </a: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tabLst>
                <a:tab pos="683895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    obouručně, přičemž ruce s odtáhnutými </a:t>
            </a: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tabLst>
                <a:tab pos="683895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    palci jdou za sebou. Ruka na vnější straně</a:t>
            </a: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tabLst>
                <a:tab pos="683895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    jde první a vytření končí až na přechodu</a:t>
            </a: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tabLst>
                <a:tab pos="683895" algn="l"/>
              </a:tabLst>
            </a:pP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    sedacího svalu do oblasti pasu.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67400" y="3505200"/>
            <a:ext cx="2355850" cy="2740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635886"/>
            <a:ext cx="5708015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lang="cs-CZ" sz="3000" u="sng" dirty="0" smtClean="0">
                <a:solidFill>
                  <a:srgbClr val="FFFFFF"/>
                </a:solidFill>
                <a:latin typeface="Arial"/>
                <a:cs typeface="Arial"/>
              </a:rPr>
              <a:t>HNĚTENÍ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endParaRPr lang="cs-CZ" sz="30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895" algn="l"/>
              </a:tabLst>
            </a:pPr>
            <a:r>
              <a:rPr sz="2000" i="1" u="sng" dirty="0" err="1" smtClean="0">
                <a:solidFill>
                  <a:srgbClr val="FFFFFF"/>
                </a:solidFill>
                <a:latin typeface="Arial"/>
                <a:cs typeface="Arial"/>
              </a:rPr>
              <a:t>vlnivé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, krouživé, přerušovaný</a:t>
            </a:r>
            <a:r>
              <a:rPr sz="2000" i="1" u="sng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stisk</a:t>
            </a:r>
            <a:endParaRPr sz="2000" i="1" u="sng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611245"/>
            <a:ext cx="6889115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lang="cs-CZ" sz="3000" u="sng" dirty="0" smtClean="0">
                <a:solidFill>
                  <a:srgbClr val="FFFFFF"/>
                </a:solidFill>
                <a:latin typeface="Arial"/>
                <a:cs typeface="Arial"/>
              </a:rPr>
              <a:t>TEPÁNÍ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ne v blízkosti kostí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endParaRPr lang="cs-CZ" sz="30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úder</a:t>
            </a:r>
            <a:r>
              <a:rPr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pěstí s </a:t>
            </a:r>
            <a:r>
              <a:rPr sz="2000" i="1" u="sng" dirty="0" err="1" smtClean="0">
                <a:solidFill>
                  <a:srgbClr val="FFFFFF"/>
                </a:solidFill>
                <a:latin typeface="Arial"/>
                <a:cs typeface="Arial"/>
              </a:rPr>
              <a:t>přidržením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 (na stehnech a hýždích)</a:t>
            </a:r>
            <a:r>
              <a:rPr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úder </a:t>
            </a:r>
            <a:r>
              <a:rPr sz="2000" i="1" u="sng" dirty="0" err="1" smtClean="0">
                <a:solidFill>
                  <a:srgbClr val="FFFFFF"/>
                </a:solidFill>
                <a:latin typeface="Arial"/>
                <a:cs typeface="Arial"/>
              </a:rPr>
              <a:t>pěstí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 ( i na lýtku)</a:t>
            </a:r>
            <a:r>
              <a:rPr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hrstí a</a:t>
            </a:r>
            <a:r>
              <a:rPr sz="2000" i="1" u="sng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dlaní</a:t>
            </a:r>
            <a:endParaRPr sz="2000" i="1" u="sng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25"/>
              </a:spcBef>
              <a:buClr>
                <a:srgbClr val="3A812E"/>
              </a:buClr>
              <a:buSzPct val="59615"/>
              <a:tabLst>
                <a:tab pos="683895" algn="l"/>
              </a:tabLst>
            </a:pPr>
            <a:r>
              <a:rPr lang="cs-CZ" sz="2000" i="1" dirty="0" smtClean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vějíř, </a:t>
            </a:r>
            <a:r>
              <a:rPr sz="2000" i="1" u="sng" dirty="0" err="1" smtClean="0">
                <a:solidFill>
                  <a:srgbClr val="FFFFFF"/>
                </a:solidFill>
                <a:latin typeface="Arial"/>
                <a:cs typeface="Arial"/>
              </a:rPr>
              <a:t>škubání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i="1" u="sng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FFFFFF"/>
                </a:solidFill>
                <a:latin typeface="Arial"/>
                <a:cs typeface="Arial"/>
              </a:rPr>
              <a:t>smetání</a:t>
            </a:r>
            <a:endParaRPr sz="2000" i="1" u="sng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35940" y="1635886"/>
            <a:ext cx="8072119" cy="234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lang="cs-CZ" u="sng" dirty="0" smtClean="0"/>
              <a:t>MASÁŽ </a:t>
            </a:r>
            <a:r>
              <a:rPr lang="cs-CZ" u="sng" spc="-5" dirty="0" smtClean="0"/>
              <a:t>FOSSA</a:t>
            </a:r>
            <a:r>
              <a:rPr lang="cs-CZ" u="sng" spc="-95" dirty="0" smtClean="0"/>
              <a:t> </a:t>
            </a:r>
            <a:r>
              <a:rPr lang="cs-CZ" u="sng" dirty="0" smtClean="0"/>
              <a:t>POPLITEA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endParaRPr lang="cs-CZ" u="sng" dirty="0" smtClean="0"/>
          </a:p>
          <a:p>
            <a:pPr marL="683260" lvl="1" indent="-326390">
              <a:lnSpc>
                <a:spcPct val="100000"/>
              </a:lnSpc>
              <a:spcBef>
                <a:spcPts val="54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dvojitým krouživým</a:t>
            </a:r>
            <a:r>
              <a:rPr lang="cs-CZ" sz="2000" i="1" u="sng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hmatem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vytřou se boční části kolenního kloubu</a:t>
            </a:r>
            <a:endParaRPr lang="cs-CZ" sz="2000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křížovým hmatem</a:t>
            </a:r>
            <a:r>
              <a:rPr lang="cs-CZ" sz="2000" i="1" u="sng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(obr.)</a:t>
            </a:r>
            <a:endParaRPr lang="cs-CZ" sz="2000" i="1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krouživým</a:t>
            </a:r>
            <a:r>
              <a:rPr lang="cs-CZ" sz="2000" i="1" u="sng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vytřením</a:t>
            </a:r>
            <a:endParaRPr lang="cs-CZ" sz="2000" i="1" u="sng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11701" y="3429000"/>
            <a:ext cx="3906774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281051"/>
            <a:ext cx="807211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 smtClean="0"/>
              <a:t>zepředu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28601" y="1371600"/>
            <a:ext cx="4038600" cy="1818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 pitchFamily="2" charset="2"/>
              <a:buChar char="q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TŘENÍ 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r>
              <a:rPr lang="cs-CZ" sz="2600" dirty="0" smtClean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slouží k rozetření emulze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- od prstů po slabinu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lang="cs-CZ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0"/>
              </a:spcBef>
              <a:buClr>
                <a:srgbClr val="3A812E"/>
              </a:buClr>
              <a:buSzPct val="59090"/>
              <a:buFont typeface="Wingdings" pitchFamily="2" charset="2"/>
              <a:buChar char="q"/>
              <a:tabLst>
                <a:tab pos="683260" algn="l"/>
              </a:tabLst>
            </a:pP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obě</a:t>
            </a:r>
            <a:r>
              <a:rPr lang="cs-CZ" sz="2200" spc="-75" dirty="0" smtClean="0">
                <a:solidFill>
                  <a:srgbClr val="FFFFFF"/>
                </a:solidFill>
                <a:latin typeface="Arial"/>
                <a:cs typeface="Arial"/>
              </a:rPr>
              <a:t>ma </a:t>
            </a: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rukama</a:t>
            </a:r>
            <a:endParaRPr lang="cs-CZ" sz="2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800" y="1371600"/>
            <a:ext cx="3900424" cy="1544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0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sz="2200" spc="-5" dirty="0" smtClean="0">
                <a:solidFill>
                  <a:srgbClr val="FFFFFF"/>
                </a:solidFill>
                <a:latin typeface="Arial"/>
                <a:cs typeface="Arial"/>
              </a:rPr>
              <a:t>jedn</a:t>
            </a: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200" spc="-5" dirty="0" smtClean="0">
                <a:solidFill>
                  <a:srgbClr val="FFFFFF"/>
                </a:solidFill>
                <a:latin typeface="Arial"/>
                <a:cs typeface="Arial"/>
              </a:rPr>
              <a:t> ruk</a:t>
            </a: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2200" spc="-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jde po vnější straně DK</a:t>
            </a:r>
            <a:endParaRPr sz="20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2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střídavě </a:t>
            </a:r>
            <a:r>
              <a:rPr sz="2200" spc="-5" dirty="0" smtClean="0">
                <a:solidFill>
                  <a:srgbClr val="FFFFFF"/>
                </a:solidFill>
                <a:latin typeface="Arial"/>
                <a:cs typeface="Arial"/>
              </a:rPr>
              <a:t>obě</a:t>
            </a: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200" spc="-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 smtClean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lang="cs-CZ" sz="2200" spc="-5" dirty="0" smtClean="0">
                <a:solidFill>
                  <a:srgbClr val="FFFFFF"/>
                </a:solidFill>
                <a:latin typeface="Arial"/>
                <a:cs typeface="Arial"/>
              </a:rPr>
              <a:t>kama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3276600"/>
            <a:ext cx="3960876" cy="2901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724400" y="3733800"/>
            <a:ext cx="3990975" cy="2373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152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100" dirty="0"/>
              <a:t> </a:t>
            </a:r>
            <a:r>
              <a:rPr dirty="0"/>
              <a:t>zezadu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4800" y="1143000"/>
            <a:ext cx="4493260" cy="2403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MASÁŽ FOSSA</a:t>
            </a:r>
            <a:r>
              <a:rPr lang="cs-CZ" sz="2600" u="sng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POPLITEA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vytření</a:t>
            </a:r>
            <a:r>
              <a:rPr lang="cs-CZ" sz="2000" i="1" u="sng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palci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střídavým a současným pohybem palců a tlakem proximálním směrem, ruce jsou dlaněmi přiložené na bočních stranách kolena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1295400"/>
            <a:ext cx="3472815" cy="7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sz="2000" i="1" u="sng" spc="-5" dirty="0">
                <a:solidFill>
                  <a:srgbClr val="FFFFFF"/>
                </a:solidFill>
                <a:latin typeface="Arial"/>
                <a:cs typeface="Arial"/>
              </a:rPr>
              <a:t>vytření patkou</a:t>
            </a:r>
            <a:r>
              <a:rPr sz="2000" i="1" u="sng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spc="-5" dirty="0">
                <a:solidFill>
                  <a:srgbClr val="FFFFFF"/>
                </a:solidFill>
                <a:latin typeface="Arial"/>
                <a:cs typeface="Arial"/>
              </a:rPr>
              <a:t>dlaně</a:t>
            </a:r>
            <a:endParaRPr sz="2000" i="1" u="sng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3657600"/>
            <a:ext cx="3968750" cy="2505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53000" y="2667000"/>
            <a:ext cx="3963924" cy="2500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064" y="2569209"/>
            <a:ext cx="615533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68855" algn="l"/>
                <a:tab pos="2846705" algn="l"/>
              </a:tabLst>
            </a:pPr>
            <a:r>
              <a:rPr lang="cs-CZ" dirty="0" smtClean="0"/>
              <a:t>DĚKUJI </a:t>
            </a:r>
            <a:r>
              <a:rPr lang="cs-CZ" spc="-5" dirty="0" smtClean="0"/>
              <a:t>ZA P</a:t>
            </a:r>
            <a:r>
              <a:rPr lang="cs-CZ" dirty="0" smtClean="0"/>
              <a:t>O</a:t>
            </a:r>
            <a:r>
              <a:rPr lang="cs-CZ" spc="-5" dirty="0" smtClean="0"/>
              <a:t>Z</a:t>
            </a:r>
            <a:r>
              <a:rPr lang="cs-CZ" dirty="0" smtClean="0"/>
              <a:t>O</a:t>
            </a:r>
            <a:r>
              <a:rPr lang="cs-CZ" spc="-5" dirty="0" smtClean="0"/>
              <a:t>RN</a:t>
            </a:r>
            <a:r>
              <a:rPr lang="cs-CZ" spc="0" dirty="0" smtClean="0"/>
              <a:t>O</a:t>
            </a:r>
            <a:r>
              <a:rPr lang="cs-CZ" dirty="0" smtClean="0"/>
              <a:t>ST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066800"/>
            <a:ext cx="3959860" cy="1695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400" u="sng" dirty="0" smtClean="0">
                <a:solidFill>
                  <a:srgbClr val="FFFFFF"/>
                </a:solidFill>
                <a:latin typeface="Arial"/>
                <a:cs typeface="Arial"/>
              </a:rPr>
              <a:t>VYTÍRÁNÍ A</a:t>
            </a:r>
            <a:r>
              <a:rPr lang="cs-CZ" sz="2400" u="sng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400" u="sng" dirty="0" smtClean="0">
                <a:solidFill>
                  <a:srgbClr val="FFFFFF"/>
                </a:solidFill>
                <a:latin typeface="Arial"/>
                <a:cs typeface="Arial"/>
              </a:rPr>
              <a:t>ROZTÍRÁNÍ</a:t>
            </a:r>
            <a:endParaRPr lang="cs-CZ" sz="24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prstů</a:t>
            </a:r>
            <a:r>
              <a:rPr sz="2200" i="1" u="sng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nohy</a:t>
            </a: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obě ruce; palce jsou na dorzu, II-III.prst je na spodní straně prstů; od konce ke kořeni; 2-3x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0" y="1447800"/>
            <a:ext cx="4271645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marR="5080" lvl="1" indent="-325755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 pitchFamily="2" charset="2"/>
              <a:buChar char="q"/>
              <a:tabLst>
                <a:tab pos="683895" algn="l"/>
              </a:tabLst>
            </a:pPr>
            <a:r>
              <a:rPr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prostorů </a:t>
            </a:r>
            <a:r>
              <a:rPr sz="2200" i="1" u="sng" spc="-5" dirty="0">
                <a:solidFill>
                  <a:srgbClr val="FFFFFF"/>
                </a:solidFill>
                <a:latin typeface="Arial"/>
                <a:cs typeface="Arial"/>
              </a:rPr>
              <a:t>mezi mezitarzálními  </a:t>
            </a:r>
            <a:r>
              <a:rPr sz="2200" i="1" u="sng" dirty="0" smtClean="0">
                <a:solidFill>
                  <a:srgbClr val="FFFFFF"/>
                </a:solidFill>
                <a:latin typeface="Arial"/>
                <a:cs typeface="Arial"/>
              </a:rPr>
              <a:t>kostmi</a:t>
            </a:r>
            <a:r>
              <a:rPr lang="cs-CZ" sz="2200" i="1" u="sng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střídavě palci; prsty a dlaně fixují chodidlo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2971800"/>
            <a:ext cx="3144774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219700" y="2997200"/>
            <a:ext cx="3046349" cy="32797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600" y="990600"/>
            <a:ext cx="4953000" cy="1882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VYTÍRÁNÍ A</a:t>
            </a:r>
            <a:r>
              <a:rPr lang="cs-CZ" sz="2600" u="sng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ROZTÍRÁNÍ</a:t>
            </a:r>
          </a:p>
          <a:p>
            <a:pPr marL="683260" lvl="1" indent="-326390">
              <a:spcBef>
                <a:spcPts val="535"/>
              </a:spcBef>
              <a:buClr>
                <a:srgbClr val="3A812E"/>
              </a:buClr>
              <a:buSzPct val="59090"/>
              <a:tabLst>
                <a:tab pos="683895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spcBef>
                <a:spcPts val="535"/>
              </a:spcBef>
              <a:buClr>
                <a:srgbClr val="3A812E"/>
              </a:buClr>
              <a:buSzPct val="59090"/>
              <a:buFont typeface="Wingdings" pitchFamily="2" charset="2"/>
              <a:buChar char="q"/>
              <a:tabLst>
                <a:tab pos="683895" algn="l"/>
              </a:tabLst>
            </a:pP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dorzální </a:t>
            </a:r>
            <a:r>
              <a:rPr sz="2200" i="1" u="sng" spc="-5" dirty="0" err="1" smtClean="0">
                <a:solidFill>
                  <a:srgbClr val="FFFFFF"/>
                </a:solidFill>
                <a:latin typeface="Arial"/>
                <a:cs typeface="Arial"/>
              </a:rPr>
              <a:t>strany</a:t>
            </a:r>
            <a:r>
              <a:rPr sz="2200" i="1" u="sng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nohy</a:t>
            </a: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palci a tenary; palce se pohybují obloukovitě a v odstupu vybíhají na kotník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4400" y="1219200"/>
            <a:ext cx="4267200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 pitchFamily="2" charset="2"/>
              <a:buChar char="q"/>
              <a:tabLst>
                <a:tab pos="683260" algn="l"/>
              </a:tabLst>
            </a:pPr>
            <a:r>
              <a:rPr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bočních </a:t>
            </a:r>
            <a:r>
              <a:rPr sz="2200" i="1" u="sng" spc="-5" dirty="0">
                <a:solidFill>
                  <a:srgbClr val="FFFFFF"/>
                </a:solidFill>
                <a:latin typeface="Arial"/>
                <a:cs typeface="Arial"/>
              </a:rPr>
              <a:t>částí</a:t>
            </a:r>
            <a:r>
              <a:rPr sz="2200" i="1" u="sng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nohy</a:t>
            </a: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širším žlábkem;, palce zabíhají pod kotník až k úponu Achillovy šlachy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200" y="2819400"/>
            <a:ext cx="2970149" cy="338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715000" y="2743200"/>
            <a:ext cx="2657475" cy="33512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066800"/>
            <a:ext cx="4495800" cy="18184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VYTÍRÁNÍ A</a:t>
            </a:r>
            <a:r>
              <a:rPr lang="cs-CZ" sz="2600" u="sng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ROZTÍRÁNÍ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jezdcovým</a:t>
            </a:r>
            <a:r>
              <a:rPr lang="cs-CZ" sz="2200" i="1" u="sng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hmatem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pohyb odtáhnutého palce a prstů od kořene prstů nohy až nad kotník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8200" y="1371600"/>
            <a:ext cx="4111372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2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chodidla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od prstů k patě, klouby zavřené dlaně, nebo patkou dlaně; druhou rukou fixujeme nohu v lehké dorzální flexi držením za prsty </a:t>
            </a:r>
            <a:endParaRPr lang="cs-CZ"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3200400"/>
            <a:ext cx="4000500" cy="2436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183124" y="3200400"/>
            <a:ext cx="3960876" cy="2538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7200" y="914400"/>
            <a:ext cx="4267200" cy="206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VYTÍRÁNÍ</a:t>
            </a:r>
            <a:r>
              <a:rPr lang="cs-CZ" sz="2600" u="sng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KOTNÍKŮ</a:t>
            </a: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495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dvojitý krouživý hmat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bříškem II. – IV. prstu; kotník se obkrouží 3-4x (vyjetí, opakovat 2-3x) jedním i druhým směrem</a:t>
            </a:r>
            <a:r>
              <a:rPr lang="cs-CZ" sz="2000" spc="-1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cs-CZ" sz="2000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480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jezdcový</a:t>
            </a:r>
            <a:r>
              <a:rPr lang="cs-CZ" sz="2000" i="1" u="sng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hmat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až nad kotník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8200" y="1371600"/>
            <a:ext cx="4495800" cy="129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lvl="1" indent="-326390">
              <a:lnSpc>
                <a:spcPct val="100000"/>
              </a:lnSpc>
              <a:spcBef>
                <a:spcPts val="495"/>
              </a:spcBef>
              <a:buClr>
                <a:srgbClr val="3A812E"/>
              </a:buClr>
              <a:buSzPct val="60000"/>
              <a:buFont typeface="Wingdings" pitchFamily="2" charset="2"/>
              <a:buChar char="q"/>
              <a:tabLst>
                <a:tab pos="683260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křížový hmat (obr.)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půlobloučky, 5-7x </a:t>
            </a:r>
            <a:r>
              <a:rPr lang="cs-CZ" sz="2000" spc="-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cs-CZ" sz="2000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480"/>
              </a:spcBef>
              <a:buClr>
                <a:srgbClr val="3A812E"/>
              </a:buClr>
              <a:buSzPct val="6000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osmičkový</a:t>
            </a:r>
            <a:r>
              <a:rPr lang="cs-CZ" sz="2000" i="1" u="sng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hmat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palci kolem kotníků ve tvaru osmičky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3124200"/>
            <a:ext cx="2732024" cy="3240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295400" y="3048000"/>
            <a:ext cx="3027426" cy="3502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295400"/>
            <a:ext cx="3786504" cy="1695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HNĚTENÍ</a:t>
            </a: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proválení prstů nohy</a:t>
            </a:r>
            <a:r>
              <a:rPr lang="cs-CZ" sz="2000" i="1" u="sng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protichůdným pohybem dlaní kolmo na podélnou osu prstů; 5x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95800" y="1219200"/>
            <a:ext cx="4419600" cy="1695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6235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5755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vlnivé</a:t>
            </a:r>
            <a:r>
              <a:rPr lang="cs-CZ" sz="2000" i="1" u="sng"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hnětení </a:t>
            </a:r>
            <a:r>
              <a:rPr lang="cs-CZ" sz="2000" spc="-5" dirty="0" smtClean="0">
                <a:solidFill>
                  <a:srgbClr val="FFFFFF"/>
                </a:solidFill>
                <a:latin typeface="Arial"/>
                <a:cs typeface="Arial"/>
              </a:rPr>
              <a:t>– propracování svalstva DK ve vnitřní i vnější řadě; na stehně až ve třech řadách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3048000"/>
            <a:ext cx="2778125" cy="3309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53000" y="3352800"/>
            <a:ext cx="4000500" cy="2825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1000" y="1219200"/>
            <a:ext cx="3303904" cy="1172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r>
              <a:rPr lang="cs-CZ" sz="2600" u="sng" dirty="0" smtClean="0">
                <a:solidFill>
                  <a:srgbClr val="FFFFFF"/>
                </a:solidFill>
                <a:latin typeface="Arial"/>
                <a:cs typeface="Arial"/>
              </a:rPr>
              <a:t>HNĚTENÍ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buFont typeface="Wingdings"/>
              <a:buChar char=""/>
              <a:tabLst>
                <a:tab pos="355600" algn="l"/>
              </a:tabLst>
            </a:pPr>
            <a:endParaRPr lang="cs-CZ" sz="26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lang="cs-CZ" sz="2000" i="1" u="sng" spc="-5" dirty="0" smtClean="0">
                <a:solidFill>
                  <a:srgbClr val="FFFFFF"/>
                </a:solidFill>
                <a:latin typeface="Arial"/>
                <a:cs typeface="Arial"/>
              </a:rPr>
              <a:t>krouživé hnětení  </a:t>
            </a:r>
            <a:r>
              <a:rPr sz="2000" i="1" u="sng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spc="-5" dirty="0">
                <a:solidFill>
                  <a:srgbClr val="FFFFFF"/>
                </a:solidFill>
                <a:latin typeface="Arial"/>
                <a:cs typeface="Arial"/>
              </a:rPr>
              <a:t>(3x)</a:t>
            </a:r>
            <a:endParaRPr sz="2000" i="1" u="sng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27828" y="1637538"/>
            <a:ext cx="3427095" cy="772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384"/>
              <a:tabLst>
                <a:tab pos="355600" algn="l"/>
              </a:tabLst>
            </a:pPr>
            <a:endParaRPr sz="2600" dirty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535"/>
              </a:spcBef>
              <a:buClr>
                <a:srgbClr val="3A812E"/>
              </a:buClr>
              <a:buSzPct val="59090"/>
              <a:buFont typeface="Wingdings"/>
              <a:buChar char=""/>
              <a:tabLst>
                <a:tab pos="683260" algn="l"/>
              </a:tabLst>
            </a:pPr>
            <a:r>
              <a:rPr sz="2000" i="1" u="sng" spc="-5" dirty="0">
                <a:solidFill>
                  <a:srgbClr val="FFFFFF"/>
                </a:solidFill>
                <a:latin typeface="Arial"/>
                <a:cs typeface="Arial"/>
              </a:rPr>
              <a:t>přerušovaný stisk</a:t>
            </a:r>
            <a:r>
              <a:rPr sz="2000" i="1" u="sng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u="sng" spc="-5" dirty="0">
                <a:solidFill>
                  <a:srgbClr val="FFFFFF"/>
                </a:solidFill>
                <a:latin typeface="Arial"/>
                <a:cs typeface="Arial"/>
              </a:rPr>
              <a:t>(3x)</a:t>
            </a:r>
            <a:endParaRPr sz="2000" i="1" u="sng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16526" y="3141662"/>
            <a:ext cx="398145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50825" y="3141662"/>
            <a:ext cx="3990975" cy="246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600"/>
                </a:moveTo>
                <a:lnTo>
                  <a:pt x="0" y="0"/>
                </a:ln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57200" y="61722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1905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Masáž </a:t>
            </a:r>
            <a:r>
              <a:rPr dirty="0"/>
              <a:t>dolní končetiny</a:t>
            </a:r>
            <a:r>
              <a:rPr spc="-95" dirty="0"/>
              <a:t> </a:t>
            </a:r>
            <a:r>
              <a:rPr dirty="0"/>
              <a:t>zepředu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3400" y="1219200"/>
            <a:ext cx="8229600" cy="1615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r>
              <a:rPr lang="cs-CZ" sz="3000" u="sng" dirty="0" smtClean="0">
                <a:solidFill>
                  <a:srgbClr val="FFFFFF"/>
                </a:solidFill>
                <a:latin typeface="Arial"/>
                <a:cs typeface="Arial"/>
              </a:rPr>
              <a:t>HNĚTENÍ</a:t>
            </a:r>
          </a:p>
          <a:p>
            <a:pPr marL="355600" indent="-342900">
              <a:lnSpc>
                <a:spcPct val="100000"/>
              </a:lnSpc>
              <a:buClr>
                <a:srgbClr val="CC9900"/>
              </a:buClr>
              <a:buSzPct val="65000"/>
              <a:buFont typeface="Wingdings"/>
              <a:buChar char=""/>
              <a:tabLst>
                <a:tab pos="355600" algn="l"/>
              </a:tabLst>
            </a:pPr>
            <a:endParaRPr lang="cs-CZ" sz="3000" u="sng" dirty="0" smtClean="0">
              <a:latin typeface="Arial"/>
              <a:cs typeface="Arial"/>
            </a:endParaRPr>
          </a:p>
          <a:p>
            <a:pPr marL="683260" lvl="1" indent="-326390">
              <a:lnSpc>
                <a:spcPct val="100000"/>
              </a:lnSpc>
              <a:spcBef>
                <a:spcPts val="640"/>
              </a:spcBef>
              <a:buClr>
                <a:srgbClr val="3A812E"/>
              </a:buClr>
              <a:buSzPct val="59615"/>
              <a:buFont typeface="Wingdings"/>
              <a:buChar char=""/>
              <a:tabLst>
                <a:tab pos="683895" algn="l"/>
              </a:tabLst>
            </a:pPr>
            <a:r>
              <a:rPr lang="cs-CZ" sz="2000" i="1" u="sng" dirty="0" smtClean="0">
                <a:solidFill>
                  <a:srgbClr val="FFFFFF"/>
                </a:solidFill>
                <a:latin typeface="Arial"/>
                <a:cs typeface="Arial"/>
              </a:rPr>
              <a:t>Proválení 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– DK je flektovaná v kolenu v 60-90°úhlu a opře se chodidlem o podložku; poté se proválí </a:t>
            </a:r>
            <a:r>
              <a:rPr lang="cs-CZ" sz="2000" dirty="0" err="1" smtClean="0">
                <a:solidFill>
                  <a:srgbClr val="FFFFFF"/>
                </a:solidFill>
                <a:latin typeface="Arial"/>
                <a:cs typeface="Arial"/>
              </a:rPr>
              <a:t>předkolenní</a:t>
            </a:r>
            <a:r>
              <a:rPr lang="cs-CZ" sz="2000" dirty="0" smtClean="0">
                <a:solidFill>
                  <a:srgbClr val="FFFFFF"/>
                </a:solidFill>
                <a:latin typeface="Arial"/>
                <a:cs typeface="Arial"/>
              </a:rPr>
              <a:t> a stehno</a:t>
            </a:r>
            <a:r>
              <a:rPr sz="2000" spc="-1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(3x)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250" y="3141662"/>
            <a:ext cx="4895850" cy="256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820</Words>
  <Application>Microsoft Office PowerPoint</Application>
  <PresentationFormat>Předvádění na obrazovce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Office Theme</vt:lpstr>
      <vt:lpstr>MASÁŽ DOLNÍ KONČETINY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zepředu</vt:lpstr>
      <vt:lpstr>Masáž dolní končetiny zezadu</vt:lpstr>
      <vt:lpstr>Masáž dolní končetiny zezadu</vt:lpstr>
      <vt:lpstr>Masáž dolní končetiny zezadu</vt:lpstr>
      <vt:lpstr>Masáž dolní končetiny zezadu</vt:lpstr>
      <vt:lpstr>Masáž dolní končetiny zezadu</vt:lpstr>
      <vt:lpstr>Masáž dolní končetiny zezadu</vt:lpstr>
      <vt:lpstr>Masáž dolní končetiny zezadu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Masáž dolní končetiny</dc:title>
  <dc:creator>uživatel Windows XP</dc:creator>
  <cp:lastModifiedBy>acer</cp:lastModifiedBy>
  <cp:revision>17</cp:revision>
  <dcterms:created xsi:type="dcterms:W3CDTF">2016-02-16T16:34:13Z</dcterms:created>
  <dcterms:modified xsi:type="dcterms:W3CDTF">2016-02-20T15:28:51Z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2012-11-22T00:00:00Z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2016-02-16T00:00:00Z</vt:filetime>
  </property>
</Properties>
</file>