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47419" y="470534"/>
            <a:ext cx="6249161" cy="670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1C774"/>
                </a:solidFill>
                <a:latin typeface="Jokerman"/>
                <a:cs typeface="Joker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00961" y="4156603"/>
            <a:ext cx="4942077" cy="1182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2/20/2016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1">
                <a:solidFill>
                  <a:srgbClr val="F1C774"/>
                </a:solidFill>
                <a:latin typeface="Jokerman"/>
                <a:cs typeface="Joker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2/20/2016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1">
                <a:solidFill>
                  <a:srgbClr val="F1C774"/>
                </a:solidFill>
                <a:latin typeface="Jokerman"/>
                <a:cs typeface="Joker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2/20/2016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1">
                <a:solidFill>
                  <a:srgbClr val="F1C774"/>
                </a:solidFill>
                <a:latin typeface="Jokerman"/>
                <a:cs typeface="Joker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2/20/2016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2/20/2016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58873" y="470534"/>
            <a:ext cx="5826252" cy="670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1">
                <a:solidFill>
                  <a:srgbClr val="F1C774"/>
                </a:solidFill>
                <a:latin typeface="Jokerman"/>
                <a:cs typeface="Joker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4065" y="1661667"/>
            <a:ext cx="8195868" cy="1596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2/20/2016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6949" y="2515996"/>
            <a:ext cx="614743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>
                <a:solidFill>
                  <a:srgbClr val="F1C774"/>
                </a:solidFill>
                <a:latin typeface="Arial"/>
                <a:cs typeface="Arial"/>
              </a:rPr>
              <a:t>Masáž hrudníku a</a:t>
            </a:r>
            <a:r>
              <a:rPr sz="4400" spc="-90" dirty="0">
                <a:solidFill>
                  <a:srgbClr val="F1C774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F1C774"/>
                </a:solidFill>
                <a:latin typeface="Arial"/>
                <a:cs typeface="Arial"/>
              </a:rPr>
              <a:t>břicha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xfrm>
            <a:off x="2100961" y="4156603"/>
            <a:ext cx="4942077" cy="539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 marR="5080" indent="373380">
              <a:lnSpc>
                <a:spcPct val="120100"/>
              </a:lnSpc>
            </a:pPr>
            <a:r>
              <a:rPr dirty="0" smtClean="0"/>
              <a:t>Mgr.</a:t>
            </a:r>
            <a:r>
              <a:rPr lang="cs-CZ" dirty="0" smtClean="0"/>
              <a:t> Ivana Jahodová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ct val="100000"/>
              </a:lnSpc>
            </a:pPr>
            <a:r>
              <a:rPr dirty="0">
                <a:latin typeface="Arial" pitchFamily="34" charset="0"/>
                <a:cs typeface="Arial" pitchFamily="34" charset="0"/>
              </a:rPr>
              <a:t>Masáž </a:t>
            </a:r>
            <a:r>
              <a:rPr spc="-5" dirty="0">
                <a:latin typeface="Arial" pitchFamily="34" charset="0"/>
                <a:cs typeface="Arial" pitchFamily="34" charset="0"/>
              </a:rPr>
              <a:t>břicha </a:t>
            </a:r>
            <a:r>
              <a:rPr dirty="0">
                <a:latin typeface="Arial" pitchFamily="34" charset="0"/>
                <a:cs typeface="Arial" pitchFamily="34" charset="0"/>
              </a:rPr>
              <a:t>-</a:t>
            </a:r>
            <a:r>
              <a:rPr spc="-75" dirty="0">
                <a:latin typeface="Arial" pitchFamily="34" charset="0"/>
                <a:cs typeface="Arial" pitchFamily="34" charset="0"/>
              </a:rPr>
              <a:t> </a:t>
            </a:r>
            <a:r>
              <a:rPr dirty="0">
                <a:latin typeface="Arial" pitchFamily="34" charset="0"/>
                <a:cs typeface="Arial" pitchFamily="34" charset="0"/>
              </a:rPr>
              <a:t>vytírání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3346"/>
            <a:ext cx="822706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lang="cs-CZ" sz="2000" i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Esovité vytření</a:t>
            </a:r>
            <a:r>
              <a:rPr lang="cs-CZ" sz="2000" i="1" u="sng" spc="-95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žaludku </a:t>
            </a: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provádí se pravou rukou, která se položí na levé předžebří a esovitým tahem vedle žebrového oblouku se vytře oblast žaludku. Nad pupkem tlak uvolníme.</a:t>
            </a:r>
            <a:endParaRPr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28800" y="3048000"/>
            <a:ext cx="5386324" cy="3279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447419" y="470534"/>
            <a:ext cx="6934581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295">
              <a:lnSpc>
                <a:spcPct val="100000"/>
              </a:lnSpc>
            </a:pPr>
            <a:r>
              <a:rPr dirty="0">
                <a:latin typeface="Arial" pitchFamily="34" charset="0"/>
                <a:cs typeface="Arial" pitchFamily="34" charset="0"/>
              </a:rPr>
              <a:t>Masáž </a:t>
            </a:r>
            <a:r>
              <a:rPr spc="-5" dirty="0" err="1">
                <a:latin typeface="Arial" pitchFamily="34" charset="0"/>
                <a:cs typeface="Arial" pitchFamily="34" charset="0"/>
              </a:rPr>
              <a:t>břicha</a:t>
            </a:r>
            <a:r>
              <a:rPr spc="-5" dirty="0">
                <a:latin typeface="Arial" pitchFamily="34" charset="0"/>
                <a:cs typeface="Arial" pitchFamily="34" charset="0"/>
              </a:rPr>
              <a:t> </a:t>
            </a:r>
            <a:r>
              <a:rPr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pc="-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HNĚTENÍ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346"/>
            <a:ext cx="845566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lang="cs-CZ" sz="2000" i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Vlnovité</a:t>
            </a:r>
            <a:r>
              <a:rPr lang="cs-CZ" sz="2000" i="1" u="sng" spc="-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hnětení </a:t>
            </a: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provádíme po celém břichu tak, že ruce postupují v podélném směru, a to nejčastěji ve dvou řadách na každé polovině břicha. Na pravé polovině břicha postupujeme zdola nahoru a na levé opačně.</a:t>
            </a:r>
            <a:endParaRPr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57400" y="3200400"/>
            <a:ext cx="5232400" cy="3476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295">
              <a:lnSpc>
                <a:spcPct val="100000"/>
              </a:lnSpc>
            </a:pPr>
            <a:r>
              <a:rPr dirty="0">
                <a:latin typeface="Arial" pitchFamily="34" charset="0"/>
                <a:cs typeface="Arial" pitchFamily="34" charset="0"/>
              </a:rPr>
              <a:t>Masáž </a:t>
            </a:r>
            <a:r>
              <a:rPr spc="-5" dirty="0">
                <a:latin typeface="Arial" pitchFamily="34" charset="0"/>
                <a:cs typeface="Arial" pitchFamily="34" charset="0"/>
              </a:rPr>
              <a:t>břicha </a:t>
            </a:r>
            <a:r>
              <a:rPr dirty="0">
                <a:latin typeface="Arial" pitchFamily="34" charset="0"/>
                <a:cs typeface="Arial" pitchFamily="34" charset="0"/>
              </a:rPr>
              <a:t>-</a:t>
            </a:r>
            <a:r>
              <a:rPr spc="-100" dirty="0">
                <a:latin typeface="Arial" pitchFamily="34" charset="0"/>
                <a:cs typeface="Arial" pitchFamily="34" charset="0"/>
              </a:rPr>
              <a:t> </a:t>
            </a:r>
            <a:r>
              <a:rPr dirty="0">
                <a:latin typeface="Arial" pitchFamily="34" charset="0"/>
                <a:cs typeface="Arial" pitchFamily="34" charset="0"/>
              </a:rPr>
              <a:t>hnětení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33346"/>
            <a:ext cx="860806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lang="cs-CZ" sz="2000" i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Přehrnutí břišní</a:t>
            </a:r>
            <a:r>
              <a:rPr lang="cs-CZ" sz="2000" i="1" u="sng" spc="-13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stěny </a:t>
            </a: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pravá ruka nahrnuje břišní stěnu na levou; postupuje se směrem ke středové čáře a ruce se postupně stlačují v </a:t>
            </a:r>
          </a:p>
          <a:p>
            <a:pPr marL="355600" indent="-342900">
              <a:lnSpc>
                <a:spcPct val="100000"/>
              </a:lnSpc>
              <a:tabLst>
                <a:tab pos="355600" algn="l"/>
              </a:tabLst>
            </a:pP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tomto případě směrem k pravému žebrovému oblouku</a:t>
            </a:r>
          </a:p>
          <a:p>
            <a:pPr marL="355600" indent="-342900">
              <a:lnSpc>
                <a:spcPct val="100000"/>
              </a:lnSpc>
              <a:tabLst>
                <a:tab pos="355600" algn="l"/>
              </a:tabLst>
            </a:pPr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- poté obráceně</a:t>
            </a:r>
            <a:endParaRPr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28800" y="3276600"/>
            <a:ext cx="5462524" cy="3370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295">
              <a:lnSpc>
                <a:spcPct val="100000"/>
              </a:lnSpc>
            </a:pPr>
            <a:r>
              <a:rPr dirty="0">
                <a:latin typeface="Arial" pitchFamily="34" charset="0"/>
                <a:cs typeface="Arial" pitchFamily="34" charset="0"/>
              </a:rPr>
              <a:t>Masáž </a:t>
            </a:r>
            <a:r>
              <a:rPr spc="-5" dirty="0">
                <a:latin typeface="Arial" pitchFamily="34" charset="0"/>
                <a:cs typeface="Arial" pitchFamily="34" charset="0"/>
              </a:rPr>
              <a:t>břicha </a:t>
            </a:r>
            <a:r>
              <a:rPr dirty="0">
                <a:latin typeface="Arial" pitchFamily="34" charset="0"/>
                <a:cs typeface="Arial" pitchFamily="34" charset="0"/>
              </a:rPr>
              <a:t>-</a:t>
            </a:r>
            <a:r>
              <a:rPr spc="-100" dirty="0">
                <a:latin typeface="Arial" pitchFamily="34" charset="0"/>
                <a:cs typeface="Arial" pitchFamily="34" charset="0"/>
              </a:rPr>
              <a:t> </a:t>
            </a:r>
            <a:r>
              <a:rPr dirty="0">
                <a:latin typeface="Arial" pitchFamily="34" charset="0"/>
                <a:cs typeface="Arial" pitchFamily="34" charset="0"/>
              </a:rPr>
              <a:t>hnětení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3346"/>
            <a:ext cx="776414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lang="cs-CZ" sz="2000" i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Protlačování břišní stěny - </a:t>
            </a: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pěstí, dlaní,</a:t>
            </a:r>
            <a:r>
              <a:rPr lang="cs-CZ" sz="2000" spc="-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špetkou; vynecháváme oblast močového měchýře; provádíme aspoň dva hmaty protlačování a opakujeme 3x</a:t>
            </a:r>
            <a:endParaRPr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0" y="2743200"/>
            <a:ext cx="3024251" cy="207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105400" y="2819400"/>
            <a:ext cx="3024124" cy="2038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971800" y="4941951"/>
            <a:ext cx="2808224" cy="19160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20">
              <a:lnSpc>
                <a:spcPct val="100000"/>
              </a:lnSpc>
            </a:pPr>
            <a:r>
              <a:rPr dirty="0">
                <a:latin typeface="Arial" pitchFamily="34" charset="0"/>
                <a:cs typeface="Arial" pitchFamily="34" charset="0"/>
              </a:rPr>
              <a:t>Masáž </a:t>
            </a:r>
            <a:r>
              <a:rPr spc="-5" dirty="0">
                <a:latin typeface="Arial" pitchFamily="34" charset="0"/>
                <a:cs typeface="Arial" pitchFamily="34" charset="0"/>
              </a:rPr>
              <a:t>břicha </a:t>
            </a:r>
            <a:r>
              <a:rPr spc="5" dirty="0">
                <a:latin typeface="Arial" pitchFamily="34" charset="0"/>
                <a:cs typeface="Arial" pitchFamily="34" charset="0"/>
              </a:rPr>
              <a:t>–</a:t>
            </a:r>
            <a:r>
              <a:rPr spc="-75" dirty="0"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latin typeface="Arial" pitchFamily="34" charset="0"/>
                <a:cs typeface="Arial" pitchFamily="34" charset="0"/>
              </a:rPr>
              <a:t>hnětení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33346"/>
            <a:ext cx="837946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lang="cs-CZ" sz="2000" i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Podélné a příčné</a:t>
            </a:r>
            <a:r>
              <a:rPr lang="cs-CZ" sz="2000" i="1" u="sng" spc="-65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protlačování </a:t>
            </a: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přiložením obou rukou s natáhnutými prsty vedle sebe, podélně na pravou a levou polovinu břicha střídavým tlakem se protlačuje břišní stěna dohromady 4x. To samé se provádí příčným uložením rukou nad pupkem a pod ním.</a:t>
            </a:r>
            <a:endParaRPr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57400" y="3124200"/>
            <a:ext cx="5438775" cy="33576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8872" y="470534"/>
            <a:ext cx="6342127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ct val="100000"/>
              </a:lnSpc>
            </a:pPr>
            <a:r>
              <a:rPr i="0" dirty="0">
                <a:latin typeface="Arial" pitchFamily="34" charset="0"/>
                <a:cs typeface="Arial" pitchFamily="34" charset="0"/>
              </a:rPr>
              <a:t>Masáž </a:t>
            </a:r>
            <a:r>
              <a:rPr i="0" spc="-5" dirty="0">
                <a:latin typeface="Arial" pitchFamily="34" charset="0"/>
                <a:cs typeface="Arial" pitchFamily="34" charset="0"/>
              </a:rPr>
              <a:t>břicha </a:t>
            </a:r>
            <a:r>
              <a:rPr i="0" dirty="0">
                <a:latin typeface="Arial" pitchFamily="34" charset="0"/>
                <a:cs typeface="Arial" pitchFamily="34" charset="0"/>
              </a:rPr>
              <a:t>-</a:t>
            </a:r>
            <a:r>
              <a:rPr i="0" spc="-80" dirty="0">
                <a:latin typeface="Arial" pitchFamily="34" charset="0"/>
                <a:cs typeface="Arial" pitchFamily="34" charset="0"/>
              </a:rPr>
              <a:t> </a:t>
            </a:r>
            <a:r>
              <a:rPr lang="cs-CZ" i="0" spc="-5" dirty="0" smtClean="0">
                <a:latin typeface="Arial" pitchFamily="34" charset="0"/>
                <a:cs typeface="Arial" pitchFamily="34" charset="0"/>
              </a:rPr>
              <a:t>TEPÁNÍ</a:t>
            </a:r>
            <a:endParaRPr i="0" spc="-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84578"/>
            <a:ext cx="8455660" cy="189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000" i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Vějíř, škubání,</a:t>
            </a:r>
            <a:r>
              <a:rPr sz="2000" i="1" u="sng" spc="-1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i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smetání</a:t>
            </a: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Char char="•"/>
              <a:tabLst>
                <a:tab pos="355600" algn="l"/>
              </a:tabLst>
            </a:pPr>
            <a:r>
              <a:rPr sz="2000" i="1" u="sng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Přehazování</a:t>
            </a:r>
            <a:r>
              <a:rPr sz="2000" i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břišní</a:t>
            </a:r>
            <a:r>
              <a:rPr lang="cs-CZ" sz="2000" i="1" u="sng" spc="-12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stěny </a:t>
            </a: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oběma rukama, které jsou vedle sebe s nataženými prsty a odtaženými palci; začínáme na pravé polovině břicha; pohybem zápěstí narážíme střídavě palci a prsty; postupujeme směrem doleva, zpět se vracíme naprázdno. Nebo se přehazování provádí protichůdným pohybem</a:t>
            </a:r>
            <a:endParaRPr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3886200"/>
            <a:ext cx="3981450" cy="2517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876800" y="3962400"/>
            <a:ext cx="4017899" cy="2225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>
              <a:lnSpc>
                <a:spcPct val="100000"/>
              </a:lnSpc>
            </a:pPr>
            <a:r>
              <a:rPr i="0" dirty="0">
                <a:latin typeface="Arial" pitchFamily="34" charset="0"/>
                <a:cs typeface="Arial" pitchFamily="34" charset="0"/>
              </a:rPr>
              <a:t>Masáž </a:t>
            </a:r>
            <a:r>
              <a:rPr i="0" spc="-5" dirty="0">
                <a:latin typeface="Arial" pitchFamily="34" charset="0"/>
                <a:cs typeface="Arial" pitchFamily="34" charset="0"/>
              </a:rPr>
              <a:t>břicha </a:t>
            </a:r>
            <a:r>
              <a:rPr i="0" dirty="0">
                <a:latin typeface="Arial" pitchFamily="34" charset="0"/>
                <a:cs typeface="Arial" pitchFamily="34" charset="0"/>
              </a:rPr>
              <a:t>-</a:t>
            </a:r>
            <a:r>
              <a:rPr i="0" spc="-95" dirty="0">
                <a:latin typeface="Arial" pitchFamily="34" charset="0"/>
                <a:cs typeface="Arial" pitchFamily="34" charset="0"/>
              </a:rPr>
              <a:t> </a:t>
            </a:r>
            <a:r>
              <a:rPr i="0" dirty="0">
                <a:latin typeface="Arial" pitchFamily="34" charset="0"/>
                <a:cs typeface="Arial" pitchFamily="34" charset="0"/>
              </a:rPr>
              <a:t>chvění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3346"/>
            <a:ext cx="8150860" cy="1025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lang="cs-CZ" sz="2000" i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cs-CZ" sz="2000" i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elou rukou s roztaženými</a:t>
            </a:r>
            <a:r>
              <a:rPr lang="cs-CZ" sz="2000" i="1" u="sng" spc="-105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prsty </a:t>
            </a: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opět v daném směru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</a:tabLst>
            </a:pPr>
            <a:r>
              <a:rPr lang="cs-CZ" sz="2000" i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cs-CZ" sz="2000" i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ruškou </a:t>
            </a: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provádíme mezi pupkem a symfýzou; při opakování tahu zvyšujeme tlak. </a:t>
            </a:r>
            <a:endParaRPr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5650" y="3284601"/>
            <a:ext cx="3816350" cy="218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219700" y="3141726"/>
            <a:ext cx="3455924" cy="2435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1233" y="2833370"/>
            <a:ext cx="6329680" cy="703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cs-CZ" i="0" dirty="0" smtClean="0">
                <a:latin typeface="Arial" pitchFamily="34" charset="0"/>
                <a:cs typeface="Arial" pitchFamily="34" charset="0"/>
              </a:rPr>
              <a:t>Děkuji za</a:t>
            </a:r>
            <a:r>
              <a:rPr lang="cs-CZ" i="0" spc="-9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i="0" dirty="0" smtClean="0">
                <a:latin typeface="Arial" pitchFamily="34" charset="0"/>
                <a:cs typeface="Arial" pitchFamily="34" charset="0"/>
              </a:rPr>
              <a:t>pozornost</a:t>
            </a:r>
            <a:endParaRPr lang="cs-CZ" i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4375">
              <a:lnSpc>
                <a:spcPct val="100000"/>
              </a:lnSpc>
            </a:pPr>
            <a:r>
              <a:rPr i="0" dirty="0">
                <a:latin typeface="Jokerman"/>
                <a:cs typeface="Jokerman"/>
              </a:rPr>
              <a:t>Masáž</a:t>
            </a:r>
            <a:r>
              <a:rPr i="0" spc="-80" dirty="0">
                <a:latin typeface="Jokerman"/>
                <a:cs typeface="Jokerman"/>
              </a:rPr>
              <a:t> </a:t>
            </a:r>
            <a:r>
              <a:rPr i="0" dirty="0">
                <a:latin typeface="Jokerman"/>
                <a:cs typeface="Jokerman"/>
              </a:rPr>
              <a:t>hrudníku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3400" y="1143000"/>
            <a:ext cx="8382000" cy="2698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5600" algn="l"/>
              </a:tabLst>
            </a:pP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Pacient leží na zádech, HK mírně abdukované; u žen nemasírujeme oblast prsou, u mužů oblast prsních bradavek</a:t>
            </a:r>
          </a:p>
          <a:p>
            <a:pPr marL="355600" indent="-342900">
              <a:lnSpc>
                <a:spcPct val="100000"/>
              </a:lnSpc>
              <a:buFont typeface="Arial" pitchFamily="34" charset="0"/>
              <a:buChar char="•"/>
              <a:tabLst>
                <a:tab pos="355600" algn="l"/>
              </a:tabLst>
            </a:pPr>
            <a:r>
              <a:rPr lang="cs-CZ" sz="3000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TŘENÍ</a:t>
            </a:r>
            <a:r>
              <a:rPr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cs-CZ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samostatně neprovádí</a:t>
            </a:r>
            <a:r>
              <a:rPr lang="cs-CZ" sz="2000" spc="-125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!!!</a:t>
            </a:r>
            <a:endParaRPr sz="2000" dirty="0">
              <a:solidFill>
                <a:schemeClr val="accent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</a:tabLst>
            </a:pPr>
            <a:r>
              <a:rPr lang="cs-CZ" sz="3000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VYTÍRÁNÍ</a:t>
            </a:r>
            <a:endParaRPr lang="cs-CZ" sz="3000" u="sng" spc="-110" dirty="0">
              <a:solidFill>
                <a:schemeClr val="accent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</a:tabLst>
            </a:pPr>
            <a:r>
              <a:rPr lang="cs-CZ" sz="2000" i="1" u="sng" spc="-11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Hrudníku a ramen </a:t>
            </a:r>
            <a:r>
              <a:rPr lang="cs-CZ" sz="2000" spc="-1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oběma rukama; přiloží se paralelně se sternem; ruce se posouvají pod klíční kost, odsud sbíhají na ramena, do podpaží a dále na boční stranu hrudníku; do výchozí pozice se vracejí bez tlaku</a:t>
            </a:r>
            <a:endParaRPr lang="cs-CZ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76400" y="3962400"/>
            <a:ext cx="5334000" cy="289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5830">
              <a:lnSpc>
                <a:spcPct val="100000"/>
              </a:lnSpc>
            </a:pPr>
            <a:r>
              <a:rPr dirty="0">
                <a:latin typeface="Jokerman"/>
                <a:cs typeface="Jokerman"/>
              </a:rPr>
              <a:t>Masáž</a:t>
            </a:r>
            <a:r>
              <a:rPr spc="-80" dirty="0">
                <a:latin typeface="Jokerman"/>
                <a:cs typeface="Jokerman"/>
              </a:rPr>
              <a:t> </a:t>
            </a:r>
            <a:r>
              <a:rPr dirty="0">
                <a:latin typeface="Jokerman"/>
                <a:cs typeface="Jokerman"/>
              </a:rPr>
              <a:t>hrudníku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3346"/>
            <a:ext cx="837946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lang="cs-CZ" sz="2000" i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Vytření hrudníku</a:t>
            </a:r>
            <a:r>
              <a:rPr lang="cs-CZ" sz="2000" i="1" u="sng" spc="-12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rukama </a:t>
            </a: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pohybem obou rukou s prsty směřujícími laterálně; ruce se pohybují od hrudní kosti na boční stranu hrudníku, přičemž se posouvají dolů. Při vytírání levé strany hrudníku terapeut stojí vpravo a naopak. </a:t>
            </a:r>
            <a:endParaRPr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47800" y="3124200"/>
            <a:ext cx="6172200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5830">
              <a:lnSpc>
                <a:spcPct val="100000"/>
              </a:lnSpc>
            </a:pPr>
            <a:r>
              <a:rPr dirty="0">
                <a:latin typeface="Jokerman"/>
                <a:cs typeface="Jokerman"/>
              </a:rPr>
              <a:t>Masáž</a:t>
            </a:r>
            <a:r>
              <a:rPr spc="-80" dirty="0">
                <a:latin typeface="Jokerman"/>
                <a:cs typeface="Jokerman"/>
              </a:rPr>
              <a:t> </a:t>
            </a:r>
            <a:r>
              <a:rPr dirty="0">
                <a:latin typeface="Jokerman"/>
                <a:cs typeface="Jokerman"/>
              </a:rPr>
              <a:t>hrudníku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3346"/>
            <a:ext cx="830326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lang="cs-CZ" sz="2000" i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Krouživé vytření bočních</a:t>
            </a:r>
            <a:r>
              <a:rPr lang="cs-CZ" sz="2000" i="1" u="sng" spc="-12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stran </a:t>
            </a: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jako krouživé hnětení, přičemž ruce postupují od podpaží až k žebrovým obloukům</a:t>
            </a:r>
            <a:endParaRPr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19250" y="2492438"/>
            <a:ext cx="5184775" cy="3557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5830">
              <a:lnSpc>
                <a:spcPct val="100000"/>
              </a:lnSpc>
            </a:pPr>
            <a:r>
              <a:rPr dirty="0">
                <a:latin typeface="Jokerman"/>
                <a:cs typeface="Jokerman"/>
              </a:rPr>
              <a:t>Masáž</a:t>
            </a:r>
            <a:r>
              <a:rPr spc="-80" dirty="0">
                <a:latin typeface="Jokerman"/>
                <a:cs typeface="Jokerman"/>
              </a:rPr>
              <a:t> </a:t>
            </a:r>
            <a:r>
              <a:rPr dirty="0">
                <a:latin typeface="Jokerman"/>
                <a:cs typeface="Jokerman"/>
              </a:rPr>
              <a:t>hrudníku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33346"/>
            <a:ext cx="837946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lang="cs-CZ" sz="2000" i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Vytření</a:t>
            </a:r>
            <a:r>
              <a:rPr lang="cs-CZ" sz="2000" i="1" u="sng" spc="-9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mezižebří bříšky obou palců </a:t>
            </a: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palce vytírají mezižeberní prostory pohybem od středu do boků, přičemž postupují po jednotlivých mezižeberních prostorech směrem dolů</a:t>
            </a:r>
            <a:endParaRPr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81200" y="2971800"/>
            <a:ext cx="4824349" cy="3424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4375">
              <a:lnSpc>
                <a:spcPct val="100000"/>
              </a:lnSpc>
            </a:pPr>
            <a:r>
              <a:rPr i="0" dirty="0">
                <a:latin typeface="Jokerman"/>
                <a:cs typeface="Jokerman"/>
              </a:rPr>
              <a:t>Masáž</a:t>
            </a:r>
            <a:r>
              <a:rPr i="0" spc="-80" dirty="0">
                <a:latin typeface="Jokerman"/>
                <a:cs typeface="Jokerman"/>
              </a:rPr>
              <a:t> </a:t>
            </a:r>
            <a:r>
              <a:rPr i="0" dirty="0">
                <a:latin typeface="Jokerman"/>
                <a:cs typeface="Jokerman"/>
              </a:rPr>
              <a:t>hrudníku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74065" y="1661667"/>
            <a:ext cx="8195868" cy="4078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lang="cs-CZ" sz="3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TEPÁNÍ</a:t>
            </a:r>
          </a:p>
          <a:p>
            <a:pPr marL="469900">
              <a:lnSpc>
                <a:spcPct val="100000"/>
              </a:lnSpc>
              <a:spcBef>
                <a:spcPts val="675"/>
              </a:spcBef>
              <a:buFont typeface="Arial" pitchFamily="34" charset="0"/>
              <a:buChar char="•"/>
            </a:pPr>
            <a:r>
              <a:rPr lang="cs-CZ" sz="2000" i="1" u="sng" spc="-5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u="sng" spc="-5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vějíř, </a:t>
            </a:r>
            <a:r>
              <a:rPr lang="cs-CZ" sz="2000" i="1" u="sng" spc="-5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cs-CZ" sz="2000" i="1" u="sng" spc="-5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metání a tepání </a:t>
            </a:r>
            <a:r>
              <a:rPr lang="cs-CZ" sz="2000" i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bříšky</a:t>
            </a:r>
            <a:r>
              <a:rPr lang="cs-CZ" sz="2000" i="1" u="sng" spc="55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prstů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– provádějí se v horní, střední případně i v dolní části hrudníku tak, aby nezasáhly prsa ani bradavky mužů</a:t>
            </a:r>
          </a:p>
          <a:p>
            <a:pPr marL="469900">
              <a:lnSpc>
                <a:spcPct val="100000"/>
              </a:lnSpc>
              <a:spcBef>
                <a:spcPts val="675"/>
              </a:spcBef>
              <a:buFont typeface="Arial" pitchFamily="34" charset="0"/>
              <a:buChar char="•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</a:tabLst>
            </a:pPr>
            <a:r>
              <a:rPr lang="cs-CZ" sz="3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CHVĚNÍ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tabLst>
                <a:tab pos="355600" algn="l"/>
              </a:tabLs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 oblasti srdce se provádí přiložením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tabLst>
                <a:tab pos="355600" algn="l"/>
              </a:tabLs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uky na levou boční stěnu v místě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tabLst>
                <a:tab pos="355600" algn="l"/>
              </a:tabLs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rotu srdce, která se za intenzivního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tabLst>
                <a:tab pos="355600" algn="l"/>
              </a:tabLs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hvění posouvá ke středové čáře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4400" y="3733800"/>
            <a:ext cx="4419600" cy="2962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3980">
              <a:lnSpc>
                <a:spcPct val="100000"/>
              </a:lnSpc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Masáž</a:t>
            </a:r>
            <a:r>
              <a:rPr spc="-9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pc="-5" dirty="0" smtClean="0">
                <a:latin typeface="Arial" pitchFamily="34" charset="0"/>
                <a:cs typeface="Arial" pitchFamily="34" charset="0"/>
              </a:rPr>
              <a:t>břicha</a:t>
            </a:r>
            <a:endParaRPr lang="cs-CZ" i="1" spc="-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1219200"/>
            <a:ext cx="8379460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Nemocný leží na zádech; D</a:t>
            </a: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 p</a:t>
            </a: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okrčené v kolenou</a:t>
            </a: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 pac. musí být vymočený, měl by mít vyprázdněné i tlusté střevo; pacient během masáže nemluví, terapeut stojí na pravé straně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lang="cs-CZ" sz="2000" i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Tření</a:t>
            </a:r>
            <a:r>
              <a:rPr lang="cs-CZ" sz="2000" i="1" u="sng" spc="-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břicha </a:t>
            </a: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celou rukou v základním směru v průběhu tlustého střeva, </a:t>
            </a: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začíná se v pravém a končí v levém podbřišku; ruce se při tření střídají; opakujeme 8-10x</a:t>
            </a:r>
            <a:endParaRPr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09800" y="3827526"/>
            <a:ext cx="5224399" cy="3030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447419" y="470534"/>
            <a:ext cx="7010781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ct val="100000"/>
              </a:lnSpc>
            </a:pPr>
            <a:r>
              <a:rPr dirty="0">
                <a:latin typeface="Arial" pitchFamily="34" charset="0"/>
                <a:cs typeface="Arial" pitchFamily="34" charset="0"/>
              </a:rPr>
              <a:t>Masáž </a:t>
            </a:r>
            <a:r>
              <a:rPr spc="-5" dirty="0">
                <a:latin typeface="Arial" pitchFamily="34" charset="0"/>
                <a:cs typeface="Arial" pitchFamily="34" charset="0"/>
              </a:rPr>
              <a:t>břicha </a:t>
            </a:r>
            <a:r>
              <a:rPr dirty="0">
                <a:latin typeface="Arial" pitchFamily="34" charset="0"/>
                <a:cs typeface="Arial" pitchFamily="34" charset="0"/>
              </a:rPr>
              <a:t>-</a:t>
            </a:r>
            <a:r>
              <a:rPr spc="-75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VYTÍRÁNÍ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346"/>
            <a:ext cx="8455660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lang="cs-CZ" sz="2000" i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Krouživé</a:t>
            </a:r>
            <a:r>
              <a:rPr lang="cs-CZ" sz="2000" i="1" u="sng" spc="-95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vytírání </a:t>
            </a:r>
            <a:r>
              <a:rPr lang="cs-CZ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prsty pravé ruky, přiloženými naplocho na břicho; tlak </a:t>
            </a: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podporujeme druhou rukou; obě ruce se pohybují v malých kroužkách v základním směru; koní se v levém podbřišku; palec je odtáhnutý, používá se pouze při masáži obézních lidí; opakujeme 3x, přičemž tlak ruky se zvyšuje</a:t>
            </a:r>
            <a:endParaRPr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05000" y="3276600"/>
            <a:ext cx="5402199" cy="322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ct val="100000"/>
              </a:lnSpc>
            </a:pPr>
            <a:r>
              <a:rPr dirty="0">
                <a:latin typeface="Arial" pitchFamily="34" charset="0"/>
                <a:cs typeface="Arial" pitchFamily="34" charset="0"/>
              </a:rPr>
              <a:t>Masáž </a:t>
            </a:r>
            <a:r>
              <a:rPr spc="-5" dirty="0">
                <a:latin typeface="Arial" pitchFamily="34" charset="0"/>
                <a:cs typeface="Arial" pitchFamily="34" charset="0"/>
              </a:rPr>
              <a:t>břicha </a:t>
            </a:r>
            <a:r>
              <a:rPr dirty="0">
                <a:latin typeface="Arial" pitchFamily="34" charset="0"/>
                <a:cs typeface="Arial" pitchFamily="34" charset="0"/>
              </a:rPr>
              <a:t>-</a:t>
            </a:r>
            <a:r>
              <a:rPr spc="-75" dirty="0">
                <a:latin typeface="Arial" pitchFamily="34" charset="0"/>
                <a:cs typeface="Arial" pitchFamily="34" charset="0"/>
              </a:rPr>
              <a:t> </a:t>
            </a:r>
            <a:r>
              <a:rPr dirty="0">
                <a:latin typeface="Arial" pitchFamily="34" charset="0"/>
                <a:cs typeface="Arial" pitchFamily="34" charset="0"/>
              </a:rPr>
              <a:t>vytírání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33346"/>
            <a:ext cx="845566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000" i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Příčné vytření </a:t>
            </a:r>
            <a:r>
              <a:rPr sz="2000" i="1" u="sng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břicha</a:t>
            </a:r>
            <a:r>
              <a:rPr sz="2000" i="1" u="sng" spc="-1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„krájení“ </a:t>
            </a: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jako krouživé hnětení protichůdným pohybem, rukou s odtaženými palci, nejčastěji přes břicho od symfýzy po žeberní oblouky a zpět. </a:t>
            </a:r>
            <a:endParaRPr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28800" y="2971800"/>
            <a:ext cx="5329174" cy="3446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659</Words>
  <Application>Microsoft Office PowerPoint</Application>
  <PresentationFormat>Předvádění na obrazovce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Office Theme</vt:lpstr>
      <vt:lpstr>Snímek 1</vt:lpstr>
      <vt:lpstr>Masáž hrudníku</vt:lpstr>
      <vt:lpstr>Masáž hrudníku</vt:lpstr>
      <vt:lpstr>Masáž hrudníku</vt:lpstr>
      <vt:lpstr>Masáž hrudníku</vt:lpstr>
      <vt:lpstr>Masáž hrudníku</vt:lpstr>
      <vt:lpstr>Masáž břicha</vt:lpstr>
      <vt:lpstr>Masáž břicha - VYTÍRÁNÍ</vt:lpstr>
      <vt:lpstr>Masáž břicha - vytírání</vt:lpstr>
      <vt:lpstr>Masáž břicha - vytírání</vt:lpstr>
      <vt:lpstr>Masáž břicha - HNĚTENÍ</vt:lpstr>
      <vt:lpstr>Masáž břicha - hnětení</vt:lpstr>
      <vt:lpstr>Masáž břicha - hnětení</vt:lpstr>
      <vt:lpstr>Masáž břicha – hnětení</vt:lpstr>
      <vt:lpstr>Masáž břicha - TEPÁNÍ</vt:lpstr>
      <vt:lpstr>Masáž břicha - chvění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Masáž hrudníku a břicha</dc:title>
  <dc:creator>uživatel Windows XP</dc:creator>
  <cp:lastModifiedBy>acer</cp:lastModifiedBy>
  <cp:revision>9</cp:revision>
  <dcterms:created xsi:type="dcterms:W3CDTF">2016-02-16T16:40:49Z</dcterms:created>
  <dcterms:modified xsi:type="dcterms:W3CDTF">2016-02-20T18:54:09Z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2012-11-22T00:00:00Z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2016-02-16T00:00:00Z</vt:filetime>
  </property>
</Properties>
</file>