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457200" y="17526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941070"/>
            <a:ext cx="8072119" cy="681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381000" y="990600"/>
            <a:ext cx="76200" cy="5105400"/>
          </a:xfrm>
          <a:custGeom>
            <a:avLst/>
            <a:gdLst/>
            <a:ahLst/>
            <a:cxnLst/>
            <a:rect l="l" t="t" r="r" b="b"/>
            <a:pathLst>
              <a:path w="76200" h="5105400">
                <a:moveTo>
                  <a:pt x="0" y="5105400"/>
                </a:moveTo>
                <a:lnTo>
                  <a:pt x="76200" y="5105400"/>
                </a:lnTo>
                <a:lnTo>
                  <a:pt x="76200" y="0"/>
                </a:lnTo>
                <a:lnTo>
                  <a:pt x="0" y="0"/>
                </a:lnTo>
                <a:lnTo>
                  <a:pt x="0" y="5105400"/>
                </a:lnTo>
                <a:close/>
              </a:path>
            </a:pathLst>
          </a:custGeom>
          <a:solidFill>
            <a:srgbClr val="66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8312150" y="3048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0" y="457200"/>
                </a:moveTo>
                <a:lnTo>
                  <a:pt x="457200" y="457200"/>
                </a:lnTo>
                <a:lnTo>
                  <a:pt x="457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66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8312150" y="3048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0" y="457200"/>
                </a:moveTo>
                <a:lnTo>
                  <a:pt x="457200" y="457200"/>
                </a:lnTo>
                <a:lnTo>
                  <a:pt x="457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381000" y="304800"/>
            <a:ext cx="7943850" cy="457200"/>
          </a:xfrm>
          <a:custGeom>
            <a:avLst/>
            <a:gdLst/>
            <a:ahLst/>
            <a:cxnLst/>
            <a:rect l="l" t="t" r="r" b="b"/>
            <a:pathLst>
              <a:path w="7943850" h="457200">
                <a:moveTo>
                  <a:pt x="0" y="457200"/>
                </a:moveTo>
                <a:lnTo>
                  <a:pt x="7943850" y="457200"/>
                </a:lnTo>
                <a:lnTo>
                  <a:pt x="794385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99996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81000" y="304800"/>
            <a:ext cx="7943850" cy="457200"/>
          </a:xfrm>
          <a:custGeom>
            <a:avLst/>
            <a:gdLst/>
            <a:ahLst/>
            <a:cxnLst/>
            <a:rect l="l" t="t" r="r" b="b"/>
            <a:pathLst>
              <a:path w="7943850" h="457200">
                <a:moveTo>
                  <a:pt x="0" y="457200"/>
                </a:moveTo>
                <a:lnTo>
                  <a:pt x="7943850" y="457200"/>
                </a:lnTo>
                <a:lnTo>
                  <a:pt x="794385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381000" y="762000"/>
            <a:ext cx="7943850" cy="228600"/>
          </a:xfrm>
          <a:custGeom>
            <a:avLst/>
            <a:gdLst/>
            <a:ahLst/>
            <a:cxnLst/>
            <a:rect l="l" t="t" r="r" b="b"/>
            <a:pathLst>
              <a:path w="7943850" h="228600">
                <a:moveTo>
                  <a:pt x="0" y="228600"/>
                </a:moveTo>
                <a:lnTo>
                  <a:pt x="7943850" y="228600"/>
                </a:lnTo>
                <a:lnTo>
                  <a:pt x="794385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66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381000" y="762000"/>
            <a:ext cx="7943850" cy="228600"/>
          </a:xfrm>
          <a:custGeom>
            <a:avLst/>
            <a:gdLst/>
            <a:ahLst/>
            <a:cxnLst/>
            <a:rect l="l" t="t" r="r" b="b"/>
            <a:pathLst>
              <a:path w="7943850" h="228600">
                <a:moveTo>
                  <a:pt x="0" y="228600"/>
                </a:moveTo>
                <a:lnTo>
                  <a:pt x="7943850" y="228600"/>
                </a:lnTo>
                <a:lnTo>
                  <a:pt x="794385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8321675" y="762000"/>
            <a:ext cx="447675" cy="228600"/>
          </a:xfrm>
          <a:custGeom>
            <a:avLst/>
            <a:gdLst/>
            <a:ahLst/>
            <a:cxnLst/>
            <a:rect l="l" t="t" r="r" b="b"/>
            <a:pathLst>
              <a:path w="447675" h="228600">
                <a:moveTo>
                  <a:pt x="0" y="228600"/>
                </a:moveTo>
                <a:lnTo>
                  <a:pt x="447675" y="228600"/>
                </a:lnTo>
                <a:lnTo>
                  <a:pt x="44767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9996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8321675" y="762000"/>
            <a:ext cx="447675" cy="228600"/>
          </a:xfrm>
          <a:custGeom>
            <a:avLst/>
            <a:gdLst/>
            <a:ahLst/>
            <a:cxnLst/>
            <a:rect l="l" t="t" r="r" b="b"/>
            <a:pathLst>
              <a:path w="447675" h="228600">
                <a:moveTo>
                  <a:pt x="0" y="228600"/>
                </a:moveTo>
                <a:lnTo>
                  <a:pt x="447675" y="228600"/>
                </a:lnTo>
                <a:lnTo>
                  <a:pt x="44767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762000" y="3581400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76962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381000" y="304800"/>
            <a:ext cx="8391525" cy="5791200"/>
          </a:xfrm>
          <a:custGeom>
            <a:avLst/>
            <a:gdLst/>
            <a:ahLst/>
            <a:cxnLst/>
            <a:rect l="l" t="t" r="r" b="b"/>
            <a:pathLst>
              <a:path w="8391525" h="5791200">
                <a:moveTo>
                  <a:pt x="0" y="5791200"/>
                </a:moveTo>
                <a:lnTo>
                  <a:pt x="8391525" y="5791200"/>
                </a:lnTo>
                <a:lnTo>
                  <a:pt x="8391525" y="0"/>
                </a:lnTo>
                <a:lnTo>
                  <a:pt x="0" y="0"/>
                </a:lnTo>
                <a:lnTo>
                  <a:pt x="0" y="5791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840739" y="2538095"/>
            <a:ext cx="2941320" cy="832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400" dirty="0"/>
              <a:t>Masáž</a:t>
            </a:r>
            <a:r>
              <a:rPr sz="5400" spc="-90" dirty="0"/>
              <a:t> </a:t>
            </a:r>
            <a:r>
              <a:rPr sz="5400" dirty="0"/>
              <a:t>šíje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40739" y="3802507"/>
            <a:ext cx="455168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Mgr. </a:t>
            </a:r>
            <a:r>
              <a:rPr lang="cs-CZ" sz="2800" dirty="0" smtClean="0">
                <a:latin typeface="Arial"/>
                <a:cs typeface="Arial"/>
              </a:rPr>
              <a:t>Ivana Jahodová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941070"/>
            <a:ext cx="8072119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/>
              <a:t>Tepání</a:t>
            </a:r>
            <a:endParaRPr lang="cs-CZ" dirty="0"/>
          </a:p>
        </p:txBody>
      </p:sp>
      <p:sp>
        <p:nvSpPr>
          <p:cNvPr id="4" name="object 4"/>
          <p:cNvSpPr txBox="1"/>
          <p:nvPr/>
        </p:nvSpPr>
        <p:spPr>
          <a:xfrm>
            <a:off x="533400" y="1752600"/>
            <a:ext cx="8291983" cy="16004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000" spc="-5" dirty="0" smtClean="0">
                <a:latin typeface="Times New Roman"/>
                <a:cs typeface="Times New Roman"/>
              </a:rPr>
              <a:t>Provádí se ve směru od páteře k ramenům, nebo napříč od jednoho ramene k druhému. Údery v oblasti páteře jsou mírné, na ramenech intenzivnější</a:t>
            </a:r>
          </a:p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Tepání pěstí naměkko a</a:t>
            </a:r>
            <a:r>
              <a:rPr lang="cs-CZ" sz="2400" i="1" u="sng" spc="-3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natvrdo </a:t>
            </a:r>
            <a:r>
              <a:rPr lang="cs-CZ" sz="2000" spc="-5" dirty="0" smtClean="0">
                <a:latin typeface="Times New Roman"/>
                <a:cs typeface="Times New Roman"/>
              </a:rPr>
              <a:t>– tepe se oběma pěstmi na jedné straně, nebo každou na své straně; dopad rukou je střídavý, v oblasti šíje se tepe naměkko, v oblasti ramen natvrdo </a:t>
            </a:r>
            <a:endParaRPr lang="cs-CZ"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43200" y="3408426"/>
            <a:ext cx="5040249" cy="34495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17526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Tepání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862454"/>
            <a:ext cx="822706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sz="2400" i="1" u="sng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Tepání </a:t>
            </a:r>
            <a:r>
              <a:rPr sz="2400" i="1" u="sng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hrstí, </a:t>
            </a:r>
            <a:r>
              <a:rPr sz="2400" i="1" u="sng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dlaní, vějíř, </a:t>
            </a:r>
            <a:r>
              <a:rPr sz="2400" i="1" u="sng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škubání </a:t>
            </a:r>
            <a:r>
              <a:rPr sz="2400" i="1" u="sng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sz="2400" i="1" u="sng" spc="-9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smetání </a:t>
            </a:r>
            <a:r>
              <a:rPr lang="cs-CZ" sz="2400" spc="-5" dirty="0" smtClean="0">
                <a:latin typeface="Times New Roman"/>
                <a:cs typeface="Times New Roman"/>
              </a:rPr>
              <a:t>– provádí se nejčastěji napříč od ramene k rameni 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95400" y="3048000"/>
            <a:ext cx="6265799" cy="34194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742" y="3045205"/>
            <a:ext cx="4527550" cy="68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Děkuji za</a:t>
            </a:r>
            <a:r>
              <a:rPr spc="-95" dirty="0"/>
              <a:t> </a:t>
            </a:r>
            <a:r>
              <a:rPr dirty="0"/>
              <a:t>pozornost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Tření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553998"/>
          </a:xfrm>
        </p:spPr>
        <p:txBody>
          <a:bodyPr/>
          <a:lstStyle/>
          <a:p>
            <a:r>
              <a:rPr lang="cs-CZ" dirty="0" smtClean="0"/>
              <a:t>O</a:t>
            </a:r>
            <a:r>
              <a:rPr lang="cs-CZ" dirty="0" smtClean="0"/>
              <a:t>běma rukama vedeme pohyb směřující od šíje k ramenům, přičemž prsty vycházejí  zpod boltců a palce s tenarem od střední části krční páteře. Pohyb zpět je bez tlaku.</a:t>
            </a:r>
            <a:endParaRPr lang="cs-CZ" dirty="0"/>
          </a:p>
        </p:txBody>
      </p:sp>
      <p:sp>
        <p:nvSpPr>
          <p:cNvPr id="4" name="object 4"/>
          <p:cNvSpPr/>
          <p:nvPr/>
        </p:nvSpPr>
        <p:spPr>
          <a:xfrm>
            <a:off x="1752600" y="3200400"/>
            <a:ext cx="5689600" cy="3328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62454"/>
            <a:ext cx="830326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Vytírání</a:t>
            </a:r>
            <a:r>
              <a:rPr lang="cs-CZ" sz="2400" i="1" u="sng" spc="-114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šíje </a:t>
            </a:r>
            <a:r>
              <a:rPr lang="cs-CZ" sz="2400" spc="-5" dirty="0" smtClean="0">
                <a:latin typeface="Times New Roman"/>
                <a:cs typeface="Times New Roman"/>
              </a:rPr>
              <a:t>– provádíme oběma rukama podobně jako tření, jen větším tlakem, s větší intenzitou na ramenech</a:t>
            </a:r>
            <a:endParaRPr lang="cs-CZ"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76400" y="2971800"/>
            <a:ext cx="5980176" cy="3502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3400" y="1828800"/>
            <a:ext cx="8382000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Krouživé roztírání</a:t>
            </a:r>
            <a:r>
              <a:rPr lang="cs-CZ" sz="2400" i="1" u="sng" spc="-12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šíje </a:t>
            </a:r>
            <a:r>
              <a:rPr lang="cs-CZ" sz="2400" spc="-5" dirty="0" smtClean="0">
                <a:latin typeface="Times New Roman"/>
                <a:cs typeface="Times New Roman"/>
              </a:rPr>
              <a:t>– protichůdný pohyb rukou s odtaženými palci (jako krouživé hnětení), přičemž ruce postupují od záhlaví přes šíji a ramena. Hmat provádíme zvlášť na pravé a levé straně. </a:t>
            </a:r>
            <a:endParaRPr lang="cs-CZ"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05000" y="3276600"/>
            <a:ext cx="5473700" cy="3314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17526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861946"/>
            <a:ext cx="8074660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7031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Roztírání malíkovou stranou</a:t>
            </a:r>
            <a:r>
              <a:rPr lang="cs-CZ" sz="2400" i="1" u="sng" spc="-1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dlaně </a:t>
            </a:r>
            <a:r>
              <a:rPr lang="cs-CZ" sz="2400" dirty="0" smtClean="0">
                <a:latin typeface="Times New Roman"/>
                <a:cs typeface="Times New Roman"/>
              </a:rPr>
              <a:t>– ruka terapeuta (vpravo pravá, vlevo levá), které napomáhá tlakem druhá ruka, se pohybuje v malých kroužkách směrem od šíje k ramenům. Tlak ruky se rytmicky zvyšuje při laterálním pohybu ve spirále. Opakujeme 3x a ukončíme současným roztíráním malíčkovou hranou dlaně na obou stranách. </a:t>
            </a:r>
            <a:endParaRPr lang="cs-CZ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975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3400" y="1066800"/>
            <a:ext cx="8072119" cy="68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62454"/>
            <a:ext cx="8303260" cy="16004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Vytření</a:t>
            </a:r>
            <a:r>
              <a:rPr lang="cs-CZ" sz="2400" i="1" u="sng" spc="-8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vidličkou </a:t>
            </a:r>
            <a:r>
              <a:rPr lang="cs-CZ" sz="2000" dirty="0" smtClean="0">
                <a:latin typeface="Times New Roman"/>
                <a:cs typeface="Times New Roman"/>
              </a:rPr>
              <a:t>– levou rukou fixujeme hlavu na temeni, tím se uvolní krční svaly. Vidlička vytvořená palcem a druhým a třetím prstem se nasadí v záhlaví pod hranicí vlasaté části a v malých obloučkách při tlaku prstů do hloubky sestupuje po obou stranách svalstva krční páteře, až se naspodu rozejde.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81200" y="3233674"/>
            <a:ext cx="5759450" cy="3624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09600" y="1828800"/>
            <a:ext cx="83058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Vytření meziobratlových </a:t>
            </a:r>
            <a:r>
              <a:rPr lang="cs-CZ" sz="2400" i="1" u="sng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prostor</a:t>
            </a:r>
            <a:r>
              <a:rPr lang="cs-CZ" sz="2400" i="1" u="sng" spc="-4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palci </a:t>
            </a:r>
            <a:r>
              <a:rPr lang="cs-CZ" sz="2400" spc="-5" dirty="0" smtClean="0">
                <a:latin typeface="Times New Roman"/>
                <a:cs typeface="Times New Roman"/>
              </a:rPr>
              <a:t>– provádí se současným pohybem obou palců do stran. Palce postupují od záhlaví směrem k zádům.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81200" y="3352800"/>
            <a:ext cx="5543550" cy="3198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17526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Vytírání a</a:t>
            </a:r>
            <a:r>
              <a:rPr spc="-95" dirty="0"/>
              <a:t> </a:t>
            </a:r>
            <a:r>
              <a:rPr dirty="0"/>
              <a:t>roztírání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7200" y="1752600"/>
            <a:ext cx="8365135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Roztírání suprascapulárních</a:t>
            </a:r>
            <a:r>
              <a:rPr lang="cs-CZ" sz="2400" i="1" u="sng" spc="-3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u="sng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svalů </a:t>
            </a:r>
            <a:r>
              <a:rPr lang="cs-CZ" sz="2400" spc="-5" dirty="0" smtClean="0">
                <a:latin typeface="Times New Roman"/>
                <a:cs typeface="Times New Roman"/>
              </a:rPr>
              <a:t>– provádí se bříšky druhého až čtvrtého prstu s pomocí druhé ruky. Prsty se spirálovitým pohybem posouvají od zad po nadlopatkových svalech až k ramennímu kloubu. Hmat je silný, převážně pokud jsou ve svalech zatvrdliny (myogelózy) . </a:t>
            </a:r>
            <a:endParaRPr lang="cs-CZ"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81200" y="3681476"/>
            <a:ext cx="5184775" cy="3176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17526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3050" y="146050"/>
          <a:ext cx="8686799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612"/>
                <a:gridCol w="230187"/>
              </a:tblGrid>
              <a:tr h="2286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Hněte</a:t>
            </a:r>
            <a:r>
              <a:rPr spc="10" dirty="0"/>
              <a:t>n</a:t>
            </a:r>
            <a:r>
              <a:rPr dirty="0"/>
              <a:t>í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862454"/>
            <a:ext cx="830326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buClr>
                <a:srgbClr val="660000"/>
              </a:buClr>
              <a:buSzPct val="69642"/>
              <a:buFont typeface="Wingdings"/>
              <a:buChar char=""/>
              <a:tabLst>
                <a:tab pos="482600" algn="l"/>
              </a:tabLst>
            </a:pPr>
            <a:r>
              <a:rPr lang="cs-CZ" sz="2400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Vlnivé</a:t>
            </a:r>
            <a:r>
              <a:rPr lang="cs-CZ" sz="2400" i="1" spc="-10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cs-CZ" sz="2400" i="1" spc="-5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hnětení </a:t>
            </a:r>
            <a:r>
              <a:rPr lang="cs-CZ" sz="2400" spc="-5" dirty="0" smtClean="0">
                <a:latin typeface="Times New Roman"/>
                <a:cs typeface="Times New Roman"/>
              </a:rPr>
              <a:t>– provádí se střídavě na obou stranách aspoň ve dvou řadách: střední a boční </a:t>
            </a:r>
            <a:endParaRPr lang="cs-CZ"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4000" y="2819400"/>
            <a:ext cx="5973826" cy="3471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390</Words>
  <Application>Microsoft Office PowerPoint</Application>
  <PresentationFormat>Předvádění na obrazovce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Office Theme</vt:lpstr>
      <vt:lpstr>Masáž šíje</vt:lpstr>
      <vt:lpstr>Tření</vt:lpstr>
      <vt:lpstr>Vytírání a roztírání</vt:lpstr>
      <vt:lpstr>Vytírání a roztírání</vt:lpstr>
      <vt:lpstr>Vytírání a roztírání</vt:lpstr>
      <vt:lpstr>Vytírání a roztírání</vt:lpstr>
      <vt:lpstr>Vytírání a roztírání</vt:lpstr>
      <vt:lpstr>Vytírání a roztírání</vt:lpstr>
      <vt:lpstr>Hnětení</vt:lpstr>
      <vt:lpstr>Tepání</vt:lpstr>
      <vt:lpstr>Tepání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Masáž šíje</dc:title>
  <dc:creator>setprofil</dc:creator>
  <cp:lastModifiedBy>acer</cp:lastModifiedBy>
  <cp:revision>6</cp:revision>
  <dcterms:created xsi:type="dcterms:W3CDTF">2016-02-16T16:41:54Z</dcterms:created>
  <dcterms:modified xsi:type="dcterms:W3CDTF">2016-02-21T10:35:09Z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2016-02-16T00:00:00Z</vt:filetime>
  </property>
</Properties>
</file>