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97" r:id="rId3"/>
    <p:sldId id="272" r:id="rId4"/>
    <p:sldId id="273" r:id="rId5"/>
    <p:sldId id="293" r:id="rId6"/>
    <p:sldId id="291" r:id="rId7"/>
    <p:sldId id="292" r:id="rId8"/>
    <p:sldId id="294" r:id="rId9"/>
    <p:sldId id="274" r:id="rId10"/>
    <p:sldId id="277" r:id="rId11"/>
    <p:sldId id="275" r:id="rId12"/>
    <p:sldId id="281" r:id="rId13"/>
    <p:sldId id="296" r:id="rId14"/>
    <p:sldId id="278" r:id="rId15"/>
    <p:sldId id="263" r:id="rId16"/>
    <p:sldId id="282" r:id="rId17"/>
    <p:sldId id="265" r:id="rId18"/>
    <p:sldId id="279" r:id="rId19"/>
    <p:sldId id="280" r:id="rId20"/>
    <p:sldId id="267" r:id="rId21"/>
    <p:sldId id="287" r:id="rId22"/>
    <p:sldId id="289" r:id="rId23"/>
    <p:sldId id="288" r:id="rId24"/>
    <p:sldId id="290" r:id="rId25"/>
    <p:sldId id="284" r:id="rId26"/>
    <p:sldId id="283" r:id="rId27"/>
    <p:sldId id="295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29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05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883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91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5399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352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2522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98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15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69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977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84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3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489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43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59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3097-52BB-48F3-B52B-C9FD43C94812}" type="datetimeFigureOut">
              <a:rPr lang="cs-CZ" smtClean="0"/>
              <a:t>26. 9. 2017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705305-F4B0-4B8A-A92B-8227E2CAB7F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7459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5FAA1-5BDC-4E2E-8B8D-75A71675B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Alternativní formy masáže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592FB0-DF2B-429D-BF17-8D243E7EC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Ivana Jahodová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640F63-5170-47E3-AFB6-421FD9DD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46" y="752475"/>
            <a:ext cx="4245429" cy="1981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931C030-5D8B-407E-BF0A-5D526ADF6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287" y="840877"/>
            <a:ext cx="29051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2E670-7BE6-40B3-BBFF-E841BA3E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– cíl shiatsu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D7F564-B320-4A8D-8B99-446C7D617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58213"/>
            <a:ext cx="8915400" cy="5103844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Název shiatsu pochází z japonštiny, znamená </a:t>
            </a:r>
            <a:r>
              <a:rPr lang="cs-CZ" altLang="cs-CZ" sz="2000" b="1" i="1" dirty="0">
                <a:solidFill>
                  <a:schemeClr val="accent1">
                    <a:lumMod val="75000"/>
                  </a:schemeClr>
                </a:solidFill>
              </a:rPr>
              <a:t>"tlak prsty"</a:t>
            </a:r>
            <a:r>
              <a:rPr lang="cs-CZ" altLang="cs-CZ" sz="2000" dirty="0">
                <a:solidFill>
                  <a:schemeClr val="tx1"/>
                </a:solidFill>
              </a:rPr>
              <a:t>,</a:t>
            </a:r>
            <a:r>
              <a:rPr lang="cs-CZ" altLang="cs-CZ" sz="20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altLang="cs-CZ" sz="2000" dirty="0"/>
              <a:t>ale od klasických masáží se značně liší. Jde o kombinaci akupresury s protahovacími cviky a o přikládání dlaní. </a:t>
            </a:r>
          </a:p>
          <a:p>
            <a:r>
              <a:rPr lang="cs-CZ" sz="2000" b="1" i="1" dirty="0">
                <a:solidFill>
                  <a:schemeClr val="accent1">
                    <a:lumMod val="75000"/>
                  </a:schemeClr>
                </a:solidFill>
              </a:rPr>
              <a:t>Cílem shiatsu je přiblížit se harmonickému stavu těla i psychiky</a:t>
            </a:r>
            <a:r>
              <a:rPr lang="cs-CZ" sz="2000" dirty="0"/>
              <a:t>. Ošetření podporuje regenerační procesy a aktivuje často podceňované </a:t>
            </a:r>
            <a:r>
              <a:rPr lang="cs-CZ" sz="2000" b="1" i="1" dirty="0">
                <a:solidFill>
                  <a:schemeClr val="accent1">
                    <a:lumMod val="75000"/>
                  </a:schemeClr>
                </a:solidFill>
              </a:rPr>
              <a:t>samouzdravující síly </a:t>
            </a:r>
            <a:r>
              <a:rPr lang="cs-CZ" sz="2000" dirty="0"/>
              <a:t>organismu. Pomáhá,  abychom si lépe uvědomovali své tělo a jeho potřeby, i své potřeby na úrovni psychické. To nás nepřímo vede k péči o sebe a tím i své zdraví.  </a:t>
            </a:r>
          </a:p>
          <a:p>
            <a:r>
              <a:rPr lang="cs-CZ" sz="2000" dirty="0"/>
              <a:t>Způsob, jak to ho dosáhnout, je </a:t>
            </a:r>
            <a:r>
              <a:rPr lang="cs-CZ" sz="2000" b="1" i="1" dirty="0">
                <a:solidFill>
                  <a:schemeClr val="accent1">
                    <a:lumMod val="75000"/>
                  </a:schemeClr>
                </a:solidFill>
              </a:rPr>
              <a:t>pomocí masážních technik specifických pro shiatsu, uvolňovat a vyrovnávat oběh tělesné energie </a:t>
            </a:r>
            <a:r>
              <a:rPr lang="cs-CZ" sz="2000" dirty="0"/>
              <a:t>(čchi) v těle. Prakticky jde o to uvolnit svaly a klouby, s nimi spojené energetické dráhy, které mají spojky do souvisejících orgánů. Ty jsou zase svázané s určitými emocemi, postoji a vzorci chování - obecně tedy psychickými pochody.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176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F9479-C325-44F6-95E5-AF87EE31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– cíl shiatsu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090C71-0C06-401D-94AB-68DE3909C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Při shiatsu tak prostřednictvím drah a bodů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ovlivňujeme vnitřní prostředí člověka</a:t>
            </a:r>
            <a:r>
              <a:rPr lang="cs-CZ" sz="2400" dirty="0"/>
              <a:t> - dráhu, související orgány, ... ale také vnitřní postoje, emoce a další atributy psychiky.</a:t>
            </a:r>
          </a:p>
          <a:p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Zevní prostřední </a:t>
            </a:r>
            <a:r>
              <a:rPr lang="cs-CZ" sz="2400" dirty="0"/>
              <a:t>ovlivnit nemůžeme, ale schopnost reagovat a přizpůsobovat se změnám vnějšího prostředí ano. </a:t>
            </a:r>
          </a:p>
        </p:txBody>
      </p:sp>
    </p:spTree>
    <p:extLst>
      <p:ext uri="{BB962C8B-B14F-4D97-AF65-F5344CB8AC3E}">
        <p14:creationId xmlns:p14="http://schemas.microsoft.com/office/powerpoint/2010/main" val="333663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4ABD6-5D5B-416F-AAD6-D727A7D0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– způsob provedení shiatsu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48635-7D2A-46C0-B8C8-A393B72C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51519"/>
            <a:ext cx="8915400" cy="5066522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Praktik klečí v pozici zvané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seiza</a:t>
            </a:r>
            <a:r>
              <a:rPr lang="cs-CZ" sz="2400" dirty="0"/>
              <a:t> nebo se pohybuje kolem těla podle potřeby. Jeho držení těla a pozornost vycházejí z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Hara</a:t>
            </a:r>
            <a:r>
              <a:rPr lang="cs-CZ" sz="2400" dirty="0"/>
              <a:t> - břicha, ve kterém je dle východních nauk energetické centrum těla. </a:t>
            </a:r>
          </a:p>
          <a:p>
            <a:r>
              <a:rPr lang="cs-CZ" sz="2400" dirty="0"/>
              <a:t>Vlastní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masáži předchází pohovor </a:t>
            </a:r>
            <a:r>
              <a:rPr lang="cs-CZ" sz="2400" dirty="0"/>
              <a:t>o potížích minulých i současných a zhodnocení aktuálního stavu pomocí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pozorování a vyšetření specifických zón na těle</a:t>
            </a:r>
            <a:r>
              <a:rPr lang="cs-CZ" sz="2400" b="1" dirty="0"/>
              <a:t> </a:t>
            </a:r>
            <a:r>
              <a:rPr lang="cs-CZ" sz="2400" dirty="0"/>
              <a:t>– vyšetření </a:t>
            </a:r>
            <a:r>
              <a:rPr lang="cs-CZ" altLang="cs-CZ" sz="2400" dirty="0"/>
              <a:t>pohmatem břicha a zad, vyšetření pohledem obličeje a jazyka.</a:t>
            </a:r>
          </a:p>
          <a:p>
            <a:r>
              <a:rPr lang="cs-CZ" altLang="cs-CZ" sz="2400" dirty="0"/>
              <a:t>Po pečlivé diagnostice terapeut vybere dvě energetické dráhy, které jsou nejvíce v nerovnováze, a ty ošetří.</a:t>
            </a:r>
          </a:p>
          <a:p>
            <a:r>
              <a:rPr lang="cs-CZ" sz="2400" dirty="0"/>
              <a:t>Pokaždé to může být jiná kombinace – a také v průběhu masáže přizpůsobuje techniku, sílu a dobu působení na určité místo aktuální situaci</a:t>
            </a:r>
          </a:p>
          <a:p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3587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324438B-8C3D-4641-AF15-FEBC2BAC1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328612"/>
            <a:ext cx="2914650" cy="18764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0363873-D42B-4656-A264-14A7FB856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300" y="528637"/>
            <a:ext cx="2362200" cy="239077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0FAFDA8-30EB-4F4A-80B1-F9024FCD1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987" y="2667000"/>
            <a:ext cx="2486025" cy="1524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3026024-4CC1-41F3-9587-60D4C85B8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1600" y="3114674"/>
            <a:ext cx="2895600" cy="15240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46FC942-A033-4C32-ABA1-349FEA1E50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731" y="528637"/>
            <a:ext cx="3019425" cy="18859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5E4EF66-ACE3-4126-B8C1-812CA9417B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4" y="4991100"/>
            <a:ext cx="3362325" cy="16764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1BE03D4-24D4-4A2B-B652-92C82B7CE2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199" y="2919412"/>
            <a:ext cx="2914650" cy="19145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95A8009-9C3D-47A8-A4E7-A1DE6E43E7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8443" y="4833936"/>
            <a:ext cx="29051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6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E20C6-4EFE-47DD-8476-FE6D1C605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 – způsob provedení shiatsu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6FE063-2309-4BA0-984E-FA1D90A34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Praktik shiatsu během přibližně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hodinového ošetření</a:t>
            </a: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/>
              <a:t>působí na tělo - jeho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fyzické struktury </a:t>
            </a:r>
            <a:r>
              <a:rPr lang="cs-CZ" sz="2400" dirty="0"/>
              <a:t>(svaly, klouby, vazy, kůže) i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energetické struktury </a:t>
            </a:r>
            <a:r>
              <a:rPr lang="cs-CZ" sz="2400" dirty="0"/>
              <a:t>(dráhy, body) - prostřednictvím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přiměřeného tlaku</a:t>
            </a:r>
            <a:r>
              <a:rPr lang="cs-CZ" sz="2400" b="1" dirty="0"/>
              <a:t> </a:t>
            </a:r>
            <a:r>
              <a:rPr lang="cs-CZ" sz="2400" dirty="0"/>
              <a:t>palci, prsty, dlaněmi, případně lokty, koleny či chodidly. </a:t>
            </a:r>
          </a:p>
          <a:p>
            <a:r>
              <a:rPr lang="cs-CZ" sz="2400" dirty="0"/>
              <a:t>Používá též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pasivní protahování končetin, rotace v kloubech </a:t>
            </a:r>
            <a:r>
              <a:rPr lang="cs-CZ" sz="2400" dirty="0"/>
              <a:t>a pod., vše vždy s ohledem na to, jaké dráhy ošetřuje. Zpočátku bývá ošetření dynamičtější, postupně, jak se klient uvolňuje, budou doteky pomalejší a hlubší.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3054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B03AB-3C67-40EB-B7DD-DDBB8C07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- Terapie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97F09C-E849-4B9D-BF5B-A8685FA9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2400" dirty="0"/>
              <a:t>Shiatsu rozptýlí nashromážděné </a:t>
            </a:r>
            <a:r>
              <a:rPr lang="cs-CZ" altLang="cs-CZ" sz="2400" b="1" i="1" dirty="0">
                <a:solidFill>
                  <a:schemeClr val="accent1">
                    <a:lumMod val="75000"/>
                  </a:schemeClr>
                </a:solidFill>
              </a:rPr>
              <a:t>blokády</a:t>
            </a:r>
            <a:r>
              <a:rPr lang="cs-CZ" altLang="cs-CZ" sz="2400" dirty="0"/>
              <a:t> a dokáže</a:t>
            </a:r>
            <a:r>
              <a:rPr lang="cs-CZ" altLang="cs-CZ" sz="2400" b="1" i="1" dirty="0">
                <a:solidFill>
                  <a:schemeClr val="accent1">
                    <a:lumMod val="75000"/>
                  </a:schemeClr>
                </a:solidFill>
              </a:rPr>
              <a:t> posílit </a:t>
            </a:r>
            <a:r>
              <a:rPr lang="cs-CZ" altLang="cs-CZ" sz="2400" dirty="0"/>
              <a:t>místo, které je energeticky prázdné nebo slabé, což bývá příčina problému. Je to místo, které ani moc nebolí, člověk o něm neví, shiatsu terapeut však pohmatem najde  v energetické dráze drobnou prohlubeň a přelije energii, které je někde moc, do místa, kde chybí. Zaměří se tedy na nejplnější a nejprázdnější dráhu.</a:t>
            </a:r>
            <a:endParaRPr kumimoji="0" lang="cs-CZ" altLang="cs-CZ" sz="2400" b="1" i="0" u="sng" strike="noStrike" cap="none" normalizeH="0" baseline="0" dirty="0">
              <a:ln>
                <a:noFill/>
              </a:ln>
              <a:solidFill>
                <a:srgbClr val="CCCCCC"/>
              </a:solidFill>
              <a:effectLst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4180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DF659-0713-4492-9575-F896E3A5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- Terapie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AB6AB2-9BD0-4316-B6CE-86F8BBD4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Masáž se provádí na zemi na matraci zvané</a:t>
            </a: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futon </a:t>
            </a:r>
            <a:r>
              <a:rPr lang="cs-CZ" sz="2400" dirty="0"/>
              <a:t>a klient je po celou dobu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oblečený</a:t>
            </a:r>
            <a:r>
              <a:rPr lang="cs-CZ" sz="2400" dirty="0"/>
              <a:t>. </a:t>
            </a:r>
          </a:p>
          <a:p>
            <a:r>
              <a:rPr lang="cs-CZ" sz="2400" dirty="0"/>
              <a:t>Na závěr může praktik dát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doporučení ohledně životosprávy</a:t>
            </a: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400" dirty="0"/>
              <a:t>či ukázat klientovi vhodná cvičení a tím podpořit element, který je v těle v nerovnováze.. </a:t>
            </a:r>
          </a:p>
          <a:p>
            <a:r>
              <a:rPr lang="cs-CZ" sz="2400" dirty="0"/>
              <a:t>Obvykle je třeba přijít s jedním problémem na ošetření několikrát, i intervaly mezi ošetřeními se u různých lidí liší.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334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4F0D7E-5500-4E6E-8109-C91AF62F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- Indikace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2CEDE2-7D49-4E99-91D9-2D18D72CD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Shiatsu je výborná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preventivní metoda</a:t>
            </a:r>
            <a:r>
              <a:rPr lang="cs-CZ" sz="2400" dirty="0"/>
              <a:t>. </a:t>
            </a:r>
          </a:p>
          <a:p>
            <a:r>
              <a:rPr lang="cs-CZ" sz="2400" dirty="0"/>
              <a:t>Je prevencí jak akutních, tak chronických onemocnění. </a:t>
            </a:r>
          </a:p>
          <a:p>
            <a:r>
              <a:rPr lang="cs-CZ" sz="2400" dirty="0"/>
              <a:t>Ulevuje od stresu i emočního napětí a tak umožňuje optimální funkci imunitního systému, jehož účinnost je stresem omezována.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77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6482A-9D3D-4DA6-BD80-B7537AF0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- Indikace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021A48-7417-4388-BAC2-5A0AB9BC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325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Shiatsu je vhodné pro následující stavy: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únava, pocit nedostatku energie </a:t>
            </a:r>
          </a:p>
          <a:p>
            <a:r>
              <a:rPr lang="cs-CZ" dirty="0"/>
              <a:t>nespavost </a:t>
            </a:r>
          </a:p>
          <a:p>
            <a:r>
              <a:rPr lang="cs-CZ" dirty="0"/>
              <a:t>bolesti hlavy </a:t>
            </a:r>
          </a:p>
          <a:p>
            <a:r>
              <a:rPr lang="cs-CZ" dirty="0"/>
              <a:t>potíže s dýcháním </a:t>
            </a:r>
          </a:p>
          <a:p>
            <a:r>
              <a:rPr lang="cs-CZ" dirty="0"/>
              <a:t>potíže se zažíváním </a:t>
            </a:r>
          </a:p>
          <a:p>
            <a:r>
              <a:rPr lang="cs-CZ" dirty="0"/>
              <a:t>bolesti v pohybovém aparátu, bolesti zad, krku, bolesti velkých kloubů </a:t>
            </a:r>
          </a:p>
          <a:p>
            <a:r>
              <a:rPr lang="cs-CZ" dirty="0"/>
              <a:t>gynekologické obtíže - poruchy menstruace, opakované záněty, funkční neplodnost </a:t>
            </a:r>
          </a:p>
          <a:p>
            <a:r>
              <a:rPr lang="cs-CZ" dirty="0"/>
              <a:t>podpora v těhotenství (kromě prvního trimestru), podpora po porodu </a:t>
            </a:r>
          </a:p>
          <a:p>
            <a:r>
              <a:rPr lang="cs-CZ" dirty="0"/>
              <a:t>podpora při změně životního stylu (snižování nadváhy, změna jídelníčku)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463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15D96-D33B-4388-8DDD-C4DF8D1B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- Kontraindikace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AF9615-FE0C-41E2-AC9C-3F07AB64A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690" y="1625374"/>
            <a:ext cx="10515600" cy="49340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Shiatsu není vhodné při těchto stavech: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/>
              <a:t>akutní horečnatá onemocnění </a:t>
            </a:r>
          </a:p>
          <a:p>
            <a:r>
              <a:rPr lang="cs-CZ" dirty="0"/>
              <a:t>akutní zhoršení a dekompenzace chronických onemocnění </a:t>
            </a:r>
          </a:p>
          <a:p>
            <a:r>
              <a:rPr lang="cs-CZ" dirty="0"/>
              <a:t>stavy tři měsíce po operacích - týká se oblasti jizvy, čerstvé jizvy a rány obecně </a:t>
            </a:r>
          </a:p>
          <a:p>
            <a:r>
              <a:rPr lang="cs-CZ" dirty="0"/>
              <a:t>nově vzniklé neznámé obtíže, u kterých není jasné, čím jsou způsobené </a:t>
            </a:r>
          </a:p>
          <a:p>
            <a:r>
              <a:rPr lang="cs-CZ" dirty="0"/>
              <a:t>nádorová onemocnění - nově zjištěná a léčená (nebo obvykle až po pěti letech od léčby, pokud se neobjeví nádor či jeho metastázy znovu) </a:t>
            </a:r>
          </a:p>
          <a:p>
            <a:r>
              <a:rPr lang="cs-CZ" dirty="0"/>
              <a:t>epilepsie </a:t>
            </a:r>
          </a:p>
          <a:p>
            <a:r>
              <a:rPr lang="cs-CZ" dirty="0"/>
              <a:t>osteoporóza - je pouze relativní kontraindikací </a:t>
            </a:r>
          </a:p>
          <a:p>
            <a:r>
              <a:rPr lang="cs-CZ" dirty="0"/>
              <a:t>křečové žíly - rozsáhlé, bolestivé, v zánětu. V klidovém stavu lze shiatsu provádět.</a:t>
            </a:r>
          </a:p>
          <a:p>
            <a:r>
              <a:rPr lang="cs-CZ" dirty="0"/>
              <a:t>těžká duševní onemocnění, schizofrenie </a:t>
            </a:r>
          </a:p>
          <a:p>
            <a:r>
              <a:rPr lang="cs-CZ" dirty="0"/>
              <a:t>první trimestr těhotenství a určité body v dalších fázích těhotenství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555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8A06B-7DD4-47C1-9178-B7FC6019A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SHIATSU Masáž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017406C-3992-4A27-987C-034F1E1DB3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90E7AA-D020-4072-9A89-81C7595CC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5" y="4362450"/>
            <a:ext cx="2857500" cy="22479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C4CAFC2-2499-437A-B782-528BA7637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88" y="114300"/>
            <a:ext cx="2381250" cy="23431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6B8152-E6E9-41A1-9EF1-A585B39C2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5" y="1388319"/>
            <a:ext cx="29146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4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BAD61A-3D7C-4A3F-B3B6-60816EE0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- Autoterapie</a:t>
            </a:r>
          </a:p>
        </p:txBody>
      </p:sp>
      <p:pic>
        <p:nvPicPr>
          <p:cNvPr id="6" name="Picture 2" descr="https://1gr.cz/fotky/idnes/06/092/midi/VES15c990_38ONA32B.jpg">
            <a:extLst>
              <a:ext uri="{FF2B5EF4-FFF2-40B4-BE49-F238E27FC236}">
                <a16:creationId xmlns:a16="http://schemas.microsoft.com/office/drawing/2014/main" id="{456C9CD3-C4C1-4D1C-9CF0-23C98B217D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53750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689834A-296D-4BCE-98F0-4CC4D8269238}"/>
              </a:ext>
            </a:extLst>
          </p:cNvPr>
          <p:cNvSpPr/>
          <p:nvPr/>
        </p:nvSpPr>
        <p:spPr>
          <a:xfrm>
            <a:off x="2019300" y="28163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dirty="0">
                <a:latin typeface="Arial" panose="020B0604020202020204" pitchFamily="34" charset="0"/>
              </a:rPr>
              <a:t>Zůstaňte v této krajní poloze a bolest prodýchejte. Prociťte svaly podél páteře a na zadní straně končetin.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40A6505-C91A-4025-9E8A-ABF1F5F0CF3F}"/>
              </a:ext>
            </a:extLst>
          </p:cNvPr>
          <p:cNvSpPr txBox="1"/>
          <p:nvPr/>
        </p:nvSpPr>
        <p:spPr>
          <a:xfrm>
            <a:off x="838200" y="2022274"/>
            <a:ext cx="202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1. Močový měchýř: </a:t>
            </a:r>
          </a:p>
        </p:txBody>
      </p:sp>
      <p:pic>
        <p:nvPicPr>
          <p:cNvPr id="11" name="Picture 2" descr="https://1gr.cz/fotky/idnes/06/092/midi/VES15c991_38ONA32C.jpg">
            <a:extLst>
              <a:ext uri="{FF2B5EF4-FFF2-40B4-BE49-F238E27FC236}">
                <a16:creationId xmlns:a16="http://schemas.microsoft.com/office/drawing/2014/main" id="{DFBBC4D0-61F8-44B8-A65F-AFE8CD66F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8" y="4467297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6B7AC5AA-9FCA-4620-B779-8D5094B03E33}"/>
              </a:ext>
            </a:extLst>
          </p:cNvPr>
          <p:cNvSpPr/>
          <p:nvPr/>
        </p:nvSpPr>
        <p:spPr>
          <a:xfrm>
            <a:off x="2019300" y="446729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altLang="cs-CZ" dirty="0">
                <a:latin typeface="Arial" panose="020B0604020202020204" pitchFamily="34" charset="0"/>
              </a:rPr>
              <a:t>Nadechněte se do hrudníku. Prodýchejte dráhu z hrudníku po vnitřní straně paže k palci.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4E23539-6E1E-4BE2-95D6-087317464D8F}"/>
              </a:ext>
            </a:extLst>
          </p:cNvPr>
          <p:cNvSpPr txBox="1"/>
          <p:nvPr/>
        </p:nvSpPr>
        <p:spPr>
          <a:xfrm>
            <a:off x="873063" y="388739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2. Plíce</a:t>
            </a:r>
          </a:p>
        </p:txBody>
      </p:sp>
      <p:pic>
        <p:nvPicPr>
          <p:cNvPr id="14" name="Picture 4" descr="https://1gr.cz/fotky/idnes/06/092/midi/VES15c992_38ONA32D.jpg">
            <a:extLst>
              <a:ext uri="{FF2B5EF4-FFF2-40B4-BE49-F238E27FC236}">
                <a16:creationId xmlns:a16="http://schemas.microsoft.com/office/drawing/2014/main" id="{5912242D-8CB3-48A9-AB47-C75C66518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3" y="5944756"/>
            <a:ext cx="762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1F3D1FE0-6FA3-4551-BC5F-C14B57244E7F}"/>
              </a:ext>
            </a:extLst>
          </p:cNvPr>
          <p:cNvSpPr/>
          <p:nvPr/>
        </p:nvSpPr>
        <p:spPr>
          <a:xfrm>
            <a:off x="2019300" y="5869925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latin typeface="Arial" panose="020B0604020202020204" pitchFamily="34" charset="0"/>
              </a:rPr>
              <a:t>Propněte paže a srovnejte páteř. Prociťte vnitřní stranu paží k malíku.</a:t>
            </a:r>
            <a:endParaRPr lang="cs-CZ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AB30CD8-E744-41A0-9659-A56AAA9827D5}"/>
              </a:ext>
            </a:extLst>
          </p:cNvPr>
          <p:cNvSpPr txBox="1"/>
          <p:nvPr/>
        </p:nvSpPr>
        <p:spPr>
          <a:xfrm>
            <a:off x="920787" y="5575424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3. Srdce</a:t>
            </a:r>
          </a:p>
        </p:txBody>
      </p:sp>
    </p:spTree>
    <p:extLst>
      <p:ext uri="{BB962C8B-B14F-4D97-AF65-F5344CB8AC3E}">
        <p14:creationId xmlns:p14="http://schemas.microsoft.com/office/powerpoint/2010/main" val="266626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14E10E-B8EA-4050-9509-8D12262C5D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Aroma masáž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C388A4-8C9B-435D-B1AD-92056E2942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AB2675-92FD-4AEF-BBBD-2EBF7D5CF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25" y="369177"/>
            <a:ext cx="2566987" cy="38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23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80059-D8D9-4D7E-802C-3A754E52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Aroma masáž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F54BF5-6F16-4D61-9A8B-52CBAC772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4865"/>
            <a:ext cx="8915400" cy="5066523"/>
          </a:xfrm>
        </p:spPr>
        <p:txBody>
          <a:bodyPr>
            <a:normAutofit lnSpcReduction="10000"/>
          </a:bodyPr>
          <a:lstStyle/>
          <a:p>
            <a:r>
              <a:rPr lang="cs-CZ" sz="2600" dirty="0"/>
              <a:t>Aromaterapeutická masáž, je relaxační masáž spojená s léčivým účinkem </a:t>
            </a:r>
            <a:r>
              <a:rPr lang="cs-CZ" sz="2600" b="1" i="1" dirty="0">
                <a:solidFill>
                  <a:schemeClr val="accent1">
                    <a:lumMod val="75000"/>
                  </a:schemeClr>
                </a:solidFill>
              </a:rPr>
              <a:t>éterických olejů</a:t>
            </a:r>
            <a:r>
              <a:rPr lang="cs-CZ" sz="2600" dirty="0"/>
              <a:t>.</a:t>
            </a:r>
            <a:endParaRPr lang="cs-CZ" sz="2600" b="1" dirty="0"/>
          </a:p>
          <a:p>
            <a:r>
              <a:rPr lang="cs-CZ" sz="2600" dirty="0"/>
              <a:t>Éterické oleje jsou vonné </a:t>
            </a:r>
            <a:r>
              <a:rPr lang="cs-CZ" sz="2600" b="1" i="1" dirty="0">
                <a:solidFill>
                  <a:schemeClr val="accent1">
                    <a:lumMod val="75000"/>
                  </a:schemeClr>
                </a:solidFill>
              </a:rPr>
              <a:t>koncentrované výtažky z rostlin</a:t>
            </a:r>
            <a:r>
              <a:rPr lang="cs-CZ" sz="2600" dirty="0"/>
              <a:t>, které se získávají tradičními metodami jako jsou destilace a lisování za studena, které uchovávají terapeutické vlastnosti rostliny. </a:t>
            </a:r>
          </a:p>
          <a:p>
            <a:r>
              <a:rPr lang="cs-CZ" sz="2600" dirty="0"/>
              <a:t>Vysoce účinné esenciální oleje pronikají do těla přes </a:t>
            </a:r>
            <a:r>
              <a:rPr lang="cs-CZ" sz="2600" b="1" i="1" dirty="0">
                <a:solidFill>
                  <a:schemeClr val="accent1">
                    <a:lumMod val="75000"/>
                  </a:schemeClr>
                </a:solidFill>
              </a:rPr>
              <a:t>pokožku</a:t>
            </a:r>
            <a:r>
              <a:rPr lang="cs-CZ" sz="2600" dirty="0"/>
              <a:t> a zároveň jsou </a:t>
            </a:r>
            <a:r>
              <a:rPr lang="cs-CZ" sz="2600" b="1" i="1" dirty="0">
                <a:solidFill>
                  <a:schemeClr val="accent1">
                    <a:lumMod val="75000"/>
                  </a:schemeClr>
                </a:solidFill>
              </a:rPr>
              <a:t>vdechovány</a:t>
            </a:r>
            <a:r>
              <a:rPr lang="cs-CZ" sz="2600" dirty="0"/>
              <a:t>. Při masáži se éterické oleje z pokožky dostávají do lymfatického a krevního řečiště.  </a:t>
            </a:r>
            <a:endParaRPr lang="cs-CZ" sz="2600" i="1" dirty="0"/>
          </a:p>
          <a:p>
            <a:r>
              <a:rPr lang="cs-CZ" sz="2400" dirty="0"/>
              <a:t>Vůně olejů nemalou měrou ovlivňují též psychické rozpoložení masírovaného člověka. 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A3C943-7790-4AAD-9356-9F33E821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6200" y="2743200"/>
            <a:ext cx="28575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55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F6655-8568-4734-9F3D-90528CD9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Aroma masáž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E154D1C-5EF3-49B8-A1A3-58276665E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79167"/>
          </a:xfrm>
        </p:spPr>
        <p:txBody>
          <a:bodyPr>
            <a:normAutofit/>
          </a:bodyPr>
          <a:lstStyle/>
          <a:p>
            <a:r>
              <a:rPr lang="cs-CZ" sz="2400" dirty="0"/>
              <a:t>Každý olej má své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jedinečné vlastnosti</a:t>
            </a:r>
            <a:r>
              <a:rPr lang="cs-CZ" sz="2400" dirty="0"/>
              <a:t>, kterých se využívá pro specifické účely, některé vlastnosti jsou mnohým olejům společné – jsou </a:t>
            </a:r>
            <a:r>
              <a:rPr lang="cs-CZ" sz="2400" b="1" i="1" dirty="0"/>
              <a:t>antiseptické</a:t>
            </a:r>
            <a:r>
              <a:rPr lang="cs-CZ" sz="2400" dirty="0"/>
              <a:t> a většina z nich má silné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protivirové </a:t>
            </a:r>
            <a:r>
              <a:rPr lang="cs-CZ" sz="2400" dirty="0">
                <a:solidFill>
                  <a:schemeClr val="tx1"/>
                </a:solidFill>
              </a:rPr>
              <a:t>a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 antibakteriální účinky</a:t>
            </a:r>
            <a:r>
              <a:rPr lang="cs-CZ" sz="2400" dirty="0"/>
              <a:t>. </a:t>
            </a:r>
          </a:p>
          <a:p>
            <a:r>
              <a:rPr lang="cs-CZ" sz="2400" dirty="0"/>
              <a:t>Některé oleje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stimulují</a:t>
            </a:r>
            <a:r>
              <a:rPr lang="cs-CZ" sz="2400" dirty="0"/>
              <a:t> tělo, mysl či emoce, jiné naopak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zklidňují</a:t>
            </a:r>
            <a:r>
              <a:rPr lang="cs-CZ" sz="2400" dirty="0"/>
              <a:t>. </a:t>
            </a:r>
          </a:p>
          <a:p>
            <a:r>
              <a:rPr lang="cs-CZ" sz="2400" dirty="0"/>
              <a:t>Éterické oleje jsou vybírány do masážní směsi pro každého klienta cíleně tak, aby napomáhaly odstraňovat jeho zdravotní potíže a uvedly jeho organismus do rovnováhy.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61FE94-36A1-410D-86CA-29E66AC9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6674"/>
            <a:ext cx="2066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04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BEB73-858C-498A-A813-327777EC5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Aroma masáž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213483-0A8E-4CD3-983C-C5B1B0C3C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10139"/>
            <a:ext cx="8915400" cy="482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Kontraindikace aroma masáže:</a:t>
            </a:r>
            <a:br>
              <a:rPr lang="cs-CZ" sz="2400" dirty="0"/>
            </a:br>
            <a:endParaRPr lang="cs-CZ" sz="2400" dirty="0"/>
          </a:p>
          <a:p>
            <a:pPr marL="0" indent="0">
              <a:buNone/>
            </a:pPr>
            <a:r>
              <a:rPr lang="cs-CZ" sz="2400" dirty="0"/>
              <a:t>• otevřené rány a modřiny</a:t>
            </a:r>
            <a:br>
              <a:rPr lang="cs-CZ" sz="2400" dirty="0"/>
            </a:br>
            <a:r>
              <a:rPr lang="cs-CZ" sz="2400" dirty="0"/>
              <a:t>• nedávné operace</a:t>
            </a:r>
            <a:br>
              <a:rPr lang="cs-CZ" sz="2400" dirty="0"/>
            </a:br>
            <a:r>
              <a:rPr lang="cs-CZ" sz="2400" dirty="0"/>
              <a:t>• infekční onemocnění (včetně chřipky nebo horečky)</a:t>
            </a:r>
            <a:br>
              <a:rPr lang="cs-CZ" sz="2400" dirty="0"/>
            </a:br>
            <a:r>
              <a:rPr lang="cs-CZ" sz="2400" dirty="0"/>
              <a:t>• vysoký krevní tlak</a:t>
            </a:r>
            <a:br>
              <a:rPr lang="cs-CZ" sz="2400" dirty="0"/>
            </a:br>
            <a:r>
              <a:rPr lang="cs-CZ" sz="2400" dirty="0"/>
              <a:t>• nádorová onemocnění</a:t>
            </a:r>
            <a:br>
              <a:rPr lang="cs-CZ" sz="2400" dirty="0"/>
            </a:br>
            <a:r>
              <a:rPr lang="cs-CZ" sz="2400" dirty="0"/>
              <a:t>• kožní infekce</a:t>
            </a:r>
            <a:br>
              <a:rPr lang="cs-CZ" sz="2400" dirty="0"/>
            </a:br>
            <a:r>
              <a:rPr lang="cs-CZ" sz="2400" dirty="0"/>
              <a:t>• popáleniny</a:t>
            </a:r>
            <a:br>
              <a:rPr lang="cs-CZ" sz="2400" dirty="0"/>
            </a:br>
            <a:r>
              <a:rPr lang="cs-CZ" sz="2400" dirty="0"/>
              <a:t>• záněty</a:t>
            </a:r>
            <a:br>
              <a:rPr lang="cs-CZ" sz="2400" dirty="0"/>
            </a:br>
            <a:r>
              <a:rPr lang="cs-CZ" sz="2400" dirty="0"/>
              <a:t>• po konzumaci těžkého jídla či alkoholu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27B701-44D1-466F-8207-A399DC360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387" y="139811"/>
            <a:ext cx="2249488" cy="22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7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BC8F3-5E07-4C47-BDDE-D545524D69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Masáž lávovými kameny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CBE2C5-A809-43C5-B21D-A0C0E6BE8F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1CE8D0-86EF-4DB5-A69A-9B63335E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930" y="695325"/>
            <a:ext cx="4123920" cy="253365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0D72064-8CE4-4543-9063-7F1799A3B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0" y="976312"/>
            <a:ext cx="4226822" cy="201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60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EB334-1E21-4409-AE07-A4B082E5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 lávovými kameny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EFC6F3-50FC-43A3-95F3-0C51DAB1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462" y="2238376"/>
            <a:ext cx="8915400" cy="3777622"/>
          </a:xfrm>
        </p:spPr>
        <p:txBody>
          <a:bodyPr>
            <a:normAutofit/>
          </a:bodyPr>
          <a:lstStyle/>
          <a:p>
            <a:r>
              <a:rPr lang="cs-CZ" sz="2400" dirty="0"/>
              <a:t>Masáž lávovými kameny je technika, která se už odedávna praktikovala na Havajských ostrovech nebo v Číně. Na tělo masírované osoby se kladou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oblé teplé kameny zahřáté ve vodě</a:t>
            </a:r>
            <a:r>
              <a:rPr lang="cs-CZ" sz="2400" dirty="0"/>
              <a:t> na teplotu kolem 37 - 40°C. Teplo kamenů se klientovi rozlije po celém těle a celkově ho uvolňuje.</a:t>
            </a:r>
          </a:p>
          <a:p>
            <a:r>
              <a:rPr lang="cs-CZ" sz="2400" dirty="0"/>
              <a:t>Tělo je masírováno střídavě kameny i bez nich, často se používají také vonné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exotické oleje</a:t>
            </a:r>
            <a:r>
              <a:rPr lang="cs-CZ" sz="2400" dirty="0"/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9B5124D-8FBF-4507-A32C-3F56FEC12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780" y="95250"/>
            <a:ext cx="2035970" cy="2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78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DB2BA85-DDB9-4E3E-8957-1DA1E0AD8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531154"/>
            <a:ext cx="3343275" cy="205012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9BD712E-2399-417C-A475-97E2862EB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2819400"/>
            <a:ext cx="3507730" cy="17335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2468097-502A-4871-83E5-C124A664C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531154"/>
            <a:ext cx="2800350" cy="250031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8644447-8722-42A0-B1C5-65788D763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6" y="3686175"/>
            <a:ext cx="4176712" cy="279378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CB7541-AE3E-4446-BE8E-867F117F9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1081" y="3909751"/>
            <a:ext cx="3176587" cy="26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7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85FC19-2F5B-4EE3-BAA6-CD63855B4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 lávovými kameny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49980D-5141-40B6-9313-50D0E25E3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Kameny zároveň předávají, mimo naakumulovaného tepla, velmi silnou 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energetickou vibraci</a:t>
            </a:r>
            <a:r>
              <a:rPr lang="cs-CZ" sz="2400" dirty="0"/>
              <a:t> a ovlivňují tak 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meridiány</a:t>
            </a:r>
            <a:r>
              <a:rPr lang="cs-CZ" sz="2400" dirty="0"/>
              <a:t> - energetické cesty vedoucí od konečků prstů až k našim vnitřním orgánům. </a:t>
            </a:r>
          </a:p>
          <a:p>
            <a:r>
              <a:rPr lang="cs-CZ" sz="2400" dirty="0"/>
              <a:t>Tyto cesty bývají často špatně průchodné nebo zcela uzavřené, ale díky masáži lávovými kameny se znovu otevírají. Masáž lávovými kameny </a:t>
            </a:r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dodává životní sílu a dobrou náladu</a:t>
            </a:r>
            <a:r>
              <a:rPr lang="cs-CZ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4548DE-3E34-41B4-BF7B-36AA8F84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737" y="161925"/>
            <a:ext cx="24288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3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90E09-C026-4B98-99C0-53A575AB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Masáž lávovými kameny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ED4399-9853-43F1-83FB-3AE30C9A2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220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Indikace: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odstranění stresu a napětí v těle</a:t>
            </a:r>
          </a:p>
          <a:p>
            <a:r>
              <a:rPr lang="cs-CZ" sz="2400" dirty="0"/>
              <a:t>stimulace krevního a lymfatického systému</a:t>
            </a:r>
          </a:p>
          <a:p>
            <a:r>
              <a:rPr lang="cs-CZ" sz="2400" dirty="0"/>
              <a:t>podpora detoxikace těla</a:t>
            </a:r>
          </a:p>
          <a:p>
            <a:r>
              <a:rPr lang="cs-CZ" sz="2400" dirty="0"/>
              <a:t>řešení problémů se spánkem</a:t>
            </a:r>
          </a:p>
          <a:p>
            <a:r>
              <a:rPr lang="cs-CZ" sz="2400" dirty="0"/>
              <a:t>zmírnění bolestí kloubů, revmatismu, křečí</a:t>
            </a:r>
          </a:p>
          <a:p>
            <a:r>
              <a:rPr lang="cs-CZ" sz="2400" dirty="0"/>
              <a:t>odstranění bolestí hlavy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97FD2BB-A706-4077-A208-F45FD25A6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5" y="1066800"/>
            <a:ext cx="2305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6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F7D3E9-0BC0-4046-9E49-75971399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– Filosofické pozadí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426DD1-B6B0-4E2B-9BF1-0F56AB2D1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i="1" dirty="0"/>
              <a:t>Shiatsu</a:t>
            </a:r>
            <a:r>
              <a:rPr lang="cs-CZ" sz="2800" dirty="0"/>
              <a:t> odvozuje svoje teoretické a praktické kořeny od starobylých tradic léčení a </a:t>
            </a:r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</a:rPr>
              <a:t>filosofie Dálného východu</a:t>
            </a:r>
            <a:r>
              <a:rPr lang="cs-CZ" sz="2800" dirty="0"/>
              <a:t>. Dnes je to samostatná léčebná metoda </a:t>
            </a:r>
            <a:r>
              <a:rPr lang="cs-CZ" sz="2800" b="1" dirty="0"/>
              <a:t>původem z </a:t>
            </a:r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</a:rPr>
              <a:t>Japonska</a:t>
            </a:r>
            <a:r>
              <a:rPr lang="cs-CZ" sz="2800" dirty="0"/>
              <a:t>, ovlivněna čínským i západním poznáním. </a:t>
            </a:r>
          </a:p>
          <a:p>
            <a:r>
              <a:rPr lang="cs-CZ" sz="2800" dirty="0"/>
              <a:t>Z čínských poznatků je to hlavně učení o </a:t>
            </a:r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</a:rPr>
              <a:t>jin</a:t>
            </a:r>
            <a:r>
              <a:rPr lang="cs-CZ" sz="2800" dirty="0"/>
              <a:t> a </a:t>
            </a:r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</a:rPr>
              <a:t>jangu</a:t>
            </a:r>
            <a:r>
              <a:rPr lang="cs-CZ" sz="2800" dirty="0"/>
              <a:t> a o </a:t>
            </a:r>
            <a:r>
              <a:rPr lang="cs-CZ" sz="2800" b="1" i="1" dirty="0">
                <a:solidFill>
                  <a:schemeClr val="accent1">
                    <a:lumMod val="75000"/>
                  </a:schemeClr>
                </a:solidFill>
              </a:rPr>
              <a:t>pěti elementech</a:t>
            </a:r>
            <a:r>
              <a:rPr lang="cs-CZ" sz="2800" dirty="0"/>
              <a:t>, ze západního vědění je shiatsu ovlivněné anatomií a fyziologií</a:t>
            </a:r>
            <a:r>
              <a:rPr lang="cs-CZ" sz="2800" dirty="0">
                <a:latin typeface="Century" panose="020406040505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867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DA4E2-1680-4104-AB9F-18B2203A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– Filosofické pozadí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D7E1639-971A-461F-812A-123E13BED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76873"/>
            <a:ext cx="8915400" cy="5001209"/>
          </a:xfrm>
        </p:spPr>
        <p:txBody>
          <a:bodyPr>
            <a:normAutofit lnSpcReduction="10000"/>
          </a:bodyPr>
          <a:lstStyle/>
          <a:p>
            <a:r>
              <a:rPr lang="cs-CZ" sz="2200" dirty="0"/>
              <a:t>Čínská medicína člověka pojímá komplexně a to i v souvislosti s prostředním, ve kterém žije. </a:t>
            </a:r>
          </a:p>
          <a:p>
            <a:r>
              <a:rPr lang="cs-CZ" sz="2200" dirty="0"/>
              <a:t>Popisuje dva základní principy – </a:t>
            </a:r>
            <a:r>
              <a:rPr lang="cs-CZ" sz="2200" b="1" i="1" dirty="0">
                <a:solidFill>
                  <a:schemeClr val="accent1">
                    <a:lumMod val="75000"/>
                  </a:schemeClr>
                </a:solidFill>
              </a:rPr>
              <a:t>jin</a:t>
            </a:r>
            <a:r>
              <a:rPr lang="cs-CZ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200" dirty="0">
                <a:solidFill>
                  <a:schemeClr val="tx1"/>
                </a:solidFill>
              </a:rPr>
              <a:t>a</a:t>
            </a:r>
            <a:r>
              <a:rPr lang="cs-CZ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2200" b="1" i="1" dirty="0">
                <a:solidFill>
                  <a:schemeClr val="accent1">
                    <a:lumMod val="75000"/>
                  </a:schemeClr>
                </a:solidFill>
              </a:rPr>
              <a:t>jang</a:t>
            </a:r>
            <a:r>
              <a:rPr lang="cs-CZ" sz="2200" dirty="0"/>
              <a:t>. Ty jsou sice protikladné, ale vzájemně se doplňují a nemohou bez sebe existovat. </a:t>
            </a:r>
          </a:p>
          <a:p>
            <a:r>
              <a:rPr lang="cs-CZ" sz="2200" dirty="0"/>
              <a:t>Dále rozeznává </a:t>
            </a:r>
            <a:r>
              <a:rPr lang="cs-CZ" sz="2200" b="1" i="1" dirty="0">
                <a:solidFill>
                  <a:schemeClr val="accent1">
                    <a:lumMod val="75000"/>
                  </a:schemeClr>
                </a:solidFill>
              </a:rPr>
              <a:t>pět prvků </a:t>
            </a:r>
            <a:r>
              <a:rPr lang="cs-CZ" sz="2200" dirty="0"/>
              <a:t>a popisuje jejich vztahy. </a:t>
            </a:r>
          </a:p>
          <a:p>
            <a:r>
              <a:rPr lang="cs-CZ" sz="2200" dirty="0"/>
              <a:t>Ke každému prvku patři na </a:t>
            </a:r>
            <a:r>
              <a:rPr lang="cs-CZ" sz="2200" b="1" i="1" dirty="0">
                <a:solidFill>
                  <a:schemeClr val="accent1">
                    <a:lumMod val="75000"/>
                  </a:schemeClr>
                </a:solidFill>
              </a:rPr>
              <a:t>fyzické úrovni </a:t>
            </a:r>
            <a:r>
              <a:rPr lang="cs-CZ" sz="2200" dirty="0"/>
              <a:t>většinou dva orgány, jejich energetické dráhy, smyslový orgán, tkáň, tekutina….</a:t>
            </a:r>
          </a:p>
          <a:p>
            <a:r>
              <a:rPr lang="cs-CZ" sz="2200" dirty="0"/>
              <a:t>Na </a:t>
            </a:r>
            <a:r>
              <a:rPr lang="cs-CZ" sz="2200" b="1" i="1" dirty="0">
                <a:solidFill>
                  <a:schemeClr val="accent1">
                    <a:lumMod val="75000"/>
                  </a:schemeClr>
                </a:solidFill>
              </a:rPr>
              <a:t>psychické úrovni </a:t>
            </a:r>
            <a:r>
              <a:rPr lang="cs-CZ" sz="2200" dirty="0"/>
              <a:t>pak emoce a určité charakterové rysy, postoje a také „duše“ - jakási duchovní kapacita. </a:t>
            </a:r>
          </a:p>
          <a:p>
            <a:r>
              <a:rPr lang="cs-CZ" sz="2200" dirty="0"/>
              <a:t>Mimo člověka pak prvky zahrnují klimatický faktor, roční období, zeměpisný směr  …. a mnoho dalšího</a:t>
            </a:r>
            <a:r>
              <a:rPr lang="cs-CZ" sz="2000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62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7B7C53D-0A43-430C-8785-52E3EF863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105220"/>
            <a:ext cx="11991975" cy="664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6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F0AB73D-D14A-4E9E-9C3E-B2D74EFBE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0"/>
            <a:ext cx="11715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54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4D027C-EECC-4691-937E-B7D7E5A31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598315"/>
            <a:ext cx="5972175" cy="59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1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FF894A0-C394-45A5-AE6B-B4DE6DC78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5" y="608449"/>
            <a:ext cx="5934075" cy="579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2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20E5A-6237-4C99-A08D-50AE802B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SHIATSU masáž – Filosofické pozadí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646FA4-D065-4102-BAE9-FDE2C4F2E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Cokoliv vně i uvnitř </a:t>
            </a:r>
            <a:r>
              <a:rPr lang="cs-CZ" sz="2400" dirty="0"/>
              <a:t>nás můžeme zařadit k některému z těchto elementů a také k jinu či jangu. </a:t>
            </a:r>
          </a:p>
          <a:p>
            <a:r>
              <a:rPr lang="cs-CZ" sz="2400" b="1" i="1" dirty="0">
                <a:solidFill>
                  <a:schemeClr val="accent1">
                    <a:lumMod val="75000"/>
                  </a:schemeClr>
                </a:solidFill>
              </a:rPr>
              <a:t>Zdraví a celková pohoda </a:t>
            </a:r>
            <a:r>
              <a:rPr lang="cs-CZ" sz="2400" dirty="0"/>
              <a:t>(rovnováha) člověka je podle této teorie ovlivňována vnějšími faktory - klimatem, potravou a sociálním prostředím…... a zevnitř závisí na jeho psychickém ladění, prožívání emocí, využívání svých schopností…..</a:t>
            </a:r>
          </a:p>
        </p:txBody>
      </p:sp>
    </p:spTree>
    <p:extLst>
      <p:ext uri="{BB962C8B-B14F-4D97-AF65-F5344CB8AC3E}">
        <p14:creationId xmlns:p14="http://schemas.microsoft.com/office/powerpoint/2010/main" val="1624739857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264</TotalTime>
  <Words>1144</Words>
  <Application>Microsoft Office PowerPoint</Application>
  <PresentationFormat>Širokoúhlá obrazovka</PresentationFormat>
  <Paragraphs>102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Century</vt:lpstr>
      <vt:lpstr>Century Gothic</vt:lpstr>
      <vt:lpstr>Wingdings 3</vt:lpstr>
      <vt:lpstr>Stébla</vt:lpstr>
      <vt:lpstr>Alternativní formy masáže</vt:lpstr>
      <vt:lpstr>SHIATSU Masáž</vt:lpstr>
      <vt:lpstr>SHIATSU masáž – Filosofické pozadí</vt:lpstr>
      <vt:lpstr>SHIATSU masáž – Filosofické pozadí</vt:lpstr>
      <vt:lpstr>Prezentace aplikace PowerPoint</vt:lpstr>
      <vt:lpstr>Prezentace aplikace PowerPoint</vt:lpstr>
      <vt:lpstr>Prezentace aplikace PowerPoint</vt:lpstr>
      <vt:lpstr>Prezentace aplikace PowerPoint</vt:lpstr>
      <vt:lpstr>SHIATSU masáž – Filosofické pozadí</vt:lpstr>
      <vt:lpstr>SHIATSU masáž – cíl shiatsu</vt:lpstr>
      <vt:lpstr>SHIATSU masáž – cíl shiatsu</vt:lpstr>
      <vt:lpstr>Forma – způsob provedení shiatsu</vt:lpstr>
      <vt:lpstr>Prezentace aplikace PowerPoint</vt:lpstr>
      <vt:lpstr>Forma – způsob provedení shiatsu</vt:lpstr>
      <vt:lpstr>SHIATSU masáž - Terapie</vt:lpstr>
      <vt:lpstr>SHIATSU masáž - Terapie</vt:lpstr>
      <vt:lpstr>SHIATSU masáž - Indikace</vt:lpstr>
      <vt:lpstr>SHIATSU masáž - Indikace</vt:lpstr>
      <vt:lpstr>SHIATSU masáž - Kontraindikace</vt:lpstr>
      <vt:lpstr>SHIATSU masáž - Autoterapie</vt:lpstr>
      <vt:lpstr>Aroma masáž</vt:lpstr>
      <vt:lpstr>Aroma masáž</vt:lpstr>
      <vt:lpstr>Aroma masáž</vt:lpstr>
      <vt:lpstr>Aroma masáž</vt:lpstr>
      <vt:lpstr>Masáž lávovými kameny</vt:lpstr>
      <vt:lpstr>Masáž lávovými kameny</vt:lpstr>
      <vt:lpstr>Prezentace aplikace PowerPoint</vt:lpstr>
      <vt:lpstr>Masáž lávovými kameny</vt:lpstr>
      <vt:lpstr>Masáž lávovými kameny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Alternativní formy masáže</dc:title>
  <dc:creator>Céline Pianelli</dc:creator>
  <cp:lastModifiedBy>Céline Pianelli</cp:lastModifiedBy>
  <cp:revision>17</cp:revision>
  <dcterms:created xsi:type="dcterms:W3CDTF">2017-09-24T10:15:12Z</dcterms:created>
  <dcterms:modified xsi:type="dcterms:W3CDTF">2017-09-26T21:18:28Z</dcterms:modified>
</cp:coreProperties>
</file>