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E0BAB-B7E6-4CD7-A592-DD014191F2BC}" type="datetimeFigureOut">
              <a:rPr lang="cs-CZ" smtClean="0"/>
              <a:t>22.09.2019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9297A-F875-4637-A7C6-B292624AA74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297A-F875-4637-A7C6-B292624AA749}" type="slidenum">
              <a:rPr lang="cs-CZ" smtClean="0"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9/22/2019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9/22/2019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dirty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2362200"/>
            <a:ext cx="7485888" cy="6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cs-CZ" spc="-15" dirty="0"/>
              <a:t>          KLASICK</a:t>
            </a:r>
            <a:r>
              <a:rPr lang="cs-CZ" spc="-15" dirty="0">
                <a:latin typeface="Calibri"/>
                <a:cs typeface="Calibri"/>
              </a:rPr>
              <a:t>Á</a:t>
            </a:r>
            <a:r>
              <a:rPr lang="cs-CZ" spc="-80" dirty="0">
                <a:latin typeface="Calibri"/>
                <a:cs typeface="Calibri"/>
              </a:rPr>
              <a:t> </a:t>
            </a:r>
            <a:r>
              <a:rPr lang="cs-CZ" spc="-5" dirty="0"/>
              <a:t>MASÁŽ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2904662" y="3888333"/>
            <a:ext cx="338772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9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Mg</a:t>
            </a:r>
            <a:r>
              <a:rPr lang="cs-CZ" sz="3200" spc="-9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r</a:t>
            </a:r>
            <a:r>
              <a:rPr sz="3200" spc="-9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. </a:t>
            </a:r>
            <a:r>
              <a:rPr sz="3200" spc="-5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Ivana Jahodová</a:t>
            </a:r>
            <a:endParaRPr sz="3200" dirty="0">
              <a:solidFill>
                <a:schemeClr val="accent5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1390650">
              <a:lnSpc>
                <a:spcPct val="100000"/>
              </a:lnSpc>
            </a:pPr>
            <a:r>
              <a:rPr spc="-15" dirty="0"/>
              <a:t>Klasická</a:t>
            </a:r>
            <a:r>
              <a:rPr spc="-40" dirty="0"/>
              <a:t> </a:t>
            </a:r>
            <a:r>
              <a:rPr spc="-5" dirty="0"/>
              <a:t>masáž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630553"/>
            <a:ext cx="7990840" cy="4842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645" algn="ctr">
              <a:lnSpc>
                <a:spcPct val="100000"/>
              </a:lnSpc>
            </a:pPr>
            <a:r>
              <a:rPr sz="2000" u="heavy" spc="-500" dirty="0">
                <a:latin typeface="Times New Roman"/>
                <a:cs typeface="Times New Roman"/>
              </a:rPr>
              <a:t> </a:t>
            </a:r>
            <a:r>
              <a:rPr sz="2400" u="heavy" spc="-2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Podmínky, </a:t>
            </a:r>
            <a:r>
              <a:rPr sz="2400" u="heavy" spc="-2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příprava </a:t>
            </a:r>
            <a:r>
              <a:rPr sz="2400" u="heavy" spc="-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a způsob</a:t>
            </a:r>
            <a:r>
              <a:rPr sz="2400" u="heavy" spc="1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u="heavy" spc="-1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masáže</a:t>
            </a:r>
            <a:endParaRPr sz="24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Wingdings"/>
              <a:buChar char=""/>
              <a:tabLst>
                <a:tab pos="357505" algn="l"/>
              </a:tabLst>
            </a:pPr>
            <a:r>
              <a:rPr lang="cs-CZ" sz="2000" b="1" spc="-10" dirty="0">
                <a:solidFill>
                  <a:srgbClr val="00B050"/>
                </a:solidFill>
                <a:latin typeface="Calibri"/>
                <a:cs typeface="Calibri"/>
              </a:rPr>
              <a:t>Místnost </a:t>
            </a:r>
            <a:r>
              <a:rPr lang="cs-CZ" sz="2000" spc="-5" dirty="0">
                <a:latin typeface="Calibri"/>
                <a:cs typeface="Calibri"/>
              </a:rPr>
              <a:t>- </a:t>
            </a:r>
            <a:r>
              <a:rPr lang="cs-CZ" sz="2000" spc="-15" dirty="0">
                <a:latin typeface="Calibri"/>
                <a:cs typeface="Calibri"/>
              </a:rPr>
              <a:t>osvětlená, </a:t>
            </a:r>
            <a:r>
              <a:rPr lang="cs-CZ" sz="2000" spc="-10" dirty="0">
                <a:latin typeface="Calibri"/>
                <a:cs typeface="Calibri"/>
              </a:rPr>
              <a:t>klimatizovaná, </a:t>
            </a:r>
            <a:r>
              <a:rPr lang="cs-CZ" sz="2000" spc="-15" dirty="0">
                <a:latin typeface="Calibri"/>
                <a:cs typeface="Calibri"/>
              </a:rPr>
              <a:t>bez </a:t>
            </a:r>
            <a:r>
              <a:rPr lang="cs-CZ" sz="2000" spc="-5" dirty="0">
                <a:latin typeface="Calibri"/>
                <a:cs typeface="Calibri"/>
              </a:rPr>
              <a:t>průvanu, </a:t>
            </a:r>
            <a:r>
              <a:rPr lang="cs-CZ" sz="2000" spc="-10" dirty="0">
                <a:latin typeface="Calibri"/>
                <a:cs typeface="Calibri"/>
              </a:rPr>
              <a:t>minim. </a:t>
            </a:r>
            <a:r>
              <a:rPr lang="cs-CZ" sz="2000" spc="-5" dirty="0">
                <a:latin typeface="Calibri"/>
                <a:cs typeface="Calibri"/>
              </a:rPr>
              <a:t>2,7x3,5 m</a:t>
            </a:r>
            <a:r>
              <a:rPr lang="cs-CZ" sz="2000" spc="225" dirty="0">
                <a:latin typeface="Calibri"/>
                <a:cs typeface="Calibri"/>
              </a:rPr>
              <a:t> </a:t>
            </a:r>
            <a:r>
              <a:rPr lang="cs-CZ" sz="2000" spc="-15" dirty="0">
                <a:latin typeface="Calibri"/>
                <a:cs typeface="Calibri"/>
              </a:rPr>
              <a:t>velká,</a:t>
            </a:r>
            <a:endParaRPr lang="cs-CZ" sz="2000" dirty="0">
              <a:latin typeface="Calibri"/>
              <a:cs typeface="Calibri"/>
            </a:endParaRPr>
          </a:p>
          <a:p>
            <a:pPr marL="1497330">
              <a:lnSpc>
                <a:spcPct val="100000"/>
              </a:lnSpc>
              <a:spcBef>
                <a:spcPts val="480"/>
              </a:spcBef>
            </a:pPr>
            <a:r>
              <a:rPr lang="cs-CZ" sz="2000" spc="-10" dirty="0">
                <a:latin typeface="Calibri"/>
                <a:cs typeface="Calibri"/>
              </a:rPr>
              <a:t>teplota </a:t>
            </a:r>
            <a:r>
              <a:rPr lang="cs-CZ" sz="2000" spc="-20" dirty="0">
                <a:latin typeface="Calibri"/>
                <a:cs typeface="Calibri"/>
              </a:rPr>
              <a:t>vzduchu </a:t>
            </a:r>
            <a:r>
              <a:rPr lang="cs-CZ" sz="2000" spc="-5" dirty="0">
                <a:latin typeface="Calibri"/>
                <a:cs typeface="Calibri"/>
              </a:rPr>
              <a:t>22-24˚C</a:t>
            </a:r>
            <a:endParaRPr lang="cs-CZ" sz="2000" dirty="0">
              <a:latin typeface="Calibri"/>
              <a:cs typeface="Calibri"/>
            </a:endParaRPr>
          </a:p>
          <a:p>
            <a:pPr marL="1515110" lvl="1" indent="-133985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1515745" algn="l"/>
              </a:tabLst>
            </a:pPr>
            <a:r>
              <a:rPr lang="cs-CZ" sz="2000" dirty="0">
                <a:latin typeface="Calibri"/>
                <a:cs typeface="Calibri"/>
              </a:rPr>
              <a:t>podlaha </a:t>
            </a:r>
            <a:r>
              <a:rPr lang="cs-CZ" sz="2000" spc="-20" dirty="0">
                <a:latin typeface="Calibri"/>
                <a:cs typeface="Calibri"/>
              </a:rPr>
              <a:t>omyvatelná,</a:t>
            </a:r>
            <a:r>
              <a:rPr lang="cs-CZ" sz="2000" spc="60" dirty="0">
                <a:latin typeface="Calibri"/>
                <a:cs typeface="Calibri"/>
              </a:rPr>
              <a:t> </a:t>
            </a:r>
            <a:r>
              <a:rPr lang="cs-CZ" sz="2000" spc="-15" dirty="0">
                <a:latin typeface="Calibri"/>
                <a:cs typeface="Calibri"/>
              </a:rPr>
              <a:t>neklouzavá</a:t>
            </a:r>
            <a:endParaRPr lang="cs-CZ" sz="2000" dirty="0">
              <a:latin typeface="Calibri"/>
              <a:cs typeface="Calibri"/>
            </a:endParaRPr>
          </a:p>
          <a:p>
            <a:pPr marL="1515110" lvl="1" indent="-133985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1515745" algn="l"/>
              </a:tabLst>
            </a:pPr>
            <a:r>
              <a:rPr lang="cs-CZ" sz="2000" spc="-30" dirty="0">
                <a:latin typeface="Calibri"/>
                <a:cs typeface="Calibri"/>
              </a:rPr>
              <a:t>stěny </a:t>
            </a:r>
            <a:r>
              <a:rPr lang="cs-CZ" sz="2000" spc="-5" dirty="0">
                <a:latin typeface="Calibri"/>
                <a:cs typeface="Calibri"/>
              </a:rPr>
              <a:t>s </a:t>
            </a:r>
            <a:r>
              <a:rPr lang="cs-CZ" sz="2000" spc="-20" dirty="0">
                <a:latin typeface="Calibri"/>
                <a:cs typeface="Calibri"/>
              </a:rPr>
              <a:t>omyvatelným nátěrem </a:t>
            </a:r>
            <a:r>
              <a:rPr lang="cs-CZ" sz="2000" spc="-5" dirty="0">
                <a:latin typeface="Calibri"/>
                <a:cs typeface="Calibri"/>
              </a:rPr>
              <a:t>do </a:t>
            </a:r>
            <a:r>
              <a:rPr lang="cs-CZ" sz="2000" spc="-15" dirty="0">
                <a:latin typeface="Calibri"/>
                <a:cs typeface="Calibri"/>
              </a:rPr>
              <a:t>výšky </a:t>
            </a:r>
            <a:r>
              <a:rPr lang="cs-CZ" sz="2000" spc="-5" dirty="0">
                <a:latin typeface="Calibri"/>
                <a:cs typeface="Calibri"/>
              </a:rPr>
              <a:t>180</a:t>
            </a:r>
            <a:r>
              <a:rPr lang="cs-CZ" sz="2000" spc="245" dirty="0">
                <a:latin typeface="Calibri"/>
                <a:cs typeface="Calibri"/>
              </a:rPr>
              <a:t> </a:t>
            </a:r>
            <a:r>
              <a:rPr lang="cs-CZ" sz="2000" spc="-5" dirty="0">
                <a:latin typeface="Calibri"/>
                <a:cs typeface="Calibri"/>
              </a:rPr>
              <a:t>cm</a:t>
            </a:r>
            <a:endParaRPr lang="cs-CZ" sz="2000" dirty="0">
              <a:latin typeface="Calibri"/>
              <a:cs typeface="Calibri"/>
            </a:endParaRPr>
          </a:p>
          <a:p>
            <a:pPr marL="1515110" lvl="1" indent="-133985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1515745" algn="l"/>
              </a:tabLst>
            </a:pPr>
            <a:r>
              <a:rPr lang="cs-CZ" sz="2000" spc="-5" dirty="0">
                <a:latin typeface="Calibri"/>
                <a:cs typeface="Calibri"/>
              </a:rPr>
              <a:t> masážní </a:t>
            </a:r>
            <a:r>
              <a:rPr lang="cs-CZ" sz="2000" spc="-10" dirty="0">
                <a:latin typeface="Calibri"/>
                <a:cs typeface="Calibri"/>
              </a:rPr>
              <a:t>stůl přístupný </a:t>
            </a:r>
            <a:r>
              <a:rPr lang="cs-CZ" sz="2000" spc="-25" dirty="0">
                <a:latin typeface="Calibri"/>
                <a:cs typeface="Calibri"/>
              </a:rPr>
              <a:t>ze </a:t>
            </a:r>
            <a:r>
              <a:rPr lang="cs-CZ" sz="2000" spc="-15" dirty="0">
                <a:latin typeface="Calibri"/>
                <a:cs typeface="Calibri"/>
              </a:rPr>
              <a:t>všech stran, </a:t>
            </a:r>
            <a:r>
              <a:rPr lang="cs-CZ" sz="2000" spc="-20" dirty="0">
                <a:latin typeface="Calibri"/>
                <a:cs typeface="Calibri"/>
              </a:rPr>
              <a:t>výška </a:t>
            </a:r>
            <a:r>
              <a:rPr lang="cs-CZ" sz="2000" spc="-10" dirty="0">
                <a:latin typeface="Calibri"/>
                <a:cs typeface="Calibri"/>
              </a:rPr>
              <a:t>přiměřená</a:t>
            </a:r>
            <a:r>
              <a:rPr lang="cs-CZ" sz="2000" spc="300" dirty="0">
                <a:latin typeface="Calibri"/>
                <a:cs typeface="Calibri"/>
              </a:rPr>
              <a:t> </a:t>
            </a:r>
            <a:r>
              <a:rPr lang="cs-CZ" sz="2000" spc="-15" dirty="0">
                <a:latin typeface="Calibri"/>
                <a:cs typeface="Calibri"/>
              </a:rPr>
              <a:t>výšce</a:t>
            </a:r>
            <a:endParaRPr lang="cs-CZ" sz="2000" dirty="0">
              <a:latin typeface="Calibri"/>
              <a:cs typeface="Calibri"/>
            </a:endParaRPr>
          </a:p>
          <a:p>
            <a:pPr marL="1497330">
              <a:lnSpc>
                <a:spcPct val="100000"/>
              </a:lnSpc>
              <a:spcBef>
                <a:spcPts val="480"/>
              </a:spcBef>
            </a:pPr>
            <a:r>
              <a:rPr lang="cs-CZ" sz="2000" spc="-20" dirty="0">
                <a:latin typeface="Calibri"/>
                <a:cs typeface="Calibri"/>
              </a:rPr>
              <a:t> maséra </a:t>
            </a:r>
            <a:r>
              <a:rPr lang="cs-CZ" sz="2000" spc="-10" dirty="0">
                <a:latin typeface="Calibri"/>
                <a:cs typeface="Calibri"/>
              </a:rPr>
              <a:t>(podložka </a:t>
            </a:r>
            <a:r>
              <a:rPr lang="cs-CZ" sz="2000" spc="-5" dirty="0">
                <a:latin typeface="Calibri"/>
                <a:cs typeface="Calibri"/>
              </a:rPr>
              <a:t>pod </a:t>
            </a:r>
            <a:r>
              <a:rPr lang="cs-CZ" sz="2000" spc="-10" dirty="0">
                <a:latin typeface="Calibri"/>
                <a:cs typeface="Calibri"/>
              </a:rPr>
              <a:t>hlavu, válec </a:t>
            </a:r>
            <a:r>
              <a:rPr lang="cs-CZ" sz="2000" spc="-5" dirty="0">
                <a:latin typeface="Calibri"/>
                <a:cs typeface="Calibri"/>
              </a:rPr>
              <a:t>pod</a:t>
            </a:r>
            <a:r>
              <a:rPr lang="cs-CZ" sz="2000" spc="70" dirty="0">
                <a:latin typeface="Calibri"/>
                <a:cs typeface="Calibri"/>
              </a:rPr>
              <a:t> </a:t>
            </a:r>
            <a:r>
              <a:rPr lang="cs-CZ" sz="2000" spc="-15" dirty="0">
                <a:latin typeface="Calibri"/>
                <a:cs typeface="Calibri"/>
              </a:rPr>
              <a:t>kolena)</a:t>
            </a:r>
          </a:p>
          <a:p>
            <a:pPr marL="1497330">
              <a:lnSpc>
                <a:spcPct val="100000"/>
              </a:lnSpc>
              <a:spcBef>
                <a:spcPts val="480"/>
              </a:spcBef>
            </a:pPr>
            <a:r>
              <a:rPr lang="cs-CZ" sz="2000" spc="-15" dirty="0">
                <a:latin typeface="Calibri"/>
                <a:cs typeface="Calibri"/>
              </a:rPr>
              <a:t>- masážní stoličky</a:t>
            </a:r>
            <a:endParaRPr lang="cs-CZ" sz="20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7505" algn="l"/>
              </a:tabLst>
            </a:pPr>
            <a:r>
              <a:rPr lang="cs-CZ" sz="2000" b="1" spc="-10" dirty="0">
                <a:solidFill>
                  <a:srgbClr val="00B050"/>
                </a:solidFill>
                <a:latin typeface="Calibri"/>
                <a:cs typeface="Calibri"/>
              </a:rPr>
              <a:t>Masér</a:t>
            </a:r>
            <a:r>
              <a:rPr lang="cs-CZ" sz="2000" spc="-10" dirty="0">
                <a:solidFill>
                  <a:srgbClr val="00B050"/>
                </a:solidFill>
                <a:latin typeface="Calibri"/>
                <a:cs typeface="Calibri"/>
              </a:rPr>
              <a:t>       </a:t>
            </a:r>
            <a:r>
              <a:rPr lang="cs-CZ" sz="2000" spc="-5" dirty="0">
                <a:latin typeface="Calibri"/>
                <a:cs typeface="Calibri"/>
              </a:rPr>
              <a:t>- </a:t>
            </a:r>
            <a:r>
              <a:rPr lang="cs-CZ" sz="2000" spc="-20" dirty="0">
                <a:latin typeface="Calibri"/>
                <a:cs typeface="Calibri"/>
              </a:rPr>
              <a:t>krátce </a:t>
            </a:r>
            <a:r>
              <a:rPr lang="cs-CZ" sz="2000" spc="-15" dirty="0">
                <a:latin typeface="Calibri"/>
                <a:cs typeface="Calibri"/>
              </a:rPr>
              <a:t>zastřižené </a:t>
            </a:r>
            <a:r>
              <a:rPr lang="cs-CZ" sz="2000" spc="-30" dirty="0">
                <a:latin typeface="Calibri"/>
                <a:cs typeface="Calibri"/>
              </a:rPr>
              <a:t>nehty, </a:t>
            </a:r>
            <a:r>
              <a:rPr lang="cs-CZ" sz="2000" spc="-15" dirty="0">
                <a:latin typeface="Calibri"/>
                <a:cs typeface="Calibri"/>
              </a:rPr>
              <a:t>bez </a:t>
            </a:r>
            <a:r>
              <a:rPr lang="cs-CZ" sz="2000" spc="-10" dirty="0">
                <a:latin typeface="Calibri"/>
                <a:cs typeface="Calibri"/>
              </a:rPr>
              <a:t>prstýnků, </a:t>
            </a:r>
            <a:r>
              <a:rPr lang="cs-CZ" sz="2000" spc="-5" dirty="0">
                <a:latin typeface="Calibri"/>
                <a:cs typeface="Calibri"/>
              </a:rPr>
              <a:t>hodinek, </a:t>
            </a:r>
            <a:r>
              <a:rPr lang="cs-CZ" sz="2000" spc="-10" dirty="0">
                <a:latin typeface="Calibri"/>
                <a:cs typeface="Calibri"/>
              </a:rPr>
              <a:t>náramků,</a:t>
            </a:r>
            <a:r>
              <a:rPr lang="cs-CZ" sz="2000" spc="300" dirty="0">
                <a:latin typeface="Calibri"/>
                <a:cs typeface="Calibri"/>
              </a:rPr>
              <a:t>   </a:t>
            </a: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tabLst>
                <a:tab pos="357505" algn="l"/>
              </a:tabLst>
            </a:pPr>
            <a:r>
              <a:rPr lang="cs-CZ" sz="2000" spc="300" dirty="0">
                <a:latin typeface="Calibri"/>
                <a:cs typeface="Calibri"/>
              </a:rPr>
              <a:t>                </a:t>
            </a:r>
            <a:r>
              <a:rPr lang="cs-CZ" sz="2000" spc="-10" dirty="0">
                <a:latin typeface="Calibri"/>
                <a:cs typeface="Calibri"/>
              </a:rPr>
              <a:t>řetízků</a:t>
            </a:r>
            <a:endParaRPr lang="cs-CZ" sz="20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tabLst>
                <a:tab pos="357505" algn="l"/>
              </a:tabLst>
            </a:pPr>
            <a:r>
              <a:rPr lang="cs-CZ" sz="2000" spc="-15" dirty="0">
                <a:latin typeface="Calibri"/>
                <a:cs typeface="Calibri"/>
              </a:rPr>
              <a:t>                         -  hnisavé </a:t>
            </a:r>
            <a:r>
              <a:rPr lang="cs-CZ" sz="2000" spc="-10" dirty="0">
                <a:latin typeface="Calibri"/>
                <a:cs typeface="Calibri"/>
              </a:rPr>
              <a:t>onemocnění </a:t>
            </a:r>
            <a:r>
              <a:rPr lang="cs-CZ" sz="2000" spc="-15" dirty="0">
                <a:latin typeface="Calibri"/>
                <a:cs typeface="Calibri"/>
              </a:rPr>
              <a:t>kůže rukou, </a:t>
            </a:r>
            <a:r>
              <a:rPr lang="cs-CZ" sz="2000" spc="-5" dirty="0">
                <a:latin typeface="Calibri"/>
                <a:cs typeface="Calibri"/>
              </a:rPr>
              <a:t>akutní onemocnění   </a:t>
            </a: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tabLst>
                <a:tab pos="357505" algn="l"/>
              </a:tabLst>
            </a:pPr>
            <a:r>
              <a:rPr lang="cs-CZ" sz="2000" spc="-5" dirty="0">
                <a:latin typeface="Calibri"/>
                <a:cs typeface="Calibri"/>
              </a:rPr>
              <a:t>                            především HCD </a:t>
            </a:r>
            <a:r>
              <a:rPr lang="cs-CZ" sz="2000" spc="-10" dirty="0">
                <a:latin typeface="Calibri"/>
                <a:cs typeface="Calibri"/>
              </a:rPr>
              <a:t>(chřipka)</a:t>
            </a:r>
            <a:r>
              <a:rPr lang="cs-CZ" sz="2000" spc="215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je KI masáže</a:t>
            </a:r>
            <a:endParaRPr lang="cs-CZ"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1390650">
              <a:lnSpc>
                <a:spcPct val="100000"/>
              </a:lnSpc>
            </a:pPr>
            <a:r>
              <a:rPr spc="-15" dirty="0"/>
              <a:t>Klasická</a:t>
            </a:r>
            <a:r>
              <a:rPr spc="-40" dirty="0"/>
              <a:t> </a:t>
            </a:r>
            <a:r>
              <a:rPr spc="-5" dirty="0"/>
              <a:t>masáž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400288" cy="28469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buClr>
                <a:srgbClr val="00B050"/>
              </a:buClr>
              <a:buFont typeface="Wingdings" pitchFamily="2" charset="2"/>
              <a:buChar char="Ø"/>
              <a:tabLst>
                <a:tab pos="357505" algn="l"/>
              </a:tabLst>
            </a:pPr>
            <a:r>
              <a:rPr lang="cs-CZ" sz="2000" b="1" spc="-15" dirty="0">
                <a:solidFill>
                  <a:srgbClr val="00B050"/>
                </a:solidFill>
                <a:latin typeface="Calibri" pitchFamily="34" charset="0"/>
              </a:rPr>
              <a:t>Nemocný </a:t>
            </a:r>
            <a:r>
              <a:rPr lang="cs-CZ" sz="2000" spc="-5" dirty="0">
                <a:latin typeface="Calibri" pitchFamily="34" charset="0"/>
              </a:rPr>
              <a:t> - </a:t>
            </a:r>
            <a:r>
              <a:rPr lang="cs-CZ" sz="2000" u="sng" spc="-20" dirty="0">
                <a:latin typeface="Calibri" pitchFamily="34" charset="0"/>
              </a:rPr>
              <a:t>celková </a:t>
            </a:r>
            <a:r>
              <a:rPr lang="cs-CZ" sz="2000" u="sng" spc="-10" dirty="0">
                <a:latin typeface="Calibri" pitchFamily="34" charset="0"/>
              </a:rPr>
              <a:t>masáž </a:t>
            </a:r>
            <a:r>
              <a:rPr lang="cs-CZ" sz="2000" spc="-5" dirty="0">
                <a:latin typeface="Calibri" pitchFamily="34" charset="0"/>
              </a:rPr>
              <a:t>– </a:t>
            </a:r>
            <a:r>
              <a:rPr lang="cs-CZ" sz="2000" spc="-40" dirty="0">
                <a:latin typeface="Calibri" pitchFamily="34" charset="0"/>
              </a:rPr>
              <a:t>nahý, </a:t>
            </a:r>
            <a:r>
              <a:rPr lang="cs-CZ" sz="2000" spc="-30" dirty="0">
                <a:latin typeface="Calibri" pitchFamily="34" charset="0"/>
              </a:rPr>
              <a:t>vykoupaný, </a:t>
            </a:r>
            <a:r>
              <a:rPr lang="cs-CZ" sz="2000" spc="-10" dirty="0">
                <a:latin typeface="Calibri" pitchFamily="34" charset="0"/>
              </a:rPr>
              <a:t>zabalený </a:t>
            </a:r>
            <a:r>
              <a:rPr lang="cs-CZ" sz="2000" dirty="0">
                <a:latin typeface="Calibri" pitchFamily="34" charset="0"/>
              </a:rPr>
              <a:t>do</a:t>
            </a:r>
            <a:r>
              <a:rPr lang="cs-CZ" sz="2000" spc="195" dirty="0">
                <a:latin typeface="Calibri" pitchFamily="34" charset="0"/>
              </a:rPr>
              <a:t> </a:t>
            </a:r>
            <a:r>
              <a:rPr lang="cs-CZ" sz="2000" spc="-15" dirty="0">
                <a:latin typeface="Calibri" pitchFamily="34" charset="0"/>
              </a:rPr>
              <a:t>prostěradla</a:t>
            </a:r>
          </a:p>
          <a:p>
            <a:pPr marL="1573530" lvl="1" indent="-134620">
              <a:lnSpc>
                <a:spcPct val="100000"/>
              </a:lnSpc>
              <a:spcBef>
                <a:spcPts val="480"/>
              </a:spcBef>
              <a:buNone/>
              <a:tabLst>
                <a:tab pos="1574165" algn="l"/>
              </a:tabLst>
            </a:pPr>
            <a:r>
              <a:rPr lang="cs-CZ" sz="2000" spc="-15" dirty="0">
                <a:latin typeface="Calibri" pitchFamily="34" charset="0"/>
                <a:cs typeface="Calibri"/>
              </a:rPr>
              <a:t>-  </a:t>
            </a:r>
            <a:r>
              <a:rPr lang="cs-CZ" sz="2000" u="sng" spc="-15" dirty="0">
                <a:latin typeface="Calibri" pitchFamily="34" charset="0"/>
                <a:cs typeface="Calibri"/>
              </a:rPr>
              <a:t>částečná </a:t>
            </a:r>
            <a:r>
              <a:rPr lang="cs-CZ" sz="2000" u="sng" spc="-10" dirty="0">
                <a:latin typeface="Calibri" pitchFamily="34" charset="0"/>
                <a:cs typeface="Calibri"/>
              </a:rPr>
              <a:t>masáž </a:t>
            </a:r>
            <a:r>
              <a:rPr lang="cs-CZ" sz="2000" spc="-5" dirty="0">
                <a:latin typeface="Calibri" pitchFamily="34" charset="0"/>
                <a:cs typeface="Calibri"/>
              </a:rPr>
              <a:t>– </a:t>
            </a:r>
            <a:r>
              <a:rPr lang="cs-CZ" sz="2000" spc="-10" dirty="0">
                <a:latin typeface="Calibri" pitchFamily="34" charset="0"/>
                <a:cs typeface="Calibri"/>
              </a:rPr>
              <a:t>obnažená </a:t>
            </a:r>
            <a:r>
              <a:rPr lang="cs-CZ" sz="2000" spc="-15" dirty="0">
                <a:latin typeface="Calibri" pitchFamily="34" charset="0"/>
                <a:cs typeface="Calibri"/>
              </a:rPr>
              <a:t>masírovaná</a:t>
            </a:r>
            <a:r>
              <a:rPr lang="cs-CZ" sz="2000" spc="165" dirty="0">
                <a:latin typeface="Calibri" pitchFamily="34" charset="0"/>
                <a:cs typeface="Calibri"/>
              </a:rPr>
              <a:t> </a:t>
            </a:r>
            <a:r>
              <a:rPr lang="cs-CZ" sz="2000" spc="-20" dirty="0">
                <a:latin typeface="Calibri" pitchFamily="34" charset="0"/>
                <a:cs typeface="Calibri"/>
              </a:rPr>
              <a:t>část; uvolnit blízké části oděvu, aby nebránily volné cirkulaci</a:t>
            </a:r>
            <a:endParaRPr lang="cs-CZ" sz="2000" dirty="0">
              <a:latin typeface="Calibri" pitchFamily="34" charset="0"/>
              <a:cs typeface="Calibri"/>
            </a:endParaRPr>
          </a:p>
          <a:p>
            <a:pPr marL="1573530" lvl="1" indent="-134620">
              <a:lnSpc>
                <a:spcPct val="100000"/>
              </a:lnSpc>
              <a:spcBef>
                <a:spcPts val="480"/>
              </a:spcBef>
              <a:buNone/>
              <a:tabLst>
                <a:tab pos="1574165" algn="l"/>
              </a:tabLst>
            </a:pPr>
            <a:r>
              <a:rPr lang="cs-CZ" sz="2000" spc="-5" dirty="0">
                <a:latin typeface="Calibri" pitchFamily="34" charset="0"/>
                <a:cs typeface="Calibri"/>
              </a:rPr>
              <a:t>-  </a:t>
            </a:r>
            <a:r>
              <a:rPr lang="cs-CZ" sz="2000" u="sng" spc="-5" dirty="0">
                <a:latin typeface="Calibri" pitchFamily="34" charset="0"/>
                <a:cs typeface="Calibri"/>
              </a:rPr>
              <a:t>poloha </a:t>
            </a:r>
            <a:r>
              <a:rPr lang="cs-CZ" sz="2000" u="sng" dirty="0">
                <a:latin typeface="Calibri" pitchFamily="34" charset="0"/>
                <a:cs typeface="Calibri"/>
              </a:rPr>
              <a:t>při </a:t>
            </a:r>
            <a:r>
              <a:rPr lang="cs-CZ" sz="2000" u="sng" spc="-5" dirty="0">
                <a:latin typeface="Calibri" pitchFamily="34" charset="0"/>
                <a:cs typeface="Calibri"/>
              </a:rPr>
              <a:t>masáži </a:t>
            </a:r>
            <a:r>
              <a:rPr lang="cs-CZ" sz="2000" spc="-5" dirty="0">
                <a:latin typeface="Calibri" pitchFamily="34" charset="0"/>
                <a:cs typeface="Calibri"/>
              </a:rPr>
              <a:t>– </a:t>
            </a:r>
            <a:r>
              <a:rPr lang="cs-CZ" sz="2000" spc="-15" dirty="0">
                <a:latin typeface="Calibri" pitchFamily="34" charset="0"/>
                <a:cs typeface="Calibri"/>
              </a:rPr>
              <a:t>sed </a:t>
            </a:r>
            <a:r>
              <a:rPr lang="cs-CZ" sz="2000" spc="-5" dirty="0">
                <a:latin typeface="Calibri" pitchFamily="34" charset="0"/>
                <a:cs typeface="Calibri"/>
              </a:rPr>
              <a:t>nebo leh, přikrytý </a:t>
            </a:r>
            <a:r>
              <a:rPr lang="cs-CZ" sz="2000" spc="-15" dirty="0">
                <a:latin typeface="Calibri" pitchFamily="34" charset="0"/>
                <a:cs typeface="Calibri"/>
              </a:rPr>
              <a:t>prostěradlem,</a:t>
            </a:r>
            <a:r>
              <a:rPr lang="cs-CZ" sz="2000" spc="215" dirty="0">
                <a:latin typeface="Calibri" pitchFamily="34" charset="0"/>
                <a:cs typeface="Calibri"/>
              </a:rPr>
              <a:t> </a:t>
            </a:r>
            <a:r>
              <a:rPr lang="cs-CZ" sz="2000" spc="-40" dirty="0">
                <a:latin typeface="Calibri" pitchFamily="34" charset="0"/>
                <a:cs typeface="Calibri"/>
              </a:rPr>
              <a:t>popř.</a:t>
            </a:r>
            <a:endParaRPr lang="cs-CZ" sz="2000" dirty="0">
              <a:latin typeface="Calibri" pitchFamily="34" charset="0"/>
              <a:cs typeface="Calibri"/>
            </a:endParaRPr>
          </a:p>
          <a:p>
            <a:pPr marL="1609725">
              <a:lnSpc>
                <a:spcPct val="100000"/>
              </a:lnSpc>
              <a:spcBef>
                <a:spcPts val="480"/>
              </a:spcBef>
              <a:buNone/>
            </a:pPr>
            <a:r>
              <a:rPr lang="cs-CZ" sz="2000" spc="-10" dirty="0">
                <a:latin typeface="Calibri" pitchFamily="34" charset="0"/>
              </a:rPr>
              <a:t>     vlněnou</a:t>
            </a:r>
            <a:r>
              <a:rPr lang="cs-CZ" sz="2000" spc="-15" dirty="0">
                <a:latin typeface="Calibri" pitchFamily="34" charset="0"/>
              </a:rPr>
              <a:t> přikrývkou</a:t>
            </a:r>
          </a:p>
          <a:p>
            <a:pPr marL="1631314" lvl="2" indent="-133985">
              <a:lnSpc>
                <a:spcPct val="100000"/>
              </a:lnSpc>
              <a:spcBef>
                <a:spcPts val="480"/>
              </a:spcBef>
              <a:buNone/>
              <a:tabLst>
                <a:tab pos="1631950" algn="l"/>
              </a:tabLst>
            </a:pPr>
            <a:r>
              <a:rPr lang="cs-CZ" sz="2000" spc="-10" dirty="0">
                <a:latin typeface="Calibri" pitchFamily="34" charset="0"/>
                <a:cs typeface="Calibri"/>
              </a:rPr>
              <a:t>  leh </a:t>
            </a:r>
            <a:r>
              <a:rPr lang="cs-CZ" sz="2000" spc="-5" dirty="0">
                <a:latin typeface="Calibri" pitchFamily="34" charset="0"/>
                <a:cs typeface="Calibri"/>
              </a:rPr>
              <a:t>– </a:t>
            </a:r>
            <a:r>
              <a:rPr lang="cs-CZ" sz="2000" spc="-10" dirty="0">
                <a:latin typeface="Calibri" pitchFamily="34" charset="0"/>
                <a:cs typeface="Calibri"/>
              </a:rPr>
              <a:t>masáž </a:t>
            </a:r>
            <a:r>
              <a:rPr lang="cs-CZ" sz="2000" spc="-5" dirty="0">
                <a:latin typeface="Calibri" pitchFamily="34" charset="0"/>
                <a:cs typeface="Calibri"/>
              </a:rPr>
              <a:t>DKK, zad, břicha, hrudníku a</a:t>
            </a:r>
            <a:r>
              <a:rPr lang="cs-CZ" sz="2000" spc="50" dirty="0">
                <a:latin typeface="Calibri" pitchFamily="34" charset="0"/>
                <a:cs typeface="Calibri"/>
              </a:rPr>
              <a:t> </a:t>
            </a:r>
            <a:r>
              <a:rPr lang="cs-CZ" sz="2000" spc="-5" dirty="0">
                <a:latin typeface="Calibri" pitchFamily="34" charset="0"/>
                <a:cs typeface="Calibri"/>
              </a:rPr>
              <a:t>HKK</a:t>
            </a:r>
            <a:endParaRPr lang="cs-CZ" sz="2000" dirty="0">
              <a:latin typeface="Calibri" pitchFamily="34" charset="0"/>
              <a:cs typeface="Calibri"/>
            </a:endParaRPr>
          </a:p>
          <a:p>
            <a:pPr marL="1631314" lvl="2" indent="-133985">
              <a:lnSpc>
                <a:spcPct val="100000"/>
              </a:lnSpc>
              <a:spcBef>
                <a:spcPts val="480"/>
              </a:spcBef>
              <a:buNone/>
              <a:tabLst>
                <a:tab pos="1631950" algn="l"/>
              </a:tabLst>
            </a:pPr>
            <a:r>
              <a:rPr lang="cs-CZ" sz="2000" spc="-15" dirty="0">
                <a:latin typeface="Calibri" pitchFamily="34" charset="0"/>
                <a:cs typeface="Calibri"/>
              </a:rPr>
              <a:t>  sed </a:t>
            </a:r>
            <a:r>
              <a:rPr lang="cs-CZ" sz="2000" spc="-5" dirty="0">
                <a:latin typeface="Calibri" pitchFamily="34" charset="0"/>
                <a:cs typeface="Calibri"/>
              </a:rPr>
              <a:t>– </a:t>
            </a:r>
            <a:r>
              <a:rPr lang="cs-CZ" sz="2000" spc="-10" dirty="0">
                <a:latin typeface="Calibri" pitchFamily="34" charset="0"/>
                <a:cs typeface="Calibri"/>
              </a:rPr>
              <a:t>masáž </a:t>
            </a:r>
            <a:r>
              <a:rPr lang="cs-CZ" sz="2000" spc="-35" dirty="0">
                <a:latin typeface="Calibri" pitchFamily="34" charset="0"/>
                <a:cs typeface="Calibri"/>
              </a:rPr>
              <a:t>hlavy, </a:t>
            </a:r>
            <a:r>
              <a:rPr lang="cs-CZ" sz="2000" spc="-5" dirty="0">
                <a:latin typeface="Calibri" pitchFamily="34" charset="0"/>
                <a:cs typeface="Calibri"/>
              </a:rPr>
              <a:t>šíje, </a:t>
            </a:r>
            <a:r>
              <a:rPr lang="cs-CZ" sz="2000" spc="-10" dirty="0">
                <a:latin typeface="Calibri" pitchFamily="34" charset="0"/>
                <a:cs typeface="Calibri"/>
              </a:rPr>
              <a:t>ramen, </a:t>
            </a:r>
            <a:r>
              <a:rPr lang="cs-CZ" sz="2000" dirty="0">
                <a:latin typeface="Calibri" pitchFamily="34" charset="0"/>
                <a:cs typeface="Calibri"/>
              </a:rPr>
              <a:t>případ. </a:t>
            </a:r>
            <a:r>
              <a:rPr lang="cs-CZ" sz="2000" spc="-5" dirty="0">
                <a:latin typeface="Calibri" pitchFamily="34" charset="0"/>
                <a:cs typeface="Calibri"/>
              </a:rPr>
              <a:t>HKK, </a:t>
            </a:r>
            <a:r>
              <a:rPr lang="cs-CZ" sz="2000" spc="-15" dirty="0">
                <a:latin typeface="Calibri" pitchFamily="34" charset="0"/>
                <a:cs typeface="Calibri"/>
              </a:rPr>
              <a:t>částečná</a:t>
            </a:r>
            <a:r>
              <a:rPr lang="cs-CZ" sz="2000" spc="245" dirty="0">
                <a:latin typeface="Calibri" pitchFamily="34" charset="0"/>
                <a:cs typeface="Calibri"/>
              </a:rPr>
              <a:t> </a:t>
            </a:r>
            <a:r>
              <a:rPr lang="cs-CZ" sz="2000" spc="-10" dirty="0">
                <a:latin typeface="Calibri" pitchFamily="34" charset="0"/>
                <a:cs typeface="Calibri"/>
              </a:rPr>
              <a:t>masáž</a:t>
            </a:r>
            <a:endParaRPr lang="cs-CZ" sz="2000" dirty="0">
              <a:latin typeface="Calibri" pitchFamily="34" charset="0"/>
              <a:cs typeface="Calibri"/>
            </a:endParaRPr>
          </a:p>
          <a:p>
            <a:pPr marL="2237740">
              <a:lnSpc>
                <a:spcPct val="100000"/>
              </a:lnSpc>
              <a:spcBef>
                <a:spcPts val="480"/>
              </a:spcBef>
              <a:buNone/>
            </a:pPr>
            <a:r>
              <a:rPr lang="cs-CZ" sz="2000" spc="-15" dirty="0">
                <a:latin typeface="Calibri" pitchFamily="34" charset="0"/>
              </a:rPr>
              <a:t>    kolena, </a:t>
            </a:r>
            <a:r>
              <a:rPr lang="cs-CZ" sz="2000" spc="-10" dirty="0">
                <a:latin typeface="Calibri" pitchFamily="34" charset="0"/>
              </a:rPr>
              <a:t>podkolení </a:t>
            </a:r>
            <a:r>
              <a:rPr lang="cs-CZ" sz="2000" spc="-5" dirty="0">
                <a:latin typeface="Calibri" pitchFamily="34" charset="0"/>
              </a:rPr>
              <a:t>a</a:t>
            </a:r>
            <a:r>
              <a:rPr lang="cs-CZ" sz="2000" spc="-25" dirty="0">
                <a:latin typeface="Calibri" pitchFamily="34" charset="0"/>
              </a:rPr>
              <a:t> </a:t>
            </a:r>
            <a:r>
              <a:rPr lang="cs-CZ" sz="2000" spc="-15" dirty="0">
                <a:latin typeface="Calibri" pitchFamily="34" charset="0"/>
              </a:rPr>
              <a:t>nohy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1390650">
              <a:lnSpc>
                <a:spcPct val="100000"/>
              </a:lnSpc>
            </a:pPr>
            <a:r>
              <a:rPr spc="-15" dirty="0"/>
              <a:t>Klasická</a:t>
            </a:r>
            <a:r>
              <a:rPr spc="-40" dirty="0"/>
              <a:t> </a:t>
            </a:r>
            <a:r>
              <a:rPr spc="-5" dirty="0"/>
              <a:t>masáž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533400" y="1447800"/>
            <a:ext cx="8229600" cy="5224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spcBef>
                <a:spcPts val="480"/>
              </a:spcBef>
              <a:buClr>
                <a:srgbClr val="00B050"/>
              </a:buClr>
              <a:buFont typeface="Wingdings" pitchFamily="2" charset="2"/>
              <a:buChar char="Ø"/>
              <a:tabLst>
                <a:tab pos="357505" algn="l"/>
              </a:tabLst>
            </a:pPr>
            <a:r>
              <a:rPr lang="cs-CZ" sz="2000" b="1" spc="-5" dirty="0">
                <a:solidFill>
                  <a:srgbClr val="00B050"/>
                </a:solidFill>
                <a:latin typeface="Calibri" pitchFamily="34" charset="0"/>
              </a:rPr>
              <a:t>Masážní </a:t>
            </a:r>
            <a:r>
              <a:rPr lang="cs-CZ" sz="2000" b="1" spc="-15" dirty="0">
                <a:solidFill>
                  <a:srgbClr val="00B050"/>
                </a:solidFill>
                <a:latin typeface="Calibri" pitchFamily="34" charset="0"/>
              </a:rPr>
              <a:t>prostředky </a:t>
            </a:r>
          </a:p>
          <a:p>
            <a:pPr marL="356870" indent="-344170">
              <a:spcBef>
                <a:spcPts val="480"/>
              </a:spcBef>
              <a:buClr>
                <a:srgbClr val="00B050"/>
              </a:buClr>
              <a:buFont typeface="Arial" pitchFamily="34" charset="0"/>
              <a:buChar char="•"/>
              <a:tabLst>
                <a:tab pos="357505" algn="l"/>
              </a:tabLst>
            </a:pPr>
            <a:r>
              <a:rPr lang="cs-CZ" sz="2000" spc="-10" dirty="0">
                <a:latin typeface="Calibri" pitchFamily="34" charset="0"/>
              </a:rPr>
              <a:t>lihové </a:t>
            </a:r>
            <a:r>
              <a:rPr lang="cs-CZ" sz="2000" spc="-15" dirty="0">
                <a:latin typeface="Calibri" pitchFamily="34" charset="0"/>
              </a:rPr>
              <a:t>přípravky </a:t>
            </a:r>
            <a:r>
              <a:rPr lang="cs-CZ" sz="2000" spc="-5" dirty="0">
                <a:latin typeface="Calibri" pitchFamily="34" charset="0"/>
              </a:rPr>
              <a:t>– </a:t>
            </a:r>
            <a:r>
              <a:rPr lang="cs-CZ" sz="2000" spc="-5" dirty="0">
                <a:latin typeface="Calibri" pitchFamily="34" charset="0"/>
                <a:cs typeface="Calibri"/>
              </a:rPr>
              <a:t>Alpa, </a:t>
            </a:r>
            <a:r>
              <a:rPr lang="cs-CZ" sz="2000" spc="-5" dirty="0" err="1">
                <a:latin typeface="Calibri" pitchFamily="34" charset="0"/>
                <a:cs typeface="Calibri"/>
              </a:rPr>
              <a:t>Lesana</a:t>
            </a:r>
            <a:r>
              <a:rPr lang="cs-CZ" sz="2000" spc="-5" dirty="0">
                <a:latin typeface="Calibri" pitchFamily="34" charset="0"/>
                <a:cs typeface="Calibri"/>
              </a:rPr>
              <a:t>, </a:t>
            </a:r>
            <a:r>
              <a:rPr lang="cs-CZ" sz="2000" spc="-10" dirty="0" err="1">
                <a:latin typeface="Calibri" pitchFamily="34" charset="0"/>
                <a:cs typeface="Calibri"/>
              </a:rPr>
              <a:t>Sportovka</a:t>
            </a:r>
            <a:r>
              <a:rPr lang="cs-CZ" sz="2000" spc="-10" dirty="0">
                <a:latin typeface="Calibri" pitchFamily="34" charset="0"/>
                <a:cs typeface="Calibri"/>
              </a:rPr>
              <a:t> (tekutina)</a:t>
            </a:r>
          </a:p>
          <a:p>
            <a:pPr marL="2640330" marR="889000">
              <a:lnSpc>
                <a:spcPct val="120000"/>
              </a:lnSpc>
              <a:buNone/>
            </a:pPr>
            <a:r>
              <a:rPr lang="cs-CZ" sz="2000" spc="-10" dirty="0">
                <a:latin typeface="Calibri" pitchFamily="34" charset="0"/>
                <a:cs typeface="Calibri"/>
              </a:rPr>
              <a:t>     </a:t>
            </a:r>
            <a:r>
              <a:rPr lang="cs-CZ" sz="2000" spc="-10" dirty="0" err="1">
                <a:latin typeface="Calibri" pitchFamily="34" charset="0"/>
                <a:cs typeface="Calibri"/>
              </a:rPr>
              <a:t>Sportovka</a:t>
            </a:r>
            <a:r>
              <a:rPr lang="cs-CZ" sz="2000" spc="-10" dirty="0">
                <a:latin typeface="Calibri" pitchFamily="34" charset="0"/>
                <a:cs typeface="Calibri"/>
              </a:rPr>
              <a:t> </a:t>
            </a:r>
            <a:r>
              <a:rPr lang="cs-CZ" sz="2000" spc="-5" dirty="0">
                <a:latin typeface="Calibri" pitchFamily="34" charset="0"/>
                <a:cs typeface="Calibri"/>
              </a:rPr>
              <a:t>A </a:t>
            </a:r>
            <a:r>
              <a:rPr lang="cs-CZ" sz="2000" spc="-5" dirty="0">
                <a:latin typeface="Calibri" pitchFamily="34" charset="0"/>
              </a:rPr>
              <a:t>– základní </a:t>
            </a:r>
            <a:r>
              <a:rPr lang="cs-CZ" sz="2000" spc="-10" dirty="0">
                <a:latin typeface="Calibri" pitchFamily="34" charset="0"/>
              </a:rPr>
              <a:t>(</a:t>
            </a:r>
            <a:r>
              <a:rPr lang="cs-CZ" sz="2000" spc="-10" dirty="0" err="1">
                <a:latin typeface="Calibri" pitchFamily="34" charset="0"/>
              </a:rPr>
              <a:t>protizánětl</a:t>
            </a:r>
            <a:r>
              <a:rPr lang="cs-CZ" sz="2000" spc="-10" dirty="0">
                <a:latin typeface="Calibri" pitchFamily="34" charset="0"/>
              </a:rPr>
              <a:t>. </a:t>
            </a:r>
            <a:r>
              <a:rPr lang="cs-CZ" sz="2000" spc="-5" dirty="0">
                <a:latin typeface="Calibri" pitchFamily="34" charset="0"/>
              </a:rPr>
              <a:t>účinek)  </a:t>
            </a:r>
            <a:r>
              <a:rPr lang="cs-CZ" sz="2000" spc="-10" dirty="0" err="1">
                <a:latin typeface="Calibri" pitchFamily="34" charset="0"/>
                <a:cs typeface="Calibri"/>
              </a:rPr>
              <a:t>Sportovka</a:t>
            </a:r>
            <a:r>
              <a:rPr lang="cs-CZ" sz="2000" spc="-10" dirty="0">
                <a:latin typeface="Calibri" pitchFamily="34" charset="0"/>
                <a:cs typeface="Calibri"/>
              </a:rPr>
              <a:t> </a:t>
            </a:r>
            <a:r>
              <a:rPr lang="cs-CZ" sz="2000" spc="-5" dirty="0">
                <a:latin typeface="Calibri" pitchFamily="34" charset="0"/>
                <a:cs typeface="Calibri"/>
              </a:rPr>
              <a:t>B </a:t>
            </a:r>
            <a:r>
              <a:rPr lang="cs-CZ" sz="2000" spc="-5" dirty="0">
                <a:latin typeface="Calibri" pitchFamily="34" charset="0"/>
              </a:rPr>
              <a:t>– </a:t>
            </a:r>
            <a:r>
              <a:rPr lang="cs-CZ" sz="2000" spc="-15" dirty="0">
                <a:latin typeface="Calibri" pitchFamily="34" charset="0"/>
              </a:rPr>
              <a:t>hřejivá </a:t>
            </a:r>
            <a:r>
              <a:rPr lang="cs-CZ" sz="2000" spc="-20" dirty="0">
                <a:latin typeface="Calibri" pitchFamily="34" charset="0"/>
              </a:rPr>
              <a:t>(dráždivá </a:t>
            </a:r>
            <a:r>
              <a:rPr lang="cs-CZ" sz="2000" spc="-10" dirty="0">
                <a:latin typeface="Calibri" pitchFamily="34" charset="0"/>
              </a:rPr>
              <a:t>masáž)  </a:t>
            </a:r>
            <a:r>
              <a:rPr lang="cs-CZ" sz="2000" spc="-10" dirty="0" err="1">
                <a:latin typeface="Calibri" pitchFamily="34" charset="0"/>
                <a:cs typeface="Calibri"/>
              </a:rPr>
              <a:t>Sportovka</a:t>
            </a:r>
            <a:r>
              <a:rPr lang="cs-CZ" sz="2000" spc="-10" dirty="0">
                <a:latin typeface="Calibri" pitchFamily="34" charset="0"/>
                <a:cs typeface="Calibri"/>
              </a:rPr>
              <a:t> </a:t>
            </a:r>
            <a:r>
              <a:rPr lang="cs-CZ" sz="2000" spc="-5" dirty="0">
                <a:latin typeface="Calibri" pitchFamily="34" charset="0"/>
                <a:cs typeface="Calibri"/>
              </a:rPr>
              <a:t>C </a:t>
            </a:r>
            <a:r>
              <a:rPr lang="cs-CZ" sz="2000" spc="-5" dirty="0">
                <a:latin typeface="Calibri" pitchFamily="34" charset="0"/>
              </a:rPr>
              <a:t>– </a:t>
            </a:r>
            <a:r>
              <a:rPr lang="cs-CZ" sz="2000" spc="-10" dirty="0">
                <a:latin typeface="Calibri" pitchFamily="34" charset="0"/>
              </a:rPr>
              <a:t>chladivá </a:t>
            </a:r>
            <a:r>
              <a:rPr lang="cs-CZ" sz="2000" spc="-5" dirty="0">
                <a:latin typeface="Calibri" pitchFamily="34" charset="0"/>
              </a:rPr>
              <a:t>(uklidňující</a:t>
            </a:r>
            <a:r>
              <a:rPr lang="cs-CZ" sz="2000" spc="65" dirty="0">
                <a:latin typeface="Calibri" pitchFamily="34" charset="0"/>
              </a:rPr>
              <a:t> </a:t>
            </a:r>
            <a:r>
              <a:rPr lang="cs-CZ" sz="2000" spc="-10" dirty="0">
                <a:latin typeface="Calibri" pitchFamily="34" charset="0"/>
              </a:rPr>
              <a:t>masáž)</a:t>
            </a:r>
          </a:p>
          <a:p>
            <a:pPr marL="12700">
              <a:lnSpc>
                <a:spcPct val="100000"/>
              </a:lnSpc>
              <a:buClr>
                <a:srgbClr val="00B050"/>
              </a:buClr>
              <a:buFont typeface="Arial" pitchFamily="34" charset="0"/>
              <a:buChar char="•"/>
            </a:pPr>
            <a:r>
              <a:rPr lang="cs-CZ" sz="2000" spc="-5" dirty="0">
                <a:latin typeface="Calibri" pitchFamily="34" charset="0"/>
              </a:rPr>
              <a:t>emulzní </a:t>
            </a:r>
            <a:r>
              <a:rPr lang="cs-CZ" sz="2000" spc="-15" dirty="0">
                <a:latin typeface="Calibri" pitchFamily="34" charset="0"/>
              </a:rPr>
              <a:t>přípravky - </a:t>
            </a:r>
            <a:r>
              <a:rPr lang="cs-CZ" sz="2000" spc="-5" dirty="0" err="1">
                <a:latin typeface="Calibri" pitchFamily="34" charset="0"/>
              </a:rPr>
              <a:t>Emspoma</a:t>
            </a:r>
            <a:r>
              <a:rPr lang="cs-CZ" sz="2000" spc="-5" dirty="0">
                <a:latin typeface="Calibri" pitchFamily="34" charset="0"/>
              </a:rPr>
              <a:t> - </a:t>
            </a:r>
            <a:r>
              <a:rPr lang="cs-CZ" sz="2000" spc="-10" dirty="0">
                <a:latin typeface="Calibri" pitchFamily="34" charset="0"/>
              </a:rPr>
              <a:t>univerzální </a:t>
            </a:r>
            <a:r>
              <a:rPr lang="cs-CZ" sz="2000" spc="-5" dirty="0">
                <a:latin typeface="Calibri" pitchFamily="34" charset="0"/>
              </a:rPr>
              <a:t>–</a:t>
            </a:r>
            <a:r>
              <a:rPr lang="cs-CZ" sz="2000" spc="140" dirty="0">
                <a:latin typeface="Calibri" pitchFamily="34" charset="0"/>
              </a:rPr>
              <a:t> </a:t>
            </a:r>
            <a:r>
              <a:rPr lang="cs-CZ" sz="2000" spc="-5" dirty="0">
                <a:latin typeface="Calibri" pitchFamily="34" charset="0"/>
              </a:rPr>
              <a:t>bílá</a:t>
            </a:r>
          </a:p>
          <a:p>
            <a:pPr marL="3174365" indent="-134620">
              <a:lnSpc>
                <a:spcPct val="100000"/>
              </a:lnSpc>
              <a:spcBef>
                <a:spcPts val="480"/>
              </a:spcBef>
              <a:buNone/>
              <a:tabLst>
                <a:tab pos="3175000" algn="l"/>
              </a:tabLst>
            </a:pPr>
            <a:r>
              <a:rPr lang="cs-CZ" sz="2000" spc="-25" dirty="0">
                <a:latin typeface="Calibri" pitchFamily="34" charset="0"/>
              </a:rPr>
              <a:t>       - oranžová </a:t>
            </a:r>
            <a:r>
              <a:rPr lang="cs-CZ" sz="2000" spc="-5" dirty="0">
                <a:latin typeface="Calibri" pitchFamily="34" charset="0"/>
              </a:rPr>
              <a:t>–</a:t>
            </a:r>
            <a:r>
              <a:rPr lang="cs-CZ" sz="2000" dirty="0">
                <a:latin typeface="Calibri" pitchFamily="34" charset="0"/>
              </a:rPr>
              <a:t> </a:t>
            </a:r>
            <a:r>
              <a:rPr lang="cs-CZ" sz="2000" spc="-15" dirty="0">
                <a:latin typeface="Calibri" pitchFamily="34" charset="0"/>
              </a:rPr>
              <a:t>hřejivá</a:t>
            </a:r>
          </a:p>
          <a:p>
            <a:pPr marL="3174365" indent="-134620">
              <a:lnSpc>
                <a:spcPct val="100000"/>
              </a:lnSpc>
              <a:spcBef>
                <a:spcPts val="480"/>
              </a:spcBef>
              <a:buNone/>
              <a:tabLst>
                <a:tab pos="3175000" algn="l"/>
              </a:tabLst>
            </a:pPr>
            <a:r>
              <a:rPr lang="cs-CZ" sz="2000" spc="-15" dirty="0">
                <a:latin typeface="Calibri" pitchFamily="34" charset="0"/>
              </a:rPr>
              <a:t>       - modrá </a:t>
            </a:r>
            <a:r>
              <a:rPr lang="cs-CZ" sz="2000" spc="-5" dirty="0">
                <a:latin typeface="Calibri" pitchFamily="34" charset="0"/>
              </a:rPr>
              <a:t>–</a:t>
            </a:r>
            <a:r>
              <a:rPr lang="cs-CZ" sz="2000" spc="-20" dirty="0">
                <a:latin typeface="Calibri" pitchFamily="34" charset="0"/>
              </a:rPr>
              <a:t> </a:t>
            </a:r>
            <a:r>
              <a:rPr lang="cs-CZ" sz="2000" spc="-10" dirty="0">
                <a:latin typeface="Calibri" pitchFamily="34" charset="0"/>
              </a:rPr>
              <a:t>chladivá</a:t>
            </a:r>
          </a:p>
          <a:p>
            <a:pPr marL="3174365" indent="-134620">
              <a:lnSpc>
                <a:spcPct val="100000"/>
              </a:lnSpc>
              <a:spcBef>
                <a:spcPts val="480"/>
              </a:spcBef>
              <a:buNone/>
              <a:tabLst>
                <a:tab pos="3175000" algn="l"/>
              </a:tabLst>
            </a:pPr>
            <a:r>
              <a:rPr lang="cs-CZ" sz="2000" spc="-15" dirty="0">
                <a:latin typeface="Calibri" pitchFamily="34" charset="0"/>
              </a:rPr>
              <a:t>       - zelená </a:t>
            </a:r>
            <a:r>
              <a:rPr lang="cs-CZ" sz="2000" spc="-5" dirty="0">
                <a:latin typeface="Calibri" pitchFamily="34" charset="0"/>
              </a:rPr>
              <a:t>– </a:t>
            </a:r>
            <a:r>
              <a:rPr lang="cs-CZ" sz="2000" spc="-15" dirty="0">
                <a:latin typeface="Calibri" pitchFamily="34" charset="0"/>
              </a:rPr>
              <a:t>odstraňuje místní citlivost,</a:t>
            </a:r>
            <a:r>
              <a:rPr lang="cs-CZ" sz="2000" spc="235" dirty="0">
                <a:latin typeface="Calibri" pitchFamily="34" charset="0"/>
              </a:rPr>
              <a:t>   </a:t>
            </a:r>
          </a:p>
          <a:p>
            <a:pPr marL="3174365" indent="-134620">
              <a:lnSpc>
                <a:spcPct val="100000"/>
              </a:lnSpc>
              <a:spcBef>
                <a:spcPts val="480"/>
              </a:spcBef>
              <a:buNone/>
              <a:tabLst>
                <a:tab pos="3175000" algn="l"/>
              </a:tabLst>
            </a:pPr>
            <a:r>
              <a:rPr lang="cs-CZ" sz="2000" spc="235" dirty="0">
                <a:latin typeface="Calibri" pitchFamily="34" charset="0"/>
              </a:rPr>
              <a:t>              </a:t>
            </a:r>
            <a:r>
              <a:rPr lang="cs-CZ" sz="2000" spc="-10" dirty="0">
                <a:latin typeface="Calibri" pitchFamily="34" charset="0"/>
              </a:rPr>
              <a:t>únavu</a:t>
            </a:r>
          </a:p>
          <a:p>
            <a:pPr marL="3174365" indent="-134620">
              <a:lnSpc>
                <a:spcPct val="100000"/>
              </a:lnSpc>
              <a:spcBef>
                <a:spcPts val="480"/>
              </a:spcBef>
              <a:buNone/>
              <a:tabLst>
                <a:tab pos="3175000" algn="l"/>
              </a:tabLst>
            </a:pPr>
            <a:r>
              <a:rPr lang="cs-CZ" sz="2000" spc="-5" dirty="0">
                <a:latin typeface="Calibri" pitchFamily="34" charset="0"/>
              </a:rPr>
              <a:t>   Speciál – </a:t>
            </a:r>
            <a:r>
              <a:rPr lang="cs-CZ" sz="2000" spc="-5" dirty="0" err="1">
                <a:latin typeface="Calibri" pitchFamily="34" charset="0"/>
              </a:rPr>
              <a:t>voděodpudivý</a:t>
            </a:r>
            <a:r>
              <a:rPr lang="cs-CZ" sz="2000" spc="-50" dirty="0">
                <a:latin typeface="Calibri" pitchFamily="34" charset="0"/>
              </a:rPr>
              <a:t> </a:t>
            </a:r>
            <a:r>
              <a:rPr lang="cs-CZ" sz="2000" spc="-5" dirty="0">
                <a:latin typeface="Calibri" pitchFamily="34" charset="0"/>
              </a:rPr>
              <a:t>účinek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  <a:buNone/>
            </a:pPr>
            <a:r>
              <a:rPr lang="cs-CZ" sz="2000" spc="-10" dirty="0">
                <a:latin typeface="Calibri" pitchFamily="34" charset="0"/>
                <a:cs typeface="Calibri"/>
              </a:rPr>
              <a:t> </a:t>
            </a:r>
            <a:r>
              <a:rPr lang="cs-CZ" sz="2000" spc="-10" dirty="0" err="1">
                <a:latin typeface="Calibri" pitchFamily="34" charset="0"/>
                <a:cs typeface="Calibri"/>
              </a:rPr>
              <a:t>Mykant</a:t>
            </a:r>
            <a:r>
              <a:rPr lang="cs-CZ" sz="2000" spc="-10" dirty="0">
                <a:latin typeface="Calibri" pitchFamily="34" charset="0"/>
                <a:cs typeface="Calibri"/>
              </a:rPr>
              <a:t> </a:t>
            </a:r>
            <a:r>
              <a:rPr lang="cs-CZ" sz="2000" spc="-5" dirty="0">
                <a:latin typeface="Calibri" pitchFamily="34" charset="0"/>
              </a:rPr>
              <a:t>– </a:t>
            </a:r>
            <a:r>
              <a:rPr lang="cs-CZ" sz="2000" spc="-15" dirty="0">
                <a:latin typeface="Calibri" pitchFamily="34" charset="0"/>
              </a:rPr>
              <a:t>masáže</a:t>
            </a:r>
            <a:r>
              <a:rPr lang="cs-CZ" sz="2000" spc="-25" dirty="0">
                <a:latin typeface="Calibri" pitchFamily="34" charset="0"/>
              </a:rPr>
              <a:t> </a:t>
            </a:r>
            <a:r>
              <a:rPr lang="cs-CZ" sz="2000" spc="-5" dirty="0">
                <a:latin typeface="Calibri" pitchFamily="34" charset="0"/>
              </a:rPr>
              <a:t>chodidel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  <a:buNone/>
            </a:pPr>
            <a:r>
              <a:rPr lang="cs-CZ" sz="2000" spc="-10" dirty="0">
                <a:latin typeface="Calibri" pitchFamily="34" charset="0"/>
                <a:cs typeface="Calibri"/>
              </a:rPr>
              <a:t>Gely </a:t>
            </a:r>
            <a:r>
              <a:rPr lang="cs-CZ" sz="2000" spc="-5" dirty="0">
                <a:latin typeface="Calibri" pitchFamily="34" charset="0"/>
              </a:rPr>
              <a:t>– </a:t>
            </a:r>
            <a:r>
              <a:rPr lang="cs-CZ" sz="2000" spc="-15" dirty="0">
                <a:latin typeface="Calibri" pitchFamily="34" charset="0"/>
              </a:rPr>
              <a:t>hřejivé </a:t>
            </a:r>
            <a:r>
              <a:rPr lang="cs-CZ" sz="2000" spc="-5" dirty="0">
                <a:latin typeface="Calibri" pitchFamily="34" charset="0"/>
              </a:rPr>
              <a:t>nebo</a:t>
            </a:r>
            <a:r>
              <a:rPr lang="cs-CZ" sz="2000" spc="40" dirty="0">
                <a:latin typeface="Calibri" pitchFamily="34" charset="0"/>
              </a:rPr>
              <a:t> </a:t>
            </a:r>
            <a:r>
              <a:rPr lang="cs-CZ" sz="2000" spc="-10" dirty="0">
                <a:latin typeface="Calibri" pitchFamily="34" charset="0"/>
              </a:rPr>
              <a:t>chladivé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  <a:buNone/>
            </a:pPr>
            <a:r>
              <a:rPr lang="cs-CZ" sz="2000" spc="-5" dirty="0">
                <a:latin typeface="Calibri" pitchFamily="34" charset="0"/>
              </a:rPr>
              <a:t>Oleje, </a:t>
            </a:r>
            <a:r>
              <a:rPr lang="cs-CZ" sz="2000" spc="-15" dirty="0">
                <a:latin typeface="Calibri" pitchFamily="34" charset="0"/>
              </a:rPr>
              <a:t>masti </a:t>
            </a:r>
            <a:r>
              <a:rPr lang="cs-CZ" sz="2000" spc="-5" dirty="0">
                <a:latin typeface="Calibri" pitchFamily="34" charset="0"/>
              </a:rPr>
              <a:t>a </a:t>
            </a:r>
            <a:r>
              <a:rPr lang="cs-CZ" sz="2000" spc="-25" dirty="0">
                <a:latin typeface="Calibri" pitchFamily="34" charset="0"/>
              </a:rPr>
              <a:t>krémy </a:t>
            </a:r>
            <a:r>
              <a:rPr lang="cs-CZ" sz="2000" spc="-5" dirty="0">
                <a:latin typeface="Calibri" pitchFamily="34" charset="0"/>
              </a:rPr>
              <a:t>– u osob se suchou</a:t>
            </a:r>
            <a:r>
              <a:rPr lang="cs-CZ" sz="2000" spc="160" dirty="0">
                <a:latin typeface="Calibri" pitchFamily="34" charset="0"/>
              </a:rPr>
              <a:t> </a:t>
            </a:r>
            <a:r>
              <a:rPr lang="cs-CZ" sz="2000" spc="-25" dirty="0">
                <a:latin typeface="Calibri" pitchFamily="34" charset="0"/>
              </a:rPr>
              <a:t>pokožkou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1390650">
              <a:lnSpc>
                <a:spcPct val="100000"/>
              </a:lnSpc>
            </a:pPr>
            <a:r>
              <a:rPr spc="-15" dirty="0"/>
              <a:t>Klasická</a:t>
            </a:r>
            <a:r>
              <a:rPr spc="-40" dirty="0"/>
              <a:t> </a:t>
            </a:r>
            <a:r>
              <a:rPr spc="-5" dirty="0"/>
              <a:t>masáž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630553"/>
            <a:ext cx="7847330" cy="439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buFont typeface="Wingdings"/>
              <a:buChar char=""/>
              <a:tabLst>
                <a:tab pos="357505" algn="l"/>
              </a:tabLst>
            </a:pPr>
            <a:r>
              <a:rPr sz="2000" b="1" spc="-30" dirty="0">
                <a:solidFill>
                  <a:srgbClr val="00B050"/>
                </a:solidFill>
                <a:latin typeface="Calibri"/>
                <a:cs typeface="Calibri"/>
              </a:rPr>
              <a:t>Trvání</a:t>
            </a:r>
            <a:r>
              <a:rPr sz="2000" b="1" spc="-7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B050"/>
                </a:solidFill>
                <a:latin typeface="Calibri"/>
                <a:cs typeface="Calibri"/>
              </a:rPr>
              <a:t>masáže</a:t>
            </a:r>
            <a:endParaRPr sz="2000" b="1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480"/>
              </a:spcBef>
            </a:pPr>
            <a:r>
              <a:rPr sz="2000" spc="-25" dirty="0">
                <a:latin typeface="Calibri"/>
                <a:cs typeface="Calibri"/>
              </a:rPr>
              <a:t>celková </a:t>
            </a:r>
            <a:r>
              <a:rPr sz="2000" spc="-10" dirty="0">
                <a:latin typeface="Calibri"/>
                <a:cs typeface="Calibri"/>
              </a:rPr>
              <a:t>masáž </a:t>
            </a:r>
            <a:r>
              <a:rPr sz="2000" spc="-5" dirty="0">
                <a:latin typeface="Calibri"/>
                <a:cs typeface="Calibri"/>
              </a:rPr>
              <a:t>– </a:t>
            </a:r>
            <a:r>
              <a:rPr sz="2000" spc="-10" dirty="0">
                <a:latin typeface="Calibri"/>
                <a:cs typeface="Calibri"/>
              </a:rPr>
              <a:t>50 </a:t>
            </a:r>
            <a:r>
              <a:rPr sz="2000" spc="-5" dirty="0">
                <a:latin typeface="Calibri"/>
                <a:cs typeface="Calibri"/>
              </a:rPr>
              <a:t>– 60 min. </a:t>
            </a:r>
            <a:r>
              <a:rPr sz="2000" spc="-10" dirty="0">
                <a:latin typeface="Calibri"/>
                <a:cs typeface="Calibri"/>
              </a:rPr>
              <a:t>(pokud </a:t>
            </a:r>
            <a:r>
              <a:rPr sz="2000" spc="-5" dirty="0">
                <a:latin typeface="Calibri"/>
                <a:cs typeface="Calibri"/>
              </a:rPr>
              <a:t>je </a:t>
            </a:r>
            <a:r>
              <a:rPr sz="2000" dirty="0">
                <a:latin typeface="Calibri"/>
                <a:cs typeface="Calibri"/>
              </a:rPr>
              <a:t>do </a:t>
            </a:r>
            <a:r>
              <a:rPr sz="2000" spc="-5" dirty="0">
                <a:latin typeface="Calibri"/>
                <a:cs typeface="Calibri"/>
              </a:rPr>
              <a:t>ní </a:t>
            </a:r>
            <a:r>
              <a:rPr sz="2000" spc="-10" dirty="0">
                <a:latin typeface="Calibri"/>
                <a:cs typeface="Calibri"/>
              </a:rPr>
              <a:t>zahrnuta masáž </a:t>
            </a:r>
            <a:r>
              <a:rPr sz="2000" spc="-35" dirty="0">
                <a:latin typeface="Calibri"/>
                <a:cs typeface="Calibri"/>
              </a:rPr>
              <a:t>hlavy,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tváře</a:t>
            </a:r>
            <a:endParaRPr sz="2000" dirty="0">
              <a:latin typeface="Calibri"/>
              <a:cs typeface="Calibri"/>
            </a:endParaRPr>
          </a:p>
          <a:p>
            <a:pPr marL="343916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Calibri"/>
                <a:cs typeface="Calibri"/>
              </a:rPr>
              <a:t>a hrudníku – </a:t>
            </a:r>
            <a:r>
              <a:rPr sz="2000" spc="-10" dirty="0">
                <a:latin typeface="Calibri"/>
                <a:cs typeface="Calibri"/>
              </a:rPr>
              <a:t>musí </a:t>
            </a:r>
            <a:r>
              <a:rPr sz="2000" dirty="0">
                <a:latin typeface="Calibri"/>
                <a:cs typeface="Calibri"/>
              </a:rPr>
              <a:t>být </a:t>
            </a:r>
            <a:r>
              <a:rPr sz="2000" spc="-5" dirty="0">
                <a:latin typeface="Calibri"/>
                <a:cs typeface="Calibri"/>
              </a:rPr>
              <a:t>v </a:t>
            </a:r>
            <a:r>
              <a:rPr sz="2000" spc="-10" dirty="0">
                <a:latin typeface="Calibri"/>
                <a:cs typeface="Calibri"/>
              </a:rPr>
              <a:t>předpisu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zvlášť</a:t>
            </a:r>
            <a:endParaRPr sz="2000" dirty="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  <a:spcBef>
                <a:spcPts val="480"/>
              </a:spcBef>
            </a:pPr>
            <a:r>
              <a:rPr sz="2000" spc="-15" dirty="0">
                <a:latin typeface="Calibri"/>
                <a:cs typeface="Calibri"/>
              </a:rPr>
              <a:t>uvedeno)</a:t>
            </a:r>
            <a:endParaRPr sz="20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505"/>
              </a:spcBef>
            </a:pPr>
            <a:r>
              <a:rPr sz="2000" spc="-10" dirty="0">
                <a:latin typeface="Calibri" pitchFamily="34" charset="0"/>
                <a:cs typeface="Calibri"/>
              </a:rPr>
              <a:t>masáž </a:t>
            </a:r>
            <a:r>
              <a:rPr sz="2000" spc="-5" dirty="0">
                <a:latin typeface="Calibri" pitchFamily="34" charset="0"/>
                <a:cs typeface="Calibri"/>
              </a:rPr>
              <a:t>DK </a:t>
            </a:r>
            <a:r>
              <a:rPr sz="2000" spc="-15" dirty="0">
                <a:latin typeface="Calibri" pitchFamily="34" charset="0"/>
                <a:cs typeface="Calibri"/>
              </a:rPr>
              <a:t>(zepředu </a:t>
            </a:r>
            <a:r>
              <a:rPr sz="2000" spc="-5" dirty="0">
                <a:latin typeface="Calibri" pitchFamily="34" charset="0"/>
                <a:cs typeface="Calibri"/>
              </a:rPr>
              <a:t>i </a:t>
            </a:r>
            <a:r>
              <a:rPr sz="2000" spc="-15" dirty="0">
                <a:latin typeface="Calibri" pitchFamily="34" charset="0"/>
                <a:cs typeface="Calibri"/>
              </a:rPr>
              <a:t>zezadu) </a:t>
            </a:r>
            <a:r>
              <a:rPr sz="2000" spc="-10" dirty="0">
                <a:latin typeface="Calibri" pitchFamily="34" charset="0"/>
                <a:cs typeface="Times New Roman"/>
              </a:rPr>
              <a:t>→ </a:t>
            </a:r>
            <a:r>
              <a:rPr sz="2000" spc="-5" dirty="0">
                <a:latin typeface="Calibri" pitchFamily="34" charset="0"/>
                <a:cs typeface="Calibri"/>
              </a:rPr>
              <a:t>10</a:t>
            </a:r>
            <a:r>
              <a:rPr sz="2000" spc="80" dirty="0">
                <a:latin typeface="Calibri" pitchFamily="34" charset="0"/>
                <a:cs typeface="Calibri"/>
              </a:rPr>
              <a:t> </a:t>
            </a:r>
            <a:r>
              <a:rPr sz="2000" spc="-5" dirty="0">
                <a:latin typeface="Calibri" pitchFamily="34" charset="0"/>
                <a:cs typeface="Calibri"/>
              </a:rPr>
              <a:t>minut</a:t>
            </a:r>
            <a:endParaRPr sz="2000" dirty="0">
              <a:latin typeface="Calibri" pitchFamily="34" charset="0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480"/>
              </a:spcBef>
            </a:pPr>
            <a:r>
              <a:rPr sz="2000" spc="-10" dirty="0">
                <a:latin typeface="Calibri" pitchFamily="34" charset="0"/>
                <a:cs typeface="Calibri"/>
              </a:rPr>
              <a:t>masáž </a:t>
            </a:r>
            <a:r>
              <a:rPr sz="2000" spc="-15" dirty="0">
                <a:latin typeface="Calibri" pitchFamily="34" charset="0"/>
                <a:cs typeface="Calibri"/>
              </a:rPr>
              <a:t>zad </a:t>
            </a:r>
            <a:r>
              <a:rPr sz="2000" spc="-5" dirty="0">
                <a:latin typeface="Calibri" pitchFamily="34" charset="0"/>
                <a:cs typeface="Calibri"/>
              </a:rPr>
              <a:t>a plecí </a:t>
            </a:r>
            <a:r>
              <a:rPr sz="2000" spc="-10" dirty="0">
                <a:latin typeface="Calibri" pitchFamily="34" charset="0"/>
                <a:cs typeface="Times New Roman"/>
              </a:rPr>
              <a:t>→ </a:t>
            </a:r>
            <a:r>
              <a:rPr sz="2000" spc="-5" dirty="0">
                <a:latin typeface="Calibri" pitchFamily="34" charset="0"/>
                <a:cs typeface="Calibri"/>
              </a:rPr>
              <a:t>7 – 10</a:t>
            </a:r>
            <a:r>
              <a:rPr sz="2000" spc="50" dirty="0">
                <a:latin typeface="Calibri" pitchFamily="34" charset="0"/>
                <a:cs typeface="Calibri"/>
              </a:rPr>
              <a:t> </a:t>
            </a:r>
            <a:r>
              <a:rPr sz="2000" spc="-5" dirty="0">
                <a:latin typeface="Calibri" pitchFamily="34" charset="0"/>
                <a:cs typeface="Calibri"/>
              </a:rPr>
              <a:t>minut</a:t>
            </a:r>
            <a:endParaRPr sz="2000" dirty="0">
              <a:latin typeface="Calibri" pitchFamily="34" charset="0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480"/>
              </a:spcBef>
            </a:pPr>
            <a:r>
              <a:rPr sz="2000" spc="-10" dirty="0">
                <a:latin typeface="Calibri" pitchFamily="34" charset="0"/>
                <a:cs typeface="Calibri"/>
              </a:rPr>
              <a:t>masáž </a:t>
            </a:r>
            <a:r>
              <a:rPr sz="2000" spc="-5" dirty="0">
                <a:latin typeface="Calibri" pitchFamily="34" charset="0"/>
                <a:cs typeface="Calibri"/>
              </a:rPr>
              <a:t>HK </a:t>
            </a:r>
            <a:r>
              <a:rPr sz="2000" spc="-10" dirty="0">
                <a:latin typeface="Calibri" pitchFamily="34" charset="0"/>
                <a:cs typeface="Times New Roman"/>
              </a:rPr>
              <a:t>→  </a:t>
            </a:r>
            <a:r>
              <a:rPr sz="2000" spc="-5" dirty="0">
                <a:latin typeface="Calibri" pitchFamily="34" charset="0"/>
                <a:cs typeface="Calibri"/>
              </a:rPr>
              <a:t>5 – 7</a:t>
            </a:r>
            <a:r>
              <a:rPr sz="2000" spc="-45" dirty="0">
                <a:latin typeface="Calibri" pitchFamily="34" charset="0"/>
                <a:cs typeface="Calibri"/>
              </a:rPr>
              <a:t> </a:t>
            </a:r>
            <a:r>
              <a:rPr sz="2000" spc="-5" dirty="0">
                <a:latin typeface="Calibri" pitchFamily="34" charset="0"/>
                <a:cs typeface="Calibri"/>
              </a:rPr>
              <a:t>minut</a:t>
            </a:r>
            <a:endParaRPr sz="2000" dirty="0">
              <a:latin typeface="Calibri" pitchFamily="34" charset="0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480"/>
              </a:spcBef>
              <a:tabLst>
                <a:tab pos="2139950" algn="l"/>
              </a:tabLst>
            </a:pPr>
            <a:r>
              <a:rPr sz="2000" spc="-10" dirty="0">
                <a:latin typeface="Calibri" pitchFamily="34" charset="0"/>
                <a:cs typeface="Calibri"/>
              </a:rPr>
              <a:t>masáž</a:t>
            </a:r>
            <a:r>
              <a:rPr sz="2000" spc="20" dirty="0">
                <a:latin typeface="Calibri" pitchFamily="34" charset="0"/>
                <a:cs typeface="Calibri"/>
              </a:rPr>
              <a:t> </a:t>
            </a:r>
            <a:r>
              <a:rPr sz="2000" spc="-5" dirty="0">
                <a:latin typeface="Calibri" pitchFamily="34" charset="0"/>
                <a:cs typeface="Calibri"/>
              </a:rPr>
              <a:t>břicha</a:t>
            </a:r>
            <a:r>
              <a:rPr sz="2000" spc="30" dirty="0">
                <a:latin typeface="Calibri" pitchFamily="34" charset="0"/>
                <a:cs typeface="Calibri"/>
              </a:rPr>
              <a:t> </a:t>
            </a:r>
            <a:r>
              <a:rPr sz="2000" spc="-10" dirty="0">
                <a:latin typeface="Calibri" pitchFamily="34" charset="0"/>
                <a:cs typeface="Times New Roman"/>
              </a:rPr>
              <a:t>→	</a:t>
            </a:r>
            <a:r>
              <a:rPr sz="2000" spc="-5" dirty="0">
                <a:latin typeface="Calibri" pitchFamily="34" charset="0"/>
                <a:cs typeface="Times New Roman"/>
              </a:rPr>
              <a:t>5</a:t>
            </a:r>
            <a:r>
              <a:rPr sz="2000" spc="-80" dirty="0">
                <a:latin typeface="Calibri" pitchFamily="34" charset="0"/>
                <a:cs typeface="Times New Roman"/>
              </a:rPr>
              <a:t> </a:t>
            </a:r>
            <a:r>
              <a:rPr sz="2000" spc="-20" dirty="0">
                <a:latin typeface="Calibri" pitchFamily="34" charset="0"/>
                <a:cs typeface="Times New Roman"/>
              </a:rPr>
              <a:t>minut</a:t>
            </a:r>
            <a:endParaRPr sz="2000" dirty="0">
              <a:latin typeface="Calibri" pitchFamily="34" charset="0"/>
              <a:cs typeface="Times New Roman"/>
            </a:endParaRPr>
          </a:p>
          <a:p>
            <a:pPr marL="356870">
              <a:lnSpc>
                <a:spcPct val="100000"/>
              </a:lnSpc>
              <a:spcBef>
                <a:spcPts val="505"/>
              </a:spcBef>
              <a:tabLst>
                <a:tab pos="2092325" algn="l"/>
                <a:tab pos="2472690" algn="l"/>
              </a:tabLst>
            </a:pPr>
            <a:r>
              <a:rPr sz="2000" spc="-15" dirty="0">
                <a:latin typeface="Calibri" pitchFamily="34" charset="0"/>
                <a:cs typeface="Times New Roman"/>
              </a:rPr>
              <a:t>masáž</a:t>
            </a:r>
            <a:r>
              <a:rPr sz="2000" spc="50" dirty="0">
                <a:latin typeface="Calibri" pitchFamily="34" charset="0"/>
                <a:cs typeface="Times New Roman"/>
              </a:rPr>
              <a:t> </a:t>
            </a:r>
            <a:r>
              <a:rPr sz="2000" spc="-10" dirty="0">
                <a:latin typeface="Calibri" pitchFamily="34" charset="0"/>
                <a:cs typeface="Times New Roman"/>
              </a:rPr>
              <a:t>hrudníku	→	</a:t>
            </a:r>
            <a:r>
              <a:rPr sz="2000" spc="-5" dirty="0">
                <a:latin typeface="Calibri" pitchFamily="34" charset="0"/>
                <a:cs typeface="Times New Roman"/>
              </a:rPr>
              <a:t>3 – 5</a:t>
            </a:r>
            <a:r>
              <a:rPr sz="2000" spc="-65" dirty="0">
                <a:latin typeface="Calibri" pitchFamily="34" charset="0"/>
                <a:cs typeface="Times New Roman"/>
              </a:rPr>
              <a:t> </a:t>
            </a:r>
            <a:r>
              <a:rPr sz="2000" spc="-20" dirty="0">
                <a:latin typeface="Calibri" pitchFamily="34" charset="0"/>
                <a:cs typeface="Times New Roman"/>
              </a:rPr>
              <a:t>minut</a:t>
            </a:r>
            <a:endParaRPr sz="2000" dirty="0">
              <a:latin typeface="Calibri" pitchFamily="34" charset="0"/>
              <a:cs typeface="Times New Roman"/>
            </a:endParaRPr>
          </a:p>
          <a:p>
            <a:pPr marL="356870">
              <a:lnSpc>
                <a:spcPct val="100000"/>
              </a:lnSpc>
              <a:spcBef>
                <a:spcPts val="480"/>
              </a:spcBef>
            </a:pPr>
            <a:r>
              <a:rPr sz="2000" spc="-15" dirty="0">
                <a:latin typeface="Calibri" pitchFamily="34" charset="0"/>
                <a:cs typeface="Times New Roman"/>
              </a:rPr>
              <a:t>masáž </a:t>
            </a:r>
            <a:r>
              <a:rPr sz="2000" spc="-5" dirty="0">
                <a:latin typeface="Calibri" pitchFamily="34" charset="0"/>
                <a:cs typeface="Times New Roman"/>
              </a:rPr>
              <a:t>šíje  </a:t>
            </a:r>
            <a:r>
              <a:rPr sz="2000" spc="-10" dirty="0">
                <a:latin typeface="Calibri" pitchFamily="34" charset="0"/>
                <a:cs typeface="Times New Roman"/>
              </a:rPr>
              <a:t>→  </a:t>
            </a:r>
            <a:r>
              <a:rPr sz="2000" spc="-5" dirty="0">
                <a:latin typeface="Calibri" pitchFamily="34" charset="0"/>
                <a:cs typeface="Times New Roman"/>
              </a:rPr>
              <a:t>3 – 5</a:t>
            </a:r>
            <a:r>
              <a:rPr sz="2000" spc="15" dirty="0">
                <a:latin typeface="Calibri" pitchFamily="34" charset="0"/>
                <a:cs typeface="Times New Roman"/>
              </a:rPr>
              <a:t> </a:t>
            </a:r>
            <a:r>
              <a:rPr sz="2000" spc="-20" dirty="0">
                <a:latin typeface="Calibri" pitchFamily="34" charset="0"/>
                <a:cs typeface="Times New Roman"/>
              </a:rPr>
              <a:t>minut</a:t>
            </a:r>
            <a:endParaRPr sz="2000" dirty="0">
              <a:latin typeface="Calibri" pitchFamily="34" charset="0"/>
              <a:cs typeface="Times New Roman"/>
            </a:endParaRPr>
          </a:p>
          <a:p>
            <a:pPr marL="356870">
              <a:lnSpc>
                <a:spcPct val="100000"/>
              </a:lnSpc>
              <a:spcBef>
                <a:spcPts val="480"/>
              </a:spcBef>
              <a:tabLst>
                <a:tab pos="2486025" algn="l"/>
                <a:tab pos="2866390" algn="l"/>
              </a:tabLst>
            </a:pPr>
            <a:r>
              <a:rPr sz="2000" spc="-15" dirty="0">
                <a:latin typeface="Calibri" pitchFamily="34" charset="0"/>
                <a:cs typeface="Times New Roman"/>
              </a:rPr>
              <a:t>masáž </a:t>
            </a:r>
            <a:r>
              <a:rPr sz="2000" spc="-10" dirty="0">
                <a:latin typeface="Calibri" pitchFamily="34" charset="0"/>
                <a:cs typeface="Times New Roman"/>
              </a:rPr>
              <a:t>hlavy</a:t>
            </a:r>
            <a:r>
              <a:rPr sz="2000" spc="70" dirty="0">
                <a:latin typeface="Calibri" pitchFamily="34" charset="0"/>
                <a:cs typeface="Times New Roman"/>
              </a:rPr>
              <a:t> </a:t>
            </a:r>
            <a:r>
              <a:rPr sz="2000" spc="-5" dirty="0">
                <a:latin typeface="Calibri" pitchFamily="34" charset="0"/>
                <a:cs typeface="Times New Roman"/>
              </a:rPr>
              <a:t>a</a:t>
            </a:r>
            <a:r>
              <a:rPr sz="2000" spc="15" dirty="0">
                <a:latin typeface="Calibri" pitchFamily="34" charset="0"/>
                <a:cs typeface="Times New Roman"/>
              </a:rPr>
              <a:t> </a:t>
            </a:r>
            <a:r>
              <a:rPr sz="2000" spc="-5" dirty="0">
                <a:latin typeface="Calibri" pitchFamily="34" charset="0"/>
                <a:cs typeface="Times New Roman"/>
              </a:rPr>
              <a:t>tváře	</a:t>
            </a:r>
            <a:r>
              <a:rPr sz="2000" spc="-10" dirty="0">
                <a:latin typeface="Calibri" pitchFamily="34" charset="0"/>
                <a:cs typeface="Times New Roman"/>
              </a:rPr>
              <a:t>→	</a:t>
            </a:r>
            <a:r>
              <a:rPr sz="2000" spc="-5" dirty="0">
                <a:latin typeface="Calibri" pitchFamily="34" charset="0"/>
                <a:cs typeface="Times New Roman"/>
              </a:rPr>
              <a:t>5 – </a:t>
            </a:r>
            <a:r>
              <a:rPr sz="2000" dirty="0">
                <a:latin typeface="Calibri" pitchFamily="34" charset="0"/>
                <a:cs typeface="Times New Roman"/>
              </a:rPr>
              <a:t>10</a:t>
            </a:r>
            <a:r>
              <a:rPr sz="2000" spc="-60" dirty="0">
                <a:latin typeface="Calibri" pitchFamily="34" charset="0"/>
                <a:cs typeface="Times New Roman"/>
              </a:rPr>
              <a:t> </a:t>
            </a:r>
            <a:r>
              <a:rPr sz="2000" spc="-20" dirty="0">
                <a:latin typeface="Calibri" pitchFamily="34" charset="0"/>
                <a:cs typeface="Times New Roman"/>
              </a:rPr>
              <a:t>minut</a:t>
            </a:r>
            <a:endParaRPr sz="2000" dirty="0">
              <a:latin typeface="Calibri" pitchFamily="34" charset="0"/>
              <a:cs typeface="Times New Roman"/>
            </a:endParaRPr>
          </a:p>
          <a:p>
            <a:pPr marL="356870">
              <a:lnSpc>
                <a:spcPct val="100000"/>
              </a:lnSpc>
              <a:spcBef>
                <a:spcPts val="480"/>
              </a:spcBef>
              <a:tabLst>
                <a:tab pos="5187315" algn="l"/>
              </a:tabLst>
            </a:pPr>
            <a:r>
              <a:rPr sz="2000" spc="-5" dirty="0">
                <a:latin typeface="Calibri" pitchFamily="34" charset="0"/>
                <a:cs typeface="Times New Roman"/>
              </a:rPr>
              <a:t>částečná </a:t>
            </a:r>
            <a:r>
              <a:rPr sz="2000" spc="-15" dirty="0">
                <a:latin typeface="Calibri" pitchFamily="34" charset="0"/>
                <a:cs typeface="Times New Roman"/>
              </a:rPr>
              <a:t>masáž </a:t>
            </a:r>
            <a:r>
              <a:rPr sz="2000" spc="-10" dirty="0">
                <a:latin typeface="Calibri" pitchFamily="34" charset="0"/>
                <a:cs typeface="Times New Roman"/>
              </a:rPr>
              <a:t>kloubů </a:t>
            </a:r>
            <a:r>
              <a:rPr sz="2000" spc="-5" dirty="0">
                <a:latin typeface="Calibri" pitchFamily="34" charset="0"/>
                <a:cs typeface="Times New Roman"/>
              </a:rPr>
              <a:t>a </a:t>
            </a:r>
            <a:r>
              <a:rPr sz="2000" spc="-10" dirty="0">
                <a:latin typeface="Calibri" pitchFamily="34" charset="0"/>
                <a:cs typeface="Times New Roman"/>
              </a:rPr>
              <a:t>přilehlých</a:t>
            </a:r>
            <a:r>
              <a:rPr sz="2000" spc="185" dirty="0">
                <a:latin typeface="Calibri" pitchFamily="34" charset="0"/>
                <a:cs typeface="Times New Roman"/>
              </a:rPr>
              <a:t> </a:t>
            </a:r>
            <a:r>
              <a:rPr sz="2000" spc="-5" dirty="0">
                <a:latin typeface="Calibri" pitchFamily="34" charset="0"/>
                <a:cs typeface="Times New Roman"/>
              </a:rPr>
              <a:t>oblastí </a:t>
            </a:r>
            <a:r>
              <a:rPr sz="2000" spc="10" dirty="0">
                <a:latin typeface="Calibri" pitchFamily="34" charset="0"/>
                <a:cs typeface="Times New Roman"/>
              </a:rPr>
              <a:t> </a:t>
            </a:r>
            <a:r>
              <a:rPr sz="2000" spc="-10" dirty="0">
                <a:latin typeface="Calibri" pitchFamily="34" charset="0"/>
                <a:cs typeface="Times New Roman"/>
              </a:rPr>
              <a:t>→	</a:t>
            </a:r>
            <a:r>
              <a:rPr sz="2000" spc="-5" dirty="0">
                <a:latin typeface="Calibri" pitchFamily="34" charset="0"/>
                <a:cs typeface="Times New Roman"/>
              </a:rPr>
              <a:t>3 – 5</a:t>
            </a:r>
            <a:r>
              <a:rPr sz="2000" spc="-45" dirty="0">
                <a:latin typeface="Calibri" pitchFamily="34" charset="0"/>
                <a:cs typeface="Times New Roman"/>
              </a:rPr>
              <a:t> </a:t>
            </a:r>
            <a:r>
              <a:rPr sz="2000" spc="-20" dirty="0">
                <a:latin typeface="Calibri" pitchFamily="34" charset="0"/>
                <a:cs typeface="Times New Roman"/>
              </a:rPr>
              <a:t>minut</a:t>
            </a:r>
            <a:endParaRPr sz="2000" dirty="0">
              <a:latin typeface="Calibri" pitchFamily="34" charset="0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1390650">
              <a:lnSpc>
                <a:spcPct val="100000"/>
              </a:lnSpc>
            </a:pPr>
            <a:r>
              <a:rPr spc="-15" dirty="0"/>
              <a:t>Klasická</a:t>
            </a:r>
            <a:r>
              <a:rPr spc="-40" dirty="0"/>
              <a:t> </a:t>
            </a:r>
            <a:r>
              <a:rPr spc="-5" dirty="0"/>
              <a:t>masáž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2286000"/>
            <a:ext cx="164274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buFont typeface="Wingdings"/>
              <a:buChar char=""/>
              <a:tabLst>
                <a:tab pos="357505" algn="l"/>
              </a:tabLst>
            </a:pPr>
            <a:r>
              <a:rPr sz="2000" spc="-10" dirty="0">
                <a:solidFill>
                  <a:srgbClr val="00B050"/>
                </a:solidFill>
                <a:latin typeface="Times New Roman"/>
                <a:cs typeface="Times New Roman"/>
              </a:rPr>
              <a:t>Vzestupný</a:t>
            </a:r>
            <a:r>
              <a:rPr sz="2000" spc="-5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–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5629" y="1636648"/>
            <a:ext cx="3702685" cy="3577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6315">
              <a:lnSpc>
                <a:spcPct val="100000"/>
              </a:lnSpc>
            </a:pPr>
            <a:r>
              <a:rPr sz="2000" u="sng" spc="-495" dirty="0">
                <a:latin typeface="Times New Roman"/>
                <a:cs typeface="Times New Roman"/>
              </a:rPr>
              <a:t> </a:t>
            </a:r>
            <a:r>
              <a:rPr sz="2000" b="1" u="sng" spc="-1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Způsob </a:t>
            </a:r>
            <a:r>
              <a:rPr sz="2000" b="1" u="sng" spc="-10" dirty="0" err="1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celkové</a:t>
            </a:r>
            <a:r>
              <a:rPr sz="2000" b="1" u="sng" spc="-1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b="1" u="sng" spc="-10" dirty="0" err="1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masáže</a:t>
            </a:r>
            <a:endParaRPr lang="cs-CZ" sz="2000" b="1" u="sng" spc="-10" dirty="0">
              <a:solidFill>
                <a:schemeClr val="accent5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996315">
              <a:lnSpc>
                <a:spcPct val="100000"/>
              </a:lnSpc>
            </a:pPr>
            <a:endParaRPr sz="2000" b="1" dirty="0">
              <a:solidFill>
                <a:schemeClr val="accent5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10" dirty="0">
                <a:latin typeface="Times New Roman"/>
                <a:cs typeface="Times New Roman"/>
              </a:rPr>
              <a:t>DK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zezadu</a:t>
            </a:r>
            <a:endParaRPr sz="2000" dirty="0">
              <a:latin typeface="Times New Roman"/>
              <a:cs typeface="Times New Roman"/>
            </a:endParaRPr>
          </a:p>
          <a:p>
            <a:pPr marL="12700" marR="2446020">
              <a:lnSpc>
                <a:spcPct val="120000"/>
              </a:lnSpc>
            </a:pPr>
            <a:r>
              <a:rPr sz="2000" dirty="0">
                <a:latin typeface="Times New Roman"/>
                <a:cs typeface="Times New Roman"/>
              </a:rPr>
              <a:t>záda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plece  </a:t>
            </a:r>
            <a:r>
              <a:rPr sz="2000" spc="-10" dirty="0">
                <a:latin typeface="Times New Roman"/>
                <a:cs typeface="Times New Roman"/>
              </a:rPr>
              <a:t>DK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zepředu  </a:t>
            </a:r>
            <a:r>
              <a:rPr sz="2000" spc="-5" dirty="0">
                <a:latin typeface="Times New Roman"/>
                <a:cs typeface="Times New Roman"/>
              </a:rPr>
              <a:t>břicho  </a:t>
            </a:r>
            <a:r>
              <a:rPr sz="2000" spc="-10" dirty="0">
                <a:latin typeface="Times New Roman"/>
                <a:cs typeface="Times New Roman"/>
              </a:rPr>
              <a:t>hrudník  </a:t>
            </a:r>
            <a:r>
              <a:rPr sz="2000" spc="-5" dirty="0">
                <a:latin typeface="Times New Roman"/>
                <a:cs typeface="Times New Roman"/>
              </a:rPr>
              <a:t>HKK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Times New Roman"/>
                <a:cs typeface="Times New Roman"/>
              </a:rPr>
              <a:t>šíje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10" dirty="0">
                <a:latin typeface="Times New Roman"/>
                <a:cs typeface="Times New Roman"/>
              </a:rPr>
              <a:t>hlava </a:t>
            </a:r>
            <a:r>
              <a:rPr sz="2000" spc="-5" dirty="0">
                <a:latin typeface="Times New Roman"/>
                <a:cs typeface="Times New Roman"/>
              </a:rPr>
              <a:t>a </a:t>
            </a:r>
            <a:r>
              <a:rPr sz="2000" spc="-10" dirty="0">
                <a:latin typeface="Times New Roman"/>
                <a:cs typeface="Times New Roman"/>
              </a:rPr>
              <a:t>tvář </a:t>
            </a:r>
            <a:r>
              <a:rPr sz="2000" spc="-5" dirty="0">
                <a:latin typeface="Times New Roman"/>
                <a:cs typeface="Times New Roman"/>
              </a:rPr>
              <a:t>(pokud </a:t>
            </a:r>
            <a:r>
              <a:rPr sz="2000" spc="10" dirty="0">
                <a:latin typeface="Times New Roman"/>
                <a:cs typeface="Times New Roman"/>
              </a:rPr>
              <a:t>je </a:t>
            </a:r>
            <a:r>
              <a:rPr sz="2000" spc="-5" dirty="0">
                <a:latin typeface="Times New Roman"/>
                <a:cs typeface="Times New Roman"/>
              </a:rPr>
              <a:t>to v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předpisu)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" y="5486400"/>
            <a:ext cx="8382000" cy="1061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8290">
              <a:lnSpc>
                <a:spcPct val="100000"/>
              </a:lnSpc>
            </a:pPr>
            <a:r>
              <a:rPr lang="cs-CZ" sz="2000" spc="-5" dirty="0">
                <a:latin typeface="Times New Roman"/>
                <a:cs typeface="Times New Roman"/>
              </a:rPr>
              <a:t>     </a:t>
            </a:r>
            <a:r>
              <a:rPr sz="2000" spc="-5" dirty="0">
                <a:latin typeface="Times New Roman"/>
                <a:cs typeface="Times New Roman"/>
              </a:rPr>
              <a:t>- </a:t>
            </a:r>
            <a:r>
              <a:rPr sz="2000" spc="-15" dirty="0">
                <a:latin typeface="Times New Roman"/>
                <a:cs typeface="Times New Roman"/>
              </a:rPr>
              <a:t>mírně zvyšuje </a:t>
            </a:r>
            <a:r>
              <a:rPr sz="2000" spc="-10" dirty="0">
                <a:latin typeface="Times New Roman"/>
                <a:cs typeface="Times New Roman"/>
              </a:rPr>
              <a:t>krevní </a:t>
            </a:r>
            <a:r>
              <a:rPr sz="2000" spc="-5" dirty="0">
                <a:latin typeface="Times New Roman"/>
                <a:cs typeface="Times New Roman"/>
              </a:rPr>
              <a:t>tlak </a:t>
            </a:r>
            <a:r>
              <a:rPr sz="2000" spc="-10" dirty="0">
                <a:latin typeface="Times New Roman"/>
                <a:cs typeface="Times New Roman"/>
              </a:rPr>
              <a:t>(ne </a:t>
            </a:r>
            <a:r>
              <a:rPr sz="2000" spc="-5" dirty="0">
                <a:latin typeface="Times New Roman"/>
                <a:cs typeface="Times New Roman"/>
              </a:rPr>
              <a:t>u starších lidí a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hypertoniků)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Wingdings"/>
              <a:buChar char=""/>
              <a:tabLst>
                <a:tab pos="357505" algn="l"/>
              </a:tabLst>
            </a:pPr>
            <a:r>
              <a:rPr sz="2000" spc="-10" dirty="0">
                <a:solidFill>
                  <a:srgbClr val="00B050"/>
                </a:solidFill>
                <a:latin typeface="Times New Roman"/>
                <a:cs typeface="Times New Roman"/>
              </a:rPr>
              <a:t>Sestupný </a:t>
            </a:r>
            <a:r>
              <a:rPr sz="2000" spc="-5" dirty="0">
                <a:latin typeface="Times New Roman"/>
                <a:cs typeface="Times New Roman"/>
              </a:rPr>
              <a:t>– opačné </a:t>
            </a:r>
            <a:r>
              <a:rPr sz="2000" dirty="0">
                <a:latin typeface="Times New Roman"/>
                <a:cs typeface="Times New Roman"/>
              </a:rPr>
              <a:t>pořadí </a:t>
            </a:r>
            <a:r>
              <a:rPr sz="2000" spc="-15" dirty="0">
                <a:latin typeface="Times New Roman"/>
                <a:cs typeface="Times New Roman"/>
              </a:rPr>
              <a:t>masírovaných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oblastí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377445"/>
            <a:ext cx="7498080" cy="997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pc="-15" dirty="0"/>
              <a:t>Klasická</a:t>
            </a:r>
            <a:r>
              <a:rPr spc="-55" dirty="0"/>
              <a:t> </a:t>
            </a:r>
            <a:r>
              <a:rPr spc="-5" dirty="0"/>
              <a:t>masáž</a:t>
            </a:r>
          </a:p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z="2000" b="1" spc="-10" dirty="0">
                <a:solidFill>
                  <a:schemeClr val="accent5">
                    <a:lumMod val="75000"/>
                  </a:schemeClr>
                </a:solidFill>
              </a:rPr>
              <a:t>Směr </a:t>
            </a:r>
            <a:r>
              <a:rPr sz="2000" b="1" spc="-5" dirty="0">
                <a:solidFill>
                  <a:schemeClr val="accent5">
                    <a:lumMod val="75000"/>
                  </a:schemeClr>
                </a:solidFill>
              </a:rPr>
              <a:t>účinného působení masážních </a:t>
            </a:r>
            <a:r>
              <a:rPr sz="2000" b="1" spc="-10" dirty="0">
                <a:solidFill>
                  <a:schemeClr val="accent5">
                    <a:lumMod val="75000"/>
                  </a:schemeClr>
                </a:solidFill>
              </a:rPr>
              <a:t>hmatů </a:t>
            </a:r>
            <a:r>
              <a:rPr sz="2000" b="1" spc="-20" dirty="0">
                <a:solidFill>
                  <a:schemeClr val="accent5">
                    <a:lumMod val="75000"/>
                  </a:schemeClr>
                </a:solidFill>
              </a:rPr>
              <a:t>zepředu</a:t>
            </a:r>
            <a:r>
              <a:rPr sz="2000" b="1" spc="12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sz="2000" b="1" spc="-20" dirty="0">
                <a:solidFill>
                  <a:schemeClr val="accent5">
                    <a:lumMod val="75000"/>
                  </a:schemeClr>
                </a:solidFill>
              </a:rPr>
              <a:t>zezadu</a:t>
            </a:r>
            <a:endParaRPr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0200" y="1752600"/>
            <a:ext cx="2392299" cy="442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410200" y="1676400"/>
            <a:ext cx="2127250" cy="446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1390650">
              <a:lnSpc>
                <a:spcPct val="100000"/>
              </a:lnSpc>
            </a:pPr>
            <a:r>
              <a:rPr spc="-15" dirty="0"/>
              <a:t>Klasická</a:t>
            </a:r>
            <a:r>
              <a:rPr spc="-40" dirty="0"/>
              <a:t> </a:t>
            </a:r>
            <a:r>
              <a:rPr spc="-5" dirty="0"/>
              <a:t>masáž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676400"/>
            <a:ext cx="7988300" cy="4142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10" algn="ctr">
              <a:lnSpc>
                <a:spcPct val="100000"/>
              </a:lnSpc>
            </a:pPr>
            <a:r>
              <a:rPr lang="cs-CZ" sz="2000" b="1" u="sng" spc="-50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cs-CZ" sz="2000" b="1" u="sng" spc="-1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Směr </a:t>
            </a:r>
            <a:r>
              <a:rPr lang="cs-CZ" sz="2000" b="1" u="sng" spc="-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účinného působení masážních</a:t>
            </a:r>
            <a:r>
              <a:rPr lang="cs-CZ" sz="2000" b="1" u="sng" spc="3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b="1" u="sng" spc="-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hmatů</a:t>
            </a:r>
          </a:p>
          <a:p>
            <a:pPr marL="80010" algn="ctr">
              <a:lnSpc>
                <a:spcPct val="100000"/>
              </a:lnSpc>
            </a:pPr>
            <a:endParaRPr lang="cs-CZ" sz="20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7505" algn="l"/>
              </a:tabLst>
            </a:pPr>
            <a:r>
              <a:rPr lang="cs-CZ" sz="2000" spc="-10" dirty="0">
                <a:latin typeface="Calibri"/>
                <a:cs typeface="Calibri"/>
              </a:rPr>
              <a:t>dostředivý </a:t>
            </a:r>
            <a:r>
              <a:rPr lang="cs-CZ" sz="2000" spc="-5" dirty="0">
                <a:latin typeface="Calibri"/>
                <a:cs typeface="Calibri"/>
              </a:rPr>
              <a:t>– k </a:t>
            </a:r>
            <a:r>
              <a:rPr lang="cs-CZ" sz="2000" spc="-10" dirty="0">
                <a:latin typeface="Calibri"/>
                <a:cs typeface="Calibri"/>
              </a:rPr>
              <a:t>srdci (podpora </a:t>
            </a:r>
            <a:r>
              <a:rPr lang="cs-CZ" sz="2000" spc="-5" dirty="0">
                <a:latin typeface="Calibri"/>
                <a:cs typeface="Calibri"/>
              </a:rPr>
              <a:t>cirkulace a </a:t>
            </a:r>
            <a:r>
              <a:rPr lang="cs-CZ" sz="2000" spc="-20" dirty="0">
                <a:latin typeface="Calibri"/>
                <a:cs typeface="Calibri"/>
              </a:rPr>
              <a:t>návratu </a:t>
            </a:r>
            <a:r>
              <a:rPr lang="cs-CZ" sz="2000" spc="-5" dirty="0">
                <a:latin typeface="Calibri"/>
                <a:cs typeface="Calibri"/>
              </a:rPr>
              <a:t>žilní </a:t>
            </a:r>
            <a:r>
              <a:rPr lang="cs-CZ" sz="2000" spc="-10" dirty="0">
                <a:latin typeface="Calibri"/>
                <a:cs typeface="Calibri"/>
              </a:rPr>
              <a:t>krve </a:t>
            </a:r>
            <a:r>
              <a:rPr lang="cs-CZ" sz="2000" spc="-5" dirty="0">
                <a:latin typeface="Calibri"/>
                <a:cs typeface="Calibri"/>
              </a:rPr>
              <a:t>a </a:t>
            </a:r>
            <a:r>
              <a:rPr lang="cs-CZ" sz="2000" spc="-10" dirty="0">
                <a:latin typeface="Calibri"/>
                <a:cs typeface="Calibri"/>
              </a:rPr>
              <a:t>odtoku</a:t>
            </a:r>
            <a:r>
              <a:rPr lang="cs-CZ" sz="2000" spc="225" dirty="0">
                <a:latin typeface="Calibri"/>
                <a:cs typeface="Calibri"/>
              </a:rPr>
              <a:t> </a:t>
            </a:r>
            <a:r>
              <a:rPr lang="cs-CZ" sz="2000" spc="-5" dirty="0">
                <a:latin typeface="Calibri"/>
                <a:cs typeface="Calibri"/>
              </a:rPr>
              <a:t>lymfy)</a:t>
            </a:r>
            <a:endParaRPr lang="cs-CZ" sz="20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7505" algn="l"/>
              </a:tabLst>
            </a:pPr>
            <a:r>
              <a:rPr lang="cs-CZ" sz="2000" spc="-10" dirty="0">
                <a:latin typeface="Calibri"/>
                <a:cs typeface="Calibri"/>
              </a:rPr>
              <a:t>masáž </a:t>
            </a:r>
            <a:r>
              <a:rPr lang="cs-CZ" sz="2000" spc="-15" dirty="0">
                <a:latin typeface="Calibri"/>
                <a:cs typeface="Calibri"/>
              </a:rPr>
              <a:t>končetin –účinný </a:t>
            </a:r>
            <a:r>
              <a:rPr lang="cs-CZ" sz="2000" spc="-5" dirty="0">
                <a:latin typeface="Calibri"/>
                <a:cs typeface="Calibri"/>
              </a:rPr>
              <a:t>tlak </a:t>
            </a:r>
            <a:r>
              <a:rPr lang="cs-CZ" sz="2000" dirty="0">
                <a:latin typeface="Calibri"/>
                <a:cs typeface="Calibri"/>
              </a:rPr>
              <a:t>od </a:t>
            </a:r>
            <a:r>
              <a:rPr lang="cs-CZ" sz="2000" spc="-15" dirty="0">
                <a:latin typeface="Calibri"/>
                <a:cs typeface="Calibri"/>
              </a:rPr>
              <a:t>periferie směrem </a:t>
            </a:r>
            <a:r>
              <a:rPr lang="cs-CZ" sz="2000" spc="-45" dirty="0">
                <a:latin typeface="Calibri"/>
                <a:cs typeface="Calibri"/>
              </a:rPr>
              <a:t>ke </a:t>
            </a:r>
            <a:r>
              <a:rPr lang="cs-CZ" sz="2000" spc="-25" dirty="0">
                <a:latin typeface="Calibri"/>
                <a:cs typeface="Calibri"/>
              </a:rPr>
              <a:t>kořeni </a:t>
            </a:r>
            <a:r>
              <a:rPr lang="cs-CZ" sz="2000" spc="-5" dirty="0">
                <a:latin typeface="Calibri"/>
                <a:cs typeface="Calibri"/>
              </a:rPr>
              <a:t>, </a:t>
            </a:r>
            <a:r>
              <a:rPr lang="cs-CZ" sz="2000" spc="-15" dirty="0">
                <a:latin typeface="Calibri"/>
                <a:cs typeface="Calibri"/>
              </a:rPr>
              <a:t>zpětný </a:t>
            </a:r>
            <a:r>
              <a:rPr lang="cs-CZ" sz="2000" spc="45" dirty="0">
                <a:latin typeface="Calibri"/>
                <a:cs typeface="Calibri"/>
              </a:rPr>
              <a:t> </a:t>
            </a:r>
            <a:r>
              <a:rPr lang="cs-CZ" sz="2000" spc="-15" dirty="0">
                <a:latin typeface="Calibri"/>
                <a:cs typeface="Calibri"/>
              </a:rPr>
              <a:t>pohyb</a:t>
            </a:r>
            <a:endParaRPr lang="cs-CZ" sz="20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lang="cs-CZ" sz="2000" spc="-10" dirty="0">
                <a:latin typeface="Calibri"/>
                <a:cs typeface="Calibri"/>
              </a:rPr>
              <a:t>volně, </a:t>
            </a:r>
            <a:r>
              <a:rPr lang="cs-CZ" sz="2000" spc="-15" dirty="0">
                <a:latin typeface="Calibri"/>
                <a:cs typeface="Calibri"/>
              </a:rPr>
              <a:t>bez</a:t>
            </a:r>
            <a:r>
              <a:rPr lang="cs-CZ" sz="2000" spc="-65" dirty="0">
                <a:latin typeface="Calibri"/>
                <a:cs typeface="Calibri"/>
              </a:rPr>
              <a:t> </a:t>
            </a:r>
            <a:r>
              <a:rPr lang="cs-CZ" sz="2000" spc="-5" dirty="0">
                <a:latin typeface="Calibri"/>
                <a:cs typeface="Calibri"/>
              </a:rPr>
              <a:t>tlaku</a:t>
            </a:r>
            <a:endParaRPr lang="cs-CZ" sz="20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7505" algn="l"/>
              </a:tabLst>
            </a:pPr>
            <a:r>
              <a:rPr lang="cs-CZ" sz="2000" spc="-10" dirty="0">
                <a:latin typeface="Calibri"/>
                <a:cs typeface="Calibri"/>
              </a:rPr>
              <a:t>masáž </a:t>
            </a:r>
            <a:r>
              <a:rPr lang="cs-CZ" sz="2000" spc="-5" dirty="0">
                <a:latin typeface="Calibri"/>
                <a:cs typeface="Calibri"/>
              </a:rPr>
              <a:t>trupu a hrudníku – 2 </a:t>
            </a:r>
            <a:r>
              <a:rPr lang="cs-CZ" sz="2000" spc="-10" dirty="0">
                <a:latin typeface="Calibri"/>
                <a:cs typeface="Calibri"/>
              </a:rPr>
              <a:t>směry </a:t>
            </a:r>
            <a:r>
              <a:rPr lang="cs-CZ" sz="2000" spc="-5" dirty="0">
                <a:latin typeface="Calibri"/>
                <a:cs typeface="Calibri"/>
              </a:rPr>
              <a:t>masážních</a:t>
            </a:r>
            <a:r>
              <a:rPr lang="cs-CZ" sz="2000" spc="120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hmatů</a:t>
            </a:r>
            <a:endParaRPr lang="cs-CZ" sz="2000" dirty="0">
              <a:latin typeface="Calibri"/>
              <a:cs typeface="Calibri"/>
            </a:endParaRPr>
          </a:p>
          <a:p>
            <a:pPr marL="3802379" lvl="1" indent="-131445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3803015" algn="l"/>
              </a:tabLst>
            </a:pPr>
            <a:r>
              <a:rPr lang="cs-CZ" sz="2000" spc="-10" dirty="0">
                <a:latin typeface="Calibri"/>
                <a:cs typeface="Calibri"/>
              </a:rPr>
              <a:t>podélný </a:t>
            </a:r>
            <a:r>
              <a:rPr lang="cs-CZ" sz="2000" spc="-5" dirty="0">
                <a:latin typeface="Calibri"/>
                <a:cs typeface="Calibri"/>
              </a:rPr>
              <a:t>s </a:t>
            </a:r>
            <a:r>
              <a:rPr lang="cs-CZ" sz="2000" spc="-10" dirty="0">
                <a:latin typeface="Calibri"/>
                <a:cs typeface="Calibri"/>
              </a:rPr>
              <a:t>páteří </a:t>
            </a:r>
            <a:r>
              <a:rPr lang="cs-CZ" sz="2000" spc="-5" dirty="0">
                <a:latin typeface="Calibri"/>
                <a:cs typeface="Calibri"/>
              </a:rPr>
              <a:t>(podél průběhu</a:t>
            </a:r>
            <a:r>
              <a:rPr lang="cs-CZ" sz="2000" spc="10" dirty="0">
                <a:latin typeface="Calibri"/>
                <a:cs typeface="Calibri"/>
              </a:rPr>
              <a:t> </a:t>
            </a:r>
            <a:r>
              <a:rPr lang="cs-CZ" sz="2000" spc="-15" dirty="0">
                <a:latin typeface="Calibri"/>
                <a:cs typeface="Calibri"/>
              </a:rPr>
              <a:t>svalů)</a:t>
            </a:r>
            <a:endParaRPr lang="cs-CZ" sz="2000" dirty="0">
              <a:latin typeface="Calibri"/>
              <a:cs typeface="Calibri"/>
            </a:endParaRPr>
          </a:p>
          <a:p>
            <a:pPr marL="3802379" lvl="1" indent="-131445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3803015" algn="l"/>
              </a:tabLst>
            </a:pPr>
            <a:r>
              <a:rPr lang="cs-CZ" sz="2000" spc="-10" dirty="0">
                <a:latin typeface="Calibri"/>
                <a:cs typeface="Calibri"/>
              </a:rPr>
              <a:t>příčný </a:t>
            </a:r>
            <a:r>
              <a:rPr lang="cs-CZ" sz="2000" spc="-5" dirty="0">
                <a:latin typeface="Calibri"/>
                <a:cs typeface="Calibri"/>
              </a:rPr>
              <a:t>– podél průběhu </a:t>
            </a:r>
            <a:r>
              <a:rPr lang="cs-CZ" sz="2000" spc="-20" dirty="0">
                <a:latin typeface="Calibri"/>
                <a:cs typeface="Calibri"/>
              </a:rPr>
              <a:t>žeber </a:t>
            </a:r>
            <a:r>
              <a:rPr lang="cs-CZ" sz="2000" spc="-5" dirty="0">
                <a:latin typeface="Calibri"/>
                <a:cs typeface="Calibri"/>
              </a:rPr>
              <a:t>a</a:t>
            </a:r>
            <a:r>
              <a:rPr lang="cs-CZ" sz="2000" spc="55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cév</a:t>
            </a:r>
            <a:endParaRPr lang="cs-CZ" sz="2000" dirty="0">
              <a:latin typeface="Calibri"/>
              <a:cs typeface="Calibri"/>
            </a:endParaRPr>
          </a:p>
          <a:p>
            <a:pPr marL="356870" marR="144780" indent="-34417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7505" algn="l"/>
              </a:tabLst>
            </a:pPr>
            <a:r>
              <a:rPr lang="cs-CZ" sz="2000" spc="-10" dirty="0">
                <a:latin typeface="Calibri"/>
                <a:cs typeface="Calibri"/>
              </a:rPr>
              <a:t>masáž </a:t>
            </a:r>
            <a:r>
              <a:rPr lang="cs-CZ" sz="2000" spc="-5" dirty="0">
                <a:latin typeface="Calibri"/>
                <a:cs typeface="Calibri"/>
              </a:rPr>
              <a:t>břicha – </a:t>
            </a:r>
            <a:r>
              <a:rPr lang="cs-CZ" sz="2000" spc="-25" dirty="0">
                <a:latin typeface="Calibri"/>
                <a:cs typeface="Calibri"/>
              </a:rPr>
              <a:t>vždy ve </a:t>
            </a:r>
            <a:r>
              <a:rPr lang="cs-CZ" sz="2000" spc="-10" dirty="0">
                <a:latin typeface="Calibri"/>
                <a:cs typeface="Calibri"/>
              </a:rPr>
              <a:t>směru </a:t>
            </a:r>
            <a:r>
              <a:rPr lang="cs-CZ" sz="2000" spc="-5" dirty="0">
                <a:latin typeface="Calibri"/>
                <a:cs typeface="Calibri"/>
              </a:rPr>
              <a:t>hodinových ručiček – z </a:t>
            </a:r>
            <a:r>
              <a:rPr lang="cs-CZ" sz="2000" spc="-20" dirty="0">
                <a:latin typeface="Calibri"/>
                <a:cs typeface="Calibri"/>
              </a:rPr>
              <a:t>pravého </a:t>
            </a:r>
            <a:r>
              <a:rPr lang="cs-CZ" sz="2000" spc="-5" dirty="0">
                <a:latin typeface="Calibri"/>
                <a:cs typeface="Calibri"/>
              </a:rPr>
              <a:t>podbřišku,  </a:t>
            </a:r>
            <a:r>
              <a:rPr lang="cs-CZ" sz="2000" spc="-25" dirty="0">
                <a:latin typeface="Calibri"/>
                <a:cs typeface="Calibri"/>
              </a:rPr>
              <a:t>ve </a:t>
            </a:r>
            <a:r>
              <a:rPr lang="cs-CZ" sz="2000" spc="-10" dirty="0">
                <a:latin typeface="Calibri"/>
                <a:cs typeface="Calibri"/>
              </a:rPr>
              <a:t>směru </a:t>
            </a:r>
            <a:r>
              <a:rPr lang="cs-CZ" sz="2000" spc="-5" dirty="0">
                <a:latin typeface="Calibri"/>
                <a:cs typeface="Calibri"/>
              </a:rPr>
              <a:t>průběhu </a:t>
            </a:r>
            <a:r>
              <a:rPr lang="cs-CZ" sz="2000" spc="-15" dirty="0">
                <a:latin typeface="Calibri"/>
                <a:cs typeface="Calibri"/>
              </a:rPr>
              <a:t>tlustého </a:t>
            </a:r>
            <a:r>
              <a:rPr lang="cs-CZ" sz="2000" spc="-25" dirty="0">
                <a:latin typeface="Calibri"/>
                <a:cs typeface="Calibri"/>
              </a:rPr>
              <a:t>střeva </a:t>
            </a:r>
            <a:r>
              <a:rPr lang="cs-CZ" sz="2000" spc="-15" dirty="0">
                <a:latin typeface="Calibri"/>
                <a:cs typeface="Calibri"/>
              </a:rPr>
              <a:t>přes </a:t>
            </a:r>
            <a:r>
              <a:rPr lang="cs-CZ" sz="2000" spc="-30" dirty="0">
                <a:latin typeface="Calibri"/>
                <a:cs typeface="Calibri"/>
              </a:rPr>
              <a:t>pravé </a:t>
            </a:r>
            <a:r>
              <a:rPr lang="cs-CZ" sz="2000" spc="-5" dirty="0">
                <a:latin typeface="Calibri"/>
                <a:cs typeface="Calibri"/>
              </a:rPr>
              <a:t>a </a:t>
            </a:r>
            <a:r>
              <a:rPr lang="cs-CZ" sz="2000" spc="-15" dirty="0">
                <a:latin typeface="Calibri"/>
                <a:cs typeface="Calibri"/>
              </a:rPr>
              <a:t>levé </a:t>
            </a:r>
            <a:r>
              <a:rPr lang="cs-CZ" sz="2000" spc="-10" dirty="0">
                <a:latin typeface="Calibri"/>
                <a:cs typeface="Calibri"/>
              </a:rPr>
              <a:t>podžebří </a:t>
            </a:r>
            <a:r>
              <a:rPr lang="cs-CZ" sz="2000" dirty="0">
                <a:latin typeface="Calibri"/>
                <a:cs typeface="Calibri"/>
              </a:rPr>
              <a:t>do </a:t>
            </a:r>
            <a:r>
              <a:rPr lang="cs-CZ" sz="2000" spc="-15" dirty="0">
                <a:latin typeface="Calibri"/>
                <a:cs typeface="Calibri"/>
              </a:rPr>
              <a:t>levého  </a:t>
            </a:r>
            <a:r>
              <a:rPr lang="cs-CZ" sz="2000" spc="-5" dirty="0">
                <a:latin typeface="Calibri"/>
                <a:cs typeface="Calibri"/>
              </a:rPr>
              <a:t>podbřišku</a:t>
            </a:r>
            <a:endParaRPr lang="cs-CZ" sz="20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7505" algn="l"/>
              </a:tabLst>
            </a:pPr>
            <a:r>
              <a:rPr lang="cs-CZ" sz="2000" spc="-10" dirty="0">
                <a:latin typeface="Calibri"/>
                <a:cs typeface="Calibri"/>
              </a:rPr>
              <a:t>masáž </a:t>
            </a:r>
            <a:r>
              <a:rPr lang="cs-CZ" sz="2000" spc="-5" dirty="0">
                <a:latin typeface="Calibri"/>
                <a:cs typeface="Calibri"/>
              </a:rPr>
              <a:t>šíje – od </a:t>
            </a:r>
            <a:r>
              <a:rPr lang="cs-CZ" sz="2000" spc="-10" dirty="0">
                <a:latin typeface="Calibri"/>
                <a:cs typeface="Calibri"/>
              </a:rPr>
              <a:t>záhlaví </a:t>
            </a:r>
            <a:r>
              <a:rPr lang="cs-CZ" sz="2000" spc="-5" dirty="0">
                <a:latin typeface="Calibri"/>
                <a:cs typeface="Calibri"/>
              </a:rPr>
              <a:t>k plecím a podél </a:t>
            </a:r>
            <a:r>
              <a:rPr lang="cs-CZ" sz="2000" spc="-10" dirty="0">
                <a:latin typeface="Calibri"/>
                <a:cs typeface="Calibri"/>
              </a:rPr>
              <a:t>krční</a:t>
            </a:r>
            <a:r>
              <a:rPr lang="cs-CZ" sz="2000" spc="85" dirty="0">
                <a:latin typeface="Calibri"/>
                <a:cs typeface="Calibri"/>
              </a:rPr>
              <a:t> </a:t>
            </a:r>
            <a:r>
              <a:rPr lang="cs-CZ" sz="2000" spc="-15" dirty="0">
                <a:latin typeface="Calibri"/>
                <a:cs typeface="Calibri"/>
              </a:rPr>
              <a:t>páteře</a:t>
            </a:r>
            <a:endParaRPr lang="cs-CZ"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1390650">
              <a:lnSpc>
                <a:spcPct val="100000"/>
              </a:lnSpc>
            </a:pPr>
            <a:r>
              <a:rPr spc="-15" dirty="0"/>
              <a:t>Klasická</a:t>
            </a:r>
            <a:r>
              <a:rPr spc="-40" dirty="0"/>
              <a:t> </a:t>
            </a:r>
            <a:r>
              <a:rPr spc="-5" dirty="0"/>
              <a:t>masáž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630553"/>
            <a:ext cx="7871459" cy="5073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1835">
              <a:lnSpc>
                <a:spcPct val="100000"/>
              </a:lnSpc>
            </a:pPr>
            <a:r>
              <a:rPr lang="cs-CZ" sz="2000" b="1" u="sng" spc="-495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cs-CZ" sz="2000" b="1" u="sng" spc="-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Masážní</a:t>
            </a:r>
            <a:r>
              <a:rPr lang="cs-CZ" sz="2000" b="1" u="sng" spc="-9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b="1" u="sng" spc="-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hmaty</a:t>
            </a:r>
          </a:p>
          <a:p>
            <a:pPr marL="3251835"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15" dirty="0">
                <a:latin typeface="Calibri"/>
                <a:cs typeface="Calibri"/>
              </a:rPr>
              <a:t>Podle </a:t>
            </a:r>
            <a:r>
              <a:rPr sz="2000" spc="-10" dirty="0">
                <a:latin typeface="Calibri"/>
                <a:cs typeface="Calibri"/>
              </a:rPr>
              <a:t>mechanismu </a:t>
            </a:r>
            <a:r>
              <a:rPr sz="2000" spc="-5" dirty="0">
                <a:latin typeface="Calibri"/>
                <a:cs typeface="Calibri"/>
              </a:rPr>
              <a:t>působení : 1.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tření</a:t>
            </a:r>
            <a:endParaRPr sz="2000" dirty="0">
              <a:latin typeface="Calibri"/>
              <a:cs typeface="Calibri"/>
            </a:endParaRPr>
          </a:p>
          <a:p>
            <a:pPr marL="3402329" indent="-249554">
              <a:lnSpc>
                <a:spcPct val="100000"/>
              </a:lnSpc>
              <a:spcBef>
                <a:spcPts val="480"/>
              </a:spcBef>
              <a:buAutoNum type="arabicPeriod" startAt="2"/>
              <a:tabLst>
                <a:tab pos="3402965" algn="l"/>
              </a:tabLst>
            </a:pPr>
            <a:r>
              <a:rPr sz="2000" spc="-10" dirty="0">
                <a:latin typeface="Calibri"/>
                <a:cs typeface="Calibri"/>
              </a:rPr>
              <a:t>vytírání 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roztírání</a:t>
            </a:r>
            <a:endParaRPr sz="2000" dirty="0">
              <a:latin typeface="Calibri"/>
              <a:cs typeface="Calibri"/>
            </a:endParaRPr>
          </a:p>
          <a:p>
            <a:pPr marL="3401695" indent="-248920">
              <a:lnSpc>
                <a:spcPct val="100000"/>
              </a:lnSpc>
              <a:spcBef>
                <a:spcPts val="480"/>
              </a:spcBef>
              <a:buAutoNum type="arabicPeriod" startAt="2"/>
              <a:tabLst>
                <a:tab pos="3402329" algn="l"/>
              </a:tabLst>
            </a:pPr>
            <a:r>
              <a:rPr sz="2000" spc="-10" dirty="0">
                <a:latin typeface="Calibri"/>
                <a:cs typeface="Calibri"/>
              </a:rPr>
              <a:t>hnětení</a:t>
            </a:r>
            <a:endParaRPr sz="2000" dirty="0">
              <a:latin typeface="Calibri"/>
              <a:cs typeface="Calibri"/>
            </a:endParaRPr>
          </a:p>
          <a:p>
            <a:pPr marL="3402329" indent="-249554">
              <a:lnSpc>
                <a:spcPct val="100000"/>
              </a:lnSpc>
              <a:spcBef>
                <a:spcPts val="480"/>
              </a:spcBef>
              <a:buAutoNum type="arabicPeriod" startAt="2"/>
              <a:tabLst>
                <a:tab pos="3402965" algn="l"/>
              </a:tabLst>
            </a:pPr>
            <a:r>
              <a:rPr sz="2000" spc="-5" dirty="0">
                <a:latin typeface="Calibri"/>
                <a:cs typeface="Calibri"/>
              </a:rPr>
              <a:t>tepání</a:t>
            </a:r>
            <a:endParaRPr sz="2000" dirty="0">
              <a:latin typeface="Calibri"/>
              <a:cs typeface="Calibri"/>
            </a:endParaRPr>
          </a:p>
          <a:p>
            <a:pPr marL="3401695" indent="-248920">
              <a:lnSpc>
                <a:spcPct val="100000"/>
              </a:lnSpc>
              <a:spcBef>
                <a:spcPts val="480"/>
              </a:spcBef>
              <a:buAutoNum type="arabicPeriod" startAt="2"/>
              <a:tabLst>
                <a:tab pos="3402329" algn="l"/>
              </a:tabLst>
            </a:pPr>
            <a:r>
              <a:rPr sz="2000" spc="-15" dirty="0">
                <a:latin typeface="Calibri"/>
                <a:cs typeface="Calibri"/>
              </a:rPr>
              <a:t>chvění</a:t>
            </a:r>
            <a:endParaRPr sz="2000" dirty="0">
              <a:latin typeface="Calibri"/>
              <a:cs typeface="Calibri"/>
            </a:endParaRPr>
          </a:p>
          <a:p>
            <a:pPr marL="3402329" indent="-249554">
              <a:lnSpc>
                <a:spcPct val="100000"/>
              </a:lnSpc>
              <a:spcBef>
                <a:spcPts val="480"/>
              </a:spcBef>
              <a:buAutoNum type="arabicPeriod" startAt="2"/>
              <a:tabLst>
                <a:tab pos="3402965" algn="l"/>
              </a:tabLst>
            </a:pPr>
            <a:r>
              <a:rPr lang="cs-CZ" sz="2000" spc="-5" dirty="0">
                <a:latin typeface="Calibri"/>
                <a:cs typeface="Calibri"/>
              </a:rPr>
              <a:t>pasívní</a:t>
            </a:r>
            <a:r>
              <a:rPr lang="cs-CZ" sz="2000" spc="-55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pohyby</a:t>
            </a:r>
          </a:p>
          <a:p>
            <a:pPr marL="3402329" indent="-249554">
              <a:lnSpc>
                <a:spcPct val="100000"/>
              </a:lnSpc>
              <a:spcBef>
                <a:spcPts val="480"/>
              </a:spcBef>
              <a:tabLst>
                <a:tab pos="3402965" algn="l"/>
              </a:tabLst>
            </a:pPr>
            <a:endParaRPr sz="20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tabLst>
                <a:tab pos="357505" algn="l"/>
              </a:tabLst>
            </a:pPr>
            <a:r>
              <a:rPr sz="2000" b="1" spc="-5" dirty="0">
                <a:solidFill>
                  <a:srgbClr val="00B050"/>
                </a:solidFill>
                <a:latin typeface="Calibri"/>
                <a:cs typeface="Calibri"/>
              </a:rPr>
              <a:t>1. </a:t>
            </a:r>
            <a:r>
              <a:rPr sz="2000" b="1" spc="-10" dirty="0" err="1">
                <a:solidFill>
                  <a:srgbClr val="00B050"/>
                </a:solidFill>
                <a:latin typeface="Calibri"/>
                <a:cs typeface="Calibri"/>
              </a:rPr>
              <a:t>tření</a:t>
            </a:r>
            <a:r>
              <a:rPr sz="2000" b="1" spc="-1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cs-CZ" sz="2000" b="1" spc="-10" dirty="0">
                <a:solidFill>
                  <a:srgbClr val="00B050"/>
                </a:solidFill>
                <a:latin typeface="Calibri"/>
                <a:cs typeface="Calibri"/>
              </a:rPr>
              <a:t>       </a:t>
            </a:r>
            <a:r>
              <a:rPr lang="cs-CZ" sz="2000" spc="-5" dirty="0">
                <a:latin typeface="Calibri"/>
                <a:cs typeface="Calibri"/>
              </a:rPr>
              <a:t>-</a:t>
            </a:r>
            <a:r>
              <a:rPr sz="2000" spc="-5" dirty="0">
                <a:latin typeface="Calibri"/>
                <a:cs typeface="Calibri"/>
              </a:rPr>
              <a:t> plošně působící </a:t>
            </a:r>
            <a:r>
              <a:rPr sz="2000" spc="-10" dirty="0">
                <a:latin typeface="Calibri"/>
                <a:cs typeface="Calibri"/>
              </a:rPr>
              <a:t>hmat, </a:t>
            </a:r>
            <a:r>
              <a:rPr sz="2000" spc="-15" dirty="0">
                <a:latin typeface="Calibri"/>
                <a:cs typeface="Calibri"/>
              </a:rPr>
              <a:t>zpracování </a:t>
            </a:r>
            <a:r>
              <a:rPr sz="2000" spc="-10" dirty="0">
                <a:latin typeface="Calibri"/>
                <a:cs typeface="Calibri"/>
              </a:rPr>
              <a:t>povrchových </a:t>
            </a:r>
            <a:r>
              <a:rPr sz="2000" spc="-25" dirty="0">
                <a:latin typeface="Calibri"/>
                <a:cs typeface="Calibri"/>
              </a:rPr>
              <a:t>vrstev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kůže</a:t>
            </a:r>
            <a:endParaRPr sz="2000" dirty="0">
              <a:latin typeface="Calibri"/>
              <a:cs typeface="Calibri"/>
            </a:endParaRPr>
          </a:p>
          <a:p>
            <a:pPr marL="1323340" lvl="1" indent="-113030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1345565" algn="l"/>
              </a:tabLst>
            </a:pPr>
            <a:r>
              <a:rPr sz="2000" spc="-10" dirty="0">
                <a:latin typeface="Calibri"/>
                <a:cs typeface="Calibri"/>
              </a:rPr>
              <a:t>prokrvení </a:t>
            </a:r>
            <a:r>
              <a:rPr sz="2000" spc="-5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zčervenání </a:t>
            </a:r>
            <a:r>
              <a:rPr sz="2000" spc="-15" dirty="0">
                <a:latin typeface="Calibri"/>
                <a:cs typeface="Calibri"/>
              </a:rPr>
              <a:t>kůže (</a:t>
            </a:r>
            <a:r>
              <a:rPr sz="2000" spc="-15" dirty="0" err="1">
                <a:latin typeface="Calibri"/>
                <a:cs typeface="Calibri"/>
              </a:rPr>
              <a:t>mechanické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předehř</a:t>
            </a:r>
            <a:r>
              <a:rPr lang="cs-CZ" sz="2000" spc="-5" dirty="0">
                <a:latin typeface="Calibri"/>
                <a:cs typeface="Calibri"/>
              </a:rPr>
              <a:t>á</a:t>
            </a:r>
            <a:r>
              <a:rPr sz="2000" spc="-5" dirty="0" err="1">
                <a:latin typeface="Calibri"/>
                <a:cs typeface="Calibri"/>
              </a:rPr>
              <a:t>tí</a:t>
            </a:r>
            <a:r>
              <a:rPr sz="2000" spc="-5" dirty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  <a:p>
            <a:pPr marL="1344930" lvl="1" indent="-134620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1345565" algn="l"/>
              </a:tabLst>
            </a:pPr>
            <a:r>
              <a:rPr sz="2000" spc="-20" dirty="0">
                <a:latin typeface="Calibri"/>
                <a:cs typeface="Calibri"/>
              </a:rPr>
              <a:t>rozetření </a:t>
            </a:r>
            <a:r>
              <a:rPr sz="2000" spc="-5" dirty="0">
                <a:latin typeface="Calibri"/>
                <a:cs typeface="Calibri"/>
              </a:rPr>
              <a:t>masážního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prostředku</a:t>
            </a:r>
            <a:endParaRPr sz="2000" dirty="0">
              <a:latin typeface="Calibri"/>
              <a:cs typeface="Calibri"/>
            </a:endParaRPr>
          </a:p>
          <a:p>
            <a:pPr marL="1323340" marR="5080" lvl="1" indent="-113030">
              <a:lnSpc>
                <a:spcPct val="120000"/>
              </a:lnSpc>
              <a:buFont typeface="Calibri"/>
              <a:buChar char="-"/>
              <a:tabLst>
                <a:tab pos="1345565" algn="l"/>
              </a:tabLst>
            </a:pPr>
            <a:r>
              <a:rPr sz="2000" spc="-15" dirty="0">
                <a:latin typeface="Calibri"/>
                <a:cs typeface="Calibri"/>
              </a:rPr>
              <a:t>zvýšení </a:t>
            </a:r>
            <a:r>
              <a:rPr sz="2000" spc="-10" dirty="0">
                <a:latin typeface="Calibri"/>
                <a:cs typeface="Calibri"/>
              </a:rPr>
              <a:t>prokrvení, </a:t>
            </a:r>
            <a:r>
              <a:rPr sz="2000" spc="-5" dirty="0">
                <a:latin typeface="Calibri"/>
                <a:cs typeface="Calibri"/>
              </a:rPr>
              <a:t>urychlení </a:t>
            </a:r>
            <a:r>
              <a:rPr sz="2000" spc="-10" dirty="0">
                <a:latin typeface="Calibri"/>
                <a:cs typeface="Calibri"/>
              </a:rPr>
              <a:t>krevního </a:t>
            </a:r>
            <a:r>
              <a:rPr sz="2000" spc="-5" dirty="0">
                <a:latin typeface="Calibri"/>
                <a:cs typeface="Calibri"/>
              </a:rPr>
              <a:t>a mízního oběhu, </a:t>
            </a:r>
            <a:r>
              <a:rPr sz="2000" spc="-15" dirty="0">
                <a:latin typeface="Calibri"/>
                <a:cs typeface="Calibri"/>
              </a:rPr>
              <a:t>zvýšená  </a:t>
            </a:r>
            <a:r>
              <a:rPr sz="2000" spc="-10" dirty="0">
                <a:latin typeface="Calibri"/>
                <a:cs typeface="Calibri"/>
              </a:rPr>
              <a:t>výměna </a:t>
            </a:r>
            <a:r>
              <a:rPr sz="2000" spc="-15" dirty="0">
                <a:latin typeface="Calibri"/>
                <a:cs typeface="Calibri"/>
              </a:rPr>
              <a:t>látek </a:t>
            </a:r>
            <a:r>
              <a:rPr sz="2000" spc="-25" dirty="0">
                <a:latin typeface="Calibri"/>
                <a:cs typeface="Calibri"/>
              </a:rPr>
              <a:t>ve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tkáních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304800"/>
            <a:ext cx="2817495" cy="6347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3225">
              <a:lnSpc>
                <a:spcPct val="100000"/>
              </a:lnSpc>
            </a:pPr>
            <a:r>
              <a:rPr lang="cs-CZ" sz="2000" u="sng" spc="-40" dirty="0">
                <a:solidFill>
                  <a:srgbClr val="00B050"/>
                </a:solidFill>
                <a:latin typeface="Calibri"/>
                <a:cs typeface="Calibri"/>
              </a:rPr>
              <a:t>Tření </a:t>
            </a:r>
            <a:r>
              <a:rPr lang="cs-CZ" sz="2000" u="sng" spc="-5" dirty="0">
                <a:solidFill>
                  <a:srgbClr val="00B050"/>
                </a:solidFill>
                <a:latin typeface="Calibri"/>
                <a:cs typeface="Calibri"/>
              </a:rPr>
              <a:t>je </a:t>
            </a:r>
            <a:r>
              <a:rPr lang="cs-CZ" sz="2000" u="sng" spc="-10" dirty="0">
                <a:solidFill>
                  <a:srgbClr val="00B050"/>
                </a:solidFill>
                <a:latin typeface="Calibri"/>
                <a:cs typeface="Calibri"/>
              </a:rPr>
              <a:t>prováděno</a:t>
            </a:r>
            <a:r>
              <a:rPr lang="cs-CZ" sz="2000" u="sng" spc="-5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cs-CZ" sz="2000" u="sng" spc="-5" dirty="0">
                <a:solidFill>
                  <a:srgbClr val="00B050"/>
                </a:solidFill>
                <a:latin typeface="Calibri"/>
                <a:cs typeface="Calibri"/>
              </a:rPr>
              <a:t>:</a:t>
            </a:r>
          </a:p>
          <a:p>
            <a:pPr marL="403225"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12700" marR="7239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259715" algn="l"/>
              </a:tabLst>
            </a:pPr>
            <a:r>
              <a:rPr sz="2000" spc="-5" dirty="0">
                <a:latin typeface="Calibri"/>
                <a:cs typeface="Calibri"/>
              </a:rPr>
              <a:t>Dlaní a </a:t>
            </a:r>
            <a:r>
              <a:rPr sz="2000" spc="-35" dirty="0">
                <a:latin typeface="Calibri"/>
                <a:cs typeface="Calibri"/>
              </a:rPr>
              <a:t>prsty, </a:t>
            </a:r>
            <a:r>
              <a:rPr sz="2000" spc="-5" dirty="0" err="1">
                <a:latin typeface="Calibri"/>
                <a:cs typeface="Calibri"/>
              </a:rPr>
              <a:t>jednou</a:t>
            </a:r>
            <a:r>
              <a:rPr sz="2000" spc="-5" dirty="0">
                <a:latin typeface="Calibri"/>
                <a:cs typeface="Calibri"/>
              </a:rPr>
              <a:t>  </a:t>
            </a:r>
            <a:r>
              <a:rPr lang="cs-CZ" sz="2000" spc="-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nebo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oběma rukama  současně </a:t>
            </a:r>
            <a:r>
              <a:rPr sz="2000" spc="-5" dirty="0">
                <a:latin typeface="Calibri"/>
                <a:cs typeface="Calibri"/>
              </a:rPr>
              <a:t>nebo </a:t>
            </a:r>
            <a:r>
              <a:rPr sz="2000" spc="-15" dirty="0">
                <a:latin typeface="Calibri"/>
                <a:cs typeface="Calibri"/>
              </a:rPr>
              <a:t>střídavě </a:t>
            </a:r>
            <a:r>
              <a:rPr sz="2000" spc="-5" dirty="0" err="1">
                <a:latin typeface="Calibri"/>
                <a:cs typeface="Calibri"/>
              </a:rPr>
              <a:t>na</a:t>
            </a:r>
            <a:r>
              <a:rPr sz="2000" spc="-5" dirty="0">
                <a:latin typeface="Calibri"/>
                <a:cs typeface="Calibri"/>
              </a:rPr>
              <a:t>  </a:t>
            </a:r>
            <a:r>
              <a:rPr lang="cs-CZ" sz="2000" spc="-15" dirty="0">
                <a:latin typeface="Calibri"/>
                <a:cs typeface="Calibri"/>
              </a:rPr>
              <a:t>velkých</a:t>
            </a:r>
            <a:r>
              <a:rPr lang="cs-CZ" sz="2000" spc="-35" dirty="0">
                <a:latin typeface="Calibri"/>
                <a:cs typeface="Calibri"/>
              </a:rPr>
              <a:t> </a:t>
            </a:r>
            <a:r>
              <a:rPr lang="cs-CZ" sz="2000" spc="-5" dirty="0">
                <a:latin typeface="Calibri"/>
                <a:cs typeface="Calibri"/>
              </a:rPr>
              <a:t>plochách (obr).</a:t>
            </a:r>
          </a:p>
          <a:p>
            <a:pPr marL="12700" marR="7239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259715" algn="l"/>
              </a:tabLst>
            </a:pPr>
            <a:endParaRPr lang="cs-CZ" sz="20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259715" algn="l"/>
              </a:tabLst>
            </a:pPr>
            <a:r>
              <a:rPr lang="cs-CZ" sz="2000" spc="-5" dirty="0">
                <a:latin typeface="Calibri"/>
                <a:cs typeface="Calibri"/>
              </a:rPr>
              <a:t>Dlaní, jednou nebo  </a:t>
            </a:r>
            <a:r>
              <a:rPr lang="cs-CZ" sz="2000" spc="-10" dirty="0">
                <a:latin typeface="Calibri"/>
                <a:cs typeface="Calibri"/>
              </a:rPr>
              <a:t>oběma současně </a:t>
            </a:r>
            <a:r>
              <a:rPr lang="cs-CZ" sz="2000" spc="-5" dirty="0">
                <a:latin typeface="Calibri"/>
                <a:cs typeface="Calibri"/>
              </a:rPr>
              <a:t>nebo  </a:t>
            </a:r>
            <a:r>
              <a:rPr lang="cs-CZ" sz="2000" spc="-15" dirty="0">
                <a:latin typeface="Calibri"/>
                <a:cs typeface="Calibri"/>
              </a:rPr>
              <a:t>střídavě </a:t>
            </a:r>
            <a:r>
              <a:rPr lang="cs-CZ" sz="2000" spc="-5" dirty="0">
                <a:latin typeface="Calibri"/>
                <a:cs typeface="Calibri"/>
              </a:rPr>
              <a:t>na </a:t>
            </a:r>
            <a:r>
              <a:rPr lang="cs-CZ" sz="2000" spc="-15" dirty="0">
                <a:latin typeface="Calibri"/>
                <a:cs typeface="Calibri"/>
              </a:rPr>
              <a:t>středně velkých  </a:t>
            </a:r>
            <a:r>
              <a:rPr lang="cs-CZ" sz="2000" spc="-5" dirty="0">
                <a:latin typeface="Calibri"/>
                <a:cs typeface="Calibri"/>
              </a:rPr>
              <a:t>plochách.</a:t>
            </a:r>
          </a:p>
          <a:p>
            <a:pPr marL="12700" marR="508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259715" algn="l"/>
              </a:tabLst>
            </a:pPr>
            <a:endParaRPr lang="cs-CZ" sz="2000" dirty="0">
              <a:latin typeface="Calibri"/>
              <a:cs typeface="Calibri"/>
            </a:endParaRPr>
          </a:p>
          <a:p>
            <a:pPr marL="12700" marR="28511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259715" algn="l"/>
              </a:tabLst>
            </a:pPr>
            <a:r>
              <a:rPr lang="cs-CZ" sz="2000" spc="-20" dirty="0">
                <a:latin typeface="Calibri"/>
                <a:cs typeface="Calibri"/>
              </a:rPr>
              <a:t>Bříškem </a:t>
            </a:r>
            <a:r>
              <a:rPr lang="cs-CZ" sz="2000" spc="-5" dirty="0">
                <a:latin typeface="Calibri"/>
                <a:cs typeface="Calibri"/>
              </a:rPr>
              <a:t>palce, jedním  nebo </a:t>
            </a:r>
            <a:r>
              <a:rPr lang="cs-CZ" sz="2000" spc="-10" dirty="0">
                <a:latin typeface="Calibri"/>
                <a:cs typeface="Calibri"/>
              </a:rPr>
              <a:t>oběma, současně  </a:t>
            </a:r>
            <a:r>
              <a:rPr lang="cs-CZ" sz="2000" spc="-5" dirty="0">
                <a:latin typeface="Calibri"/>
                <a:cs typeface="Calibri"/>
              </a:rPr>
              <a:t>nebo </a:t>
            </a:r>
            <a:r>
              <a:rPr lang="cs-CZ" sz="2000" spc="-15" dirty="0">
                <a:latin typeface="Calibri"/>
                <a:cs typeface="Calibri"/>
              </a:rPr>
              <a:t>střídavě </a:t>
            </a:r>
            <a:r>
              <a:rPr lang="cs-CZ" sz="2000" spc="-5" dirty="0">
                <a:latin typeface="Calibri"/>
                <a:cs typeface="Calibri"/>
              </a:rPr>
              <a:t>na </a:t>
            </a:r>
            <a:r>
              <a:rPr lang="cs-CZ" sz="2000" spc="-10" dirty="0">
                <a:latin typeface="Calibri"/>
                <a:cs typeface="Calibri"/>
              </a:rPr>
              <a:t>malých  </a:t>
            </a:r>
            <a:r>
              <a:rPr lang="cs-CZ" sz="2000" spc="-5" dirty="0">
                <a:latin typeface="Calibri"/>
                <a:cs typeface="Calibri"/>
              </a:rPr>
              <a:t>plochách.</a:t>
            </a:r>
          </a:p>
          <a:p>
            <a:pPr marL="12700" marR="28511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259715" algn="l"/>
              </a:tabLst>
            </a:pPr>
            <a:endParaRPr lang="cs-CZ" sz="2000" dirty="0">
              <a:latin typeface="Calibri"/>
              <a:cs typeface="Calibri"/>
            </a:endParaRPr>
          </a:p>
          <a:p>
            <a:pPr marL="259079" indent="-246379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259715" algn="l"/>
              </a:tabLst>
            </a:pPr>
            <a:r>
              <a:rPr lang="cs-CZ" sz="2000" spc="-10" dirty="0">
                <a:latin typeface="Calibri"/>
                <a:cs typeface="Calibri"/>
              </a:rPr>
              <a:t>Bříšky </a:t>
            </a:r>
            <a:r>
              <a:rPr lang="cs-CZ" sz="2000" spc="-20" dirty="0">
                <a:latin typeface="Calibri"/>
                <a:cs typeface="Calibri"/>
              </a:rPr>
              <a:t>prstů </a:t>
            </a:r>
            <a:r>
              <a:rPr lang="cs-CZ" sz="2000" dirty="0">
                <a:latin typeface="Calibri"/>
                <a:cs typeface="Calibri"/>
              </a:rPr>
              <a:t>na</a:t>
            </a:r>
            <a:r>
              <a:rPr lang="cs-CZ" sz="2000" spc="25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malých</a:t>
            </a:r>
            <a:endParaRPr lang="cs-CZ"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cs-CZ" sz="2000" spc="-5" dirty="0">
                <a:latin typeface="Calibri"/>
                <a:cs typeface="Calibri"/>
              </a:rPr>
              <a:t>plochách.</a:t>
            </a:r>
            <a:endParaRPr lang="cs-CZ"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64001" y="1989201"/>
            <a:ext cx="5111750" cy="3741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1390650">
              <a:lnSpc>
                <a:spcPct val="100000"/>
              </a:lnSpc>
            </a:pPr>
            <a:r>
              <a:rPr spc="-15" dirty="0"/>
              <a:t>Klasická</a:t>
            </a:r>
            <a:r>
              <a:rPr spc="-40" dirty="0"/>
              <a:t> </a:t>
            </a:r>
            <a:r>
              <a:rPr spc="-5" dirty="0"/>
              <a:t>masáž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630553"/>
            <a:ext cx="7940040" cy="439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cs-CZ" sz="2000" spc="-40" dirty="0">
                <a:latin typeface="Calibri"/>
                <a:cs typeface="Calibri"/>
              </a:rPr>
              <a:t>Tření </a:t>
            </a:r>
            <a:r>
              <a:rPr lang="cs-CZ" sz="2000" spc="-5" dirty="0">
                <a:latin typeface="Calibri"/>
                <a:cs typeface="Calibri"/>
              </a:rPr>
              <a:t> se provádí v </a:t>
            </a:r>
            <a:r>
              <a:rPr lang="cs-CZ" sz="2000" spc="-10" dirty="0">
                <a:latin typeface="Calibri"/>
                <a:cs typeface="Calibri"/>
              </a:rPr>
              <a:t>dlouhých</a:t>
            </a:r>
            <a:r>
              <a:rPr lang="cs-CZ" sz="2000" spc="5" dirty="0">
                <a:latin typeface="Calibri"/>
                <a:cs typeface="Calibri"/>
              </a:rPr>
              <a:t> </a:t>
            </a:r>
            <a:r>
              <a:rPr lang="cs-CZ" sz="2000" spc="-20" dirty="0">
                <a:latin typeface="Calibri"/>
                <a:cs typeface="Calibri"/>
              </a:rPr>
              <a:t>tazích: </a:t>
            </a:r>
            <a:endParaRPr lang="cs-CZ" sz="2000" dirty="0">
              <a:latin typeface="Calibri"/>
              <a:cs typeface="Calibri"/>
            </a:endParaRPr>
          </a:p>
          <a:p>
            <a:pPr marL="716280" indent="-133985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716915" algn="l"/>
              </a:tabLst>
            </a:pPr>
            <a:r>
              <a:rPr lang="cs-CZ" sz="2000" spc="-5" dirty="0">
                <a:latin typeface="Calibri"/>
                <a:cs typeface="Calibri"/>
              </a:rPr>
              <a:t>tlak ruky je nejdříve </a:t>
            </a:r>
            <a:r>
              <a:rPr lang="cs-CZ" sz="2000" spc="-35" dirty="0">
                <a:latin typeface="Calibri"/>
                <a:cs typeface="Calibri"/>
              </a:rPr>
              <a:t>malý, </a:t>
            </a:r>
            <a:r>
              <a:rPr lang="cs-CZ" sz="2000" spc="-10" dirty="0">
                <a:latin typeface="Calibri"/>
                <a:cs typeface="Calibri"/>
              </a:rPr>
              <a:t>postupně </a:t>
            </a:r>
            <a:r>
              <a:rPr lang="cs-CZ" sz="2000" spc="-5" dirty="0">
                <a:latin typeface="Calibri"/>
                <a:cs typeface="Calibri"/>
              </a:rPr>
              <a:t>se </a:t>
            </a:r>
            <a:r>
              <a:rPr lang="cs-CZ" sz="2000" spc="-15" dirty="0">
                <a:latin typeface="Calibri"/>
                <a:cs typeface="Calibri"/>
              </a:rPr>
              <a:t>zvyšuje </a:t>
            </a:r>
            <a:r>
              <a:rPr lang="cs-CZ" sz="2000" spc="-5" dirty="0">
                <a:latin typeface="Calibri"/>
                <a:cs typeface="Calibri"/>
              </a:rPr>
              <a:t>a </a:t>
            </a:r>
            <a:r>
              <a:rPr lang="cs-CZ" sz="2000" spc="-45" dirty="0">
                <a:latin typeface="Calibri"/>
                <a:cs typeface="Calibri"/>
              </a:rPr>
              <a:t>ke </a:t>
            </a:r>
            <a:r>
              <a:rPr lang="cs-CZ" sz="2000" spc="-20" dirty="0">
                <a:latin typeface="Calibri"/>
                <a:cs typeface="Calibri"/>
              </a:rPr>
              <a:t>konci </a:t>
            </a:r>
            <a:r>
              <a:rPr lang="cs-CZ" sz="2000" spc="-10" dirty="0">
                <a:latin typeface="Calibri"/>
                <a:cs typeface="Calibri"/>
              </a:rPr>
              <a:t>pohybu</a:t>
            </a:r>
            <a:r>
              <a:rPr lang="cs-CZ" sz="2000" spc="265" dirty="0">
                <a:latin typeface="Calibri"/>
                <a:cs typeface="Calibri"/>
              </a:rPr>
              <a:t> </a:t>
            </a:r>
            <a:r>
              <a:rPr lang="cs-CZ" sz="2000" spc="-5" dirty="0">
                <a:latin typeface="Calibri"/>
                <a:cs typeface="Calibri"/>
              </a:rPr>
              <a:t>oslabuje</a:t>
            </a:r>
            <a:endParaRPr lang="cs-CZ" sz="2000" dirty="0">
              <a:latin typeface="Calibri"/>
              <a:cs typeface="Calibri"/>
            </a:endParaRPr>
          </a:p>
          <a:p>
            <a:pPr marL="716280" indent="-133985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716915" algn="l"/>
              </a:tabLst>
            </a:pPr>
            <a:r>
              <a:rPr lang="cs-CZ" sz="2000" spc="-5" dirty="0">
                <a:latin typeface="Calibri"/>
                <a:cs typeface="Calibri"/>
              </a:rPr>
              <a:t>tlak ruky se vyvíjí vždy jen v účinném </a:t>
            </a:r>
            <a:r>
              <a:rPr lang="cs-CZ" sz="2000" spc="-10" dirty="0">
                <a:latin typeface="Calibri"/>
                <a:cs typeface="Calibri"/>
              </a:rPr>
              <a:t>směru </a:t>
            </a:r>
            <a:r>
              <a:rPr lang="cs-CZ" sz="2000" spc="-15" dirty="0">
                <a:latin typeface="Calibri"/>
                <a:cs typeface="Calibri"/>
              </a:rPr>
              <a:t>masáže, </a:t>
            </a:r>
            <a:r>
              <a:rPr lang="cs-CZ" sz="2000" spc="-5" dirty="0">
                <a:latin typeface="Calibri"/>
                <a:cs typeface="Calibri"/>
              </a:rPr>
              <a:t>zpět se ruka vrací volně</a:t>
            </a:r>
            <a:endParaRPr lang="cs-CZ" sz="2000" dirty="0">
              <a:latin typeface="Calibri"/>
              <a:cs typeface="Calibri"/>
            </a:endParaRPr>
          </a:p>
          <a:p>
            <a:pPr marL="716280" indent="-133985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716915" algn="l"/>
              </a:tabLst>
            </a:pPr>
            <a:r>
              <a:rPr lang="cs-CZ" sz="2000" spc="-5" dirty="0">
                <a:latin typeface="Calibri"/>
                <a:cs typeface="Calibri"/>
              </a:rPr>
              <a:t>nad </a:t>
            </a:r>
            <a:r>
              <a:rPr lang="cs-CZ" sz="2000" spc="-10" dirty="0">
                <a:latin typeface="Calibri"/>
                <a:cs typeface="Calibri"/>
              </a:rPr>
              <a:t>bolestivým </a:t>
            </a:r>
            <a:r>
              <a:rPr lang="cs-CZ" sz="2000" spc="-20" dirty="0">
                <a:latin typeface="Calibri"/>
                <a:cs typeface="Calibri"/>
              </a:rPr>
              <a:t>místem </a:t>
            </a:r>
            <a:r>
              <a:rPr lang="cs-CZ" sz="2000" spc="-10" dirty="0">
                <a:latin typeface="Calibri"/>
                <a:cs typeface="Calibri"/>
              </a:rPr>
              <a:t>se </a:t>
            </a:r>
            <a:r>
              <a:rPr lang="cs-CZ" sz="2000" spc="-5" dirty="0">
                <a:latin typeface="Calibri"/>
                <a:cs typeface="Calibri"/>
              </a:rPr>
              <a:t>tlak</a:t>
            </a:r>
            <a:r>
              <a:rPr lang="cs-CZ" sz="2000" spc="185" dirty="0">
                <a:latin typeface="Calibri"/>
                <a:cs typeface="Calibri"/>
              </a:rPr>
              <a:t> </a:t>
            </a:r>
            <a:r>
              <a:rPr lang="cs-CZ" sz="2000" spc="-5" dirty="0">
                <a:latin typeface="Calibri"/>
                <a:cs typeface="Calibri"/>
              </a:rPr>
              <a:t>snižuje</a:t>
            </a:r>
            <a:endParaRPr lang="cs-CZ" sz="20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tabLst>
                <a:tab pos="357505" algn="l"/>
              </a:tabLst>
            </a:pPr>
            <a:endParaRPr lang="cs-CZ" sz="29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00B050"/>
              </a:buClr>
              <a:buFont typeface="+mj-lt"/>
              <a:buAutoNum type="arabicPeriod" startAt="2"/>
              <a:tabLst>
                <a:tab pos="357505" algn="l"/>
              </a:tabLst>
            </a:pPr>
            <a:r>
              <a:rPr lang="cs-CZ" sz="2000" b="1" spc="-15" dirty="0">
                <a:solidFill>
                  <a:srgbClr val="00B050"/>
                </a:solidFill>
                <a:latin typeface="Calibri"/>
                <a:cs typeface="Calibri"/>
              </a:rPr>
              <a:t>Vytírání </a:t>
            </a:r>
            <a:r>
              <a:rPr lang="cs-CZ" sz="2000" b="1" spc="-5" dirty="0">
                <a:solidFill>
                  <a:srgbClr val="00B050"/>
                </a:solidFill>
                <a:latin typeface="Calibri"/>
                <a:cs typeface="Calibri"/>
              </a:rPr>
              <a:t>a </a:t>
            </a:r>
            <a:r>
              <a:rPr lang="cs-CZ" sz="2000" b="1" spc="-15" dirty="0">
                <a:solidFill>
                  <a:srgbClr val="00B050"/>
                </a:solidFill>
                <a:latin typeface="Calibri"/>
                <a:cs typeface="Calibri"/>
              </a:rPr>
              <a:t>roztírání </a:t>
            </a:r>
            <a:r>
              <a:rPr lang="cs-CZ" sz="2000" spc="-5" dirty="0">
                <a:latin typeface="Calibri"/>
                <a:cs typeface="Calibri"/>
              </a:rPr>
              <a:t>– působí hlouběji, </a:t>
            </a:r>
            <a:r>
              <a:rPr lang="cs-CZ" sz="2000" spc="-15" dirty="0">
                <a:latin typeface="Calibri"/>
                <a:cs typeface="Calibri"/>
              </a:rPr>
              <a:t>větším </a:t>
            </a:r>
            <a:r>
              <a:rPr lang="cs-CZ" sz="2000" spc="-20" dirty="0">
                <a:latin typeface="Calibri"/>
                <a:cs typeface="Calibri"/>
              </a:rPr>
              <a:t>tlakem </a:t>
            </a:r>
            <a:r>
              <a:rPr lang="cs-CZ" sz="2000" spc="-5" dirty="0">
                <a:latin typeface="Calibri"/>
                <a:cs typeface="Calibri"/>
              </a:rPr>
              <a:t>a v </a:t>
            </a:r>
            <a:r>
              <a:rPr lang="cs-CZ" sz="2000" spc="-15" dirty="0">
                <a:latin typeface="Calibri"/>
                <a:cs typeface="Calibri"/>
              </a:rPr>
              <a:t>rozdílném</a:t>
            </a:r>
            <a:r>
              <a:rPr lang="cs-CZ" sz="2000" spc="254" dirty="0">
                <a:latin typeface="Calibri"/>
                <a:cs typeface="Calibri"/>
              </a:rPr>
              <a:t> </a:t>
            </a:r>
            <a:r>
              <a:rPr lang="cs-CZ" sz="2000" spc="-15" dirty="0">
                <a:latin typeface="Calibri"/>
                <a:cs typeface="Calibri"/>
              </a:rPr>
              <a:t>rozsahu</a:t>
            </a:r>
            <a:endParaRPr lang="cs-CZ" sz="20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Clr>
                <a:srgbClr val="00B050"/>
              </a:buClr>
              <a:tabLst>
                <a:tab pos="357505" algn="l"/>
              </a:tabLst>
            </a:pPr>
            <a:endParaRPr lang="cs-CZ" sz="2000" spc="-1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Clr>
                <a:srgbClr val="00B050"/>
              </a:buClr>
              <a:tabLst>
                <a:tab pos="357505" algn="l"/>
              </a:tabLst>
            </a:pPr>
            <a:r>
              <a:rPr lang="cs-CZ" sz="2000" spc="-10" dirty="0">
                <a:latin typeface="Calibri"/>
                <a:cs typeface="Calibri"/>
              </a:rPr>
              <a:t>Vytírání </a:t>
            </a:r>
            <a:r>
              <a:rPr lang="cs-CZ" sz="2000" spc="-5" dirty="0">
                <a:latin typeface="Calibri"/>
                <a:cs typeface="Calibri"/>
              </a:rPr>
              <a:t>je </a:t>
            </a:r>
            <a:r>
              <a:rPr lang="cs-CZ" sz="2000" dirty="0">
                <a:latin typeface="Calibri"/>
                <a:cs typeface="Calibri"/>
              </a:rPr>
              <a:t>podobné </a:t>
            </a:r>
            <a:r>
              <a:rPr lang="cs-CZ" sz="2000" spc="-10" dirty="0">
                <a:latin typeface="Calibri"/>
                <a:cs typeface="Calibri"/>
              </a:rPr>
              <a:t>tření, </a:t>
            </a:r>
            <a:r>
              <a:rPr lang="cs-CZ" sz="2000" spc="-5" dirty="0">
                <a:latin typeface="Calibri"/>
                <a:cs typeface="Calibri"/>
              </a:rPr>
              <a:t>ale </a:t>
            </a:r>
            <a:r>
              <a:rPr lang="cs-CZ" sz="2000" spc="-20" dirty="0">
                <a:latin typeface="Calibri"/>
                <a:cs typeface="Calibri"/>
              </a:rPr>
              <a:t>zvýšeným </a:t>
            </a:r>
            <a:r>
              <a:rPr lang="cs-CZ" sz="2000" spc="-15" dirty="0">
                <a:latin typeface="Calibri"/>
                <a:cs typeface="Calibri"/>
              </a:rPr>
              <a:t>tlakem </a:t>
            </a:r>
            <a:r>
              <a:rPr lang="cs-CZ" sz="2000" spc="-5" dirty="0">
                <a:latin typeface="Calibri"/>
                <a:cs typeface="Calibri"/>
              </a:rPr>
              <a:t>působí více </a:t>
            </a:r>
            <a:r>
              <a:rPr lang="cs-CZ" sz="2000" dirty="0">
                <a:latin typeface="Calibri"/>
                <a:cs typeface="Calibri"/>
              </a:rPr>
              <a:t>do</a:t>
            </a:r>
            <a:r>
              <a:rPr lang="cs-CZ" sz="2000" spc="150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hloubky</a:t>
            </a:r>
          </a:p>
          <a:p>
            <a:pPr marL="1841500">
              <a:lnSpc>
                <a:spcPct val="100000"/>
              </a:lnSpc>
              <a:spcBef>
                <a:spcPts val="480"/>
              </a:spcBef>
            </a:pPr>
            <a:r>
              <a:rPr lang="cs-CZ" sz="2000" spc="-5" dirty="0">
                <a:latin typeface="Calibri"/>
                <a:cs typeface="Calibri"/>
              </a:rPr>
              <a:t>- vytíráním se </a:t>
            </a:r>
            <a:r>
              <a:rPr lang="cs-CZ" sz="2000" spc="-15" dirty="0">
                <a:latin typeface="Calibri"/>
                <a:cs typeface="Calibri"/>
              </a:rPr>
              <a:t>zpracovávají </a:t>
            </a:r>
            <a:r>
              <a:rPr lang="cs-CZ" sz="2000" spc="-20" dirty="0">
                <a:latin typeface="Calibri"/>
                <a:cs typeface="Calibri"/>
              </a:rPr>
              <a:t>svaly, </a:t>
            </a:r>
            <a:r>
              <a:rPr lang="cs-CZ" sz="2000" spc="-5" dirty="0">
                <a:latin typeface="Calibri"/>
                <a:cs typeface="Calibri"/>
              </a:rPr>
              <a:t>šlachy, </a:t>
            </a:r>
            <a:r>
              <a:rPr lang="cs-CZ" sz="2000" spc="-20" dirty="0">
                <a:latin typeface="Calibri"/>
                <a:cs typeface="Calibri"/>
              </a:rPr>
              <a:t>mezikostní </a:t>
            </a:r>
            <a:r>
              <a:rPr lang="cs-CZ" sz="2000" spc="-15" dirty="0">
                <a:latin typeface="Calibri"/>
                <a:cs typeface="Calibri"/>
              </a:rPr>
              <a:t>prostory, </a:t>
            </a:r>
            <a:r>
              <a:rPr lang="cs-CZ" sz="2000" dirty="0">
                <a:latin typeface="Calibri"/>
                <a:cs typeface="Calibri"/>
              </a:rPr>
              <a:t>dlaně</a:t>
            </a:r>
            <a:r>
              <a:rPr lang="cs-CZ" sz="2000" spc="215" dirty="0">
                <a:latin typeface="Calibri"/>
                <a:cs typeface="Calibri"/>
              </a:rPr>
              <a:t> </a:t>
            </a:r>
            <a:r>
              <a:rPr lang="cs-CZ" sz="2000" spc="-5" dirty="0">
                <a:latin typeface="Calibri"/>
                <a:cs typeface="Calibri"/>
              </a:rPr>
              <a:t>a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lang="cs-CZ" sz="2000" spc="-5" dirty="0">
                <a:latin typeface="Calibri"/>
                <a:cs typeface="Calibri"/>
              </a:rPr>
              <a:t>chodidla</a:t>
            </a:r>
            <a:endParaRPr lang="cs-CZ"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1390650">
              <a:lnSpc>
                <a:spcPct val="100000"/>
              </a:lnSpc>
            </a:pPr>
            <a:r>
              <a:rPr spc="-15" dirty="0"/>
              <a:t>Klasická</a:t>
            </a:r>
            <a:r>
              <a:rPr spc="-40" dirty="0"/>
              <a:t> </a:t>
            </a:r>
            <a:r>
              <a:rPr spc="-5" dirty="0"/>
              <a:t>masáž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600072"/>
            <a:ext cx="7836534" cy="4547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854" algn="ctr">
              <a:lnSpc>
                <a:spcPct val="100000"/>
              </a:lnSpc>
            </a:pPr>
            <a:r>
              <a:rPr sz="2000" u="sng" spc="-495" dirty="0">
                <a:latin typeface="Times New Roman"/>
                <a:cs typeface="Times New Roman"/>
              </a:rPr>
              <a:t> </a:t>
            </a:r>
            <a:r>
              <a:rPr lang="cs-CZ" sz="2400" u="sng" spc="-1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Historie</a:t>
            </a:r>
            <a:r>
              <a:rPr lang="cs-CZ" sz="2400" u="sng" spc="-6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400" u="sng" spc="-1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masáže</a:t>
            </a:r>
          </a:p>
          <a:p>
            <a:pPr marL="236854" algn="ctr">
              <a:lnSpc>
                <a:spcPct val="100000"/>
              </a:lnSpc>
            </a:pPr>
            <a:endParaRPr sz="24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  <a:p>
            <a:pPr marL="356870" indent="-344170">
              <a:lnSpc>
                <a:spcPts val="2280"/>
              </a:lnSpc>
              <a:spcBef>
                <a:spcPts val="24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/>
              <a:buChar char=""/>
              <a:tabLst>
                <a:tab pos="357505" algn="l"/>
              </a:tabLst>
            </a:pPr>
            <a:r>
              <a:rPr lang="cs-CZ" sz="2000" spc="-10" dirty="0">
                <a:latin typeface="Calibri"/>
                <a:cs typeface="Calibri"/>
              </a:rPr>
              <a:t>Již </a:t>
            </a:r>
            <a:r>
              <a:rPr sz="2000" spc="-5" dirty="0">
                <a:latin typeface="Calibri"/>
                <a:cs typeface="Calibri"/>
              </a:rPr>
              <a:t>v </a:t>
            </a:r>
            <a:r>
              <a:rPr sz="2000" spc="-25" dirty="0">
                <a:latin typeface="Calibri"/>
                <a:cs typeface="Calibri"/>
              </a:rPr>
              <a:t>pravěku </a:t>
            </a:r>
            <a:r>
              <a:rPr sz="2000" spc="-5" dirty="0">
                <a:latin typeface="Calibri"/>
                <a:cs typeface="Calibri"/>
              </a:rPr>
              <a:t>si </a:t>
            </a:r>
            <a:r>
              <a:rPr sz="2000" spc="-15" dirty="0">
                <a:latin typeface="Calibri"/>
                <a:cs typeface="Calibri"/>
              </a:rPr>
              <a:t>člověk </a:t>
            </a:r>
            <a:r>
              <a:rPr sz="2000" spc="-10" dirty="0">
                <a:latin typeface="Calibri"/>
                <a:cs typeface="Calibri"/>
              </a:rPr>
              <a:t>třel, </a:t>
            </a:r>
            <a:r>
              <a:rPr sz="2000" spc="-5" dirty="0">
                <a:latin typeface="Calibri"/>
                <a:cs typeface="Calibri"/>
              </a:rPr>
              <a:t>hnětl či </a:t>
            </a:r>
            <a:r>
              <a:rPr sz="2000" spc="-15" dirty="0">
                <a:latin typeface="Calibri"/>
                <a:cs typeface="Calibri"/>
              </a:rPr>
              <a:t>roztíral </a:t>
            </a:r>
            <a:r>
              <a:rPr sz="2000" spc="-10" dirty="0">
                <a:latin typeface="Calibri"/>
                <a:cs typeface="Calibri"/>
              </a:rPr>
              <a:t>poraněná </a:t>
            </a:r>
            <a:r>
              <a:rPr sz="2000" spc="-20" dirty="0">
                <a:latin typeface="Calibri"/>
                <a:cs typeface="Calibri"/>
              </a:rPr>
              <a:t>místa </a:t>
            </a:r>
            <a:r>
              <a:rPr sz="2000" spc="-5" dirty="0">
                <a:latin typeface="Calibri"/>
                <a:cs typeface="Calibri"/>
              </a:rPr>
              <a:t>aby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zmírnil</a:t>
            </a:r>
            <a:endParaRPr sz="2000" dirty="0">
              <a:latin typeface="Calibri"/>
              <a:cs typeface="Calibri"/>
            </a:endParaRPr>
          </a:p>
          <a:p>
            <a:pPr marL="356870">
              <a:lnSpc>
                <a:spcPts val="228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sz="2000" spc="-5" dirty="0">
                <a:latin typeface="Calibri"/>
                <a:cs typeface="Calibri"/>
              </a:rPr>
              <a:t>nebo potlačil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bolest</a:t>
            </a:r>
            <a:endParaRPr sz="20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24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/>
              <a:buChar char=""/>
              <a:tabLst>
                <a:tab pos="357505" algn="l"/>
              </a:tabLst>
            </a:pPr>
            <a:r>
              <a:rPr lang="cs-CZ" sz="2000" spc="-10" dirty="0">
                <a:latin typeface="Calibri"/>
                <a:cs typeface="Calibri"/>
              </a:rPr>
              <a:t>Z řeckého </a:t>
            </a:r>
            <a:r>
              <a:rPr sz="2000" spc="-10" dirty="0">
                <a:latin typeface="Calibri"/>
                <a:cs typeface="Calibri"/>
              </a:rPr>
              <a:t>Mass</a:t>
            </a:r>
            <a:r>
              <a:rPr lang="cs-CZ" sz="2000" spc="-10" dirty="0" err="1">
                <a:latin typeface="Calibri"/>
                <a:cs typeface="Calibri"/>
              </a:rPr>
              <a:t>ein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= </a:t>
            </a:r>
            <a:r>
              <a:rPr sz="2000" spc="-10" dirty="0">
                <a:latin typeface="Calibri"/>
                <a:cs typeface="Calibri"/>
              </a:rPr>
              <a:t>mačkat,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hníst</a:t>
            </a:r>
            <a:endParaRPr sz="2000" dirty="0">
              <a:latin typeface="Calibri"/>
              <a:cs typeface="Calibri"/>
            </a:endParaRPr>
          </a:p>
          <a:p>
            <a:pPr marL="356870" marR="244475" indent="-344170">
              <a:lnSpc>
                <a:spcPts val="2160"/>
              </a:lnSpc>
              <a:spcBef>
                <a:spcPts val="509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/>
              <a:buChar char=""/>
              <a:tabLst>
                <a:tab pos="357505" algn="l"/>
              </a:tabLst>
            </a:pPr>
            <a:r>
              <a:rPr sz="2000" spc="-15" dirty="0">
                <a:latin typeface="Calibri"/>
                <a:cs typeface="Calibri"/>
              </a:rPr>
              <a:t>Nejstarší </a:t>
            </a:r>
            <a:r>
              <a:rPr sz="2000" spc="-10" dirty="0">
                <a:latin typeface="Calibri"/>
                <a:cs typeface="Calibri"/>
              </a:rPr>
              <a:t>písemné </a:t>
            </a:r>
            <a:r>
              <a:rPr sz="2000" spc="-20" dirty="0">
                <a:latin typeface="Calibri"/>
                <a:cs typeface="Calibri"/>
              </a:rPr>
              <a:t>zprávy </a:t>
            </a:r>
            <a:r>
              <a:rPr sz="2000" spc="-5" dirty="0">
                <a:latin typeface="Calibri"/>
                <a:cs typeface="Calibri"/>
              </a:rPr>
              <a:t>o masáži – z Egypta </a:t>
            </a:r>
            <a:r>
              <a:rPr sz="2000" spc="-10" dirty="0">
                <a:latin typeface="Calibri"/>
                <a:cs typeface="Calibri"/>
              </a:rPr>
              <a:t>(5000 let </a:t>
            </a:r>
            <a:r>
              <a:rPr sz="2000" dirty="0" err="1">
                <a:latin typeface="Calibri"/>
                <a:cs typeface="Calibri"/>
              </a:rPr>
              <a:t>př</a:t>
            </a:r>
            <a:r>
              <a:rPr lang="cs-CZ" sz="2000" dirty="0">
                <a:latin typeface="Calibri"/>
                <a:cs typeface="Calibri"/>
              </a:rPr>
              <a:t>.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85" dirty="0">
                <a:latin typeface="Calibri"/>
                <a:cs typeface="Calibri"/>
              </a:rPr>
              <a:t>Kr. </a:t>
            </a:r>
            <a:r>
              <a:rPr sz="2000" spc="-5" dirty="0">
                <a:latin typeface="Calibri"/>
                <a:cs typeface="Calibri"/>
              </a:rPr>
              <a:t>– </a:t>
            </a:r>
            <a:r>
              <a:rPr sz="2000" spc="-10" dirty="0">
                <a:latin typeface="Calibri"/>
                <a:cs typeface="Calibri"/>
              </a:rPr>
              <a:t>Ebersův  </a:t>
            </a:r>
            <a:r>
              <a:rPr sz="2000" spc="-5" dirty="0">
                <a:latin typeface="Calibri"/>
                <a:cs typeface="Calibri"/>
              </a:rPr>
              <a:t>papyrus) – </a:t>
            </a:r>
            <a:r>
              <a:rPr sz="2000" spc="-10" dirty="0">
                <a:latin typeface="Calibri"/>
                <a:cs typeface="Calibri"/>
              </a:rPr>
              <a:t>masáž </a:t>
            </a:r>
            <a:r>
              <a:rPr sz="2000" spc="-25" dirty="0">
                <a:latin typeface="Calibri"/>
                <a:cs typeface="Calibri"/>
              </a:rPr>
              <a:t>jako </a:t>
            </a:r>
            <a:r>
              <a:rPr sz="2000" spc="-10" dirty="0">
                <a:latin typeface="Calibri"/>
                <a:cs typeface="Calibri"/>
              </a:rPr>
              <a:t>jeden </a:t>
            </a:r>
            <a:r>
              <a:rPr sz="2000" spc="-5" dirty="0">
                <a:latin typeface="Calibri"/>
                <a:cs typeface="Calibri"/>
              </a:rPr>
              <a:t>z </a:t>
            </a:r>
            <a:r>
              <a:rPr sz="2000" spc="-15" dirty="0">
                <a:latin typeface="Calibri"/>
                <a:cs typeface="Calibri"/>
              </a:rPr>
              <a:t>léčebných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prostředků</a:t>
            </a:r>
            <a:endParaRPr sz="20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204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/>
              <a:buChar char=""/>
              <a:tabLst>
                <a:tab pos="357505" algn="l"/>
              </a:tabLst>
            </a:pPr>
            <a:r>
              <a:rPr sz="2000" spc="-5" dirty="0">
                <a:latin typeface="Calibri"/>
                <a:cs typeface="Calibri"/>
              </a:rPr>
              <a:t>Čína – v péči o </a:t>
            </a:r>
            <a:r>
              <a:rPr sz="2000" spc="-15" dirty="0">
                <a:latin typeface="Calibri"/>
                <a:cs typeface="Calibri"/>
              </a:rPr>
              <a:t>tělo </a:t>
            </a:r>
            <a:r>
              <a:rPr sz="2000" spc="-10" dirty="0">
                <a:latin typeface="Calibri"/>
                <a:cs typeface="Calibri"/>
              </a:rPr>
              <a:t>používá masáž </a:t>
            </a:r>
            <a:r>
              <a:rPr sz="2000" spc="-5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gymnastiku (asi </a:t>
            </a:r>
            <a:r>
              <a:rPr sz="2000" spc="-5" dirty="0">
                <a:latin typeface="Calibri"/>
                <a:cs typeface="Calibri"/>
              </a:rPr>
              <a:t>3700 let </a:t>
            </a:r>
            <a:r>
              <a:rPr sz="2000" spc="-70" dirty="0">
                <a:latin typeface="Calibri"/>
                <a:cs typeface="Calibri"/>
              </a:rPr>
              <a:t>př.</a:t>
            </a:r>
            <a:r>
              <a:rPr sz="2000" spc="305" dirty="0">
                <a:latin typeface="Calibri"/>
                <a:cs typeface="Calibri"/>
              </a:rPr>
              <a:t> </a:t>
            </a:r>
            <a:r>
              <a:rPr sz="2000" spc="-65" dirty="0">
                <a:latin typeface="Calibri"/>
                <a:cs typeface="Calibri"/>
              </a:rPr>
              <a:t>Kr.)</a:t>
            </a:r>
            <a:endParaRPr sz="20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24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/>
              <a:buChar char=""/>
              <a:tabLst>
                <a:tab pos="357505" algn="l"/>
              </a:tabLst>
            </a:pPr>
            <a:r>
              <a:rPr sz="2000" spc="-5" dirty="0">
                <a:latin typeface="Calibri"/>
                <a:cs typeface="Calibri"/>
              </a:rPr>
              <a:t>Indie – </a:t>
            </a:r>
            <a:r>
              <a:rPr sz="2000" spc="-35" dirty="0">
                <a:latin typeface="Calibri"/>
                <a:cs typeface="Calibri"/>
              </a:rPr>
              <a:t>Védy </a:t>
            </a:r>
            <a:r>
              <a:rPr sz="2000" spc="-10" dirty="0">
                <a:latin typeface="Calibri"/>
                <a:cs typeface="Calibri"/>
              </a:rPr>
              <a:t>(knihy </a:t>
            </a:r>
            <a:r>
              <a:rPr sz="2000" spc="-5" dirty="0">
                <a:latin typeface="Calibri"/>
                <a:cs typeface="Calibri"/>
              </a:rPr>
              <a:t>o poznání </a:t>
            </a:r>
            <a:r>
              <a:rPr sz="2000" spc="-15" dirty="0">
                <a:latin typeface="Calibri"/>
                <a:cs typeface="Calibri"/>
              </a:rPr>
              <a:t>života </a:t>
            </a:r>
            <a:r>
              <a:rPr sz="2000" spc="-5" dirty="0">
                <a:latin typeface="Calibri"/>
                <a:cs typeface="Calibri"/>
              </a:rPr>
              <a:t>– </a:t>
            </a:r>
            <a:r>
              <a:rPr sz="2000" spc="-20" dirty="0">
                <a:latin typeface="Calibri"/>
                <a:cs typeface="Calibri"/>
              </a:rPr>
              <a:t>kolem </a:t>
            </a:r>
            <a:r>
              <a:rPr sz="2000" spc="-15" dirty="0">
                <a:latin typeface="Calibri"/>
                <a:cs typeface="Calibri"/>
              </a:rPr>
              <a:t>roku </a:t>
            </a:r>
            <a:r>
              <a:rPr sz="2000" spc="-5" dirty="0">
                <a:latin typeface="Calibri"/>
                <a:cs typeface="Calibri"/>
              </a:rPr>
              <a:t>1800 </a:t>
            </a:r>
            <a:r>
              <a:rPr sz="2000" spc="-70" dirty="0">
                <a:latin typeface="Calibri"/>
                <a:cs typeface="Calibri"/>
              </a:rPr>
              <a:t>př.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spc="-60" dirty="0">
                <a:latin typeface="Calibri"/>
                <a:cs typeface="Calibri"/>
              </a:rPr>
              <a:t>Kr.)</a:t>
            </a:r>
            <a:endParaRPr sz="20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24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/>
              <a:buChar char=""/>
              <a:tabLst>
                <a:tab pos="357505" algn="l"/>
              </a:tabLst>
            </a:pPr>
            <a:r>
              <a:rPr sz="2000" spc="-10" dirty="0">
                <a:latin typeface="Calibri"/>
                <a:cs typeface="Calibri"/>
              </a:rPr>
              <a:t>Zakladatelé </a:t>
            </a:r>
            <a:r>
              <a:rPr sz="2000" spc="-15" dirty="0">
                <a:latin typeface="Calibri"/>
                <a:cs typeface="Calibri"/>
              </a:rPr>
              <a:t>masáže </a:t>
            </a:r>
            <a:r>
              <a:rPr sz="2000" spc="-5" dirty="0">
                <a:latin typeface="Calibri"/>
                <a:cs typeface="Calibri"/>
              </a:rPr>
              <a:t>– Babyloňané a </a:t>
            </a:r>
            <a:r>
              <a:rPr sz="2000" spc="-20" dirty="0">
                <a:latin typeface="Calibri"/>
                <a:cs typeface="Calibri"/>
              </a:rPr>
              <a:t>Asyřané </a:t>
            </a:r>
            <a:r>
              <a:rPr sz="2000" spc="-5" dirty="0">
                <a:latin typeface="Calibri"/>
                <a:cs typeface="Calibri"/>
              </a:rPr>
              <a:t>– </a:t>
            </a:r>
            <a:r>
              <a:rPr sz="2000" spc="-15" dirty="0">
                <a:latin typeface="Calibri"/>
                <a:cs typeface="Calibri"/>
              </a:rPr>
              <a:t>masáže </a:t>
            </a:r>
            <a:r>
              <a:rPr sz="2000" spc="-10" dirty="0">
                <a:latin typeface="Calibri"/>
                <a:cs typeface="Calibri"/>
              </a:rPr>
              <a:t>využívali </a:t>
            </a:r>
            <a:r>
              <a:rPr sz="2000" spc="-25" dirty="0">
                <a:latin typeface="Calibri"/>
                <a:cs typeface="Calibri"/>
              </a:rPr>
              <a:t>ve</a:t>
            </a:r>
            <a:r>
              <a:rPr sz="2000" spc="38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vojsku</a:t>
            </a:r>
            <a:endParaRPr sz="2000" dirty="0">
              <a:latin typeface="Calibri"/>
              <a:cs typeface="Calibri"/>
            </a:endParaRPr>
          </a:p>
          <a:p>
            <a:pPr marL="356870" indent="-344170">
              <a:lnSpc>
                <a:spcPts val="2280"/>
              </a:lnSpc>
              <a:spcBef>
                <a:spcPts val="24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/>
              <a:buChar char=""/>
              <a:tabLst>
                <a:tab pos="357505" algn="l"/>
              </a:tabLst>
            </a:pPr>
            <a:r>
              <a:rPr sz="2000" spc="-5" dirty="0">
                <a:latin typeface="Calibri"/>
                <a:cs typeface="Calibri"/>
              </a:rPr>
              <a:t>Do </a:t>
            </a:r>
            <a:r>
              <a:rPr sz="2000" spc="-20" dirty="0">
                <a:latin typeface="Calibri"/>
                <a:cs typeface="Calibri"/>
              </a:rPr>
              <a:t>Řecka </a:t>
            </a:r>
            <a:r>
              <a:rPr sz="2000" spc="-10" dirty="0">
                <a:latin typeface="Calibri"/>
                <a:cs typeface="Calibri"/>
              </a:rPr>
              <a:t>se masáž dostala </a:t>
            </a:r>
            <a:r>
              <a:rPr sz="2000" spc="-5" dirty="0">
                <a:latin typeface="Calibri"/>
                <a:cs typeface="Calibri"/>
              </a:rPr>
              <a:t>z Egypta – </a:t>
            </a:r>
            <a:r>
              <a:rPr sz="2000" spc="-10" dirty="0">
                <a:latin typeface="Calibri"/>
                <a:cs typeface="Calibri"/>
              </a:rPr>
              <a:t>zmínka </a:t>
            </a:r>
            <a:r>
              <a:rPr sz="2000" spc="-5" dirty="0">
                <a:latin typeface="Calibri"/>
                <a:cs typeface="Calibri"/>
              </a:rPr>
              <a:t>o </a:t>
            </a:r>
            <a:r>
              <a:rPr sz="2000" dirty="0">
                <a:latin typeface="Calibri"/>
                <a:cs typeface="Calibri"/>
              </a:rPr>
              <a:t>ní </a:t>
            </a:r>
            <a:r>
              <a:rPr sz="2000" spc="-5" dirty="0">
                <a:latin typeface="Calibri"/>
                <a:cs typeface="Calibri"/>
              </a:rPr>
              <a:t>v </a:t>
            </a:r>
            <a:r>
              <a:rPr sz="2000" spc="-15" dirty="0">
                <a:latin typeface="Calibri"/>
                <a:cs typeface="Calibri"/>
              </a:rPr>
              <a:t>Homérově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Odysseji</a:t>
            </a:r>
            <a:endParaRPr sz="2000" dirty="0">
              <a:latin typeface="Calibri"/>
              <a:cs typeface="Calibri"/>
            </a:endParaRPr>
          </a:p>
          <a:p>
            <a:pPr marL="356870">
              <a:lnSpc>
                <a:spcPts val="228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sz="2000" spc="-20" dirty="0">
                <a:latin typeface="Calibri"/>
                <a:cs typeface="Calibri"/>
              </a:rPr>
              <a:t>(Kirké </a:t>
            </a:r>
            <a:r>
              <a:rPr sz="2000" spc="-15" dirty="0">
                <a:latin typeface="Calibri"/>
                <a:cs typeface="Calibri"/>
              </a:rPr>
              <a:t>masírovala </a:t>
            </a:r>
            <a:r>
              <a:rPr sz="2000" spc="-5" dirty="0">
                <a:latin typeface="Calibri"/>
                <a:cs typeface="Calibri"/>
              </a:rPr>
              <a:t>v </a:t>
            </a:r>
            <a:r>
              <a:rPr sz="2000" dirty="0">
                <a:latin typeface="Calibri"/>
                <a:cs typeface="Calibri"/>
              </a:rPr>
              <a:t>lázni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Odyssea)</a:t>
            </a:r>
            <a:endParaRPr sz="2000" dirty="0">
              <a:latin typeface="Calibri"/>
              <a:cs typeface="Calibri"/>
            </a:endParaRPr>
          </a:p>
          <a:p>
            <a:pPr marL="356870" indent="-344170">
              <a:lnSpc>
                <a:spcPts val="2280"/>
              </a:lnSpc>
              <a:spcBef>
                <a:spcPts val="24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/>
              <a:buChar char=""/>
              <a:tabLst>
                <a:tab pos="357505" algn="l"/>
              </a:tabLst>
            </a:pPr>
            <a:r>
              <a:rPr sz="2000" spc="-5" dirty="0">
                <a:latin typeface="Calibri"/>
                <a:cs typeface="Calibri"/>
              </a:rPr>
              <a:t>Římané </a:t>
            </a:r>
            <a:r>
              <a:rPr sz="2000" spc="-15" dirty="0">
                <a:latin typeface="Calibri"/>
                <a:cs typeface="Calibri"/>
              </a:rPr>
              <a:t>převzali </a:t>
            </a:r>
            <a:r>
              <a:rPr sz="2000" spc="-10" dirty="0">
                <a:latin typeface="Calibri"/>
                <a:cs typeface="Calibri"/>
              </a:rPr>
              <a:t>masáž </a:t>
            </a:r>
            <a:r>
              <a:rPr sz="2000" spc="-5" dirty="0">
                <a:latin typeface="Calibri"/>
                <a:cs typeface="Calibri"/>
              </a:rPr>
              <a:t>od </a:t>
            </a:r>
            <a:r>
              <a:rPr sz="2000" spc="-15" dirty="0">
                <a:latin typeface="Calibri"/>
                <a:cs typeface="Calibri"/>
              </a:rPr>
              <a:t>Řeků </a:t>
            </a:r>
            <a:r>
              <a:rPr sz="2000" spc="-5" dirty="0">
                <a:latin typeface="Calibri"/>
                <a:cs typeface="Calibri"/>
              </a:rPr>
              <a:t>– </a:t>
            </a:r>
            <a:r>
              <a:rPr sz="2000" spc="-10" dirty="0">
                <a:latin typeface="Calibri"/>
                <a:cs typeface="Calibri"/>
              </a:rPr>
              <a:t>největší zásluhu </a:t>
            </a:r>
            <a:r>
              <a:rPr sz="2000" dirty="0">
                <a:latin typeface="Calibri"/>
                <a:cs typeface="Calibri"/>
              </a:rPr>
              <a:t>na </a:t>
            </a:r>
            <a:r>
              <a:rPr sz="2000" spc="-5" dirty="0">
                <a:latin typeface="Calibri"/>
                <a:cs typeface="Calibri"/>
              </a:rPr>
              <a:t>jejím </a:t>
            </a:r>
            <a:r>
              <a:rPr sz="2000" spc="-20" dirty="0">
                <a:latin typeface="Calibri"/>
                <a:cs typeface="Calibri"/>
              </a:rPr>
              <a:t>rozvoji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měl</a:t>
            </a:r>
            <a:endParaRPr sz="2000" dirty="0">
              <a:latin typeface="Calibri"/>
              <a:cs typeface="Calibri"/>
            </a:endParaRPr>
          </a:p>
          <a:p>
            <a:pPr marL="356870">
              <a:lnSpc>
                <a:spcPts val="228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sz="2000" spc="-10" dirty="0">
                <a:latin typeface="Calibri"/>
                <a:cs typeface="Calibri"/>
              </a:rPr>
              <a:t>lékař </a:t>
            </a:r>
            <a:r>
              <a:rPr sz="2000" spc="-5" dirty="0">
                <a:latin typeface="Calibri"/>
                <a:cs typeface="Calibri"/>
              </a:rPr>
              <a:t>Claudius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Galenos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15138"/>
            <a:ext cx="2816860" cy="2516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cs-CZ" sz="2000" u="heavy" spc="-50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cs-CZ" sz="2000" u="heavy" spc="-15" dirty="0">
                <a:solidFill>
                  <a:srgbClr val="00B050"/>
                </a:solidFill>
                <a:latin typeface="Calibri"/>
                <a:cs typeface="Calibri"/>
              </a:rPr>
              <a:t>Vytírání:</a:t>
            </a:r>
          </a:p>
          <a:p>
            <a:pPr marL="12700">
              <a:lnSpc>
                <a:spcPct val="100000"/>
              </a:lnSpc>
            </a:pPr>
            <a:endParaRPr lang="cs-CZ" sz="2000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buAutoNum type="arabicPeriod"/>
              <a:tabLst>
                <a:tab pos="260350" algn="l"/>
              </a:tabLst>
            </a:pPr>
            <a:r>
              <a:rPr lang="cs-CZ" sz="2000" spc="-10" dirty="0">
                <a:latin typeface="Calibri"/>
                <a:cs typeface="Calibri"/>
              </a:rPr>
              <a:t> Celou</a:t>
            </a:r>
            <a:r>
              <a:rPr lang="cs-CZ" sz="2000" spc="-75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dlaní</a:t>
            </a: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lang="cs-CZ"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1"/>
              </a:spcBef>
              <a:buFont typeface="Calibri"/>
              <a:buAutoNum type="arabicPeriod"/>
            </a:pPr>
            <a:endParaRPr lang="cs-CZ" sz="23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AutoNum type="arabicPeriod"/>
              <a:tabLst>
                <a:tab pos="260350" algn="l"/>
              </a:tabLst>
            </a:pPr>
            <a:r>
              <a:rPr lang="cs-CZ" sz="2000" spc="-10" dirty="0">
                <a:latin typeface="Calibri"/>
                <a:cs typeface="Calibri"/>
              </a:rPr>
              <a:t> Vytírání </a:t>
            </a:r>
            <a:r>
              <a:rPr lang="cs-CZ" sz="2000" spc="-20" dirty="0">
                <a:latin typeface="Calibri"/>
                <a:cs typeface="Calibri"/>
              </a:rPr>
              <a:t>patkou </a:t>
            </a:r>
            <a:r>
              <a:rPr lang="cs-CZ" sz="2000" dirty="0">
                <a:latin typeface="Calibri"/>
                <a:cs typeface="Calibri"/>
              </a:rPr>
              <a:t>dlaně    </a:t>
            </a:r>
          </a:p>
          <a:p>
            <a:pPr marL="12700" marR="5080">
              <a:lnSpc>
                <a:spcPct val="100000"/>
              </a:lnSpc>
              <a:tabLst>
                <a:tab pos="260350" algn="l"/>
              </a:tabLst>
            </a:pPr>
            <a:r>
              <a:rPr lang="cs-CZ" sz="2000" spc="-45" dirty="0">
                <a:latin typeface="Calibri"/>
                <a:cs typeface="Calibri"/>
              </a:rPr>
              <a:t>    (obr. </a:t>
            </a:r>
            <a:r>
              <a:rPr lang="cs-CZ" sz="2000" spc="-5" dirty="0">
                <a:latin typeface="Calibri"/>
                <a:cs typeface="Calibri"/>
              </a:rPr>
              <a:t>– </a:t>
            </a:r>
            <a:r>
              <a:rPr lang="cs-CZ" sz="2000" spc="-10" dirty="0">
                <a:latin typeface="Calibri"/>
                <a:cs typeface="Calibri"/>
              </a:rPr>
              <a:t>vytření </a:t>
            </a:r>
            <a:r>
              <a:rPr lang="cs-CZ" sz="2000" spc="-15" dirty="0">
                <a:latin typeface="Calibri"/>
                <a:cs typeface="Calibri"/>
              </a:rPr>
              <a:t>podkolenní    </a:t>
            </a:r>
          </a:p>
          <a:p>
            <a:pPr marL="12700" marR="5080">
              <a:lnSpc>
                <a:spcPct val="100000"/>
              </a:lnSpc>
              <a:tabLst>
                <a:tab pos="260350" algn="l"/>
              </a:tabLst>
            </a:pPr>
            <a:r>
              <a:rPr lang="cs-CZ" sz="2000" spc="-15" dirty="0">
                <a:latin typeface="Calibri"/>
                <a:cs typeface="Calibri"/>
              </a:rPr>
              <a:t>    </a:t>
            </a:r>
            <a:r>
              <a:rPr lang="cs-CZ" sz="2000" spc="-5" dirty="0">
                <a:latin typeface="Calibri"/>
                <a:cs typeface="Calibri"/>
              </a:rPr>
              <a:t>jamky </a:t>
            </a:r>
            <a:r>
              <a:rPr lang="cs-CZ" sz="2000" spc="-20" dirty="0">
                <a:latin typeface="Calibri"/>
                <a:cs typeface="Calibri"/>
              </a:rPr>
              <a:t>patkou</a:t>
            </a:r>
            <a:r>
              <a:rPr lang="cs-CZ" sz="2000" spc="-45" dirty="0">
                <a:latin typeface="Calibri"/>
                <a:cs typeface="Calibri"/>
              </a:rPr>
              <a:t> </a:t>
            </a:r>
            <a:r>
              <a:rPr lang="cs-CZ" sz="2000" spc="-5" dirty="0">
                <a:latin typeface="Calibri"/>
                <a:cs typeface="Calibri"/>
              </a:rPr>
              <a:t>dlaně</a:t>
            </a:r>
            <a:r>
              <a:rPr sz="2000" spc="-5" dirty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3904742"/>
            <a:ext cx="3273756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3. </a:t>
            </a:r>
            <a:r>
              <a:rPr sz="2000" spc="-15" dirty="0">
                <a:latin typeface="Calibri"/>
                <a:cs typeface="Calibri"/>
              </a:rPr>
              <a:t>Vytírání </a:t>
            </a:r>
            <a:r>
              <a:rPr sz="2000" spc="-20" dirty="0">
                <a:latin typeface="Calibri"/>
                <a:cs typeface="Calibri"/>
              </a:rPr>
              <a:t>místem </a:t>
            </a:r>
            <a:r>
              <a:rPr sz="2000" spc="-15" dirty="0" err="1">
                <a:latin typeface="Calibri"/>
                <a:cs typeface="Calibri"/>
              </a:rPr>
              <a:t>mezi</a:t>
            </a:r>
            <a:r>
              <a:rPr sz="2000" spc="-15" dirty="0">
                <a:latin typeface="Calibri"/>
                <a:cs typeface="Calibri"/>
              </a:rPr>
              <a:t>  </a:t>
            </a:r>
            <a:r>
              <a:rPr lang="cs-CZ" sz="2000" spc="-15" dirty="0">
                <a:latin typeface="Calibri"/>
                <a:cs typeface="Calibri"/>
              </a:rPr>
              <a:t>  </a:t>
            </a:r>
          </a:p>
          <a:p>
            <a:pPr marL="12700" marR="5080">
              <a:lnSpc>
                <a:spcPct val="100000"/>
              </a:lnSpc>
            </a:pPr>
            <a:r>
              <a:rPr lang="cs-CZ" sz="2000" spc="-15" dirty="0">
                <a:latin typeface="Calibri"/>
                <a:cs typeface="Calibri"/>
              </a:rPr>
              <a:t>     </a:t>
            </a:r>
            <a:r>
              <a:rPr sz="2000" spc="-5" dirty="0" err="1">
                <a:latin typeface="Calibri"/>
                <a:cs typeface="Calibri"/>
              </a:rPr>
              <a:t>palcem</a:t>
            </a:r>
            <a:r>
              <a:rPr sz="2000" spc="-5" dirty="0">
                <a:latin typeface="Calibri"/>
                <a:cs typeface="Calibri"/>
              </a:rPr>
              <a:t> a </a:t>
            </a:r>
            <a:r>
              <a:rPr sz="2000" spc="-20" dirty="0">
                <a:latin typeface="Calibri"/>
                <a:cs typeface="Calibri"/>
              </a:rPr>
              <a:t>ukazovákem </a:t>
            </a:r>
            <a:r>
              <a:rPr sz="2000" spc="-5" dirty="0">
                <a:latin typeface="Calibri"/>
                <a:cs typeface="Calibri"/>
              </a:rPr>
              <a:t>- </a:t>
            </a:r>
            <a:r>
              <a:rPr sz="2000" spc="-55" dirty="0">
                <a:latin typeface="Calibri"/>
                <a:cs typeface="Calibri"/>
              </a:rPr>
              <a:t>tzv.  </a:t>
            </a:r>
            <a:r>
              <a:rPr lang="cs-CZ" sz="2000" spc="-55" dirty="0">
                <a:latin typeface="Calibri"/>
                <a:cs typeface="Calibri"/>
              </a:rPr>
              <a:t> </a:t>
            </a:r>
          </a:p>
          <a:p>
            <a:pPr marL="12700" marR="5080">
              <a:lnSpc>
                <a:spcPct val="100000"/>
              </a:lnSpc>
            </a:pPr>
            <a:r>
              <a:rPr lang="cs-CZ" sz="2000" spc="-55" dirty="0">
                <a:latin typeface="Calibri"/>
                <a:cs typeface="Calibri"/>
              </a:rPr>
              <a:t>      </a:t>
            </a:r>
            <a:r>
              <a:rPr sz="2000" spc="-20" dirty="0" err="1">
                <a:latin typeface="Calibri"/>
                <a:cs typeface="Calibri"/>
              </a:rPr>
              <a:t>jezdcový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hmat </a:t>
            </a:r>
            <a:r>
              <a:rPr sz="2000" spc="-45" dirty="0">
                <a:latin typeface="Calibri"/>
                <a:cs typeface="Calibri"/>
              </a:rPr>
              <a:t>(obr. </a:t>
            </a:r>
            <a:r>
              <a:rPr sz="2000" spc="-5" dirty="0">
                <a:latin typeface="Calibri"/>
                <a:cs typeface="Calibri"/>
              </a:rPr>
              <a:t>–  </a:t>
            </a:r>
            <a:r>
              <a:rPr sz="2000" spc="-10" dirty="0" err="1">
                <a:latin typeface="Calibri"/>
                <a:cs typeface="Calibri"/>
              </a:rPr>
              <a:t>vytření</a:t>
            </a:r>
            <a:r>
              <a:rPr sz="2000" spc="-10" dirty="0">
                <a:latin typeface="Calibri"/>
                <a:cs typeface="Calibri"/>
              </a:rPr>
              <a:t> </a:t>
            </a:r>
            <a:endParaRPr lang="cs-CZ" sz="2000" spc="-1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cs-CZ" sz="2000" spc="-10" dirty="0">
                <a:latin typeface="Calibri"/>
                <a:cs typeface="Calibri"/>
              </a:rPr>
              <a:t>     </a:t>
            </a:r>
            <a:r>
              <a:rPr sz="2000" spc="-5" dirty="0" err="1">
                <a:latin typeface="Calibri"/>
                <a:cs typeface="Calibri"/>
              </a:rPr>
              <a:t>nártu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jezdcovým  hmatem)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95801" y="260286"/>
            <a:ext cx="4294124" cy="5853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458978"/>
            <a:ext cx="2587956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4. </a:t>
            </a:r>
            <a:r>
              <a:rPr sz="2000" spc="-15" dirty="0">
                <a:latin typeface="Calibri"/>
                <a:cs typeface="Calibri"/>
              </a:rPr>
              <a:t>Kotníky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prstů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cs-CZ" sz="2000" spc="-45" dirty="0">
                <a:latin typeface="Calibri"/>
                <a:cs typeface="Calibri"/>
              </a:rPr>
              <a:t>     </a:t>
            </a:r>
            <a:r>
              <a:rPr sz="2000" spc="-45" dirty="0">
                <a:latin typeface="Calibri"/>
                <a:cs typeface="Calibri"/>
              </a:rPr>
              <a:t>(obr. </a:t>
            </a:r>
            <a:r>
              <a:rPr sz="2000" spc="-10" dirty="0">
                <a:latin typeface="Calibri"/>
                <a:cs typeface="Calibri"/>
              </a:rPr>
              <a:t>vytření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chodidla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cs-CZ" sz="2000" spc="-15" dirty="0">
                <a:latin typeface="Calibri"/>
                <a:cs typeface="Calibri"/>
              </a:rPr>
              <a:t>     </a:t>
            </a:r>
            <a:r>
              <a:rPr sz="2000" spc="-15" dirty="0" err="1">
                <a:latin typeface="Calibri"/>
                <a:cs typeface="Calibri"/>
              </a:rPr>
              <a:t>kotníky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prstů)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4044950"/>
            <a:ext cx="2968956" cy="13593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5. </a:t>
            </a:r>
            <a:r>
              <a:rPr sz="2000" spc="-10" dirty="0">
                <a:latin typeface="Calibri"/>
                <a:cs typeface="Calibri"/>
              </a:rPr>
              <a:t>Vnitřními </a:t>
            </a:r>
            <a:r>
              <a:rPr sz="2000" spc="-5" dirty="0">
                <a:latin typeface="Calibri"/>
                <a:cs typeface="Calibri"/>
              </a:rPr>
              <a:t>plochami  </a:t>
            </a:r>
            <a:r>
              <a:rPr sz="2000" spc="-15" dirty="0">
                <a:latin typeface="Calibri"/>
                <a:cs typeface="Calibri"/>
              </a:rPr>
              <a:t>prstů, </a:t>
            </a:r>
            <a:r>
              <a:rPr lang="cs-CZ" sz="2000" spc="-15" dirty="0">
                <a:latin typeface="Calibri"/>
                <a:cs typeface="Calibri"/>
              </a:rPr>
              <a:t>   </a:t>
            </a:r>
          </a:p>
          <a:p>
            <a:pPr marL="12700" marR="5080">
              <a:lnSpc>
                <a:spcPct val="100000"/>
              </a:lnSpc>
            </a:pPr>
            <a:r>
              <a:rPr lang="cs-CZ" sz="2000" spc="-15" dirty="0">
                <a:latin typeface="Calibri"/>
                <a:cs typeface="Calibri"/>
              </a:rPr>
              <a:t>     </a:t>
            </a:r>
            <a:r>
              <a:rPr sz="2000" spc="-55" dirty="0" err="1">
                <a:latin typeface="Calibri"/>
                <a:cs typeface="Calibri"/>
              </a:rPr>
              <a:t>tzv</a:t>
            </a:r>
            <a:r>
              <a:rPr sz="2000" spc="-55" dirty="0">
                <a:latin typeface="Calibri"/>
                <a:cs typeface="Calibri"/>
              </a:rPr>
              <a:t>.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vidličkou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480"/>
              </a:spcBef>
            </a:pPr>
            <a:r>
              <a:rPr lang="cs-CZ" sz="2000" spc="-45" dirty="0">
                <a:latin typeface="Calibri"/>
                <a:cs typeface="Calibri"/>
              </a:rPr>
              <a:t>     </a:t>
            </a:r>
            <a:r>
              <a:rPr sz="2000" spc="-45" dirty="0">
                <a:latin typeface="Calibri"/>
                <a:cs typeface="Calibri"/>
              </a:rPr>
              <a:t>(obr. </a:t>
            </a:r>
            <a:r>
              <a:rPr sz="2000" spc="-10" dirty="0">
                <a:latin typeface="Calibri"/>
                <a:cs typeface="Calibri"/>
              </a:rPr>
              <a:t>vytření </a:t>
            </a:r>
            <a:r>
              <a:rPr sz="2000" spc="-20" dirty="0">
                <a:latin typeface="Calibri"/>
                <a:cs typeface="Calibri"/>
              </a:rPr>
              <a:t>prstů </a:t>
            </a:r>
            <a:r>
              <a:rPr sz="2000" spc="-5" dirty="0" err="1">
                <a:latin typeface="Calibri"/>
                <a:cs typeface="Calibri"/>
              </a:rPr>
              <a:t>ruky</a:t>
            </a:r>
            <a:r>
              <a:rPr sz="2000" spc="-5" dirty="0">
                <a:latin typeface="Calibri"/>
                <a:cs typeface="Calibri"/>
              </a:rPr>
              <a:t>  </a:t>
            </a:r>
            <a:r>
              <a:rPr lang="cs-CZ" sz="2000" spc="-5" dirty="0">
                <a:latin typeface="Calibri"/>
                <a:cs typeface="Calibri"/>
              </a:rPr>
              <a:t>   </a:t>
            </a:r>
          </a:p>
          <a:p>
            <a:pPr marL="12700" marR="5080">
              <a:lnSpc>
                <a:spcPct val="100000"/>
              </a:lnSpc>
              <a:spcBef>
                <a:spcPts val="480"/>
              </a:spcBef>
            </a:pPr>
            <a:r>
              <a:rPr lang="cs-CZ" sz="2000" spc="-5" dirty="0">
                <a:latin typeface="Calibri"/>
                <a:cs typeface="Calibri"/>
              </a:rPr>
              <a:t>     </a:t>
            </a:r>
            <a:r>
              <a:rPr sz="2000" spc="-15" dirty="0" err="1">
                <a:latin typeface="Calibri"/>
                <a:cs typeface="Calibri"/>
              </a:rPr>
              <a:t>vidličkou</a:t>
            </a:r>
            <a:r>
              <a:rPr sz="2000" spc="-15" dirty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98976" y="272986"/>
            <a:ext cx="4264025" cy="5853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1465326"/>
            <a:ext cx="3045156" cy="1245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spc="-5" dirty="0">
                <a:solidFill>
                  <a:schemeClr val="tx1"/>
                </a:solidFill>
                <a:effectLst/>
                <a:latin typeface="Calibri" pitchFamily="34" charset="0"/>
              </a:rPr>
              <a:t>6. </a:t>
            </a:r>
            <a:r>
              <a:rPr lang="cs-CZ" sz="2000" spc="-15" dirty="0">
                <a:solidFill>
                  <a:schemeClr val="tx1"/>
                </a:solidFill>
                <a:effectLst/>
                <a:latin typeface="Calibri" pitchFamily="34" charset="0"/>
              </a:rPr>
              <a:t>Mezi </a:t>
            </a:r>
            <a:r>
              <a:rPr lang="cs-CZ" sz="2000" spc="-5" dirty="0">
                <a:solidFill>
                  <a:schemeClr val="tx1"/>
                </a:solidFill>
                <a:effectLst/>
                <a:latin typeface="Calibri" pitchFamily="34" charset="0"/>
              </a:rPr>
              <a:t>palcem a </a:t>
            </a:r>
            <a:r>
              <a:rPr lang="cs-CZ" sz="2000" dirty="0">
                <a:solidFill>
                  <a:schemeClr val="tx1"/>
                </a:solidFill>
                <a:effectLst/>
                <a:latin typeface="Calibri" pitchFamily="34" charset="0"/>
              </a:rPr>
              <a:t>ohnutým    </a:t>
            </a:r>
            <a:br>
              <a:rPr lang="cs-CZ" sz="2000" dirty="0"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cs-CZ" sz="2000" dirty="0">
                <a:solidFill>
                  <a:schemeClr val="tx1"/>
                </a:solidFill>
                <a:effectLst/>
                <a:latin typeface="Calibri" pitchFamily="34" charset="0"/>
              </a:rPr>
              <a:t>     </a:t>
            </a:r>
            <a:r>
              <a:rPr lang="cs-CZ" sz="2000" spc="-25" dirty="0">
                <a:solidFill>
                  <a:schemeClr val="tx1"/>
                </a:solidFill>
                <a:effectLst/>
                <a:latin typeface="Calibri" pitchFamily="34" charset="0"/>
              </a:rPr>
              <a:t>ukazovákem, </a:t>
            </a:r>
            <a:r>
              <a:rPr lang="cs-CZ" sz="2000" spc="-55" dirty="0">
                <a:solidFill>
                  <a:schemeClr val="tx1"/>
                </a:solidFill>
                <a:effectLst/>
                <a:latin typeface="Calibri" pitchFamily="34" charset="0"/>
              </a:rPr>
              <a:t>tzv. </a:t>
            </a:r>
            <a:r>
              <a:rPr lang="cs-CZ" sz="2000" spc="-15" dirty="0">
                <a:solidFill>
                  <a:schemeClr val="tx1"/>
                </a:solidFill>
                <a:effectLst/>
                <a:latin typeface="Calibri" pitchFamily="34" charset="0"/>
              </a:rPr>
              <a:t>žlábkem   </a:t>
            </a:r>
            <a:br>
              <a:rPr lang="cs-CZ" sz="2000" spc="-15" dirty="0"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cs-CZ" sz="2000" spc="-15" dirty="0">
                <a:solidFill>
                  <a:schemeClr val="tx1"/>
                </a:solidFill>
                <a:effectLst/>
                <a:latin typeface="Calibri" pitchFamily="34" charset="0"/>
              </a:rPr>
              <a:t>     </a:t>
            </a:r>
            <a:r>
              <a:rPr lang="cs-CZ" sz="2000" spc="-45" dirty="0">
                <a:solidFill>
                  <a:schemeClr val="tx1"/>
                </a:solidFill>
                <a:effectLst/>
                <a:latin typeface="Calibri" pitchFamily="34" charset="0"/>
              </a:rPr>
              <a:t>(obr. </a:t>
            </a:r>
            <a:r>
              <a:rPr lang="cs-CZ" sz="2000" spc="-10" dirty="0">
                <a:solidFill>
                  <a:schemeClr val="tx1"/>
                </a:solidFill>
                <a:effectLst/>
                <a:latin typeface="Calibri" pitchFamily="34" charset="0"/>
              </a:rPr>
              <a:t>vytření </a:t>
            </a:r>
            <a:r>
              <a:rPr lang="cs-CZ" sz="2000" spc="-5" dirty="0">
                <a:solidFill>
                  <a:schemeClr val="tx1"/>
                </a:solidFill>
                <a:effectLst/>
                <a:latin typeface="Calibri" pitchFamily="34" charset="0"/>
              </a:rPr>
              <a:t>bočních </a:t>
            </a:r>
            <a:r>
              <a:rPr lang="cs-CZ" sz="2000" spc="-15" dirty="0">
                <a:solidFill>
                  <a:schemeClr val="tx1"/>
                </a:solidFill>
                <a:effectLst/>
                <a:latin typeface="Calibri" pitchFamily="34" charset="0"/>
              </a:rPr>
              <a:t>částí  </a:t>
            </a:r>
            <a:br>
              <a:rPr lang="cs-CZ" sz="2000" spc="-15" dirty="0"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cs-CZ" sz="2000" spc="-15" dirty="0">
                <a:solidFill>
                  <a:schemeClr val="tx1"/>
                </a:solidFill>
                <a:effectLst/>
                <a:latin typeface="Calibri" pitchFamily="34" charset="0"/>
              </a:rPr>
              <a:t>     nohy širším</a:t>
            </a:r>
            <a:r>
              <a:rPr lang="cs-CZ" sz="2000" spc="-50" dirty="0"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cs-CZ" sz="2000" spc="-15" dirty="0">
                <a:solidFill>
                  <a:schemeClr val="tx1"/>
                </a:solidFill>
                <a:effectLst/>
                <a:latin typeface="Calibri" pitchFamily="34" charset="0"/>
              </a:rPr>
              <a:t>žlábkem)</a:t>
            </a:r>
            <a:endParaRPr lang="cs-CZ" sz="2000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3843782"/>
            <a:ext cx="3197556" cy="14234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7. </a:t>
            </a:r>
            <a:r>
              <a:rPr lang="cs-CZ" sz="2000" spc="-15" dirty="0">
                <a:latin typeface="Calibri"/>
                <a:cs typeface="Calibri"/>
              </a:rPr>
              <a:t>Palci, </a:t>
            </a:r>
            <a:r>
              <a:rPr lang="cs-CZ" sz="2000" spc="-40" dirty="0">
                <a:latin typeface="Calibri"/>
                <a:cs typeface="Calibri"/>
              </a:rPr>
              <a:t>prsty, </a:t>
            </a:r>
            <a:r>
              <a:rPr lang="cs-CZ" sz="2000" spc="-5" dirty="0">
                <a:latin typeface="Calibri"/>
                <a:cs typeface="Calibri"/>
              </a:rPr>
              <a:t>bříšky</a:t>
            </a:r>
            <a:r>
              <a:rPr lang="cs-CZ" sz="2000" spc="75" dirty="0">
                <a:latin typeface="Calibri"/>
                <a:cs typeface="Calibri"/>
              </a:rPr>
              <a:t> </a:t>
            </a:r>
            <a:r>
              <a:rPr lang="cs-CZ" sz="2000" spc="-20" dirty="0">
                <a:latin typeface="Calibri"/>
                <a:cs typeface="Calibri"/>
              </a:rPr>
              <a:t>prstů</a:t>
            </a:r>
            <a:endParaRPr lang="cs-CZ" sz="2000" dirty="0">
              <a:latin typeface="Calibri"/>
              <a:cs typeface="Calibri"/>
            </a:endParaRPr>
          </a:p>
          <a:p>
            <a:pPr marL="12700" marR="595630" algn="just">
              <a:lnSpc>
                <a:spcPct val="100000"/>
              </a:lnSpc>
              <a:spcBef>
                <a:spcPts val="480"/>
              </a:spcBef>
            </a:pPr>
            <a:r>
              <a:rPr lang="cs-CZ" sz="2000" spc="-45" dirty="0">
                <a:latin typeface="Calibri"/>
                <a:cs typeface="Calibri"/>
              </a:rPr>
              <a:t>    (obr. </a:t>
            </a:r>
            <a:r>
              <a:rPr lang="cs-CZ" sz="2000" spc="-10" dirty="0">
                <a:latin typeface="Calibri"/>
                <a:cs typeface="Calibri"/>
              </a:rPr>
              <a:t>vytření </a:t>
            </a:r>
            <a:r>
              <a:rPr lang="cs-CZ" sz="2000" spc="-15" dirty="0">
                <a:latin typeface="Calibri"/>
                <a:cs typeface="Calibri"/>
              </a:rPr>
              <a:t>kotníku     </a:t>
            </a:r>
          </a:p>
          <a:p>
            <a:pPr marL="12700" marR="595630">
              <a:lnSpc>
                <a:spcPct val="100000"/>
              </a:lnSpc>
              <a:spcBef>
                <a:spcPts val="480"/>
              </a:spcBef>
            </a:pPr>
            <a:r>
              <a:rPr lang="cs-CZ" sz="2000" spc="-15" dirty="0">
                <a:latin typeface="Calibri"/>
                <a:cs typeface="Calibri"/>
              </a:rPr>
              <a:t>     </a:t>
            </a:r>
            <a:r>
              <a:rPr lang="cs-CZ" sz="2000" spc="-10" dirty="0">
                <a:latin typeface="Calibri"/>
                <a:cs typeface="Calibri"/>
              </a:rPr>
              <a:t>dvojitým krouživým   </a:t>
            </a:r>
          </a:p>
          <a:p>
            <a:pPr marL="12700" marR="595630">
              <a:lnSpc>
                <a:spcPct val="100000"/>
              </a:lnSpc>
              <a:spcBef>
                <a:spcPts val="480"/>
              </a:spcBef>
            </a:pPr>
            <a:r>
              <a:rPr lang="cs-CZ" sz="2000" spc="-10" dirty="0">
                <a:latin typeface="Calibri"/>
                <a:cs typeface="Calibri"/>
              </a:rPr>
              <a:t>     </a:t>
            </a:r>
            <a:r>
              <a:rPr lang="cs-CZ" sz="2000" spc="-15" dirty="0">
                <a:latin typeface="Calibri"/>
                <a:cs typeface="Calibri"/>
              </a:rPr>
              <a:t>hmatem)</a:t>
            </a:r>
            <a:endParaRPr lang="cs-CZ"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49825" y="272986"/>
            <a:ext cx="2362200" cy="5853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1390650">
              <a:lnSpc>
                <a:spcPct val="100000"/>
              </a:lnSpc>
            </a:pPr>
            <a:r>
              <a:rPr spc="-15" dirty="0"/>
              <a:t>Klasická</a:t>
            </a:r>
            <a:r>
              <a:rPr spc="-40" dirty="0"/>
              <a:t> </a:t>
            </a:r>
            <a:r>
              <a:rPr spc="-5" dirty="0"/>
              <a:t>masáž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630553"/>
            <a:ext cx="8012430" cy="37907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cs-CZ" sz="2000" spc="-10" dirty="0">
                <a:latin typeface="Calibri"/>
                <a:cs typeface="Calibri"/>
              </a:rPr>
              <a:t>Vytírání </a:t>
            </a:r>
            <a:r>
              <a:rPr lang="cs-CZ" sz="2000" spc="-5" dirty="0">
                <a:latin typeface="Calibri"/>
                <a:cs typeface="Calibri"/>
              </a:rPr>
              <a:t> se provádí v </a:t>
            </a:r>
            <a:r>
              <a:rPr lang="cs-CZ" sz="2000" spc="-15" dirty="0">
                <a:latin typeface="Calibri"/>
                <a:cs typeface="Calibri"/>
              </a:rPr>
              <a:t>kratších </a:t>
            </a:r>
            <a:r>
              <a:rPr lang="cs-CZ" sz="2000" spc="-5" dirty="0">
                <a:latin typeface="Calibri"/>
                <a:cs typeface="Calibri"/>
              </a:rPr>
              <a:t>i </a:t>
            </a:r>
            <a:r>
              <a:rPr lang="cs-CZ" sz="2000" spc="-10" dirty="0">
                <a:latin typeface="Calibri"/>
                <a:cs typeface="Calibri"/>
              </a:rPr>
              <a:t>delších </a:t>
            </a:r>
            <a:r>
              <a:rPr lang="cs-CZ" sz="2000" spc="-5" dirty="0">
                <a:latin typeface="Calibri"/>
                <a:cs typeface="Calibri"/>
              </a:rPr>
              <a:t>tazích, </a:t>
            </a:r>
            <a:r>
              <a:rPr lang="cs-CZ" sz="2000" spc="-15" dirty="0">
                <a:latin typeface="Calibri"/>
                <a:cs typeface="Calibri"/>
              </a:rPr>
              <a:t>prsty </a:t>
            </a:r>
            <a:r>
              <a:rPr lang="cs-CZ" sz="2000" spc="-5" dirty="0">
                <a:latin typeface="Calibri"/>
                <a:cs typeface="Calibri"/>
              </a:rPr>
              <a:t>pronikají hlouběji do</a:t>
            </a:r>
            <a:r>
              <a:rPr lang="cs-CZ" sz="2000" spc="150" dirty="0">
                <a:latin typeface="Calibri"/>
                <a:cs typeface="Calibri"/>
              </a:rPr>
              <a:t> </a:t>
            </a:r>
            <a:r>
              <a:rPr lang="cs-CZ" sz="2000" spc="-15" dirty="0">
                <a:latin typeface="Calibri"/>
                <a:cs typeface="Calibri"/>
              </a:rPr>
              <a:t>mezisvalových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lang="cs-CZ" sz="2000" spc="-5" dirty="0">
                <a:latin typeface="Calibri"/>
                <a:cs typeface="Calibri"/>
              </a:rPr>
              <a:t>rýh</a:t>
            </a:r>
            <a:endParaRPr lang="cs-CZ"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lang="cs-CZ" sz="29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00B050"/>
              </a:buClr>
              <a:buFont typeface="+mj-lt"/>
              <a:buAutoNum type="arabicPeriod" startAt="3"/>
            </a:pPr>
            <a:r>
              <a:rPr lang="cs-CZ" sz="2000" b="1" spc="-20" dirty="0">
                <a:solidFill>
                  <a:srgbClr val="00B050"/>
                </a:solidFill>
                <a:latin typeface="Calibri"/>
                <a:cs typeface="Calibri"/>
              </a:rPr>
              <a:t>Roztírání </a:t>
            </a:r>
            <a:r>
              <a:rPr lang="cs-CZ" sz="2000" spc="-5" dirty="0">
                <a:latin typeface="Calibri"/>
                <a:cs typeface="Calibri"/>
              </a:rPr>
              <a:t>– působí se tlakem převážně </a:t>
            </a:r>
            <a:r>
              <a:rPr lang="cs-CZ" sz="2000" spc="-20" dirty="0">
                <a:latin typeface="Calibri"/>
                <a:cs typeface="Calibri"/>
              </a:rPr>
              <a:t>koncových částí </a:t>
            </a:r>
            <a:r>
              <a:rPr lang="cs-CZ" sz="2000" spc="-5" dirty="0">
                <a:latin typeface="Calibri"/>
                <a:cs typeface="Calibri"/>
              </a:rPr>
              <a:t>palců a </a:t>
            </a:r>
            <a:r>
              <a:rPr lang="cs-CZ" sz="2000" spc="-20" dirty="0">
                <a:latin typeface="Calibri"/>
                <a:cs typeface="Calibri"/>
              </a:rPr>
              <a:t>prstů </a:t>
            </a:r>
            <a:r>
              <a:rPr lang="cs-CZ" sz="2000" spc="-15" dirty="0">
                <a:latin typeface="Calibri"/>
                <a:cs typeface="Calibri"/>
              </a:rPr>
              <a:t>hluboko </a:t>
            </a:r>
            <a:r>
              <a:rPr lang="cs-CZ" sz="2000" spc="-5" dirty="0">
                <a:latin typeface="Calibri"/>
                <a:cs typeface="Calibri"/>
              </a:rPr>
              <a:t>do</a:t>
            </a:r>
            <a:r>
              <a:rPr lang="cs-CZ" sz="2000" spc="265" dirty="0">
                <a:latin typeface="Calibri"/>
                <a:cs typeface="Calibri"/>
              </a:rPr>
              <a:t> </a:t>
            </a:r>
            <a:r>
              <a:rPr lang="cs-CZ" sz="2000" spc="-5" dirty="0">
                <a:latin typeface="Calibri"/>
                <a:cs typeface="Calibri"/>
              </a:rPr>
              <a:t>tkání</a:t>
            </a:r>
            <a:r>
              <a:rPr lang="cs-CZ" sz="2000" dirty="0">
                <a:latin typeface="Calibri"/>
                <a:cs typeface="Calibri"/>
              </a:rPr>
              <a:t> a </a:t>
            </a:r>
            <a:r>
              <a:rPr lang="cs-CZ" sz="2000" spc="-15" dirty="0">
                <a:latin typeface="Calibri"/>
                <a:cs typeface="Calibri"/>
              </a:rPr>
              <a:t>zpracovává se nejen podkožní </a:t>
            </a:r>
            <a:r>
              <a:rPr lang="cs-CZ" sz="2000" spc="-10" dirty="0">
                <a:latin typeface="Calibri"/>
                <a:cs typeface="Calibri"/>
              </a:rPr>
              <a:t>tkáň a svaly, ale i </a:t>
            </a:r>
            <a:r>
              <a:rPr lang="cs-CZ" sz="2000" spc="-5" dirty="0">
                <a:latin typeface="Calibri"/>
                <a:cs typeface="Calibri"/>
              </a:rPr>
              <a:t>šlachy, jejich </a:t>
            </a:r>
            <a:r>
              <a:rPr lang="cs-CZ" sz="2000" dirty="0">
                <a:latin typeface="Calibri"/>
                <a:cs typeface="Calibri"/>
              </a:rPr>
              <a:t>úpony, </a:t>
            </a:r>
            <a:r>
              <a:rPr lang="cs-CZ" sz="2000" spc="-5" dirty="0">
                <a:latin typeface="Calibri"/>
                <a:cs typeface="Calibri"/>
              </a:rPr>
              <a:t>klouby a</a:t>
            </a:r>
            <a:r>
              <a:rPr lang="cs-CZ" sz="2000" spc="90" dirty="0">
                <a:latin typeface="Calibri"/>
                <a:cs typeface="Calibri"/>
              </a:rPr>
              <a:t> </a:t>
            </a:r>
            <a:r>
              <a:rPr lang="cs-CZ" sz="2000" spc="-5" dirty="0">
                <a:latin typeface="Calibri"/>
                <a:cs typeface="Calibri"/>
              </a:rPr>
              <a:t>kloubní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lang="cs-CZ" sz="2000" spc="-35" dirty="0">
                <a:latin typeface="Calibri"/>
                <a:cs typeface="Calibri"/>
              </a:rPr>
              <a:t>pouzdra. </a:t>
            </a:r>
            <a:r>
              <a:rPr lang="cs-CZ" sz="2000" dirty="0">
                <a:latin typeface="Calibri"/>
                <a:cs typeface="Calibri"/>
              </a:rPr>
              <a:t>Roztíráním se </a:t>
            </a:r>
            <a:r>
              <a:rPr lang="cs-CZ" sz="2000" spc="-10" dirty="0">
                <a:latin typeface="Calibri"/>
                <a:cs typeface="Calibri"/>
              </a:rPr>
              <a:t>uvolňují chorobné </a:t>
            </a:r>
            <a:r>
              <a:rPr lang="cs-CZ" sz="2000" spc="-5" dirty="0">
                <a:latin typeface="Calibri"/>
                <a:cs typeface="Calibri"/>
              </a:rPr>
              <a:t>výpotky a</a:t>
            </a:r>
            <a:r>
              <a:rPr lang="cs-CZ" sz="2000" spc="-15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usazeniny</a:t>
            </a:r>
            <a:endParaRPr lang="cs-CZ"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lang="cs-CZ" sz="2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cs-CZ" sz="2000" spc="-15" dirty="0">
                <a:latin typeface="Calibri"/>
                <a:cs typeface="Calibri"/>
              </a:rPr>
              <a:t>Roztírání </a:t>
            </a:r>
            <a:r>
              <a:rPr lang="cs-CZ" sz="2000" spc="-5" dirty="0">
                <a:latin typeface="Calibri"/>
                <a:cs typeface="Calibri"/>
              </a:rPr>
              <a:t>: 1. </a:t>
            </a:r>
            <a:r>
              <a:rPr lang="cs-CZ" sz="2000" spc="-10" dirty="0">
                <a:latin typeface="Calibri"/>
                <a:cs typeface="Calibri"/>
              </a:rPr>
              <a:t>Konečky </a:t>
            </a:r>
            <a:r>
              <a:rPr lang="cs-CZ" sz="2000" dirty="0">
                <a:latin typeface="Calibri"/>
                <a:cs typeface="Calibri"/>
              </a:rPr>
              <a:t>tří </a:t>
            </a:r>
            <a:r>
              <a:rPr lang="cs-CZ" sz="2000" spc="-5" dirty="0">
                <a:latin typeface="Calibri"/>
                <a:cs typeface="Calibri"/>
              </a:rPr>
              <a:t>až čtyř </a:t>
            </a:r>
            <a:r>
              <a:rPr lang="cs-CZ" sz="2000" spc="-15" dirty="0">
                <a:latin typeface="Calibri"/>
                <a:cs typeface="Calibri"/>
              </a:rPr>
              <a:t>prstů </a:t>
            </a:r>
            <a:r>
              <a:rPr lang="cs-CZ" sz="2000" spc="-5" dirty="0">
                <a:latin typeface="Calibri"/>
                <a:cs typeface="Calibri"/>
              </a:rPr>
              <a:t>jedné ruky </a:t>
            </a:r>
            <a:r>
              <a:rPr lang="cs-CZ" sz="2000" spc="-15" dirty="0">
                <a:latin typeface="Calibri"/>
                <a:cs typeface="Calibri"/>
              </a:rPr>
              <a:t>(zvýšení </a:t>
            </a:r>
            <a:r>
              <a:rPr lang="cs-CZ" sz="2000" spc="-5" dirty="0">
                <a:latin typeface="Calibri"/>
                <a:cs typeface="Calibri"/>
              </a:rPr>
              <a:t>tlaku –</a:t>
            </a:r>
            <a:r>
              <a:rPr lang="cs-CZ" sz="2000" spc="265" dirty="0">
                <a:latin typeface="Calibri"/>
                <a:cs typeface="Calibri"/>
              </a:rPr>
              <a:t> </a:t>
            </a:r>
            <a:r>
              <a:rPr lang="cs-CZ" sz="2000" spc="-5" dirty="0">
                <a:latin typeface="Calibri"/>
                <a:cs typeface="Calibri"/>
              </a:rPr>
              <a:t>přitlačení</a:t>
            </a:r>
            <a:endParaRPr lang="cs-CZ" sz="2000" dirty="0">
              <a:latin typeface="Calibri"/>
              <a:cs typeface="Calibri"/>
            </a:endParaRPr>
          </a:p>
          <a:p>
            <a:pPr marL="1323340">
              <a:lnSpc>
                <a:spcPct val="100000"/>
              </a:lnSpc>
              <a:spcBef>
                <a:spcPts val="480"/>
              </a:spcBef>
            </a:pPr>
            <a:r>
              <a:rPr lang="cs-CZ" sz="2000" spc="-5" dirty="0">
                <a:latin typeface="Calibri"/>
                <a:cs typeface="Calibri"/>
              </a:rPr>
              <a:t>druhou</a:t>
            </a:r>
            <a:r>
              <a:rPr lang="cs-CZ" sz="2000" spc="-75" dirty="0">
                <a:latin typeface="Calibri"/>
                <a:cs typeface="Calibri"/>
              </a:rPr>
              <a:t> </a:t>
            </a:r>
            <a:r>
              <a:rPr lang="cs-CZ" sz="2000" spc="-20" dirty="0">
                <a:latin typeface="Calibri"/>
                <a:cs typeface="Calibri"/>
              </a:rPr>
              <a:t>rukou</a:t>
            </a:r>
            <a:endParaRPr lang="cs-CZ" sz="2000" dirty="0">
              <a:latin typeface="Calibri"/>
              <a:cs typeface="Calibri"/>
            </a:endParaRPr>
          </a:p>
          <a:p>
            <a:pPr marL="1094740">
              <a:lnSpc>
                <a:spcPct val="100000"/>
              </a:lnSpc>
              <a:spcBef>
                <a:spcPts val="480"/>
              </a:spcBef>
            </a:pPr>
            <a:r>
              <a:rPr lang="cs-CZ" sz="2000" spc="-5" dirty="0">
                <a:latin typeface="Calibri"/>
                <a:cs typeface="Calibri"/>
              </a:rPr>
              <a:t>2.</a:t>
            </a:r>
            <a:r>
              <a:rPr lang="cs-CZ" sz="2000" spc="-85" dirty="0">
                <a:latin typeface="Calibri"/>
                <a:cs typeface="Calibri"/>
              </a:rPr>
              <a:t> </a:t>
            </a:r>
            <a:r>
              <a:rPr lang="cs-CZ" sz="2000" spc="-15" dirty="0">
                <a:latin typeface="Calibri"/>
                <a:cs typeface="Calibri"/>
              </a:rPr>
              <a:t>Palci</a:t>
            </a:r>
            <a:endParaRPr lang="cs-CZ"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465326"/>
            <a:ext cx="2837180" cy="37907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indent="-246379">
              <a:lnSpc>
                <a:spcPct val="100000"/>
              </a:lnSpc>
              <a:buAutoNum type="arabicPeriod" startAt="3"/>
              <a:tabLst>
                <a:tab pos="259715" algn="l"/>
              </a:tabLst>
            </a:pPr>
            <a:r>
              <a:rPr sz="2000" spc="-20" dirty="0">
                <a:latin typeface="Calibri"/>
                <a:cs typeface="Calibri"/>
              </a:rPr>
              <a:t>Kotníkem, </a:t>
            </a:r>
            <a:r>
              <a:rPr sz="2000" spc="-5" dirty="0">
                <a:latin typeface="Calibri"/>
                <a:cs typeface="Calibri"/>
              </a:rPr>
              <a:t>jedním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nebo</a:t>
            </a:r>
            <a:endParaRPr sz="2000" dirty="0">
              <a:latin typeface="Calibri"/>
              <a:cs typeface="Calibri"/>
            </a:endParaRPr>
          </a:p>
          <a:p>
            <a:pPr marL="295910">
              <a:lnSpc>
                <a:spcPct val="100000"/>
              </a:lnSpc>
              <a:spcBef>
                <a:spcPts val="480"/>
              </a:spcBef>
            </a:pPr>
            <a:r>
              <a:rPr sz="2000" spc="-10" dirty="0">
                <a:latin typeface="Calibri"/>
                <a:cs typeface="Calibri"/>
              </a:rPr>
              <a:t>více </a:t>
            </a:r>
            <a:r>
              <a:rPr sz="2000" spc="-45" dirty="0">
                <a:latin typeface="Calibri"/>
                <a:cs typeface="Calibri"/>
              </a:rPr>
              <a:t>(obr. </a:t>
            </a:r>
            <a:r>
              <a:rPr sz="2000" spc="-10" dirty="0">
                <a:latin typeface="Calibri"/>
                <a:cs typeface="Calibri"/>
              </a:rPr>
              <a:t>provrtání</a:t>
            </a:r>
            <a:r>
              <a:rPr sz="2000" spc="-5" dirty="0">
                <a:latin typeface="Calibri"/>
                <a:cs typeface="Calibri"/>
              </a:rPr>
              <a:t> paty)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259079" indent="-246379">
              <a:lnSpc>
                <a:spcPct val="100000"/>
              </a:lnSpc>
              <a:buAutoNum type="arabicPeriod" startAt="4"/>
              <a:tabLst>
                <a:tab pos="259715" algn="l"/>
              </a:tabLst>
            </a:pPr>
            <a:r>
              <a:rPr sz="2000" spc="-30" dirty="0">
                <a:latin typeface="Calibri"/>
                <a:cs typeface="Calibri"/>
              </a:rPr>
              <a:t>Patkou </a:t>
            </a:r>
            <a:r>
              <a:rPr sz="2000" spc="-5" dirty="0">
                <a:latin typeface="Calibri"/>
                <a:cs typeface="Calibri"/>
              </a:rPr>
              <a:t>dlaně, </a:t>
            </a:r>
            <a:r>
              <a:rPr sz="2000" spc="-45" dirty="0">
                <a:latin typeface="Calibri"/>
                <a:cs typeface="Calibri"/>
              </a:rPr>
              <a:t>popř.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55" dirty="0">
                <a:latin typeface="Calibri"/>
                <a:cs typeface="Calibri"/>
              </a:rPr>
              <a:t>tzv.</a:t>
            </a:r>
            <a:endParaRPr sz="2000" dirty="0">
              <a:latin typeface="Calibri"/>
              <a:cs typeface="Calibri"/>
            </a:endParaRPr>
          </a:p>
          <a:p>
            <a:pPr marL="238125">
              <a:lnSpc>
                <a:spcPct val="100000"/>
              </a:lnSpc>
              <a:spcBef>
                <a:spcPts val="480"/>
              </a:spcBef>
            </a:pPr>
            <a:r>
              <a:rPr sz="2000" spc="-15" dirty="0">
                <a:latin typeface="Calibri"/>
                <a:cs typeface="Calibri"/>
              </a:rPr>
              <a:t>hruškou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cs-CZ" sz="2000" spc="-20" dirty="0">
                <a:latin typeface="Calibri"/>
                <a:cs typeface="Calibri"/>
              </a:rPr>
              <a:t>Roztírání: </a:t>
            </a:r>
          </a:p>
          <a:p>
            <a:pPr marL="12700">
              <a:lnSpc>
                <a:spcPct val="100000"/>
              </a:lnSpc>
            </a:pPr>
            <a:r>
              <a:rPr lang="cs-CZ" sz="2000" spc="-5" dirty="0">
                <a:latin typeface="Calibri"/>
                <a:cs typeface="Calibri"/>
              </a:rPr>
              <a:t>– </a:t>
            </a:r>
            <a:r>
              <a:rPr lang="cs-CZ" sz="2000" spc="-15" dirty="0">
                <a:latin typeface="Calibri"/>
                <a:cs typeface="Calibri"/>
              </a:rPr>
              <a:t>zpracování</a:t>
            </a:r>
            <a:r>
              <a:rPr lang="cs-CZ" sz="2000" spc="30" dirty="0">
                <a:latin typeface="Calibri"/>
                <a:cs typeface="Calibri"/>
              </a:rPr>
              <a:t> nejčastěji </a:t>
            </a:r>
            <a:r>
              <a:rPr lang="cs-CZ" sz="2000" spc="-10" dirty="0">
                <a:latin typeface="Calibri"/>
                <a:cs typeface="Calibri"/>
              </a:rPr>
              <a:t>malé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oblasti</a:t>
            </a:r>
            <a:endParaRPr lang="cs-CZ"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cs-CZ" sz="2000" spc="-5" dirty="0">
                <a:latin typeface="Calibri"/>
                <a:cs typeface="Calibri"/>
              </a:rPr>
              <a:t>- využívají se </a:t>
            </a:r>
            <a:r>
              <a:rPr lang="cs-CZ" sz="2000" spc="-10" dirty="0">
                <a:latin typeface="Calibri"/>
                <a:cs typeface="Calibri"/>
              </a:rPr>
              <a:t>krouživé</a:t>
            </a:r>
            <a:r>
              <a:rPr lang="cs-CZ" sz="2000" spc="-75" dirty="0">
                <a:latin typeface="Calibri"/>
                <a:cs typeface="Calibri"/>
              </a:rPr>
              <a:t> </a:t>
            </a:r>
            <a:r>
              <a:rPr lang="cs-CZ" sz="2000" spc="-5" dirty="0">
                <a:latin typeface="Calibri"/>
                <a:cs typeface="Calibri"/>
              </a:rPr>
              <a:t>nebo  </a:t>
            </a:r>
            <a:r>
              <a:rPr lang="cs-CZ" sz="2000" spc="-15" dirty="0">
                <a:latin typeface="Calibri"/>
                <a:cs typeface="Calibri"/>
              </a:rPr>
              <a:t>spirálové  </a:t>
            </a:r>
            <a:r>
              <a:rPr lang="cs-CZ" sz="2000" spc="-10" dirty="0">
                <a:latin typeface="Calibri"/>
                <a:cs typeface="Calibri"/>
              </a:rPr>
              <a:t>pohyby</a:t>
            </a:r>
            <a:endParaRPr lang="cs-CZ"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67175" y="1700276"/>
            <a:ext cx="2222500" cy="3125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227826" y="1700276"/>
            <a:ext cx="2197100" cy="3125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1390650">
              <a:lnSpc>
                <a:spcPct val="100000"/>
              </a:lnSpc>
            </a:pPr>
            <a:r>
              <a:rPr spc="-15" dirty="0"/>
              <a:t>Klasická</a:t>
            </a:r>
            <a:r>
              <a:rPr spc="-40" dirty="0"/>
              <a:t> </a:t>
            </a:r>
            <a:r>
              <a:rPr spc="-5" dirty="0"/>
              <a:t>masáž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630553"/>
            <a:ext cx="7672705" cy="4280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00B050"/>
              </a:buClr>
              <a:buFont typeface="+mj-lt"/>
              <a:buAutoNum type="arabicPeriod" startAt="4"/>
              <a:tabLst>
                <a:tab pos="357505" algn="l"/>
              </a:tabLst>
            </a:pPr>
            <a:r>
              <a:rPr lang="cs-CZ" sz="2000" b="1" spc="-10" dirty="0">
                <a:solidFill>
                  <a:srgbClr val="00B050"/>
                </a:solidFill>
                <a:latin typeface="Calibri"/>
                <a:cs typeface="Calibri"/>
              </a:rPr>
              <a:t>Hnětení </a:t>
            </a:r>
            <a:r>
              <a:rPr lang="cs-CZ" sz="2000" spc="-5" dirty="0">
                <a:latin typeface="Calibri"/>
                <a:cs typeface="Calibri"/>
              </a:rPr>
              <a:t>– slouží na </a:t>
            </a:r>
            <a:r>
              <a:rPr lang="cs-CZ" sz="2000" spc="-15" dirty="0">
                <a:latin typeface="Calibri"/>
                <a:cs typeface="Calibri"/>
              </a:rPr>
              <a:t>zpracování </a:t>
            </a:r>
            <a:r>
              <a:rPr lang="cs-CZ" sz="2000" spc="-20" dirty="0">
                <a:latin typeface="Calibri"/>
                <a:cs typeface="Calibri"/>
              </a:rPr>
              <a:t>svalů </a:t>
            </a:r>
            <a:r>
              <a:rPr lang="cs-CZ" sz="2000" spc="-5" dirty="0">
                <a:latin typeface="Calibri"/>
                <a:cs typeface="Calibri"/>
              </a:rPr>
              <a:t>a </a:t>
            </a:r>
            <a:r>
              <a:rPr lang="cs-CZ" sz="2000" spc="-15" dirty="0">
                <a:latin typeface="Calibri"/>
                <a:cs typeface="Calibri"/>
              </a:rPr>
              <a:t>svalových </a:t>
            </a:r>
            <a:r>
              <a:rPr lang="cs-CZ" sz="2000" spc="-10" dirty="0">
                <a:latin typeface="Calibri"/>
                <a:cs typeface="Calibri"/>
              </a:rPr>
              <a:t>skupin převážně </a:t>
            </a:r>
            <a:r>
              <a:rPr lang="cs-CZ" sz="2000" dirty="0">
                <a:latin typeface="Calibri"/>
                <a:cs typeface="Calibri"/>
              </a:rPr>
              <a:t>na</a:t>
            </a:r>
            <a:r>
              <a:rPr lang="cs-CZ" sz="2000" spc="165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končetinách, na které se působí střídavým</a:t>
            </a:r>
            <a:r>
              <a:rPr lang="cs-CZ" sz="2000" spc="-25" dirty="0">
                <a:latin typeface="Calibri"/>
                <a:cs typeface="Calibri"/>
              </a:rPr>
              <a:t> </a:t>
            </a:r>
            <a:r>
              <a:rPr lang="cs-CZ" sz="2000" spc="-20" dirty="0">
                <a:latin typeface="Calibri"/>
                <a:cs typeface="Calibri"/>
              </a:rPr>
              <a:t>tlakem</a:t>
            </a:r>
            <a:endParaRPr lang="cs-CZ"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lang="cs-CZ" sz="2900" dirty="0">
              <a:latin typeface="Times New Roman"/>
              <a:cs typeface="Times New Roman"/>
            </a:endParaRPr>
          </a:p>
          <a:p>
            <a:pPr marL="259079" indent="-246379">
              <a:lnSpc>
                <a:spcPct val="100000"/>
              </a:lnSpc>
              <a:buAutoNum type="arabicPeriod"/>
              <a:tabLst>
                <a:tab pos="259715" algn="l"/>
              </a:tabLst>
            </a:pPr>
            <a:r>
              <a:rPr lang="cs-CZ" sz="2000" spc="-1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Vlnivé hnětení </a:t>
            </a:r>
            <a:r>
              <a:rPr lang="cs-CZ" sz="2000" spc="-5" dirty="0">
                <a:latin typeface="Calibri"/>
                <a:cs typeface="Calibri"/>
              </a:rPr>
              <a:t>– velmi </a:t>
            </a:r>
            <a:r>
              <a:rPr lang="cs-CZ" sz="2000" spc="-10" dirty="0">
                <a:latin typeface="Calibri"/>
                <a:cs typeface="Calibri"/>
              </a:rPr>
              <a:t>účinný</a:t>
            </a:r>
            <a:r>
              <a:rPr lang="cs-CZ" sz="2000" spc="10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hmat</a:t>
            </a:r>
            <a:endParaRPr lang="cs-CZ" sz="2000" dirty="0">
              <a:latin typeface="Calibri"/>
              <a:cs typeface="Calibri"/>
            </a:endParaRPr>
          </a:p>
          <a:p>
            <a:pPr marL="1972945" lvl="1" indent="-131445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1973580" algn="l"/>
              </a:tabLst>
            </a:pPr>
            <a:r>
              <a:rPr lang="cs-CZ" sz="2000" spc="-10" dirty="0">
                <a:latin typeface="Calibri"/>
                <a:cs typeface="Calibri"/>
              </a:rPr>
              <a:t>oběma rukama zdvihnout </a:t>
            </a:r>
            <a:r>
              <a:rPr lang="cs-CZ" sz="2000" spc="-15" dirty="0">
                <a:latin typeface="Calibri"/>
                <a:cs typeface="Calibri"/>
              </a:rPr>
              <a:t>mezi prsty </a:t>
            </a:r>
            <a:r>
              <a:rPr lang="cs-CZ" sz="2000" spc="-5" dirty="0">
                <a:latin typeface="Calibri"/>
                <a:cs typeface="Calibri"/>
              </a:rPr>
              <a:t>a palci </a:t>
            </a:r>
            <a:r>
              <a:rPr lang="cs-CZ" sz="2000" spc="-20" dirty="0">
                <a:latin typeface="Calibri"/>
                <a:cs typeface="Calibri"/>
              </a:rPr>
              <a:t>co</a:t>
            </a:r>
            <a:r>
              <a:rPr lang="cs-CZ" sz="2000" spc="165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největší</a:t>
            </a:r>
            <a:endParaRPr lang="cs-CZ" sz="2000" dirty="0">
              <a:latin typeface="Calibri"/>
              <a:cs typeface="Calibri"/>
            </a:endParaRPr>
          </a:p>
          <a:p>
            <a:pPr marL="2009139">
              <a:lnSpc>
                <a:spcPct val="100000"/>
              </a:lnSpc>
              <a:spcBef>
                <a:spcPts val="480"/>
              </a:spcBef>
            </a:pPr>
            <a:r>
              <a:rPr lang="cs-CZ" sz="2000" spc="-25" dirty="0">
                <a:latin typeface="Calibri"/>
                <a:cs typeface="Calibri"/>
              </a:rPr>
              <a:t>kožní </a:t>
            </a:r>
            <a:r>
              <a:rPr lang="cs-CZ" sz="2000" spc="-5" dirty="0">
                <a:latin typeface="Calibri"/>
                <a:cs typeface="Calibri"/>
              </a:rPr>
              <a:t>a </a:t>
            </a:r>
            <a:r>
              <a:rPr lang="cs-CZ" sz="2000" spc="-20" dirty="0">
                <a:latin typeface="Calibri"/>
                <a:cs typeface="Calibri"/>
              </a:rPr>
              <a:t>svalová řasa </a:t>
            </a:r>
            <a:r>
              <a:rPr lang="cs-CZ" sz="2000" spc="-5" dirty="0">
                <a:latin typeface="Calibri"/>
                <a:cs typeface="Calibri"/>
              </a:rPr>
              <a:t>a </a:t>
            </a:r>
            <a:r>
              <a:rPr lang="cs-CZ" sz="2000" spc="-10" dirty="0">
                <a:latin typeface="Calibri"/>
                <a:cs typeface="Calibri"/>
              </a:rPr>
              <a:t>protichůdným pohybem </a:t>
            </a:r>
            <a:r>
              <a:rPr lang="cs-CZ" sz="2000" spc="-20" dirty="0">
                <a:latin typeface="Calibri"/>
                <a:cs typeface="Calibri"/>
              </a:rPr>
              <a:t>rukou</a:t>
            </a:r>
            <a:r>
              <a:rPr lang="cs-CZ" sz="2000" spc="110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se</a:t>
            </a:r>
            <a:endParaRPr lang="cs-CZ" sz="2000" dirty="0">
              <a:latin typeface="Calibri"/>
              <a:cs typeface="Calibri"/>
            </a:endParaRPr>
          </a:p>
          <a:p>
            <a:pPr marL="2009139">
              <a:lnSpc>
                <a:spcPct val="100000"/>
              </a:lnSpc>
              <a:spcBef>
                <a:spcPts val="480"/>
              </a:spcBef>
            </a:pPr>
            <a:r>
              <a:rPr lang="cs-CZ" sz="2000" spc="-10" dirty="0">
                <a:latin typeface="Calibri"/>
                <a:cs typeface="Calibri"/>
              </a:rPr>
              <a:t>„přelamuje„</a:t>
            </a:r>
            <a:endParaRPr lang="cs-CZ" sz="2000" dirty="0">
              <a:latin typeface="Calibri"/>
              <a:cs typeface="Calibri"/>
            </a:endParaRPr>
          </a:p>
          <a:p>
            <a:pPr marL="2030730" lvl="2" indent="-133985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2031364" algn="l"/>
              </a:tabLst>
            </a:pPr>
            <a:r>
              <a:rPr lang="cs-CZ" sz="2000" spc="-5" dirty="0">
                <a:latin typeface="Calibri"/>
                <a:cs typeface="Calibri"/>
              </a:rPr>
              <a:t>obě ruce </a:t>
            </a:r>
            <a:r>
              <a:rPr lang="cs-CZ" sz="2000" spc="-10" dirty="0">
                <a:latin typeface="Calibri"/>
                <a:cs typeface="Calibri"/>
              </a:rPr>
              <a:t>postupují v základním směru </a:t>
            </a:r>
            <a:r>
              <a:rPr lang="cs-CZ" sz="2000" spc="-5" dirty="0">
                <a:latin typeface="Calibri"/>
                <a:cs typeface="Calibri"/>
              </a:rPr>
              <a:t>podél </a:t>
            </a:r>
            <a:r>
              <a:rPr lang="cs-CZ" sz="2000" spc="-20" dirty="0">
                <a:latin typeface="Calibri"/>
                <a:cs typeface="Calibri"/>
              </a:rPr>
              <a:t>svalu  a tím vzniká charakteristický </a:t>
            </a:r>
            <a:r>
              <a:rPr lang="cs-CZ" sz="2000" spc="-10" dirty="0">
                <a:latin typeface="Calibri"/>
                <a:cs typeface="Calibri"/>
              </a:rPr>
              <a:t>vlnivý</a:t>
            </a:r>
            <a:r>
              <a:rPr lang="cs-CZ" sz="2000" spc="95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pohyb</a:t>
            </a:r>
            <a:endParaRPr lang="cs-CZ" sz="2000" dirty="0">
              <a:latin typeface="Calibri"/>
              <a:cs typeface="Calibri"/>
            </a:endParaRPr>
          </a:p>
          <a:p>
            <a:pPr marL="2030730" lvl="2" indent="-133985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2031364" algn="l"/>
              </a:tabLst>
            </a:pPr>
            <a:r>
              <a:rPr lang="cs-CZ" sz="2000" spc="-10" dirty="0">
                <a:latin typeface="Calibri"/>
                <a:cs typeface="Calibri"/>
              </a:rPr>
              <a:t>posouvající se ruka vytváří </a:t>
            </a:r>
            <a:r>
              <a:rPr lang="cs-CZ" sz="2000" spc="-15" dirty="0">
                <a:latin typeface="Calibri"/>
                <a:cs typeface="Calibri"/>
              </a:rPr>
              <a:t>řasu, </a:t>
            </a:r>
            <a:r>
              <a:rPr lang="cs-CZ" sz="2000" dirty="0">
                <a:latin typeface="Calibri"/>
                <a:cs typeface="Calibri"/>
              </a:rPr>
              <a:t>druhá </a:t>
            </a:r>
            <a:r>
              <a:rPr lang="cs-CZ" sz="2000" spc="-10" dirty="0">
                <a:latin typeface="Calibri"/>
                <a:cs typeface="Calibri"/>
              </a:rPr>
              <a:t>ruka hněte</a:t>
            </a:r>
            <a:r>
              <a:rPr lang="cs-CZ" sz="2000" spc="160" dirty="0">
                <a:latin typeface="Calibri"/>
                <a:cs typeface="Calibri"/>
              </a:rPr>
              <a:t> </a:t>
            </a:r>
            <a:r>
              <a:rPr lang="cs-CZ" sz="2000" spc="-25" dirty="0">
                <a:latin typeface="Calibri"/>
                <a:cs typeface="Calibri"/>
              </a:rPr>
              <a:t>sval</a:t>
            </a:r>
            <a:endParaRPr lang="cs-CZ" sz="2000" dirty="0">
              <a:latin typeface="Calibri"/>
              <a:cs typeface="Calibri"/>
            </a:endParaRPr>
          </a:p>
          <a:p>
            <a:pPr marL="2009139">
              <a:lnSpc>
                <a:spcPct val="100000"/>
              </a:lnSpc>
              <a:spcBef>
                <a:spcPts val="480"/>
              </a:spcBef>
            </a:pPr>
            <a:r>
              <a:rPr lang="cs-CZ" sz="2000" spc="-5" dirty="0">
                <a:latin typeface="Calibri"/>
                <a:cs typeface="Calibri"/>
              </a:rPr>
              <a:t>lehkým </a:t>
            </a:r>
            <a:r>
              <a:rPr lang="cs-CZ" sz="2000" spc="-10" dirty="0">
                <a:latin typeface="Calibri"/>
                <a:cs typeface="Calibri"/>
              </a:rPr>
              <a:t>krouživým</a:t>
            </a:r>
            <a:r>
              <a:rPr lang="cs-CZ" sz="2000" spc="-30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pohybem</a:t>
            </a:r>
            <a:endParaRPr lang="cs-CZ" sz="2000" dirty="0">
              <a:latin typeface="Calibri"/>
              <a:cs typeface="Calibri"/>
            </a:endParaRPr>
          </a:p>
          <a:p>
            <a:pPr marL="2030730" lvl="2" indent="-133985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2031364" algn="l"/>
              </a:tabLst>
            </a:pPr>
            <a:r>
              <a:rPr lang="cs-CZ" sz="2000" spc="-15" dirty="0">
                <a:latin typeface="Calibri"/>
                <a:cs typeface="Calibri"/>
              </a:rPr>
              <a:t>provádí </a:t>
            </a:r>
            <a:r>
              <a:rPr lang="cs-CZ" sz="2000" spc="-10" dirty="0">
                <a:latin typeface="Calibri"/>
                <a:cs typeface="Calibri"/>
              </a:rPr>
              <a:t>se celou </a:t>
            </a:r>
            <a:r>
              <a:rPr lang="cs-CZ" sz="2000" spc="-20" dirty="0">
                <a:latin typeface="Calibri"/>
                <a:cs typeface="Calibri"/>
              </a:rPr>
              <a:t>rukou </a:t>
            </a:r>
            <a:r>
              <a:rPr lang="cs-CZ" sz="2000" spc="-5" dirty="0">
                <a:latin typeface="Calibri"/>
                <a:cs typeface="Calibri"/>
              </a:rPr>
              <a:t>nebo </a:t>
            </a:r>
            <a:r>
              <a:rPr lang="cs-CZ" sz="2000" spc="-10" dirty="0">
                <a:latin typeface="Calibri"/>
                <a:cs typeface="Calibri"/>
              </a:rPr>
              <a:t>jen </a:t>
            </a:r>
            <a:r>
              <a:rPr lang="cs-CZ" sz="2000" spc="-5" dirty="0">
                <a:latin typeface="Calibri"/>
                <a:cs typeface="Calibri"/>
              </a:rPr>
              <a:t>palci a</a:t>
            </a:r>
            <a:r>
              <a:rPr lang="cs-CZ" sz="2000" spc="135" dirty="0">
                <a:latin typeface="Calibri"/>
                <a:cs typeface="Calibri"/>
              </a:rPr>
              <a:t> </a:t>
            </a:r>
            <a:r>
              <a:rPr lang="cs-CZ" sz="2000" spc="-20" dirty="0">
                <a:latin typeface="Calibri"/>
                <a:cs typeface="Calibri"/>
              </a:rPr>
              <a:t>prsty</a:t>
            </a:r>
            <a:endParaRPr lang="cs-CZ"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5608" y="513740"/>
            <a:ext cx="7498080" cy="664796"/>
          </a:xfrm>
          <a:prstGeom prst="rect">
            <a:avLst/>
          </a:prstGeom>
        </p:spPr>
        <p:txBody>
          <a:bodyPr vert="horz" wrap="square" lIns="0" tIns="353567" rIns="0" bIns="0" rtlCol="0">
            <a:spAutoFit/>
          </a:bodyPr>
          <a:lstStyle/>
          <a:p>
            <a:pPr marL="811530">
              <a:lnSpc>
                <a:spcPct val="100000"/>
              </a:lnSpc>
            </a:pPr>
            <a:r>
              <a:rPr lang="cs-CZ" sz="2000" spc="-10" dirty="0">
                <a:solidFill>
                  <a:srgbClr val="C00000"/>
                </a:solidFill>
                <a:effectLst/>
              </a:rPr>
              <a:t>Vlnivé hnětení </a:t>
            </a:r>
            <a:r>
              <a:rPr lang="cs-CZ" sz="2000" spc="-5" dirty="0">
                <a:solidFill>
                  <a:srgbClr val="C00000"/>
                </a:solidFill>
                <a:effectLst/>
              </a:rPr>
              <a:t>dolní </a:t>
            </a:r>
            <a:r>
              <a:rPr lang="cs-CZ" sz="2000" spc="-20" dirty="0">
                <a:solidFill>
                  <a:srgbClr val="C00000"/>
                </a:solidFill>
                <a:effectLst/>
              </a:rPr>
              <a:t>končetiny</a:t>
            </a:r>
            <a:r>
              <a:rPr lang="cs-CZ" sz="2000" spc="105" dirty="0">
                <a:solidFill>
                  <a:srgbClr val="C00000"/>
                </a:solidFill>
                <a:effectLst/>
              </a:rPr>
              <a:t> </a:t>
            </a:r>
            <a:r>
              <a:rPr lang="cs-CZ" sz="2000" spc="-20" dirty="0">
                <a:solidFill>
                  <a:srgbClr val="C00000"/>
                </a:solidFill>
                <a:effectLst/>
              </a:rPr>
              <a:t>zepředu</a:t>
            </a:r>
            <a:endParaRPr lang="cs-CZ" sz="200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92275" y="1989201"/>
            <a:ext cx="6069076" cy="4313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1390650">
              <a:lnSpc>
                <a:spcPct val="100000"/>
              </a:lnSpc>
            </a:pPr>
            <a:r>
              <a:rPr spc="-15" dirty="0"/>
              <a:t>Klasická</a:t>
            </a:r>
            <a:r>
              <a:rPr spc="-40" dirty="0"/>
              <a:t> </a:t>
            </a:r>
            <a:r>
              <a:rPr spc="-5" dirty="0"/>
              <a:t>masáž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569288"/>
            <a:ext cx="7668895" cy="1851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83130" marR="5080" indent="-2170430" algn="just">
              <a:lnSpc>
                <a:spcPct val="120100"/>
              </a:lnSpc>
              <a:tabLst>
                <a:tab pos="259715" algn="l"/>
              </a:tabLst>
            </a:pPr>
            <a:r>
              <a:rPr lang="cs-CZ" sz="2000" spc="-15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2. Krouživé </a:t>
            </a:r>
            <a:r>
              <a:rPr lang="cs-CZ" sz="2000" spc="-1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hnětení </a:t>
            </a:r>
            <a:r>
              <a:rPr lang="cs-CZ" sz="2000" spc="-5" dirty="0">
                <a:latin typeface="Calibri"/>
                <a:cs typeface="Calibri"/>
              </a:rPr>
              <a:t>- </a:t>
            </a:r>
            <a:r>
              <a:rPr lang="cs-CZ" sz="2000" spc="-10" dirty="0">
                <a:latin typeface="Calibri"/>
                <a:cs typeface="Calibri"/>
              </a:rPr>
              <a:t>provádí se protichůdným pohybem </a:t>
            </a:r>
            <a:r>
              <a:rPr lang="cs-CZ" sz="2000" spc="-15" dirty="0">
                <a:latin typeface="Calibri"/>
                <a:cs typeface="Calibri"/>
              </a:rPr>
              <a:t>rukou </a:t>
            </a:r>
            <a:r>
              <a:rPr lang="cs-CZ" sz="2000" spc="-20" dirty="0">
                <a:latin typeface="Calibri"/>
                <a:cs typeface="Calibri"/>
              </a:rPr>
              <a:t>položených  </a:t>
            </a:r>
            <a:r>
              <a:rPr lang="cs-CZ" sz="2000" spc="-15" dirty="0">
                <a:latin typeface="Calibri"/>
                <a:cs typeface="Calibri"/>
              </a:rPr>
              <a:t>vedle </a:t>
            </a:r>
            <a:r>
              <a:rPr lang="cs-CZ" sz="2000" spc="-10" dirty="0">
                <a:latin typeface="Calibri"/>
                <a:cs typeface="Calibri"/>
              </a:rPr>
              <a:t>sebe, </a:t>
            </a:r>
            <a:r>
              <a:rPr lang="cs-CZ" sz="2000" spc="-5" dirty="0">
                <a:latin typeface="Calibri"/>
                <a:cs typeface="Calibri"/>
              </a:rPr>
              <a:t>napříč </a:t>
            </a:r>
            <a:r>
              <a:rPr lang="cs-CZ" sz="2000" spc="-15" dirty="0">
                <a:latin typeface="Calibri"/>
                <a:cs typeface="Calibri"/>
              </a:rPr>
              <a:t>masírovanou </a:t>
            </a:r>
            <a:r>
              <a:rPr lang="cs-CZ" sz="2000" spc="-10" dirty="0">
                <a:latin typeface="Calibri"/>
                <a:cs typeface="Calibri"/>
              </a:rPr>
              <a:t>oblastí, </a:t>
            </a:r>
            <a:r>
              <a:rPr lang="cs-CZ" sz="2000" spc="-5" dirty="0">
                <a:latin typeface="Calibri"/>
                <a:cs typeface="Calibri"/>
              </a:rPr>
              <a:t>s </a:t>
            </a:r>
            <a:r>
              <a:rPr lang="cs-CZ" sz="2000" spc="-20" dirty="0">
                <a:latin typeface="Calibri"/>
                <a:cs typeface="Calibri"/>
              </a:rPr>
              <a:t>odtaženými  </a:t>
            </a:r>
            <a:r>
              <a:rPr lang="cs-CZ" sz="2000" spc="-5" dirty="0">
                <a:latin typeface="Calibri"/>
                <a:cs typeface="Calibri"/>
              </a:rPr>
              <a:t>palci, ruce postupují v základním </a:t>
            </a:r>
            <a:r>
              <a:rPr lang="cs-CZ" sz="2000" spc="-10" dirty="0">
                <a:latin typeface="Calibri"/>
                <a:cs typeface="Calibri"/>
              </a:rPr>
              <a:t>směru </a:t>
            </a:r>
            <a:r>
              <a:rPr lang="cs-CZ" sz="2000" spc="-5" dirty="0">
                <a:latin typeface="Calibri"/>
                <a:cs typeface="Calibri"/>
              </a:rPr>
              <a:t>podél</a:t>
            </a:r>
            <a:r>
              <a:rPr lang="cs-CZ" sz="2000" spc="55" dirty="0">
                <a:latin typeface="Calibri"/>
                <a:cs typeface="Calibri"/>
              </a:rPr>
              <a:t> </a:t>
            </a:r>
            <a:r>
              <a:rPr lang="cs-CZ" sz="2000" spc="-20" dirty="0">
                <a:latin typeface="Calibri"/>
                <a:cs typeface="Calibri"/>
              </a:rPr>
              <a:t>svalů</a:t>
            </a:r>
            <a:endParaRPr lang="cs-CZ" sz="2000" dirty="0">
              <a:latin typeface="Calibri"/>
              <a:cs typeface="Calibri"/>
            </a:endParaRPr>
          </a:p>
          <a:p>
            <a:pPr marL="2201545" lvl="1" indent="-133985">
              <a:lnSpc>
                <a:spcPct val="100000"/>
              </a:lnSpc>
              <a:spcBef>
                <a:spcPts val="480"/>
              </a:spcBef>
              <a:buChar char="-"/>
              <a:tabLst>
                <a:tab pos="2202180" algn="l"/>
              </a:tabLst>
            </a:pPr>
            <a:r>
              <a:rPr lang="cs-CZ" sz="2000" spc="-10" dirty="0">
                <a:latin typeface="Calibri"/>
                <a:cs typeface="Calibri"/>
              </a:rPr>
              <a:t>tam, </a:t>
            </a:r>
            <a:r>
              <a:rPr lang="cs-CZ" sz="2000" spc="-20" dirty="0">
                <a:latin typeface="Calibri"/>
                <a:cs typeface="Calibri"/>
              </a:rPr>
              <a:t>kde </a:t>
            </a:r>
            <a:r>
              <a:rPr lang="cs-CZ" sz="2000" spc="-5" dirty="0">
                <a:latin typeface="Calibri"/>
                <a:cs typeface="Calibri"/>
              </a:rPr>
              <a:t>je </a:t>
            </a:r>
            <a:r>
              <a:rPr lang="cs-CZ" sz="2000" spc="-20" dirty="0">
                <a:latin typeface="Calibri"/>
                <a:cs typeface="Calibri"/>
              </a:rPr>
              <a:t>dostatek</a:t>
            </a:r>
            <a:r>
              <a:rPr lang="cs-CZ" sz="2000" spc="50" dirty="0">
                <a:latin typeface="Calibri"/>
                <a:cs typeface="Calibri"/>
              </a:rPr>
              <a:t> </a:t>
            </a:r>
            <a:r>
              <a:rPr lang="cs-CZ" sz="2000" spc="-25" dirty="0">
                <a:latin typeface="Calibri"/>
                <a:cs typeface="Calibri"/>
              </a:rPr>
              <a:t>svalstva</a:t>
            </a:r>
            <a:endParaRPr lang="cs-CZ" sz="2000" dirty="0">
              <a:latin typeface="Calibri"/>
              <a:cs typeface="Calibri"/>
            </a:endParaRPr>
          </a:p>
          <a:p>
            <a:pPr marL="2201545" lvl="1" indent="-133985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2202180" algn="l"/>
              </a:tabLst>
            </a:pPr>
            <a:r>
              <a:rPr lang="cs-CZ" sz="2000" spc="-10" dirty="0">
                <a:latin typeface="Calibri"/>
                <a:cs typeface="Calibri"/>
              </a:rPr>
              <a:t>pohyb vychází </a:t>
            </a:r>
            <a:r>
              <a:rPr sz="2000" spc="-5" dirty="0">
                <a:latin typeface="Calibri"/>
                <a:cs typeface="Calibri"/>
              </a:rPr>
              <a:t>z obou</a:t>
            </a:r>
            <a:r>
              <a:rPr sz="2000" spc="-15" dirty="0">
                <a:latin typeface="Calibri"/>
                <a:cs typeface="Calibri"/>
              </a:rPr>
              <a:t> zápěstí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4" y="4191761"/>
            <a:ext cx="7960359" cy="1793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3. </a:t>
            </a:r>
            <a:r>
              <a:rPr lang="cs-CZ" sz="2000" spc="-15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Přerušovaný stisk </a:t>
            </a:r>
            <a:r>
              <a:rPr lang="cs-CZ" sz="2000" spc="-5" dirty="0">
                <a:latin typeface="Calibri"/>
                <a:cs typeface="Calibri"/>
              </a:rPr>
              <a:t> - na </a:t>
            </a:r>
            <a:r>
              <a:rPr lang="cs-CZ" sz="2000" spc="-15" dirty="0">
                <a:latin typeface="Calibri"/>
                <a:cs typeface="Calibri"/>
              </a:rPr>
              <a:t>místech </a:t>
            </a:r>
            <a:r>
              <a:rPr lang="cs-CZ" sz="2000" spc="-5" dirty="0">
                <a:latin typeface="Calibri"/>
                <a:cs typeface="Calibri"/>
              </a:rPr>
              <a:t>s </a:t>
            </a:r>
            <a:r>
              <a:rPr lang="cs-CZ" sz="2000" spc="-25" dirty="0">
                <a:latin typeface="Calibri"/>
                <a:cs typeface="Calibri"/>
              </a:rPr>
              <a:t>dostatkem</a:t>
            </a:r>
            <a:r>
              <a:rPr lang="cs-CZ" sz="2000" spc="254" dirty="0">
                <a:latin typeface="Calibri"/>
                <a:cs typeface="Calibri"/>
              </a:rPr>
              <a:t> </a:t>
            </a:r>
            <a:r>
              <a:rPr lang="cs-CZ" sz="2000" spc="-20" dirty="0">
                <a:latin typeface="Calibri"/>
                <a:cs typeface="Calibri"/>
              </a:rPr>
              <a:t>svaloviny</a:t>
            </a:r>
            <a:endParaRPr lang="cs-CZ" sz="2000" dirty="0">
              <a:latin typeface="Calibri"/>
              <a:cs typeface="Calibri"/>
            </a:endParaRPr>
          </a:p>
          <a:p>
            <a:pPr marL="2183130">
              <a:lnSpc>
                <a:spcPct val="100000"/>
              </a:lnSpc>
              <a:spcBef>
                <a:spcPts val="480"/>
              </a:spcBef>
            </a:pPr>
            <a:r>
              <a:rPr lang="cs-CZ" sz="2000" spc="-5" dirty="0">
                <a:latin typeface="Calibri"/>
                <a:cs typeface="Calibri"/>
              </a:rPr>
              <a:t>- </a:t>
            </a:r>
            <a:r>
              <a:rPr lang="cs-CZ" sz="2000" spc="-10" dirty="0">
                <a:latin typeface="Calibri"/>
                <a:cs typeface="Calibri"/>
              </a:rPr>
              <a:t>oběma rukama </a:t>
            </a:r>
            <a:r>
              <a:rPr lang="cs-CZ" sz="2000" spc="-15" dirty="0">
                <a:latin typeface="Calibri"/>
                <a:cs typeface="Calibri"/>
              </a:rPr>
              <a:t>vedle </a:t>
            </a:r>
            <a:r>
              <a:rPr lang="cs-CZ" sz="2000" spc="-10" dirty="0">
                <a:latin typeface="Calibri"/>
                <a:cs typeface="Calibri"/>
              </a:rPr>
              <a:t>sebe chytit </a:t>
            </a:r>
            <a:r>
              <a:rPr lang="cs-CZ" sz="2000" spc="-20" dirty="0">
                <a:latin typeface="Calibri"/>
                <a:cs typeface="Calibri"/>
              </a:rPr>
              <a:t>kožní </a:t>
            </a:r>
            <a:r>
              <a:rPr lang="cs-CZ" sz="2000" spc="-5" dirty="0">
                <a:latin typeface="Calibri"/>
                <a:cs typeface="Calibri"/>
              </a:rPr>
              <a:t>a </a:t>
            </a:r>
            <a:r>
              <a:rPr lang="cs-CZ" sz="2000" spc="-20" dirty="0">
                <a:latin typeface="Calibri"/>
                <a:cs typeface="Calibri"/>
              </a:rPr>
              <a:t>svalovou</a:t>
            </a:r>
            <a:r>
              <a:rPr lang="cs-CZ" sz="2000" spc="235" dirty="0">
                <a:latin typeface="Calibri"/>
                <a:cs typeface="Calibri"/>
              </a:rPr>
              <a:t> </a:t>
            </a:r>
            <a:r>
              <a:rPr lang="cs-CZ" sz="2000" spc="-15" dirty="0">
                <a:latin typeface="Calibri"/>
                <a:cs typeface="Calibri"/>
              </a:rPr>
              <a:t>řasu,</a:t>
            </a:r>
            <a:endParaRPr lang="cs-CZ" sz="2000" dirty="0">
              <a:latin typeface="Calibri"/>
              <a:cs typeface="Calibri"/>
            </a:endParaRPr>
          </a:p>
          <a:p>
            <a:pPr marL="2353945">
              <a:lnSpc>
                <a:spcPct val="100000"/>
              </a:lnSpc>
              <a:spcBef>
                <a:spcPts val="480"/>
              </a:spcBef>
            </a:pPr>
            <a:r>
              <a:rPr lang="cs-CZ" sz="2000" spc="-20" dirty="0">
                <a:latin typeface="Calibri"/>
                <a:cs typeface="Calibri"/>
              </a:rPr>
              <a:t>krátce, </a:t>
            </a:r>
            <a:r>
              <a:rPr lang="cs-CZ" sz="2000" dirty="0">
                <a:latin typeface="Calibri"/>
                <a:cs typeface="Calibri"/>
              </a:rPr>
              <a:t>pružně </a:t>
            </a:r>
            <a:r>
              <a:rPr lang="cs-CZ" sz="2000" spc="-5" dirty="0">
                <a:latin typeface="Calibri"/>
                <a:cs typeface="Calibri"/>
              </a:rPr>
              <a:t>a </a:t>
            </a:r>
            <a:r>
              <a:rPr lang="cs-CZ" sz="2000" spc="-15" dirty="0">
                <a:latin typeface="Calibri"/>
                <a:cs typeface="Calibri"/>
              </a:rPr>
              <a:t>dostatečně</a:t>
            </a:r>
            <a:r>
              <a:rPr lang="cs-CZ" sz="2000" spc="60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stisknout</a:t>
            </a:r>
            <a:endParaRPr lang="cs-CZ" sz="2000" dirty="0">
              <a:latin typeface="Calibri"/>
              <a:cs typeface="Calibri"/>
            </a:endParaRPr>
          </a:p>
          <a:p>
            <a:pPr marL="2353945" marR="101600" indent="-116205">
              <a:lnSpc>
                <a:spcPct val="120000"/>
              </a:lnSpc>
            </a:pPr>
            <a:r>
              <a:rPr lang="cs-CZ" sz="2000" spc="-5" dirty="0">
                <a:latin typeface="Calibri"/>
                <a:cs typeface="Calibri"/>
              </a:rPr>
              <a:t>- </a:t>
            </a:r>
            <a:r>
              <a:rPr lang="cs-CZ" sz="2000" spc="-15" dirty="0">
                <a:latin typeface="Calibri"/>
                <a:cs typeface="Calibri"/>
              </a:rPr>
              <a:t>hmat </a:t>
            </a:r>
            <a:r>
              <a:rPr lang="cs-CZ" sz="2000" spc="-20" dirty="0">
                <a:latin typeface="Calibri"/>
                <a:cs typeface="Calibri"/>
              </a:rPr>
              <a:t>opakovat </a:t>
            </a:r>
            <a:r>
              <a:rPr lang="cs-CZ" sz="2000" spc="-5" dirty="0">
                <a:latin typeface="Calibri"/>
                <a:cs typeface="Calibri"/>
              </a:rPr>
              <a:t>při </a:t>
            </a:r>
            <a:r>
              <a:rPr lang="cs-CZ" sz="2000" spc="-10" dirty="0">
                <a:latin typeface="Calibri"/>
                <a:cs typeface="Calibri"/>
              </a:rPr>
              <a:t>postupu </a:t>
            </a:r>
            <a:r>
              <a:rPr lang="cs-CZ" sz="2000" spc="-20" dirty="0">
                <a:latin typeface="Calibri"/>
                <a:cs typeface="Calibri"/>
              </a:rPr>
              <a:t>rukou </a:t>
            </a:r>
            <a:r>
              <a:rPr lang="cs-CZ" sz="2000" spc="-5" dirty="0">
                <a:latin typeface="Calibri"/>
                <a:cs typeface="Calibri"/>
              </a:rPr>
              <a:t>o </a:t>
            </a:r>
            <a:r>
              <a:rPr lang="cs-CZ" sz="2000" spc="-10" dirty="0">
                <a:latin typeface="Calibri"/>
                <a:cs typeface="Calibri"/>
              </a:rPr>
              <a:t>šířku </a:t>
            </a:r>
            <a:r>
              <a:rPr lang="cs-CZ" sz="2000" spc="-5" dirty="0">
                <a:latin typeface="Calibri"/>
                <a:cs typeface="Calibri"/>
              </a:rPr>
              <a:t>půl až jedné  dlaně</a:t>
            </a:r>
            <a:endParaRPr lang="cs-CZ"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7800"/>
            <a:ext cx="3273756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2000" spc="-1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Krouživé </a:t>
            </a:r>
            <a:r>
              <a:rPr lang="cs-CZ" sz="2000" spc="-1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hnětení</a:t>
            </a:r>
            <a:r>
              <a:rPr lang="cs-CZ" sz="2000" spc="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dolní</a:t>
            </a:r>
          </a:p>
          <a:p>
            <a:pPr marL="5080" algn="ctr">
              <a:lnSpc>
                <a:spcPct val="100000"/>
              </a:lnSpc>
              <a:spcBef>
                <a:spcPts val="480"/>
              </a:spcBef>
            </a:pPr>
            <a:r>
              <a:rPr lang="cs-CZ" sz="2000" spc="-2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končetiny</a:t>
            </a:r>
            <a:r>
              <a:rPr lang="cs-CZ" sz="2000" spc="-2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spc="-2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zepředu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3599941"/>
            <a:ext cx="3349956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6725" marR="5080" indent="-454659">
              <a:lnSpc>
                <a:spcPct val="120000"/>
              </a:lnSpc>
            </a:pPr>
            <a:r>
              <a:rPr lang="cs-CZ" sz="2000" spc="-1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Přerušovaný stisk </a:t>
            </a:r>
            <a:r>
              <a:rPr lang="cs-CZ" sz="2000" spc="-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na  dolní </a:t>
            </a:r>
            <a:r>
              <a:rPr lang="cs-CZ" sz="2000" spc="-1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končetině  </a:t>
            </a:r>
            <a:r>
              <a:rPr lang="cs-CZ" sz="2000" spc="-2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zepředu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0876" y="272986"/>
            <a:ext cx="4340225" cy="5853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1390650">
              <a:lnSpc>
                <a:spcPct val="100000"/>
              </a:lnSpc>
            </a:pPr>
            <a:r>
              <a:rPr spc="-15" dirty="0"/>
              <a:t>Klasická</a:t>
            </a:r>
            <a:r>
              <a:rPr spc="-40" dirty="0"/>
              <a:t> </a:t>
            </a:r>
            <a:r>
              <a:rPr spc="-5" dirty="0"/>
              <a:t>masáž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630553"/>
            <a:ext cx="7656195" cy="4062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indent="-246379">
              <a:lnSpc>
                <a:spcPct val="100000"/>
              </a:lnSpc>
              <a:buAutoNum type="arabicPeriod" startAt="4"/>
              <a:tabLst>
                <a:tab pos="259715" algn="l"/>
              </a:tabLst>
            </a:pPr>
            <a:r>
              <a:rPr sz="2000" spc="-15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Převálení </a:t>
            </a:r>
            <a:r>
              <a:rPr sz="2000" spc="-5" dirty="0">
                <a:latin typeface="Calibri"/>
                <a:cs typeface="Calibri"/>
              </a:rPr>
              <a:t>– </a:t>
            </a:r>
            <a:r>
              <a:rPr sz="2000" spc="-10" dirty="0">
                <a:latin typeface="Calibri"/>
                <a:cs typeface="Calibri"/>
              </a:rPr>
              <a:t>tam, </a:t>
            </a:r>
            <a:r>
              <a:rPr sz="2000" spc="-15" dirty="0">
                <a:latin typeface="Calibri"/>
                <a:cs typeface="Calibri"/>
              </a:rPr>
              <a:t>kde </a:t>
            </a:r>
            <a:r>
              <a:rPr sz="2000" spc="-10" dirty="0">
                <a:latin typeface="Calibri"/>
                <a:cs typeface="Calibri"/>
              </a:rPr>
              <a:t>jsou </a:t>
            </a:r>
            <a:r>
              <a:rPr sz="2000" spc="-20" dirty="0">
                <a:latin typeface="Calibri"/>
                <a:cs typeface="Calibri"/>
              </a:rPr>
              <a:t>svaly </a:t>
            </a:r>
            <a:r>
              <a:rPr sz="2000" spc="-5" dirty="0">
                <a:latin typeface="Calibri"/>
                <a:cs typeface="Calibri"/>
              </a:rPr>
              <a:t>a tkáně </a:t>
            </a:r>
            <a:r>
              <a:rPr sz="2000" spc="-10" dirty="0">
                <a:latin typeface="Calibri"/>
                <a:cs typeface="Calibri"/>
              </a:rPr>
              <a:t>seskupené </a:t>
            </a:r>
            <a:r>
              <a:rPr sz="2000" spc="-20" dirty="0">
                <a:latin typeface="Calibri"/>
                <a:cs typeface="Calibri"/>
              </a:rPr>
              <a:t>kolem </a:t>
            </a:r>
            <a:r>
              <a:rPr sz="2000" spc="-25" dirty="0">
                <a:latin typeface="Calibri"/>
                <a:cs typeface="Calibri"/>
              </a:rPr>
              <a:t>kosti </a:t>
            </a:r>
            <a:r>
              <a:rPr sz="2000" spc="-5" dirty="0">
                <a:latin typeface="Calibri"/>
                <a:cs typeface="Calibri"/>
              </a:rPr>
              <a:t>(na</a:t>
            </a:r>
            <a:r>
              <a:rPr sz="2000" spc="3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horní,</a:t>
            </a:r>
          </a:p>
          <a:p>
            <a:pPr marL="143891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Calibri"/>
                <a:cs typeface="Calibri"/>
              </a:rPr>
              <a:t>zřídka na dolní </a:t>
            </a:r>
            <a:r>
              <a:rPr sz="2000" spc="-15" dirty="0">
                <a:latin typeface="Calibri"/>
                <a:cs typeface="Calibri"/>
              </a:rPr>
              <a:t>končetině </a:t>
            </a:r>
            <a:r>
              <a:rPr sz="2000" spc="-5" dirty="0">
                <a:latin typeface="Calibri"/>
                <a:cs typeface="Calibri"/>
              </a:rPr>
              <a:t>a na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prstech)</a:t>
            </a:r>
            <a:endParaRPr sz="2000" dirty="0">
              <a:latin typeface="Calibri"/>
              <a:cs typeface="Calibri"/>
            </a:endParaRPr>
          </a:p>
          <a:p>
            <a:pPr marL="1460500" lvl="1" indent="-137160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1461135" algn="l"/>
              </a:tabLst>
            </a:pPr>
            <a:r>
              <a:rPr sz="2000" spc="-5" dirty="0">
                <a:latin typeface="Calibri"/>
                <a:cs typeface="Calibri"/>
              </a:rPr>
              <a:t>ruce </a:t>
            </a:r>
            <a:r>
              <a:rPr sz="2000" spc="-15" dirty="0">
                <a:latin typeface="Calibri"/>
                <a:cs typeface="Calibri"/>
              </a:rPr>
              <a:t>přiloženy </a:t>
            </a:r>
            <a:r>
              <a:rPr sz="2000" spc="-5" dirty="0">
                <a:latin typeface="Calibri"/>
                <a:cs typeface="Calibri"/>
              </a:rPr>
              <a:t>dlaněmi na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končetinu</a:t>
            </a:r>
            <a:endParaRPr sz="2000" dirty="0">
              <a:latin typeface="Calibri"/>
              <a:cs typeface="Calibri"/>
            </a:endParaRPr>
          </a:p>
          <a:p>
            <a:pPr marL="1460500" lvl="1" indent="-137160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1461135" algn="l"/>
              </a:tabLst>
            </a:pPr>
            <a:r>
              <a:rPr sz="2000" spc="-5" dirty="0">
                <a:latin typeface="Calibri"/>
                <a:cs typeface="Calibri"/>
              </a:rPr>
              <a:t>rytmickým, </a:t>
            </a:r>
            <a:r>
              <a:rPr sz="2000" spc="-10" dirty="0">
                <a:latin typeface="Calibri"/>
                <a:cs typeface="Calibri"/>
              </a:rPr>
              <a:t>protichůdným pohybem </a:t>
            </a:r>
            <a:r>
              <a:rPr sz="2000" spc="-20" dirty="0">
                <a:latin typeface="Calibri"/>
                <a:cs typeface="Calibri"/>
              </a:rPr>
              <a:t>rukou </a:t>
            </a:r>
            <a:r>
              <a:rPr sz="2000" spc="-10" dirty="0">
                <a:latin typeface="Calibri"/>
                <a:cs typeface="Calibri"/>
              </a:rPr>
              <a:t>se </a:t>
            </a:r>
            <a:r>
              <a:rPr sz="2000" spc="-20" dirty="0">
                <a:latin typeface="Calibri"/>
                <a:cs typeface="Calibri"/>
              </a:rPr>
              <a:t>svaly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převálejí</a:t>
            </a:r>
            <a:endParaRPr sz="2000" dirty="0">
              <a:latin typeface="Calibri"/>
              <a:cs typeface="Calibri"/>
            </a:endParaRPr>
          </a:p>
          <a:p>
            <a:pPr marL="1460500" lvl="1" indent="-137160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1461135" algn="l"/>
              </a:tabLst>
            </a:pPr>
            <a:r>
              <a:rPr sz="2000" spc="-5" dirty="0">
                <a:latin typeface="Calibri"/>
                <a:cs typeface="Calibri"/>
              </a:rPr>
              <a:t>ruce postupují </a:t>
            </a:r>
            <a:r>
              <a:rPr sz="2000" spc="-10" dirty="0">
                <a:latin typeface="Calibri"/>
                <a:cs typeface="Calibri"/>
              </a:rPr>
              <a:t>proximálním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směrem</a:t>
            </a:r>
            <a:endParaRPr sz="20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7"/>
              </a:spcBef>
              <a:buFont typeface="Calibri"/>
              <a:buChar char="-"/>
            </a:pPr>
            <a:endParaRPr sz="2900" dirty="0">
              <a:latin typeface="Times New Roman"/>
              <a:cs typeface="Times New Roman"/>
            </a:endParaRPr>
          </a:p>
          <a:p>
            <a:pPr marL="259079" indent="-246379">
              <a:lnSpc>
                <a:spcPct val="100000"/>
              </a:lnSpc>
              <a:buAutoNum type="arabicPeriod" startAt="5"/>
              <a:tabLst>
                <a:tab pos="259715" algn="l"/>
              </a:tabLst>
            </a:pPr>
            <a:r>
              <a:rPr sz="2000" spc="-1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Protlačování </a:t>
            </a:r>
            <a:r>
              <a:rPr sz="2000" spc="-5" dirty="0">
                <a:latin typeface="Calibri"/>
                <a:cs typeface="Calibri"/>
              </a:rPr>
              <a:t>– </a:t>
            </a:r>
            <a:r>
              <a:rPr sz="2000" spc="-10" dirty="0">
                <a:latin typeface="Calibri"/>
                <a:cs typeface="Calibri"/>
              </a:rPr>
              <a:t>pěstí, </a:t>
            </a:r>
            <a:r>
              <a:rPr sz="2000" spc="-15" dirty="0">
                <a:latin typeface="Calibri"/>
                <a:cs typeface="Calibri"/>
              </a:rPr>
              <a:t>hruškou, </a:t>
            </a:r>
            <a:r>
              <a:rPr sz="2000" spc="-5" dirty="0">
                <a:latin typeface="Calibri"/>
                <a:cs typeface="Calibri"/>
              </a:rPr>
              <a:t>dlaní </a:t>
            </a:r>
            <a:r>
              <a:rPr sz="2000" dirty="0">
                <a:latin typeface="Calibri"/>
                <a:cs typeface="Calibri"/>
              </a:rPr>
              <a:t>na </a:t>
            </a:r>
            <a:r>
              <a:rPr sz="2000" spc="-15" dirty="0">
                <a:latin typeface="Calibri"/>
                <a:cs typeface="Calibri"/>
              </a:rPr>
              <a:t>velkých </a:t>
            </a:r>
            <a:r>
              <a:rPr sz="2000" spc="-5" dirty="0">
                <a:latin typeface="Calibri"/>
                <a:cs typeface="Calibri"/>
              </a:rPr>
              <a:t>plochách s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dostatečnou</a:t>
            </a:r>
            <a:endParaRPr sz="2000" dirty="0">
              <a:latin typeface="Calibri"/>
              <a:cs typeface="Calibri"/>
            </a:endParaRPr>
          </a:p>
          <a:p>
            <a:pPr marL="1780539">
              <a:lnSpc>
                <a:spcPct val="100000"/>
              </a:lnSpc>
              <a:spcBef>
                <a:spcPts val="480"/>
              </a:spcBef>
            </a:pPr>
            <a:r>
              <a:rPr sz="2000" spc="-20" dirty="0">
                <a:latin typeface="Calibri"/>
                <a:cs typeface="Calibri"/>
              </a:rPr>
              <a:t>svalovou </a:t>
            </a:r>
            <a:r>
              <a:rPr sz="2000" spc="-25" dirty="0">
                <a:latin typeface="Calibri"/>
                <a:cs typeface="Calibri"/>
              </a:rPr>
              <a:t>vrstvou</a:t>
            </a:r>
            <a:endParaRPr sz="2000" dirty="0">
              <a:latin typeface="Calibri"/>
              <a:cs typeface="Calibri"/>
            </a:endParaRPr>
          </a:p>
          <a:p>
            <a:pPr marL="1780539" lvl="1" indent="-113030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1802764" algn="l"/>
              </a:tabLst>
            </a:pPr>
            <a:r>
              <a:rPr sz="2000" spc="-5" dirty="0">
                <a:latin typeface="Calibri"/>
                <a:cs typeface="Calibri"/>
              </a:rPr>
              <a:t>tlak </a:t>
            </a:r>
            <a:r>
              <a:rPr sz="2000" spc="-10" dirty="0">
                <a:latin typeface="Calibri"/>
                <a:cs typeface="Calibri"/>
              </a:rPr>
              <a:t>vyvíjet </a:t>
            </a:r>
            <a:r>
              <a:rPr sz="2000" spc="-5" dirty="0">
                <a:latin typeface="Calibri"/>
                <a:cs typeface="Calibri"/>
              </a:rPr>
              <a:t>pomalu, po </a:t>
            </a:r>
            <a:r>
              <a:rPr sz="2000" spc="-10" dirty="0">
                <a:latin typeface="Calibri"/>
                <a:cs typeface="Calibri"/>
              </a:rPr>
              <a:t>dosažení vrcholu </a:t>
            </a:r>
            <a:r>
              <a:rPr sz="2000" spc="-5" dirty="0">
                <a:latin typeface="Calibri"/>
                <a:cs typeface="Calibri"/>
              </a:rPr>
              <a:t>rychle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uvolnit</a:t>
            </a:r>
            <a:endParaRPr sz="2000" dirty="0">
              <a:latin typeface="Calibri"/>
              <a:cs typeface="Calibri"/>
            </a:endParaRPr>
          </a:p>
          <a:p>
            <a:pPr marL="1780539" marR="115570" lvl="1" indent="-113030">
              <a:lnSpc>
                <a:spcPts val="2880"/>
              </a:lnSpc>
              <a:spcBef>
                <a:spcPts val="175"/>
              </a:spcBef>
              <a:buFont typeface="Calibri"/>
              <a:buChar char="-"/>
              <a:tabLst>
                <a:tab pos="1802764" algn="l"/>
              </a:tabLst>
            </a:pPr>
            <a:r>
              <a:rPr sz="2000" spc="-10" dirty="0">
                <a:latin typeface="Calibri"/>
                <a:cs typeface="Calibri"/>
              </a:rPr>
              <a:t>postup </a:t>
            </a:r>
            <a:r>
              <a:rPr sz="2000" spc="-5" dirty="0">
                <a:latin typeface="Calibri"/>
                <a:cs typeface="Calibri"/>
              </a:rPr>
              <a:t>v základním </a:t>
            </a:r>
            <a:r>
              <a:rPr sz="2000" spc="-10" dirty="0">
                <a:latin typeface="Calibri"/>
                <a:cs typeface="Calibri"/>
              </a:rPr>
              <a:t>směru, </a:t>
            </a:r>
            <a:r>
              <a:rPr sz="2000" spc="-5" dirty="0">
                <a:latin typeface="Calibri"/>
                <a:cs typeface="Calibri"/>
              </a:rPr>
              <a:t>jednou nebo </a:t>
            </a:r>
            <a:r>
              <a:rPr sz="2000" spc="-10" dirty="0">
                <a:latin typeface="Calibri"/>
                <a:cs typeface="Calibri"/>
              </a:rPr>
              <a:t>oběma rukama  </a:t>
            </a:r>
            <a:r>
              <a:rPr sz="2000" spc="-15" dirty="0">
                <a:latin typeface="Calibri"/>
                <a:cs typeface="Calibri"/>
              </a:rPr>
              <a:t>střídavě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1390650">
              <a:lnSpc>
                <a:spcPct val="100000"/>
              </a:lnSpc>
            </a:pPr>
            <a:r>
              <a:rPr spc="-15" dirty="0"/>
              <a:t>Klasická</a:t>
            </a:r>
            <a:r>
              <a:rPr spc="-40" dirty="0"/>
              <a:t> </a:t>
            </a:r>
            <a:r>
              <a:rPr spc="-5" dirty="0"/>
              <a:t>masáž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676400"/>
            <a:ext cx="7961630" cy="3398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buClr>
                <a:schemeClr val="accent5">
                  <a:lumMod val="60000"/>
                  <a:lumOff val="40000"/>
                </a:schemeClr>
              </a:buClr>
              <a:buFont typeface="Wingdings"/>
              <a:buChar char=""/>
              <a:tabLst>
                <a:tab pos="357505" algn="l"/>
              </a:tabLst>
            </a:pPr>
            <a:r>
              <a:rPr sz="2000" spc="-60" dirty="0">
                <a:latin typeface="Calibri"/>
                <a:cs typeface="Calibri"/>
              </a:rPr>
              <a:t>Ve </a:t>
            </a:r>
            <a:r>
              <a:rPr sz="2000" spc="-15" dirty="0">
                <a:latin typeface="Calibri"/>
                <a:cs typeface="Calibri"/>
              </a:rPr>
              <a:t>středověku </a:t>
            </a:r>
            <a:r>
              <a:rPr sz="2000" spc="-10" dirty="0">
                <a:latin typeface="Calibri"/>
                <a:cs typeface="Calibri"/>
              </a:rPr>
              <a:t>zájem </a:t>
            </a:r>
            <a:r>
              <a:rPr sz="2000" spc="-5" dirty="0">
                <a:latin typeface="Calibri"/>
                <a:cs typeface="Calibri"/>
              </a:rPr>
              <a:t>o </a:t>
            </a:r>
            <a:r>
              <a:rPr sz="2000" spc="-15" dirty="0">
                <a:latin typeface="Calibri"/>
                <a:cs typeface="Calibri"/>
              </a:rPr>
              <a:t>masáže </a:t>
            </a:r>
            <a:r>
              <a:rPr sz="2000" spc="-5" dirty="0">
                <a:latin typeface="Calibri"/>
                <a:cs typeface="Calibri"/>
              </a:rPr>
              <a:t>poklesl </a:t>
            </a:r>
            <a:r>
              <a:rPr sz="2000" spc="-10" dirty="0">
                <a:latin typeface="Calibri"/>
                <a:cs typeface="Calibri"/>
              </a:rPr>
              <a:t>(šíření </a:t>
            </a:r>
            <a:r>
              <a:rPr sz="2000" spc="-15" dirty="0">
                <a:latin typeface="Calibri"/>
                <a:cs typeface="Calibri"/>
              </a:rPr>
              <a:t>infekčních </a:t>
            </a:r>
            <a:r>
              <a:rPr sz="2000" spc="-5" dirty="0">
                <a:latin typeface="Calibri"/>
                <a:cs typeface="Calibri"/>
              </a:rPr>
              <a:t>chorob,</a:t>
            </a:r>
            <a:r>
              <a:rPr sz="2000" spc="2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časté</a:t>
            </a:r>
            <a:endParaRPr sz="20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sz="2000" spc="-10" dirty="0">
                <a:latin typeface="Calibri"/>
                <a:cs typeface="Calibri"/>
              </a:rPr>
              <a:t>epidemie)</a:t>
            </a:r>
            <a:endParaRPr sz="20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/>
              <a:buChar char=""/>
              <a:tabLst>
                <a:tab pos="357505" algn="l"/>
              </a:tabLst>
            </a:pPr>
            <a:r>
              <a:rPr sz="2000" spc="-5" dirty="0">
                <a:latin typeface="Calibri"/>
                <a:cs typeface="Calibri"/>
              </a:rPr>
              <a:t>V západní </a:t>
            </a:r>
            <a:r>
              <a:rPr sz="2000" spc="-15" dirty="0">
                <a:latin typeface="Calibri"/>
                <a:cs typeface="Calibri"/>
              </a:rPr>
              <a:t>Evropě </a:t>
            </a:r>
            <a:r>
              <a:rPr sz="2000" spc="-20" dirty="0">
                <a:latin typeface="Calibri"/>
                <a:cs typeface="Calibri"/>
              </a:rPr>
              <a:t>rozvoj </a:t>
            </a:r>
            <a:r>
              <a:rPr sz="2000" spc="-5" dirty="0">
                <a:latin typeface="Calibri"/>
                <a:cs typeface="Calibri"/>
              </a:rPr>
              <a:t>masáží v 16. </a:t>
            </a:r>
            <a:r>
              <a:rPr sz="2000" spc="-10" dirty="0">
                <a:latin typeface="Calibri"/>
                <a:cs typeface="Calibri"/>
              </a:rPr>
              <a:t>století, </a:t>
            </a:r>
            <a:r>
              <a:rPr sz="2000" spc="-5" dirty="0">
                <a:latin typeface="Calibri"/>
                <a:cs typeface="Calibri"/>
              </a:rPr>
              <a:t>ale nedosáhla </a:t>
            </a:r>
            <a:r>
              <a:rPr sz="2000" spc="-25" dirty="0">
                <a:latin typeface="Calibri"/>
                <a:cs typeface="Calibri"/>
              </a:rPr>
              <a:t>takové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úrovně</a:t>
            </a:r>
            <a:endParaRPr sz="20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sz="2000" spc="-25" dirty="0">
                <a:latin typeface="Calibri"/>
                <a:cs typeface="Calibri"/>
              </a:rPr>
              <a:t>jako ve </a:t>
            </a:r>
            <a:r>
              <a:rPr sz="2000" spc="-20" dirty="0">
                <a:latin typeface="Calibri"/>
                <a:cs typeface="Calibri"/>
              </a:rPr>
              <a:t>starém Řecku 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Římě</a:t>
            </a:r>
            <a:endParaRPr sz="20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/>
              <a:buChar char=""/>
              <a:tabLst>
                <a:tab pos="357505" algn="l"/>
              </a:tabLst>
            </a:pPr>
            <a:r>
              <a:rPr sz="2000" spc="-5" dirty="0">
                <a:latin typeface="Calibri"/>
                <a:cs typeface="Calibri"/>
              </a:rPr>
              <a:t>Až v 19. </a:t>
            </a:r>
            <a:r>
              <a:rPr sz="2000" spc="-15" dirty="0">
                <a:latin typeface="Calibri"/>
                <a:cs typeface="Calibri"/>
              </a:rPr>
              <a:t>století </a:t>
            </a:r>
            <a:r>
              <a:rPr sz="2000" spc="-20" dirty="0">
                <a:latin typeface="Calibri"/>
                <a:cs typeface="Calibri"/>
              </a:rPr>
              <a:t>nastává rozvoj </a:t>
            </a:r>
            <a:r>
              <a:rPr sz="2000" spc="-5" dirty="0">
                <a:latin typeface="Calibri"/>
                <a:cs typeface="Calibri"/>
              </a:rPr>
              <a:t>moderní </a:t>
            </a:r>
            <a:r>
              <a:rPr sz="2000" spc="-10" dirty="0">
                <a:latin typeface="Calibri"/>
                <a:cs typeface="Calibri"/>
              </a:rPr>
              <a:t>sportovní </a:t>
            </a:r>
            <a:r>
              <a:rPr sz="2000" spc="-15" dirty="0">
                <a:latin typeface="Calibri"/>
                <a:cs typeface="Calibri"/>
              </a:rPr>
              <a:t>masáže </a:t>
            </a:r>
            <a:r>
              <a:rPr sz="2000" spc="-5" dirty="0">
                <a:latin typeface="Calibri"/>
                <a:cs typeface="Calibri"/>
              </a:rPr>
              <a:t>–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lang="cs-CZ" sz="2000" spc="250" dirty="0">
                <a:latin typeface="Calibri"/>
                <a:cs typeface="Calibri"/>
              </a:rPr>
              <a:t>vznik </a:t>
            </a:r>
            <a:r>
              <a:rPr sz="2000" spc="-20" dirty="0" err="1">
                <a:latin typeface="Calibri"/>
                <a:cs typeface="Calibri"/>
              </a:rPr>
              <a:t>švédsk</a:t>
            </a:r>
            <a:r>
              <a:rPr lang="cs-CZ" sz="2000" spc="-20" dirty="0">
                <a:latin typeface="Calibri"/>
                <a:cs typeface="Calibri"/>
              </a:rPr>
              <a:t>é</a:t>
            </a:r>
            <a:endParaRPr sz="20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000" spc="-10" dirty="0">
                <a:latin typeface="Calibri"/>
                <a:cs typeface="Calibri"/>
              </a:rPr>
              <a:t>masáže -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tvůrce </a:t>
            </a:r>
            <a:r>
              <a:rPr sz="2000" spc="-25" dirty="0">
                <a:latin typeface="Calibri"/>
                <a:cs typeface="Calibri"/>
              </a:rPr>
              <a:t>Peer </a:t>
            </a:r>
            <a:r>
              <a:rPr sz="2000" spc="-5" dirty="0">
                <a:latin typeface="Calibri"/>
                <a:cs typeface="Calibri"/>
              </a:rPr>
              <a:t>Ling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(1776-1839)</a:t>
            </a:r>
            <a:endParaRPr sz="2000" dirty="0">
              <a:latin typeface="Calibri"/>
              <a:cs typeface="Calibri"/>
            </a:endParaRPr>
          </a:p>
          <a:p>
            <a:pPr marL="356870" marR="368935" indent="-344170">
              <a:lnSpc>
                <a:spcPct val="100000"/>
              </a:lnSpc>
              <a:spcBef>
                <a:spcPts val="48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/>
              <a:buChar char=""/>
              <a:tabLst>
                <a:tab pos="357505" algn="l"/>
              </a:tabLst>
            </a:pPr>
            <a:r>
              <a:rPr sz="2000" spc="-5" dirty="0">
                <a:latin typeface="Calibri"/>
                <a:cs typeface="Calibri"/>
              </a:rPr>
              <a:t>R. 1813 </a:t>
            </a:r>
            <a:r>
              <a:rPr sz="2000" spc="-10" dirty="0">
                <a:latin typeface="Calibri"/>
                <a:cs typeface="Calibri"/>
              </a:rPr>
              <a:t>založil </a:t>
            </a:r>
            <a:r>
              <a:rPr sz="2000" spc="-25" dirty="0">
                <a:latin typeface="Calibri"/>
                <a:cs typeface="Calibri"/>
              </a:rPr>
              <a:t>ve </a:t>
            </a:r>
            <a:r>
              <a:rPr sz="2000" spc="-10" dirty="0">
                <a:latin typeface="Calibri"/>
                <a:cs typeface="Calibri"/>
              </a:rPr>
              <a:t>Stockholmu </a:t>
            </a:r>
            <a:r>
              <a:rPr sz="2000" spc="-15" dirty="0">
                <a:latin typeface="Calibri"/>
                <a:cs typeface="Calibri"/>
              </a:rPr>
              <a:t>Ústřední </a:t>
            </a:r>
            <a:r>
              <a:rPr sz="2000" spc="-20" dirty="0">
                <a:latin typeface="Calibri"/>
                <a:cs typeface="Calibri"/>
              </a:rPr>
              <a:t>ústav </a:t>
            </a:r>
            <a:r>
              <a:rPr sz="2000" spc="-15" dirty="0">
                <a:latin typeface="Calibri"/>
                <a:cs typeface="Calibri"/>
              </a:rPr>
              <a:t>pro </a:t>
            </a:r>
            <a:r>
              <a:rPr sz="2000" spc="-10" dirty="0">
                <a:latin typeface="Calibri"/>
                <a:cs typeface="Calibri"/>
              </a:rPr>
              <a:t>gymnastiku, </a:t>
            </a:r>
            <a:r>
              <a:rPr sz="2000" spc="-5" dirty="0">
                <a:latin typeface="Calibri"/>
                <a:cs typeface="Calibri"/>
              </a:rPr>
              <a:t>jeho </a:t>
            </a:r>
            <a:r>
              <a:rPr sz="2000" spc="-10" dirty="0">
                <a:latin typeface="Calibri"/>
                <a:cs typeface="Calibri"/>
              </a:rPr>
              <a:t>žáci  </a:t>
            </a:r>
            <a:r>
              <a:rPr sz="2000" spc="-5" dirty="0">
                <a:latin typeface="Calibri"/>
                <a:cs typeface="Calibri"/>
              </a:rPr>
              <a:t>šířili Lingův způsob </a:t>
            </a:r>
            <a:r>
              <a:rPr sz="2000" spc="-15" dirty="0">
                <a:latin typeface="Calibri"/>
                <a:cs typeface="Calibri"/>
              </a:rPr>
              <a:t>masáže </a:t>
            </a:r>
            <a:r>
              <a:rPr sz="2000" spc="-5" dirty="0">
                <a:latin typeface="Calibri"/>
                <a:cs typeface="Calibri"/>
              </a:rPr>
              <a:t>po celé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Evropě</a:t>
            </a:r>
            <a:endParaRPr sz="20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/>
              <a:buChar char=""/>
              <a:tabLst>
                <a:tab pos="357505" algn="l"/>
              </a:tabLst>
            </a:pPr>
            <a:r>
              <a:rPr sz="2000" spc="-10" dirty="0">
                <a:latin typeface="Calibri"/>
                <a:cs typeface="Calibri"/>
              </a:rPr>
              <a:t>Masáž </a:t>
            </a:r>
            <a:r>
              <a:rPr sz="2000" spc="-5" dirty="0">
                <a:latin typeface="Calibri"/>
                <a:cs typeface="Calibri"/>
              </a:rPr>
              <a:t>se oddělila od </a:t>
            </a:r>
            <a:r>
              <a:rPr sz="2000" spc="-10" dirty="0">
                <a:latin typeface="Calibri"/>
                <a:cs typeface="Calibri"/>
              </a:rPr>
              <a:t>tělesné </a:t>
            </a:r>
            <a:r>
              <a:rPr sz="2000" spc="-30" dirty="0">
                <a:latin typeface="Calibri"/>
                <a:cs typeface="Calibri"/>
              </a:rPr>
              <a:t>výchovy, </a:t>
            </a:r>
            <a:r>
              <a:rPr sz="2000" spc="-10" dirty="0">
                <a:latin typeface="Calibri"/>
                <a:cs typeface="Calibri"/>
              </a:rPr>
              <a:t>vznikala </a:t>
            </a:r>
            <a:r>
              <a:rPr sz="2000" spc="-15" dirty="0">
                <a:latin typeface="Calibri"/>
                <a:cs typeface="Calibri"/>
              </a:rPr>
              <a:t>řada masérských</a:t>
            </a:r>
            <a:r>
              <a:rPr sz="2000" spc="3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škol</a:t>
            </a:r>
            <a:endParaRPr sz="20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/>
              <a:buChar char=""/>
              <a:tabLst>
                <a:tab pos="357505" algn="l"/>
              </a:tabLst>
            </a:pPr>
            <a:r>
              <a:rPr sz="2000" spc="-15" dirty="0">
                <a:latin typeface="Calibri"/>
                <a:cs typeface="Calibri"/>
              </a:rPr>
              <a:t>Otec </a:t>
            </a:r>
            <a:r>
              <a:rPr sz="2000" spc="-10" dirty="0">
                <a:latin typeface="Calibri"/>
                <a:cs typeface="Calibri"/>
              </a:rPr>
              <a:t>novodobé </a:t>
            </a:r>
            <a:r>
              <a:rPr sz="2000" spc="-15" dirty="0">
                <a:latin typeface="Calibri"/>
                <a:cs typeface="Calibri"/>
              </a:rPr>
              <a:t>masáže </a:t>
            </a:r>
            <a:r>
              <a:rPr sz="2000" spc="-5" dirty="0">
                <a:latin typeface="Calibri"/>
                <a:cs typeface="Calibri"/>
              </a:rPr>
              <a:t>– </a:t>
            </a:r>
            <a:r>
              <a:rPr sz="2000" spc="-10" dirty="0">
                <a:latin typeface="Calibri"/>
                <a:cs typeface="Calibri"/>
              </a:rPr>
              <a:t>Zabludowský (více </a:t>
            </a:r>
            <a:r>
              <a:rPr sz="2000" spc="-15" dirty="0">
                <a:latin typeface="Calibri"/>
                <a:cs typeface="Calibri"/>
              </a:rPr>
              <a:t>než </a:t>
            </a:r>
            <a:r>
              <a:rPr sz="2000" spc="-5" dirty="0">
                <a:latin typeface="Calibri"/>
                <a:cs typeface="Calibri"/>
              </a:rPr>
              <a:t>100 pojednání o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masáži</a:t>
            </a:r>
            <a:r>
              <a:rPr sz="2000" spc="-5" dirty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465326"/>
            <a:ext cx="203581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2000" spc="-1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Převálení</a:t>
            </a:r>
            <a:r>
              <a:rPr lang="cs-CZ" sz="2000" spc="1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dolní</a:t>
            </a:r>
          </a:p>
          <a:p>
            <a:pPr marL="5715" algn="ctr">
              <a:lnSpc>
                <a:spcPct val="100000"/>
              </a:lnSpc>
              <a:spcBef>
                <a:spcPts val="480"/>
              </a:spcBef>
            </a:pPr>
            <a:r>
              <a:rPr lang="cs-CZ" sz="2000" spc="-2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končetiny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3657600"/>
            <a:ext cx="2421255" cy="714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4510" marR="5080" indent="-512445">
              <a:lnSpc>
                <a:spcPct val="120000"/>
              </a:lnSpc>
            </a:pPr>
            <a:r>
              <a:rPr lang="cs-CZ" sz="2000" spc="-1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Protlačení </a:t>
            </a:r>
            <a:r>
              <a:rPr lang="cs-CZ" sz="2000" spc="-1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pěstí </a:t>
            </a:r>
            <a:r>
              <a:rPr lang="cs-CZ" sz="2000" spc="-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na  </a:t>
            </a:r>
            <a:r>
              <a:rPr lang="cs-CZ" sz="2000" spc="-1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zádech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3175" y="272986"/>
            <a:ext cx="4635500" cy="5853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1390650">
              <a:lnSpc>
                <a:spcPct val="100000"/>
              </a:lnSpc>
            </a:pPr>
            <a:r>
              <a:rPr spc="-15" dirty="0"/>
              <a:t>Klasická</a:t>
            </a:r>
            <a:r>
              <a:rPr spc="-40" dirty="0"/>
              <a:t> </a:t>
            </a:r>
            <a:r>
              <a:rPr spc="-5" dirty="0"/>
              <a:t>masáž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630553"/>
            <a:ext cx="7874000" cy="4765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00B050"/>
              </a:buClr>
              <a:buFont typeface="+mj-lt"/>
              <a:buAutoNum type="arabicPeriod" startAt="5"/>
              <a:tabLst>
                <a:tab pos="357505" algn="l"/>
              </a:tabLst>
            </a:pPr>
            <a:r>
              <a:rPr sz="2000" b="1" spc="-35" dirty="0">
                <a:solidFill>
                  <a:srgbClr val="00B050"/>
                </a:solidFill>
                <a:latin typeface="Calibri"/>
                <a:cs typeface="Calibri"/>
              </a:rPr>
              <a:t>Tepání </a:t>
            </a:r>
            <a:r>
              <a:rPr sz="2000" spc="-5" dirty="0">
                <a:latin typeface="Calibri"/>
                <a:cs typeface="Calibri"/>
              </a:rPr>
              <a:t>– </a:t>
            </a:r>
            <a:r>
              <a:rPr lang="cs-CZ" sz="2000" dirty="0">
                <a:latin typeface="Calibri"/>
                <a:cs typeface="Calibri"/>
              </a:rPr>
              <a:t>podle </a:t>
            </a:r>
            <a:r>
              <a:rPr lang="cs-CZ" sz="2000" spc="-10" dirty="0">
                <a:latin typeface="Calibri"/>
                <a:cs typeface="Calibri"/>
              </a:rPr>
              <a:t>intenzity </a:t>
            </a:r>
            <a:r>
              <a:rPr lang="cs-CZ" sz="2000" dirty="0">
                <a:latin typeface="Calibri"/>
                <a:cs typeface="Calibri"/>
              </a:rPr>
              <a:t>dopadu </a:t>
            </a:r>
            <a:r>
              <a:rPr lang="cs-CZ" sz="2000" spc="-5" dirty="0">
                <a:latin typeface="Calibri"/>
                <a:cs typeface="Calibri"/>
              </a:rPr>
              <a:t>a druhu </a:t>
            </a:r>
            <a:r>
              <a:rPr lang="cs-CZ" sz="2000" spc="-10" dirty="0">
                <a:latin typeface="Calibri"/>
                <a:cs typeface="Calibri"/>
              </a:rPr>
              <a:t>hmatu </a:t>
            </a:r>
            <a:r>
              <a:rPr lang="cs-CZ" sz="2000" spc="-20" dirty="0">
                <a:latin typeface="Calibri"/>
                <a:cs typeface="Calibri"/>
              </a:rPr>
              <a:t>lze </a:t>
            </a:r>
            <a:r>
              <a:rPr lang="cs-CZ" sz="2000" spc="-5" dirty="0">
                <a:latin typeface="Calibri"/>
                <a:cs typeface="Calibri"/>
              </a:rPr>
              <a:t>zasáhnout</a:t>
            </a:r>
            <a:r>
              <a:rPr lang="cs-CZ" sz="2000" spc="90" dirty="0">
                <a:latin typeface="Calibri"/>
                <a:cs typeface="Calibri"/>
              </a:rPr>
              <a:t> </a:t>
            </a:r>
            <a:r>
              <a:rPr lang="cs-CZ" sz="2000" spc="-15" dirty="0">
                <a:latin typeface="Calibri"/>
                <a:cs typeface="Calibri"/>
              </a:rPr>
              <a:t>všechny</a:t>
            </a:r>
            <a:endParaRPr lang="cs-CZ" sz="2000" dirty="0">
              <a:latin typeface="Calibri"/>
              <a:cs typeface="Calibri"/>
            </a:endParaRPr>
          </a:p>
          <a:p>
            <a:pPr marL="1268730">
              <a:lnSpc>
                <a:spcPct val="100000"/>
              </a:lnSpc>
              <a:spcBef>
                <a:spcPts val="480"/>
              </a:spcBef>
            </a:pPr>
            <a:r>
              <a:rPr lang="cs-CZ" sz="2000" spc="-20" dirty="0">
                <a:latin typeface="Calibri"/>
                <a:cs typeface="Calibri"/>
              </a:rPr>
              <a:t>vrstvy </a:t>
            </a:r>
            <a:r>
              <a:rPr lang="cs-CZ" sz="2000" spc="-5" dirty="0">
                <a:latin typeface="Calibri"/>
                <a:cs typeface="Calibri"/>
              </a:rPr>
              <a:t>tkání až po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lang="cs-CZ" sz="2000" spc="-20" dirty="0">
                <a:latin typeface="Calibri"/>
                <a:cs typeface="Calibri"/>
              </a:rPr>
              <a:t>okostici</a:t>
            </a:r>
            <a:endParaRPr lang="cs-CZ" sz="2000" dirty="0">
              <a:latin typeface="Calibri"/>
              <a:cs typeface="Calibri"/>
            </a:endParaRPr>
          </a:p>
          <a:p>
            <a:pPr marL="1286510" lvl="1" indent="-133985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1287145" algn="l"/>
              </a:tabLst>
            </a:pPr>
            <a:r>
              <a:rPr lang="cs-CZ" sz="2000" spc="-10" dirty="0">
                <a:latin typeface="Calibri"/>
                <a:cs typeface="Calibri"/>
              </a:rPr>
              <a:t>tonizační </a:t>
            </a:r>
            <a:r>
              <a:rPr lang="cs-CZ" sz="2000" spc="-5" dirty="0">
                <a:latin typeface="Calibri"/>
                <a:cs typeface="Calibri"/>
              </a:rPr>
              <a:t>účinek, </a:t>
            </a:r>
            <a:r>
              <a:rPr lang="cs-CZ" sz="2000" spc="-10" dirty="0">
                <a:latin typeface="Calibri"/>
                <a:cs typeface="Calibri"/>
              </a:rPr>
              <a:t>hlavně </a:t>
            </a:r>
            <a:r>
              <a:rPr lang="cs-CZ" sz="2000" dirty="0">
                <a:latin typeface="Calibri"/>
                <a:cs typeface="Calibri"/>
              </a:rPr>
              <a:t>na</a:t>
            </a:r>
            <a:r>
              <a:rPr lang="cs-CZ" sz="2000" spc="25" dirty="0">
                <a:latin typeface="Calibri"/>
                <a:cs typeface="Calibri"/>
              </a:rPr>
              <a:t> </a:t>
            </a:r>
            <a:r>
              <a:rPr lang="cs-CZ" sz="2000" spc="-20" dirty="0">
                <a:latin typeface="Calibri"/>
                <a:cs typeface="Calibri"/>
              </a:rPr>
              <a:t>svaly</a:t>
            </a:r>
            <a:endParaRPr lang="cs-CZ" sz="2000" dirty="0">
              <a:latin typeface="Calibri"/>
              <a:cs typeface="Calibri"/>
            </a:endParaRPr>
          </a:p>
          <a:p>
            <a:pPr marL="1286510" lvl="1" indent="-133985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1287145" algn="l"/>
              </a:tabLst>
            </a:pPr>
            <a:r>
              <a:rPr lang="cs-CZ" sz="2000" spc="-30" dirty="0">
                <a:latin typeface="Calibri"/>
                <a:cs typeface="Calibri"/>
              </a:rPr>
              <a:t>střídavý, </a:t>
            </a:r>
            <a:r>
              <a:rPr lang="cs-CZ" sz="2000" spc="-5" dirty="0">
                <a:latin typeface="Calibri"/>
                <a:cs typeface="Calibri"/>
              </a:rPr>
              <a:t>rytmický úder obou</a:t>
            </a:r>
            <a:r>
              <a:rPr lang="cs-CZ" sz="2000" spc="75" dirty="0">
                <a:latin typeface="Calibri"/>
                <a:cs typeface="Calibri"/>
              </a:rPr>
              <a:t> </a:t>
            </a:r>
            <a:r>
              <a:rPr lang="cs-CZ" sz="2000" spc="-20" dirty="0">
                <a:latin typeface="Calibri"/>
                <a:cs typeface="Calibri"/>
              </a:rPr>
              <a:t>rukou</a:t>
            </a:r>
          </a:p>
          <a:p>
            <a:pPr marL="1286510" lvl="1" indent="-133985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1287145" algn="l"/>
              </a:tabLst>
            </a:pPr>
            <a:endParaRPr lang="cs-CZ" sz="20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480"/>
              </a:spcBef>
            </a:pPr>
            <a:r>
              <a:rPr lang="cs-CZ" sz="2000" spc="-30" dirty="0">
                <a:latin typeface="Calibri"/>
                <a:cs typeface="Calibri"/>
              </a:rPr>
              <a:t>Tepání: </a:t>
            </a:r>
            <a:r>
              <a:rPr lang="cs-CZ" sz="2000" spc="-5" dirty="0">
                <a:latin typeface="Calibri"/>
                <a:cs typeface="Calibri"/>
              </a:rPr>
              <a:t>1. </a:t>
            </a:r>
            <a:r>
              <a:rPr lang="cs-CZ" sz="2000" spc="-10" dirty="0">
                <a:latin typeface="Calibri"/>
                <a:cs typeface="Calibri"/>
              </a:rPr>
              <a:t>Úder </a:t>
            </a:r>
            <a:r>
              <a:rPr lang="cs-CZ" sz="2000" spc="-15" dirty="0">
                <a:latin typeface="Calibri"/>
                <a:cs typeface="Calibri"/>
              </a:rPr>
              <a:t>pěstí </a:t>
            </a:r>
            <a:r>
              <a:rPr lang="cs-CZ" sz="2000" spc="-10" dirty="0">
                <a:latin typeface="Calibri"/>
                <a:cs typeface="Calibri"/>
              </a:rPr>
              <a:t>natvrdo </a:t>
            </a:r>
            <a:r>
              <a:rPr lang="cs-CZ" sz="2000" spc="-5" dirty="0">
                <a:latin typeface="Calibri"/>
                <a:cs typeface="Calibri"/>
              </a:rPr>
              <a:t> - dopad </a:t>
            </a:r>
            <a:r>
              <a:rPr lang="cs-CZ" sz="2000" spc="-15" dirty="0">
                <a:latin typeface="Calibri"/>
                <a:cs typeface="Calibri"/>
              </a:rPr>
              <a:t>uzavřené pěsti </a:t>
            </a:r>
            <a:r>
              <a:rPr lang="cs-CZ" sz="2000" spc="-10" dirty="0">
                <a:latin typeface="Calibri"/>
                <a:cs typeface="Calibri"/>
              </a:rPr>
              <a:t>otočené </a:t>
            </a:r>
            <a:r>
              <a:rPr lang="cs-CZ" sz="2000" spc="-5" dirty="0">
                <a:latin typeface="Calibri"/>
                <a:cs typeface="Calibri"/>
              </a:rPr>
              <a:t>k</a:t>
            </a:r>
            <a:r>
              <a:rPr lang="cs-CZ" sz="2000" spc="315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povrchu</a:t>
            </a:r>
            <a:endParaRPr lang="cs-CZ" sz="2000" dirty="0">
              <a:latin typeface="Calibri"/>
              <a:cs typeface="Calibri"/>
            </a:endParaRPr>
          </a:p>
          <a:p>
            <a:pPr marL="3609975">
              <a:lnSpc>
                <a:spcPct val="100000"/>
              </a:lnSpc>
              <a:spcBef>
                <a:spcPts val="480"/>
              </a:spcBef>
            </a:pPr>
            <a:r>
              <a:rPr lang="cs-CZ" sz="2000" spc="-10" dirty="0">
                <a:latin typeface="Calibri"/>
                <a:cs typeface="Calibri"/>
              </a:rPr>
              <a:t>těla </a:t>
            </a:r>
            <a:r>
              <a:rPr lang="cs-CZ" sz="2000" spc="-15" dirty="0">
                <a:latin typeface="Calibri"/>
                <a:cs typeface="Calibri"/>
              </a:rPr>
              <a:t>kotníky</a:t>
            </a:r>
            <a:r>
              <a:rPr lang="cs-CZ" sz="2000" spc="-5" dirty="0">
                <a:latin typeface="Calibri"/>
                <a:cs typeface="Calibri"/>
              </a:rPr>
              <a:t> </a:t>
            </a:r>
            <a:r>
              <a:rPr lang="cs-CZ" sz="2000" spc="-20" dirty="0">
                <a:latin typeface="Calibri"/>
                <a:cs typeface="Calibri"/>
              </a:rPr>
              <a:t>prstů</a:t>
            </a:r>
            <a:endParaRPr lang="cs-CZ" sz="2000" dirty="0">
              <a:latin typeface="Calibri"/>
              <a:cs typeface="Calibri"/>
            </a:endParaRPr>
          </a:p>
          <a:p>
            <a:pPr marL="3496945">
              <a:lnSpc>
                <a:spcPct val="100000"/>
              </a:lnSpc>
              <a:spcBef>
                <a:spcPts val="480"/>
              </a:spcBef>
            </a:pPr>
            <a:r>
              <a:rPr lang="cs-CZ" sz="2000" spc="-5" dirty="0">
                <a:latin typeface="Calibri"/>
                <a:cs typeface="Calibri"/>
              </a:rPr>
              <a:t>- </a:t>
            </a:r>
            <a:r>
              <a:rPr lang="cs-CZ" sz="2000" spc="-10" dirty="0">
                <a:latin typeface="Calibri"/>
                <a:cs typeface="Calibri"/>
              </a:rPr>
              <a:t>tam, </a:t>
            </a:r>
            <a:r>
              <a:rPr lang="cs-CZ" sz="2000" spc="-15" dirty="0">
                <a:latin typeface="Calibri"/>
                <a:cs typeface="Calibri"/>
              </a:rPr>
              <a:t>kde </a:t>
            </a:r>
            <a:r>
              <a:rPr lang="cs-CZ" sz="2000" dirty="0">
                <a:latin typeface="Calibri"/>
                <a:cs typeface="Calibri"/>
              </a:rPr>
              <a:t>je </a:t>
            </a:r>
            <a:r>
              <a:rPr lang="cs-CZ" sz="2000" spc="-15" dirty="0">
                <a:latin typeface="Calibri"/>
                <a:cs typeface="Calibri"/>
              </a:rPr>
              <a:t>dostatečná </a:t>
            </a:r>
            <a:r>
              <a:rPr lang="cs-CZ" sz="2000" spc="-20" dirty="0">
                <a:latin typeface="Calibri"/>
                <a:cs typeface="Calibri"/>
              </a:rPr>
              <a:t>svalová</a:t>
            </a:r>
            <a:r>
              <a:rPr lang="cs-CZ" sz="2000" spc="65" dirty="0">
                <a:latin typeface="Calibri"/>
                <a:cs typeface="Calibri"/>
              </a:rPr>
              <a:t> </a:t>
            </a:r>
            <a:r>
              <a:rPr lang="cs-CZ" sz="2000" spc="-25" dirty="0">
                <a:latin typeface="Calibri"/>
                <a:cs typeface="Calibri"/>
              </a:rPr>
              <a:t>vrstva</a:t>
            </a:r>
            <a:endParaRPr lang="cs-CZ" sz="2000" dirty="0">
              <a:latin typeface="Calibri"/>
              <a:cs typeface="Calibri"/>
            </a:endParaRPr>
          </a:p>
          <a:p>
            <a:pPr marL="1402080" indent="-249554">
              <a:lnSpc>
                <a:spcPct val="100000"/>
              </a:lnSpc>
              <a:spcBef>
                <a:spcPts val="480"/>
              </a:spcBef>
              <a:buAutoNum type="arabicPeriod" startAt="2"/>
              <a:tabLst>
                <a:tab pos="1402715" algn="l"/>
              </a:tabLst>
            </a:pPr>
            <a:r>
              <a:rPr lang="cs-CZ" sz="2000" spc="-5" dirty="0">
                <a:latin typeface="Calibri"/>
                <a:cs typeface="Calibri"/>
              </a:rPr>
              <a:t>Úder </a:t>
            </a:r>
            <a:r>
              <a:rPr lang="cs-CZ" sz="2000" spc="-15" dirty="0">
                <a:latin typeface="Calibri"/>
                <a:cs typeface="Calibri"/>
              </a:rPr>
              <a:t>pěstí </a:t>
            </a:r>
            <a:r>
              <a:rPr lang="cs-CZ" sz="2000" spc="-5" dirty="0">
                <a:latin typeface="Calibri"/>
                <a:cs typeface="Calibri"/>
              </a:rPr>
              <a:t>s </a:t>
            </a:r>
            <a:r>
              <a:rPr lang="cs-CZ" sz="2000" spc="-10" dirty="0">
                <a:latin typeface="Calibri"/>
                <a:cs typeface="Calibri"/>
              </a:rPr>
              <a:t>přidržením </a:t>
            </a:r>
            <a:r>
              <a:rPr lang="cs-CZ" sz="2000" spc="-5" dirty="0">
                <a:latin typeface="Calibri"/>
                <a:cs typeface="Calibri"/>
              </a:rPr>
              <a:t>– jedna </a:t>
            </a:r>
            <a:r>
              <a:rPr lang="cs-CZ" sz="2000" spc="-10" dirty="0">
                <a:latin typeface="Calibri"/>
                <a:cs typeface="Calibri"/>
              </a:rPr>
              <a:t>ruka </a:t>
            </a:r>
            <a:r>
              <a:rPr lang="cs-CZ" sz="2000" spc="-15" dirty="0">
                <a:latin typeface="Calibri"/>
                <a:cs typeface="Calibri"/>
              </a:rPr>
              <a:t>svalovinu </a:t>
            </a:r>
            <a:r>
              <a:rPr lang="cs-CZ" sz="2000" spc="-5" dirty="0">
                <a:latin typeface="Calibri"/>
                <a:cs typeface="Calibri"/>
              </a:rPr>
              <a:t>přidrží,</a:t>
            </a:r>
            <a:r>
              <a:rPr lang="cs-CZ" sz="2000" spc="220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druhá</a:t>
            </a:r>
          </a:p>
          <a:p>
            <a:pPr marL="4067175">
              <a:lnSpc>
                <a:spcPct val="100000"/>
              </a:lnSpc>
              <a:spcBef>
                <a:spcPts val="480"/>
              </a:spcBef>
            </a:pPr>
            <a:r>
              <a:rPr lang="cs-CZ" sz="2000" dirty="0">
                <a:latin typeface="Calibri"/>
                <a:cs typeface="Calibri"/>
              </a:rPr>
              <a:t>dopadá </a:t>
            </a:r>
            <a:r>
              <a:rPr lang="cs-CZ" sz="2000" spc="-5" dirty="0">
                <a:latin typeface="Calibri"/>
                <a:cs typeface="Calibri"/>
              </a:rPr>
              <a:t>na </a:t>
            </a:r>
            <a:r>
              <a:rPr lang="cs-CZ" sz="2000" spc="-10" dirty="0">
                <a:latin typeface="Calibri"/>
                <a:cs typeface="Calibri"/>
              </a:rPr>
              <a:t>shrnuté</a:t>
            </a:r>
            <a:r>
              <a:rPr lang="cs-CZ" sz="2000" spc="-40" dirty="0">
                <a:latin typeface="Calibri"/>
                <a:cs typeface="Calibri"/>
              </a:rPr>
              <a:t> </a:t>
            </a:r>
            <a:r>
              <a:rPr lang="cs-CZ" sz="2000" spc="-20" dirty="0">
                <a:latin typeface="Calibri"/>
                <a:cs typeface="Calibri"/>
              </a:rPr>
              <a:t>svaly</a:t>
            </a:r>
            <a:endParaRPr lang="cs-CZ" sz="2000" dirty="0">
              <a:latin typeface="Calibri"/>
              <a:cs typeface="Calibri"/>
            </a:endParaRPr>
          </a:p>
          <a:p>
            <a:pPr marL="1402080" indent="-249554">
              <a:lnSpc>
                <a:spcPct val="100000"/>
              </a:lnSpc>
              <a:spcBef>
                <a:spcPts val="480"/>
              </a:spcBef>
              <a:buAutoNum type="arabicPeriod" startAt="3"/>
              <a:tabLst>
                <a:tab pos="1402715" algn="l"/>
              </a:tabLst>
            </a:pPr>
            <a:r>
              <a:rPr lang="cs-CZ" sz="2000" spc="-5" dirty="0">
                <a:latin typeface="Calibri"/>
                <a:cs typeface="Calibri"/>
              </a:rPr>
              <a:t>Úder </a:t>
            </a:r>
            <a:r>
              <a:rPr lang="cs-CZ" sz="2000" spc="-15" dirty="0">
                <a:latin typeface="Calibri"/>
                <a:cs typeface="Calibri"/>
              </a:rPr>
              <a:t>pěstí naměkko </a:t>
            </a:r>
            <a:r>
              <a:rPr lang="cs-CZ" sz="2000" spc="-5" dirty="0">
                <a:latin typeface="Calibri"/>
                <a:cs typeface="Calibri"/>
              </a:rPr>
              <a:t> - </a:t>
            </a:r>
            <a:r>
              <a:rPr lang="cs-CZ" sz="2000" spc="-20" dirty="0">
                <a:latin typeface="Calibri"/>
                <a:cs typeface="Calibri"/>
              </a:rPr>
              <a:t>pěst </a:t>
            </a:r>
            <a:r>
              <a:rPr lang="cs-CZ" sz="2000" spc="-5" dirty="0">
                <a:latin typeface="Calibri"/>
                <a:cs typeface="Calibri"/>
              </a:rPr>
              <a:t>dopadá </a:t>
            </a:r>
            <a:r>
              <a:rPr lang="cs-CZ" sz="2000" spc="-20" dirty="0">
                <a:latin typeface="Calibri"/>
                <a:cs typeface="Calibri"/>
              </a:rPr>
              <a:t>měkkou malíkovou</a:t>
            </a:r>
            <a:r>
              <a:rPr lang="cs-CZ" sz="2000" spc="300" dirty="0">
                <a:latin typeface="Calibri"/>
                <a:cs typeface="Calibri"/>
              </a:rPr>
              <a:t> </a:t>
            </a:r>
            <a:r>
              <a:rPr lang="cs-CZ" sz="2000" spc="-15" dirty="0">
                <a:latin typeface="Calibri"/>
                <a:cs typeface="Calibri"/>
              </a:rPr>
              <a:t>hranou</a:t>
            </a:r>
            <a:endParaRPr lang="cs-CZ" sz="2000" dirty="0">
              <a:latin typeface="Calibri"/>
              <a:cs typeface="Calibri"/>
            </a:endParaRPr>
          </a:p>
          <a:p>
            <a:pPr marL="3670935" marR="5080" indent="-116205">
              <a:lnSpc>
                <a:spcPct val="120000"/>
              </a:lnSpc>
            </a:pPr>
            <a:r>
              <a:rPr lang="cs-CZ" sz="2000" spc="-5" dirty="0">
                <a:latin typeface="Calibri"/>
                <a:cs typeface="Calibri"/>
              </a:rPr>
              <a:t>- v </a:t>
            </a:r>
            <a:r>
              <a:rPr lang="cs-CZ" sz="2000" spc="-15" dirty="0">
                <a:latin typeface="Calibri"/>
                <a:cs typeface="Calibri"/>
              </a:rPr>
              <a:t>místech </a:t>
            </a:r>
            <a:r>
              <a:rPr lang="cs-CZ" sz="2000" spc="-5" dirty="0">
                <a:latin typeface="Calibri"/>
                <a:cs typeface="Calibri"/>
              </a:rPr>
              <a:t>s </a:t>
            </a:r>
            <a:r>
              <a:rPr lang="cs-CZ" sz="2000" spc="-10" dirty="0">
                <a:latin typeface="Calibri"/>
                <a:cs typeface="Calibri"/>
              </a:rPr>
              <a:t>menší </a:t>
            </a:r>
            <a:r>
              <a:rPr lang="cs-CZ" sz="2000" spc="-20" dirty="0">
                <a:latin typeface="Calibri"/>
                <a:cs typeface="Calibri"/>
              </a:rPr>
              <a:t>svalovou </a:t>
            </a:r>
            <a:r>
              <a:rPr lang="cs-CZ" sz="2000" spc="-25" dirty="0">
                <a:latin typeface="Calibri"/>
                <a:cs typeface="Calibri"/>
              </a:rPr>
              <a:t>vrstvou </a:t>
            </a:r>
            <a:r>
              <a:rPr lang="cs-CZ" sz="2000" spc="-5" dirty="0">
                <a:latin typeface="Calibri"/>
                <a:cs typeface="Calibri"/>
              </a:rPr>
              <a:t>nebo  v </a:t>
            </a:r>
            <a:r>
              <a:rPr lang="cs-CZ" sz="2000" spc="-20" dirty="0">
                <a:latin typeface="Calibri"/>
                <a:cs typeface="Calibri"/>
              </a:rPr>
              <a:t>blízkosti</a:t>
            </a:r>
            <a:r>
              <a:rPr lang="cs-CZ" sz="2000" spc="-30" dirty="0">
                <a:latin typeface="Calibri"/>
                <a:cs typeface="Calibri"/>
              </a:rPr>
              <a:t> kosti</a:t>
            </a:r>
            <a:endParaRPr lang="cs-CZ"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1390650">
              <a:lnSpc>
                <a:spcPct val="100000"/>
              </a:lnSpc>
            </a:pPr>
            <a:r>
              <a:rPr spc="-15" dirty="0"/>
              <a:t>Klasická</a:t>
            </a:r>
            <a:r>
              <a:rPr spc="-40" dirty="0"/>
              <a:t> </a:t>
            </a:r>
            <a:r>
              <a:rPr spc="-5" dirty="0"/>
              <a:t>masáž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-228600" y="1371600"/>
            <a:ext cx="8686800" cy="4026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9815" indent="-248920">
              <a:lnSpc>
                <a:spcPct val="100000"/>
              </a:lnSpc>
              <a:buNone/>
              <a:tabLst>
                <a:tab pos="1061085" algn="l"/>
              </a:tabLst>
            </a:pPr>
            <a:r>
              <a:rPr lang="cs-CZ" sz="2000" spc="-5" dirty="0">
                <a:latin typeface="Calibri" pitchFamily="34" charset="0"/>
              </a:rPr>
              <a:t>4. Úder </a:t>
            </a:r>
            <a:r>
              <a:rPr lang="cs-CZ" sz="2000" spc="-15" dirty="0">
                <a:latin typeface="Calibri" pitchFamily="34" charset="0"/>
              </a:rPr>
              <a:t>hrstí </a:t>
            </a:r>
            <a:r>
              <a:rPr lang="cs-CZ" sz="2000" spc="-5" dirty="0">
                <a:latin typeface="Calibri" pitchFamily="34" charset="0"/>
              </a:rPr>
              <a:t> - </a:t>
            </a:r>
            <a:r>
              <a:rPr lang="cs-CZ" sz="2000" spc="-20" dirty="0">
                <a:latin typeface="Calibri" pitchFamily="34" charset="0"/>
              </a:rPr>
              <a:t>rukou </a:t>
            </a:r>
            <a:r>
              <a:rPr lang="cs-CZ" sz="2000" spc="-5" dirty="0">
                <a:latin typeface="Calibri" pitchFamily="34" charset="0"/>
              </a:rPr>
              <a:t>zaoblenou do </a:t>
            </a:r>
            <a:r>
              <a:rPr lang="cs-CZ" sz="2000" spc="-15" dirty="0">
                <a:latin typeface="Calibri" pitchFamily="34" charset="0"/>
              </a:rPr>
              <a:t>otevřené</a:t>
            </a:r>
            <a:r>
              <a:rPr lang="cs-CZ" sz="2000" spc="80" dirty="0">
                <a:latin typeface="Calibri" pitchFamily="34" charset="0"/>
              </a:rPr>
              <a:t> </a:t>
            </a:r>
            <a:r>
              <a:rPr lang="cs-CZ" sz="2000" spc="-15" dirty="0">
                <a:latin typeface="Calibri" pitchFamily="34" charset="0"/>
              </a:rPr>
              <a:t>hrsti</a:t>
            </a:r>
          </a:p>
          <a:p>
            <a:pPr marL="2183130">
              <a:lnSpc>
                <a:spcPct val="100000"/>
              </a:lnSpc>
              <a:spcBef>
                <a:spcPts val="480"/>
              </a:spcBef>
              <a:buNone/>
            </a:pPr>
            <a:r>
              <a:rPr lang="cs-CZ" sz="2000" spc="-5" dirty="0">
                <a:latin typeface="Calibri" pitchFamily="34" charset="0"/>
                <a:cs typeface="Calibri"/>
              </a:rPr>
              <a:t>     - </a:t>
            </a:r>
            <a:r>
              <a:rPr lang="cs-CZ" sz="2000" spc="-5" dirty="0">
                <a:latin typeface="Calibri" pitchFamily="34" charset="0"/>
              </a:rPr>
              <a:t>úder tlumí </a:t>
            </a:r>
            <a:r>
              <a:rPr lang="cs-CZ" sz="2000" spc="-15" dirty="0">
                <a:latin typeface="Calibri" pitchFamily="34" charset="0"/>
              </a:rPr>
              <a:t>vzduchový </a:t>
            </a:r>
            <a:r>
              <a:rPr lang="cs-CZ" sz="2000" spc="-35" dirty="0">
                <a:latin typeface="Calibri" pitchFamily="34" charset="0"/>
              </a:rPr>
              <a:t>polštář, </a:t>
            </a:r>
            <a:r>
              <a:rPr lang="cs-CZ" sz="2000" spc="-20" dirty="0">
                <a:latin typeface="Calibri" pitchFamily="34" charset="0"/>
              </a:rPr>
              <a:t>uzavřený </a:t>
            </a:r>
            <a:r>
              <a:rPr lang="cs-CZ" sz="2000" spc="-5" dirty="0">
                <a:latin typeface="Calibri" pitchFamily="34" charset="0"/>
              </a:rPr>
              <a:t>při dopadu</a:t>
            </a:r>
            <a:r>
              <a:rPr lang="cs-CZ" sz="2000" spc="120" dirty="0">
                <a:latin typeface="Calibri" pitchFamily="34" charset="0"/>
              </a:rPr>
              <a:t> </a:t>
            </a:r>
            <a:r>
              <a:rPr lang="cs-CZ" sz="2000" spc="-20" dirty="0">
                <a:latin typeface="Calibri" pitchFamily="34" charset="0"/>
              </a:rPr>
              <a:t>hrsti </a:t>
            </a:r>
            <a:r>
              <a:rPr lang="cs-CZ" sz="2000" spc="-5" dirty="0">
                <a:latin typeface="Calibri" pitchFamily="34" charset="0"/>
              </a:rPr>
              <a:t>na   </a:t>
            </a:r>
          </a:p>
          <a:p>
            <a:pPr marL="2183130">
              <a:lnSpc>
                <a:spcPct val="100000"/>
              </a:lnSpc>
              <a:spcBef>
                <a:spcPts val="480"/>
              </a:spcBef>
              <a:buNone/>
            </a:pPr>
            <a:r>
              <a:rPr lang="cs-CZ" sz="2000" spc="-5" dirty="0">
                <a:latin typeface="Calibri" pitchFamily="34" charset="0"/>
              </a:rPr>
              <a:t>        </a:t>
            </a:r>
            <a:r>
              <a:rPr lang="cs-CZ" sz="2000" spc="-10" dirty="0">
                <a:latin typeface="Calibri" pitchFamily="34" charset="0"/>
              </a:rPr>
              <a:t>povrch</a:t>
            </a:r>
            <a:r>
              <a:rPr lang="cs-CZ" sz="2000" spc="-85" dirty="0">
                <a:latin typeface="Calibri" pitchFamily="34" charset="0"/>
              </a:rPr>
              <a:t> </a:t>
            </a:r>
            <a:r>
              <a:rPr lang="cs-CZ" sz="2000" spc="-10" dirty="0">
                <a:latin typeface="Calibri" pitchFamily="34" charset="0"/>
              </a:rPr>
              <a:t>těla</a:t>
            </a:r>
          </a:p>
          <a:p>
            <a:pPr marL="1059815" indent="-248920">
              <a:lnSpc>
                <a:spcPct val="100000"/>
              </a:lnSpc>
              <a:spcBef>
                <a:spcPts val="480"/>
              </a:spcBef>
              <a:buNone/>
              <a:tabLst>
                <a:tab pos="1061085" algn="l"/>
              </a:tabLst>
            </a:pPr>
            <a:r>
              <a:rPr lang="cs-CZ" sz="2000" spc="-5" dirty="0">
                <a:latin typeface="Calibri" pitchFamily="34" charset="0"/>
              </a:rPr>
              <a:t>5. Úder </a:t>
            </a:r>
            <a:r>
              <a:rPr lang="cs-CZ" sz="2000" dirty="0">
                <a:latin typeface="Calibri" pitchFamily="34" charset="0"/>
              </a:rPr>
              <a:t>dlaní </a:t>
            </a:r>
            <a:r>
              <a:rPr lang="cs-CZ" sz="2000" spc="-5" dirty="0">
                <a:latin typeface="Calibri" pitchFamily="34" charset="0"/>
              </a:rPr>
              <a:t> - dopad </a:t>
            </a:r>
            <a:r>
              <a:rPr lang="cs-CZ" sz="2000" spc="-15" dirty="0">
                <a:latin typeface="Calibri" pitchFamily="34" charset="0"/>
              </a:rPr>
              <a:t>otevřené</a:t>
            </a:r>
            <a:r>
              <a:rPr lang="cs-CZ" sz="2000" spc="25" dirty="0">
                <a:latin typeface="Calibri" pitchFamily="34" charset="0"/>
              </a:rPr>
              <a:t> </a:t>
            </a:r>
            <a:r>
              <a:rPr lang="cs-CZ" sz="2000" spc="-5" dirty="0">
                <a:latin typeface="Calibri" pitchFamily="34" charset="0"/>
              </a:rPr>
              <a:t>dlaně</a:t>
            </a:r>
          </a:p>
          <a:p>
            <a:pPr marL="1059815" indent="-248920">
              <a:lnSpc>
                <a:spcPct val="100000"/>
              </a:lnSpc>
              <a:spcBef>
                <a:spcPts val="480"/>
              </a:spcBef>
              <a:buNone/>
              <a:tabLst>
                <a:tab pos="1061085" algn="l"/>
              </a:tabLst>
            </a:pPr>
            <a:r>
              <a:rPr lang="cs-CZ" sz="2000" spc="-35" dirty="0">
                <a:latin typeface="Calibri" pitchFamily="34" charset="0"/>
              </a:rPr>
              <a:t>6. Tepání </a:t>
            </a:r>
            <a:r>
              <a:rPr lang="cs-CZ" sz="2000" spc="-15" dirty="0">
                <a:latin typeface="Calibri" pitchFamily="34" charset="0"/>
              </a:rPr>
              <a:t>vějířem </a:t>
            </a:r>
            <a:r>
              <a:rPr lang="cs-CZ" sz="2000" spc="-5" dirty="0">
                <a:latin typeface="Calibri" pitchFamily="34" charset="0"/>
              </a:rPr>
              <a:t>- </a:t>
            </a:r>
            <a:r>
              <a:rPr lang="cs-CZ" sz="2000" spc="-15" dirty="0">
                <a:latin typeface="Calibri" pitchFamily="34" charset="0"/>
              </a:rPr>
              <a:t>střídavě </a:t>
            </a:r>
            <a:r>
              <a:rPr lang="cs-CZ" sz="2000" spc="-10" dirty="0">
                <a:latin typeface="Calibri" pitchFamily="34" charset="0"/>
              </a:rPr>
              <a:t>oběma </a:t>
            </a:r>
            <a:r>
              <a:rPr lang="cs-CZ" sz="2000" spc="-15" dirty="0">
                <a:latin typeface="Calibri" pitchFamily="34" charset="0"/>
              </a:rPr>
              <a:t>malíkovými </a:t>
            </a:r>
            <a:r>
              <a:rPr lang="cs-CZ" sz="2000" spc="-10" dirty="0">
                <a:latin typeface="Calibri" pitchFamily="34" charset="0"/>
              </a:rPr>
              <a:t>hranami   </a:t>
            </a:r>
          </a:p>
          <a:p>
            <a:pPr marL="1059815" indent="-248920">
              <a:lnSpc>
                <a:spcPct val="100000"/>
              </a:lnSpc>
              <a:spcBef>
                <a:spcPts val="480"/>
              </a:spcBef>
              <a:buNone/>
              <a:tabLst>
                <a:tab pos="1061085" algn="l"/>
              </a:tabLst>
            </a:pPr>
            <a:r>
              <a:rPr lang="cs-CZ" sz="2000" spc="-10" dirty="0">
                <a:latin typeface="Calibri" pitchFamily="34" charset="0"/>
              </a:rPr>
              <a:t>                                  </a:t>
            </a:r>
            <a:r>
              <a:rPr lang="cs-CZ" sz="2000" spc="-20" dirty="0">
                <a:latin typeface="Calibri" pitchFamily="34" charset="0"/>
              </a:rPr>
              <a:t>rukou </a:t>
            </a:r>
            <a:r>
              <a:rPr lang="cs-CZ" sz="2000" spc="-5" dirty="0">
                <a:latin typeface="Calibri" pitchFamily="34" charset="0"/>
              </a:rPr>
              <a:t>s</a:t>
            </a:r>
            <a:r>
              <a:rPr lang="cs-CZ" sz="2000" spc="360" dirty="0">
                <a:latin typeface="Calibri" pitchFamily="34" charset="0"/>
              </a:rPr>
              <a:t> </a:t>
            </a:r>
            <a:r>
              <a:rPr lang="cs-CZ" sz="2000" spc="-10" dirty="0">
                <a:latin typeface="Calibri" pitchFamily="34" charset="0"/>
              </a:rPr>
              <a:t>volně </a:t>
            </a:r>
            <a:r>
              <a:rPr lang="cs-CZ" sz="2000" spc="-25" dirty="0">
                <a:latin typeface="Calibri" pitchFamily="34" charset="0"/>
              </a:rPr>
              <a:t>rozevřenými </a:t>
            </a:r>
            <a:r>
              <a:rPr lang="cs-CZ" sz="2000" spc="-20" dirty="0">
                <a:latin typeface="Calibri" pitchFamily="34" charset="0"/>
              </a:rPr>
              <a:t>prsty </a:t>
            </a:r>
            <a:r>
              <a:rPr lang="cs-CZ" sz="2000" spc="-5" dirty="0">
                <a:latin typeface="Calibri" pitchFamily="34" charset="0"/>
              </a:rPr>
              <a:t>(úder je slabší, déle</a:t>
            </a:r>
            <a:r>
              <a:rPr lang="cs-CZ" sz="2000" spc="170" dirty="0">
                <a:latin typeface="Calibri" pitchFamily="34" charset="0"/>
              </a:rPr>
              <a:t> </a:t>
            </a:r>
            <a:r>
              <a:rPr lang="cs-CZ" sz="2000" spc="-10" dirty="0">
                <a:latin typeface="Calibri" pitchFamily="34" charset="0"/>
              </a:rPr>
              <a:t>trvá)</a:t>
            </a:r>
          </a:p>
          <a:p>
            <a:pPr marL="2774315" lvl="1" indent="-133985">
              <a:lnSpc>
                <a:spcPct val="100000"/>
              </a:lnSpc>
              <a:spcBef>
                <a:spcPts val="480"/>
              </a:spcBef>
              <a:buNone/>
              <a:tabLst>
                <a:tab pos="2775585" algn="l"/>
              </a:tabLst>
            </a:pPr>
            <a:r>
              <a:rPr lang="cs-CZ" sz="2000" spc="-5" dirty="0">
                <a:latin typeface="Calibri" pitchFamily="34" charset="0"/>
                <a:cs typeface="Calibri"/>
              </a:rPr>
              <a:t>- ruce </a:t>
            </a:r>
            <a:r>
              <a:rPr lang="cs-CZ" sz="2000" spc="-10" dirty="0">
                <a:latin typeface="Calibri" pitchFamily="34" charset="0"/>
                <a:cs typeface="Calibri"/>
              </a:rPr>
              <a:t>se </a:t>
            </a:r>
            <a:r>
              <a:rPr lang="cs-CZ" sz="2000" spc="-5" dirty="0">
                <a:latin typeface="Calibri" pitchFamily="34" charset="0"/>
                <a:cs typeface="Calibri"/>
              </a:rPr>
              <a:t>pohybují  </a:t>
            </a:r>
            <a:r>
              <a:rPr lang="cs-CZ" sz="2000" spc="-15" dirty="0">
                <a:latin typeface="Calibri" pitchFamily="34" charset="0"/>
                <a:cs typeface="Calibri"/>
              </a:rPr>
              <a:t>blízko</a:t>
            </a:r>
            <a:r>
              <a:rPr lang="cs-CZ" sz="2000" spc="-45" dirty="0">
                <a:latin typeface="Calibri" pitchFamily="34" charset="0"/>
                <a:cs typeface="Calibri"/>
              </a:rPr>
              <a:t> </a:t>
            </a:r>
            <a:r>
              <a:rPr lang="cs-CZ" sz="2000" spc="-10" dirty="0">
                <a:latin typeface="Calibri" pitchFamily="34" charset="0"/>
                <a:cs typeface="Calibri"/>
              </a:rPr>
              <a:t>sebe</a:t>
            </a:r>
            <a:endParaRPr lang="cs-CZ" sz="2000" dirty="0">
              <a:latin typeface="Calibri" pitchFamily="34" charset="0"/>
              <a:cs typeface="Calibri"/>
            </a:endParaRPr>
          </a:p>
          <a:p>
            <a:pPr marL="2774315" lvl="1" indent="-133985">
              <a:lnSpc>
                <a:spcPct val="100000"/>
              </a:lnSpc>
              <a:spcBef>
                <a:spcPts val="480"/>
              </a:spcBef>
              <a:buNone/>
              <a:tabLst>
                <a:tab pos="2775585" algn="l"/>
              </a:tabLst>
            </a:pPr>
            <a:r>
              <a:rPr lang="cs-CZ" sz="2000" spc="-15" dirty="0">
                <a:latin typeface="Calibri" pitchFamily="34" charset="0"/>
                <a:cs typeface="Calibri"/>
              </a:rPr>
              <a:t>- pohyb </a:t>
            </a:r>
            <a:r>
              <a:rPr lang="cs-CZ" sz="2000" spc="-10" dirty="0">
                <a:latin typeface="Calibri" pitchFamily="34" charset="0"/>
                <a:cs typeface="Calibri"/>
              </a:rPr>
              <a:t>vychází </a:t>
            </a:r>
            <a:r>
              <a:rPr lang="cs-CZ" sz="2000" spc="-30" dirty="0">
                <a:latin typeface="Calibri" pitchFamily="34" charset="0"/>
                <a:cs typeface="Calibri"/>
              </a:rPr>
              <a:t>ze</a:t>
            </a:r>
            <a:r>
              <a:rPr lang="cs-CZ" sz="2000" spc="-15" dirty="0">
                <a:latin typeface="Calibri" pitchFamily="34" charset="0"/>
                <a:cs typeface="Calibri"/>
              </a:rPr>
              <a:t> zápěstí</a:t>
            </a:r>
            <a:endParaRPr lang="cs-CZ" sz="2000" dirty="0">
              <a:latin typeface="Calibri" pitchFamily="34" charset="0"/>
              <a:cs typeface="Calibri"/>
            </a:endParaRPr>
          </a:p>
          <a:p>
            <a:pPr marL="1059815" indent="-248920">
              <a:lnSpc>
                <a:spcPct val="100000"/>
              </a:lnSpc>
              <a:spcBef>
                <a:spcPts val="480"/>
              </a:spcBef>
              <a:buNone/>
              <a:tabLst>
                <a:tab pos="1061085" algn="l"/>
              </a:tabLst>
            </a:pPr>
            <a:r>
              <a:rPr lang="cs-CZ" sz="2000" spc="-10" dirty="0">
                <a:latin typeface="Calibri" pitchFamily="34" charset="0"/>
              </a:rPr>
              <a:t>7. Sekání </a:t>
            </a:r>
            <a:r>
              <a:rPr lang="cs-CZ" sz="2000" spc="-5" dirty="0">
                <a:latin typeface="Calibri" pitchFamily="34" charset="0"/>
              </a:rPr>
              <a:t>- </a:t>
            </a:r>
            <a:r>
              <a:rPr lang="cs-CZ" sz="2000" dirty="0">
                <a:latin typeface="Calibri" pitchFamily="34" charset="0"/>
              </a:rPr>
              <a:t>podobné </a:t>
            </a:r>
            <a:r>
              <a:rPr lang="cs-CZ" sz="2000" spc="-20" dirty="0">
                <a:latin typeface="Calibri" pitchFamily="34" charset="0"/>
              </a:rPr>
              <a:t>jako </a:t>
            </a:r>
            <a:r>
              <a:rPr lang="cs-CZ" sz="2000" spc="-5" dirty="0">
                <a:latin typeface="Calibri" pitchFamily="34" charset="0"/>
              </a:rPr>
              <a:t>tepání </a:t>
            </a:r>
            <a:r>
              <a:rPr lang="cs-CZ" sz="2000" spc="-15" dirty="0">
                <a:latin typeface="Calibri" pitchFamily="34" charset="0"/>
              </a:rPr>
              <a:t>vějířem, </a:t>
            </a:r>
            <a:r>
              <a:rPr lang="cs-CZ" sz="2000" spc="-5" dirty="0">
                <a:latin typeface="Calibri" pitchFamily="34" charset="0"/>
              </a:rPr>
              <a:t>ale </a:t>
            </a:r>
            <a:r>
              <a:rPr lang="cs-CZ" sz="2000" spc="-15" dirty="0">
                <a:latin typeface="Calibri" pitchFamily="34" charset="0"/>
              </a:rPr>
              <a:t>prsty </a:t>
            </a:r>
            <a:r>
              <a:rPr lang="cs-CZ" sz="2000" spc="-10" dirty="0">
                <a:latin typeface="Calibri" pitchFamily="34" charset="0"/>
              </a:rPr>
              <a:t>jsou</a:t>
            </a:r>
            <a:r>
              <a:rPr lang="cs-CZ" sz="2000" spc="140" dirty="0">
                <a:latin typeface="Calibri" pitchFamily="34" charset="0"/>
              </a:rPr>
              <a:t> </a:t>
            </a:r>
            <a:r>
              <a:rPr lang="cs-CZ" sz="2000" spc="-15" dirty="0">
                <a:latin typeface="Calibri" pitchFamily="34" charset="0"/>
              </a:rPr>
              <a:t>přitaženy </a:t>
            </a:r>
            <a:r>
              <a:rPr lang="cs-CZ" sz="2000" spc="-5" dirty="0">
                <a:latin typeface="Calibri" pitchFamily="34" charset="0"/>
              </a:rPr>
              <a:t>k </a:t>
            </a:r>
            <a:r>
              <a:rPr lang="cs-CZ" sz="2000" spc="-10" dirty="0">
                <a:latin typeface="Calibri" pitchFamily="34" charset="0"/>
              </a:rPr>
              <a:t>sobě </a:t>
            </a:r>
            <a:r>
              <a:rPr lang="cs-CZ" sz="2000" spc="-5" dirty="0">
                <a:latin typeface="Calibri" pitchFamily="34" charset="0"/>
              </a:rPr>
              <a:t>(úder  </a:t>
            </a:r>
          </a:p>
          <a:p>
            <a:pPr marL="1059815" indent="-248920">
              <a:lnSpc>
                <a:spcPct val="100000"/>
              </a:lnSpc>
              <a:spcBef>
                <a:spcPts val="480"/>
              </a:spcBef>
              <a:buNone/>
              <a:tabLst>
                <a:tab pos="1061085" algn="l"/>
              </a:tabLst>
            </a:pPr>
            <a:r>
              <a:rPr lang="cs-CZ" sz="2000" spc="-5" dirty="0">
                <a:latin typeface="Calibri" pitchFamily="34" charset="0"/>
              </a:rPr>
              <a:t>                    je </a:t>
            </a:r>
            <a:r>
              <a:rPr lang="cs-CZ" sz="2000" spc="-15" dirty="0">
                <a:latin typeface="Calibri" pitchFamily="34" charset="0"/>
              </a:rPr>
              <a:t>velmi silný </a:t>
            </a:r>
            <a:r>
              <a:rPr lang="cs-CZ" sz="2000" spc="-5" dirty="0">
                <a:latin typeface="Calibri" pitchFamily="34" charset="0"/>
              </a:rPr>
              <a:t>a</a:t>
            </a:r>
            <a:r>
              <a:rPr lang="cs-CZ" sz="2000" spc="125" dirty="0">
                <a:latin typeface="Calibri" pitchFamily="34" charset="0"/>
              </a:rPr>
              <a:t> </a:t>
            </a:r>
            <a:r>
              <a:rPr lang="cs-CZ" sz="2000" spc="-15" dirty="0">
                <a:latin typeface="Calibri" pitchFamily="34" charset="0"/>
              </a:rPr>
              <a:t>krátký)</a:t>
            </a:r>
          </a:p>
          <a:p>
            <a:pPr marL="1917700" lvl="1" indent="-137160">
              <a:lnSpc>
                <a:spcPct val="100000"/>
              </a:lnSpc>
              <a:spcBef>
                <a:spcPts val="480"/>
              </a:spcBef>
              <a:buNone/>
              <a:tabLst>
                <a:tab pos="1918970" algn="l"/>
              </a:tabLst>
            </a:pPr>
            <a:r>
              <a:rPr lang="cs-CZ" sz="2000" spc="-5" dirty="0">
                <a:latin typeface="Calibri" pitchFamily="34" charset="0"/>
                <a:cs typeface="Calibri"/>
              </a:rPr>
              <a:t> - jen zřídka, </a:t>
            </a:r>
            <a:r>
              <a:rPr lang="cs-CZ" sz="2000" spc="-10" dirty="0">
                <a:latin typeface="Calibri" pitchFamily="34" charset="0"/>
                <a:cs typeface="Calibri"/>
              </a:rPr>
              <a:t>jen </a:t>
            </a:r>
            <a:r>
              <a:rPr lang="cs-CZ" sz="2000" spc="-15" dirty="0">
                <a:latin typeface="Calibri" pitchFamily="34" charset="0"/>
                <a:cs typeface="Calibri"/>
              </a:rPr>
              <a:t>několik </a:t>
            </a:r>
            <a:r>
              <a:rPr lang="cs-CZ" sz="2000" spc="-5" dirty="0">
                <a:latin typeface="Calibri" pitchFamily="34" charset="0"/>
                <a:cs typeface="Calibri"/>
              </a:rPr>
              <a:t>úderů jednou</a:t>
            </a:r>
            <a:r>
              <a:rPr lang="cs-CZ" sz="2000" spc="-10" dirty="0">
                <a:latin typeface="Calibri" pitchFamily="34" charset="0"/>
                <a:cs typeface="Calibri"/>
              </a:rPr>
              <a:t> </a:t>
            </a:r>
            <a:r>
              <a:rPr lang="cs-CZ" sz="2000" spc="-20" dirty="0">
                <a:latin typeface="Calibri" pitchFamily="34" charset="0"/>
                <a:cs typeface="Calibri"/>
              </a:rPr>
              <a:t>rukou</a:t>
            </a:r>
            <a:endParaRPr lang="cs-CZ" sz="2000" dirty="0">
              <a:latin typeface="Calibri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1390650">
              <a:lnSpc>
                <a:spcPct val="100000"/>
              </a:lnSpc>
            </a:pPr>
            <a:r>
              <a:rPr spc="-15" dirty="0"/>
              <a:t>Klasická</a:t>
            </a:r>
            <a:r>
              <a:rPr spc="-40" dirty="0"/>
              <a:t> </a:t>
            </a:r>
            <a:r>
              <a:rPr spc="-5" dirty="0"/>
              <a:t>masáž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630553"/>
            <a:ext cx="8038465" cy="4049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0450" indent="-249554">
              <a:lnSpc>
                <a:spcPct val="100000"/>
              </a:lnSpc>
              <a:buAutoNum type="arabicPeriod" startAt="8"/>
              <a:tabLst>
                <a:tab pos="1061085" algn="l"/>
              </a:tabLst>
            </a:pPr>
            <a:r>
              <a:rPr sz="2000" spc="-5" dirty="0">
                <a:latin typeface="Calibri"/>
                <a:cs typeface="Calibri"/>
              </a:rPr>
              <a:t>Škubání – </a:t>
            </a:r>
            <a:r>
              <a:rPr sz="2000" spc="-10" dirty="0">
                <a:latin typeface="Calibri"/>
                <a:cs typeface="Calibri"/>
              </a:rPr>
              <a:t>oběma rukama </a:t>
            </a:r>
            <a:r>
              <a:rPr sz="2000" spc="-15" dirty="0">
                <a:latin typeface="Calibri"/>
                <a:cs typeface="Calibri"/>
              </a:rPr>
              <a:t>střídavě,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rytmicky</a:t>
            </a:r>
            <a:endParaRPr sz="2000" dirty="0">
              <a:latin typeface="Calibri"/>
              <a:cs typeface="Calibri"/>
            </a:endParaRPr>
          </a:p>
          <a:p>
            <a:pPr marL="2146300" lvl="1" indent="-137160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2146935" algn="l"/>
              </a:tabLst>
            </a:pPr>
            <a:r>
              <a:rPr sz="2000" spc="-20" dirty="0">
                <a:latin typeface="Calibri"/>
                <a:cs typeface="Calibri"/>
              </a:rPr>
              <a:t>rukou </a:t>
            </a:r>
            <a:r>
              <a:rPr sz="2000" spc="-10" dirty="0">
                <a:latin typeface="Calibri"/>
                <a:cs typeface="Calibri"/>
              </a:rPr>
              <a:t>zachytit </a:t>
            </a:r>
            <a:r>
              <a:rPr sz="2000" spc="-15" dirty="0">
                <a:latin typeface="Calibri"/>
                <a:cs typeface="Calibri"/>
              </a:rPr>
              <a:t>mezi </a:t>
            </a:r>
            <a:r>
              <a:rPr sz="2000" spc="-5" dirty="0">
                <a:latin typeface="Calibri"/>
                <a:cs typeface="Calibri"/>
              </a:rPr>
              <a:t>palec , dlaň a </a:t>
            </a:r>
            <a:r>
              <a:rPr sz="2000" spc="-20" dirty="0">
                <a:latin typeface="Calibri"/>
                <a:cs typeface="Calibri"/>
              </a:rPr>
              <a:t>prsty svalovou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vrstvu,</a:t>
            </a:r>
            <a:endParaRPr sz="2000" dirty="0">
              <a:latin typeface="Calibri"/>
              <a:cs typeface="Calibri"/>
            </a:endParaRPr>
          </a:p>
          <a:p>
            <a:pPr marL="2125345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Calibri"/>
                <a:cs typeface="Calibri"/>
              </a:rPr>
              <a:t>potáhnout ji a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pustit</a:t>
            </a:r>
            <a:endParaRPr sz="2000" dirty="0">
              <a:latin typeface="Calibri"/>
              <a:cs typeface="Calibri"/>
            </a:endParaRPr>
          </a:p>
          <a:p>
            <a:pPr marL="1059815" indent="-248920">
              <a:lnSpc>
                <a:spcPct val="100000"/>
              </a:lnSpc>
              <a:spcBef>
                <a:spcPts val="480"/>
              </a:spcBef>
              <a:buAutoNum type="arabicPeriod" startAt="9"/>
              <a:tabLst>
                <a:tab pos="1060450" algn="l"/>
              </a:tabLst>
            </a:pPr>
            <a:r>
              <a:rPr sz="2000" spc="-10" dirty="0">
                <a:latin typeface="Calibri"/>
                <a:cs typeface="Calibri"/>
              </a:rPr>
              <a:t>Smetání </a:t>
            </a:r>
            <a:r>
              <a:rPr sz="2000" spc="-5" dirty="0">
                <a:latin typeface="Calibri"/>
                <a:cs typeface="Calibri"/>
              </a:rPr>
              <a:t>– </a:t>
            </a:r>
            <a:r>
              <a:rPr sz="2000" spc="-20" dirty="0">
                <a:latin typeface="Calibri"/>
                <a:cs typeface="Calibri"/>
              </a:rPr>
              <a:t>rytmický, </a:t>
            </a:r>
            <a:r>
              <a:rPr sz="2000" spc="-15" dirty="0">
                <a:latin typeface="Calibri"/>
                <a:cs typeface="Calibri"/>
              </a:rPr>
              <a:t>střídavý </a:t>
            </a:r>
            <a:r>
              <a:rPr sz="2000" spc="-20" dirty="0">
                <a:latin typeface="Calibri"/>
                <a:cs typeface="Calibri"/>
              </a:rPr>
              <a:t>šikmý </a:t>
            </a:r>
            <a:r>
              <a:rPr sz="2000" spc="-5" dirty="0">
                <a:latin typeface="Calibri"/>
                <a:cs typeface="Calibri"/>
              </a:rPr>
              <a:t>dopad </a:t>
            </a:r>
            <a:r>
              <a:rPr sz="2000" spc="-20" dirty="0">
                <a:latin typeface="Calibri"/>
                <a:cs typeface="Calibri"/>
              </a:rPr>
              <a:t>konečků natažených</a:t>
            </a:r>
            <a:r>
              <a:rPr sz="2000" spc="3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prstů</a:t>
            </a:r>
            <a:endParaRPr sz="2000" dirty="0">
              <a:latin typeface="Calibri"/>
              <a:cs typeface="Calibri"/>
            </a:endParaRPr>
          </a:p>
          <a:p>
            <a:pPr marL="2125345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Calibri"/>
                <a:cs typeface="Calibri"/>
              </a:rPr>
              <a:t>obou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rukou</a:t>
            </a:r>
            <a:endParaRPr sz="2000" dirty="0">
              <a:latin typeface="Calibri"/>
              <a:cs typeface="Calibri"/>
            </a:endParaRPr>
          </a:p>
          <a:p>
            <a:pPr marL="2146300" lvl="1" indent="-137160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2146935" algn="l"/>
              </a:tabLst>
            </a:pPr>
            <a:r>
              <a:rPr sz="2000" spc="-15" dirty="0">
                <a:latin typeface="Calibri"/>
                <a:cs typeface="Calibri"/>
              </a:rPr>
              <a:t>pohyb </a:t>
            </a:r>
            <a:r>
              <a:rPr sz="2000" spc="-10" dirty="0">
                <a:latin typeface="Calibri"/>
                <a:cs typeface="Calibri"/>
              </a:rPr>
              <a:t>vychází </a:t>
            </a:r>
            <a:r>
              <a:rPr sz="2000" spc="-5" dirty="0">
                <a:latin typeface="Calibri"/>
                <a:cs typeface="Calibri"/>
              </a:rPr>
              <a:t>z </a:t>
            </a:r>
            <a:r>
              <a:rPr sz="2000" spc="-10" dirty="0">
                <a:latin typeface="Calibri"/>
                <a:cs typeface="Calibri"/>
              </a:rPr>
              <a:t>metakarpofalangeálních </a:t>
            </a:r>
            <a:r>
              <a:rPr sz="2000" spc="-5" dirty="0">
                <a:latin typeface="Calibri"/>
                <a:cs typeface="Calibri"/>
              </a:rPr>
              <a:t>kloubů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prstů</a:t>
            </a:r>
            <a:endParaRPr sz="2000" dirty="0">
              <a:latin typeface="Calibri"/>
              <a:cs typeface="Calibri"/>
            </a:endParaRPr>
          </a:p>
          <a:p>
            <a:pPr marL="1073150" indent="-374650">
              <a:lnSpc>
                <a:spcPct val="100000"/>
              </a:lnSpc>
              <a:spcBef>
                <a:spcPts val="480"/>
              </a:spcBef>
              <a:buAutoNum type="arabicPeriod" startAt="10"/>
              <a:tabLst>
                <a:tab pos="1073785" algn="l"/>
              </a:tabLst>
            </a:pPr>
            <a:r>
              <a:rPr sz="2000" spc="-35" dirty="0">
                <a:latin typeface="Calibri"/>
                <a:cs typeface="Calibri"/>
              </a:rPr>
              <a:t>Tepání </a:t>
            </a:r>
            <a:r>
              <a:rPr sz="2000" spc="-15" dirty="0">
                <a:latin typeface="Calibri"/>
                <a:cs typeface="Calibri"/>
              </a:rPr>
              <a:t>hruškou </a:t>
            </a:r>
            <a:r>
              <a:rPr sz="2000" spc="-5" dirty="0">
                <a:latin typeface="Calibri"/>
                <a:cs typeface="Calibri"/>
              </a:rPr>
              <a:t>a bříšky </a:t>
            </a:r>
            <a:r>
              <a:rPr sz="2000" spc="-15" dirty="0">
                <a:latin typeface="Calibri"/>
                <a:cs typeface="Calibri"/>
              </a:rPr>
              <a:t>prstů </a:t>
            </a:r>
            <a:r>
              <a:rPr sz="2000" spc="-5" dirty="0">
                <a:latin typeface="Calibri"/>
                <a:cs typeface="Calibri"/>
              </a:rPr>
              <a:t>(bubnování) – </a:t>
            </a:r>
            <a:r>
              <a:rPr sz="2000" spc="-10" dirty="0">
                <a:latin typeface="Calibri"/>
                <a:cs typeface="Calibri"/>
              </a:rPr>
              <a:t>nejjemnější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výkony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35" dirty="0">
                <a:latin typeface="Calibri"/>
                <a:cs typeface="Calibri"/>
              </a:rPr>
              <a:t>Tepání </a:t>
            </a:r>
            <a:r>
              <a:rPr sz="2000" spc="-5" dirty="0">
                <a:latin typeface="Calibri"/>
                <a:cs typeface="Calibri"/>
              </a:rPr>
              <a:t>– </a:t>
            </a:r>
            <a:r>
              <a:rPr sz="2000" spc="-10" dirty="0">
                <a:latin typeface="Calibri" pitchFamily="34" charset="0"/>
                <a:cs typeface="Calibri"/>
              </a:rPr>
              <a:t>pohyb </a:t>
            </a:r>
            <a:r>
              <a:rPr sz="2000" spc="-20" dirty="0">
                <a:latin typeface="Calibri" pitchFamily="34" charset="0"/>
                <a:cs typeface="Calibri"/>
              </a:rPr>
              <a:t>rukou </a:t>
            </a:r>
            <a:r>
              <a:rPr sz="2000" spc="-5" dirty="0">
                <a:latin typeface="Calibri" pitchFamily="34" charset="0"/>
                <a:cs typeface="Calibri"/>
              </a:rPr>
              <a:t>v základním směru</a:t>
            </a:r>
            <a:r>
              <a:rPr sz="2000" spc="-5" dirty="0">
                <a:latin typeface="Calibri" pitchFamily="34" charset="0"/>
                <a:cs typeface="Times New Roman"/>
              </a:rPr>
              <a:t>; </a:t>
            </a:r>
            <a:r>
              <a:rPr sz="2000" dirty="0">
                <a:latin typeface="Calibri" pitchFamily="34" charset="0"/>
                <a:cs typeface="Times New Roman"/>
              </a:rPr>
              <a:t>při </a:t>
            </a:r>
            <a:r>
              <a:rPr sz="2000" spc="-10" dirty="0">
                <a:latin typeface="Calibri" pitchFamily="34" charset="0"/>
                <a:cs typeface="Times New Roman"/>
              </a:rPr>
              <a:t>návratu </a:t>
            </a:r>
            <a:r>
              <a:rPr sz="2000" dirty="0">
                <a:latin typeface="Calibri" pitchFamily="34" charset="0"/>
                <a:cs typeface="Times New Roman"/>
              </a:rPr>
              <a:t>provádějí </a:t>
            </a:r>
            <a:r>
              <a:rPr sz="2000" spc="-5" dirty="0">
                <a:latin typeface="Calibri" pitchFamily="34" charset="0"/>
                <a:cs typeface="Times New Roman"/>
              </a:rPr>
              <a:t>ruce</a:t>
            </a:r>
            <a:r>
              <a:rPr sz="2000" spc="90" dirty="0">
                <a:latin typeface="Calibri" pitchFamily="34" charset="0"/>
                <a:cs typeface="Times New Roman"/>
              </a:rPr>
              <a:t> </a:t>
            </a:r>
            <a:r>
              <a:rPr sz="2000" spc="-15" dirty="0">
                <a:latin typeface="Calibri" pitchFamily="34" charset="0"/>
                <a:cs typeface="Times New Roman"/>
              </a:rPr>
              <a:t>menší</a:t>
            </a:r>
            <a:endParaRPr sz="2000" dirty="0">
              <a:latin typeface="Calibri" pitchFamily="34" charset="0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latin typeface="Calibri" pitchFamily="34" charset="0"/>
                <a:cs typeface="Times New Roman"/>
              </a:rPr>
              <a:t>počet </a:t>
            </a:r>
            <a:r>
              <a:rPr sz="2000" spc="-5" dirty="0">
                <a:latin typeface="Calibri" pitchFamily="34" charset="0"/>
                <a:cs typeface="Times New Roman"/>
              </a:rPr>
              <a:t>úderů , </a:t>
            </a:r>
            <a:r>
              <a:rPr sz="2000" spc="-10" dirty="0">
                <a:latin typeface="Calibri" pitchFamily="34" charset="0"/>
                <a:cs typeface="Times New Roman"/>
              </a:rPr>
              <a:t>rychleji se </a:t>
            </a:r>
            <a:r>
              <a:rPr sz="2000" spc="-5" dirty="0">
                <a:latin typeface="Calibri" pitchFamily="34" charset="0"/>
                <a:cs typeface="Times New Roman"/>
              </a:rPr>
              <a:t>vracejí </a:t>
            </a:r>
            <a:r>
              <a:rPr sz="2000" dirty="0">
                <a:latin typeface="Calibri" pitchFamily="34" charset="0"/>
                <a:cs typeface="Times New Roman"/>
              </a:rPr>
              <a:t>do </a:t>
            </a:r>
            <a:r>
              <a:rPr sz="2000" spc="-15" dirty="0">
                <a:latin typeface="Calibri" pitchFamily="34" charset="0"/>
                <a:cs typeface="Times New Roman"/>
              </a:rPr>
              <a:t>výchozího</a:t>
            </a:r>
            <a:r>
              <a:rPr sz="2000" spc="60" dirty="0">
                <a:latin typeface="Calibri" pitchFamily="34" charset="0"/>
                <a:cs typeface="Times New Roman"/>
              </a:rPr>
              <a:t> </a:t>
            </a:r>
            <a:r>
              <a:rPr sz="2000" spc="-15" dirty="0">
                <a:latin typeface="Calibri" pitchFamily="34" charset="0"/>
                <a:cs typeface="Times New Roman"/>
              </a:rPr>
              <a:t>místa</a:t>
            </a:r>
            <a:endParaRPr sz="2000" dirty="0">
              <a:latin typeface="Calibri" pitchFamily="34" charset="0"/>
              <a:cs typeface="Times New Roman"/>
            </a:endParaRPr>
          </a:p>
          <a:p>
            <a:pPr marL="798830">
              <a:lnSpc>
                <a:spcPct val="100000"/>
              </a:lnSpc>
              <a:spcBef>
                <a:spcPts val="455"/>
              </a:spcBef>
            </a:pPr>
            <a:r>
              <a:rPr sz="2000" spc="-5" dirty="0">
                <a:latin typeface="Calibri" pitchFamily="34" charset="0"/>
                <a:cs typeface="Times New Roman"/>
              </a:rPr>
              <a:t>- </a:t>
            </a:r>
            <a:r>
              <a:rPr sz="2000" spc="-15" dirty="0">
                <a:latin typeface="Calibri" pitchFamily="34" charset="0"/>
                <a:cs typeface="Times New Roman"/>
              </a:rPr>
              <a:t>na </a:t>
            </a:r>
            <a:r>
              <a:rPr sz="2000" spc="-5" dirty="0">
                <a:latin typeface="Calibri" pitchFamily="34" charset="0"/>
                <a:cs typeface="Times New Roman"/>
              </a:rPr>
              <a:t>jedno </a:t>
            </a:r>
            <a:r>
              <a:rPr sz="2000" spc="-15" dirty="0">
                <a:latin typeface="Calibri" pitchFamily="34" charset="0"/>
                <a:cs typeface="Times New Roman"/>
              </a:rPr>
              <a:t>místo </a:t>
            </a:r>
            <a:r>
              <a:rPr sz="2000" spc="-20" dirty="0">
                <a:latin typeface="Calibri" pitchFamily="34" charset="0"/>
                <a:cs typeface="Times New Roman"/>
              </a:rPr>
              <a:t>nemá </a:t>
            </a:r>
            <a:r>
              <a:rPr sz="2000" spc="-5" dirty="0">
                <a:latin typeface="Calibri" pitchFamily="34" charset="0"/>
                <a:cs typeface="Times New Roman"/>
              </a:rPr>
              <a:t>dopadnout úder </a:t>
            </a:r>
            <a:r>
              <a:rPr sz="2000" spc="-10" dirty="0">
                <a:latin typeface="Calibri" pitchFamily="34" charset="0"/>
                <a:cs typeface="Times New Roman"/>
              </a:rPr>
              <a:t>více než </a:t>
            </a:r>
            <a:r>
              <a:rPr sz="2000" dirty="0">
                <a:latin typeface="Calibri" pitchFamily="34" charset="0"/>
                <a:cs typeface="Times New Roman"/>
              </a:rPr>
              <a:t>2x </a:t>
            </a:r>
            <a:r>
              <a:rPr sz="2000" spc="-5" dirty="0">
                <a:latin typeface="Calibri" pitchFamily="34" charset="0"/>
                <a:cs typeface="Times New Roman"/>
              </a:rPr>
              <a:t>za</a:t>
            </a:r>
            <a:r>
              <a:rPr sz="2000" spc="215" dirty="0">
                <a:latin typeface="Calibri" pitchFamily="34" charset="0"/>
                <a:cs typeface="Times New Roman"/>
              </a:rPr>
              <a:t> </a:t>
            </a:r>
            <a:r>
              <a:rPr sz="2000" spc="-5" dirty="0">
                <a:latin typeface="Calibri" pitchFamily="34" charset="0"/>
                <a:cs typeface="Times New Roman"/>
              </a:rPr>
              <a:t>sebou</a:t>
            </a:r>
            <a:endParaRPr sz="2000" dirty="0">
              <a:latin typeface="Calibri" pitchFamily="34" charset="0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465326"/>
            <a:ext cx="246507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4510" indent="-512445">
              <a:lnSpc>
                <a:spcPct val="100000"/>
              </a:lnSpc>
            </a:pPr>
            <a:r>
              <a:rPr lang="cs-CZ" sz="2000" spc="-1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Úder </a:t>
            </a:r>
            <a:r>
              <a:rPr lang="cs-CZ" sz="2000" spc="-1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pěstí </a:t>
            </a:r>
            <a:r>
              <a:rPr lang="cs-CZ" sz="2000" spc="-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na</a:t>
            </a:r>
            <a:r>
              <a:rPr lang="cs-CZ" sz="2000" spc="5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dolní</a:t>
            </a:r>
          </a:p>
          <a:p>
            <a:pPr marL="524510">
              <a:lnSpc>
                <a:spcPct val="100000"/>
              </a:lnSpc>
              <a:spcBef>
                <a:spcPts val="480"/>
              </a:spcBef>
            </a:pPr>
            <a:r>
              <a:rPr lang="cs-CZ" sz="2000" spc="-1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končetině </a:t>
            </a:r>
            <a:r>
              <a:rPr lang="cs-CZ" sz="2000" spc="-2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zepředu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4419600"/>
            <a:ext cx="268732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cs-CZ" sz="2000" spc="-3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Tepání </a:t>
            </a:r>
            <a:r>
              <a:rPr lang="cs-CZ" sz="2000" spc="-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ruky</a:t>
            </a:r>
            <a:r>
              <a:rPr lang="cs-CZ" sz="2000" spc="1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spc="-1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naměkko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08400" y="3141726"/>
            <a:ext cx="5111750" cy="3135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139946" y="188595"/>
            <a:ext cx="3960749" cy="284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465326"/>
            <a:ext cx="243649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4510" indent="-512445">
              <a:lnSpc>
                <a:spcPct val="100000"/>
              </a:lnSpc>
            </a:pPr>
            <a:r>
              <a:rPr lang="cs-CZ" sz="2000" spc="-1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Úder </a:t>
            </a:r>
            <a:r>
              <a:rPr lang="cs-CZ" sz="2000" spc="-1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hrstí </a:t>
            </a:r>
            <a:r>
              <a:rPr lang="cs-CZ" sz="2000" spc="-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na</a:t>
            </a:r>
            <a:r>
              <a:rPr lang="cs-CZ" sz="2000" spc="1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dolní</a:t>
            </a:r>
          </a:p>
          <a:p>
            <a:pPr marL="524510">
              <a:lnSpc>
                <a:spcPct val="100000"/>
              </a:lnSpc>
              <a:spcBef>
                <a:spcPts val="480"/>
              </a:spcBef>
            </a:pPr>
            <a:r>
              <a:rPr lang="cs-CZ" sz="2000" spc="-1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končetině </a:t>
            </a:r>
            <a:r>
              <a:rPr lang="cs-CZ" sz="2000" spc="-2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zepředu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4114800"/>
            <a:ext cx="2470785" cy="714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4510" marR="5080" indent="-512445">
              <a:lnSpc>
                <a:spcPct val="120000"/>
              </a:lnSpc>
            </a:pPr>
            <a:r>
              <a:rPr lang="cs-CZ" sz="2000" spc="-1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Úder 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dlaní na </a:t>
            </a:r>
            <a:r>
              <a:rPr lang="cs-CZ" sz="2000" spc="-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dolní  </a:t>
            </a:r>
            <a:r>
              <a:rPr lang="cs-CZ" sz="2000" spc="-1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končetině </a:t>
            </a:r>
            <a:r>
              <a:rPr lang="cs-CZ" sz="2000" spc="-2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zepředu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83101" y="273113"/>
            <a:ext cx="4295775" cy="5853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465326"/>
            <a:ext cx="280543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cs-CZ" sz="2000" spc="-3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Tepání 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dolní</a:t>
            </a:r>
            <a:r>
              <a:rPr lang="cs-CZ" sz="2000" spc="-2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spc="-1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končetiny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  <a:p>
            <a:pPr marL="524510">
              <a:lnSpc>
                <a:spcPct val="100000"/>
              </a:lnSpc>
              <a:spcBef>
                <a:spcPts val="480"/>
              </a:spcBef>
            </a:pPr>
            <a:r>
              <a:rPr lang="cs-CZ" sz="2000" spc="-1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vějířem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4495800"/>
            <a:ext cx="226695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cs-CZ" sz="2000" spc="-1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Sekání </a:t>
            </a:r>
            <a:r>
              <a:rPr lang="cs-CZ" sz="2000" spc="-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na</a:t>
            </a:r>
            <a:r>
              <a:rPr lang="cs-CZ" sz="2000" spc="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spc="-1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zádech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83101" y="272986"/>
            <a:ext cx="4295775" cy="5853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465326"/>
            <a:ext cx="230886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cs-CZ" sz="2000" spc="-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Škubání 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na</a:t>
            </a:r>
            <a:r>
              <a:rPr lang="cs-CZ" sz="2000" spc="-5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dolní</a:t>
            </a:r>
          </a:p>
          <a:p>
            <a:pPr marL="524510">
              <a:lnSpc>
                <a:spcPct val="100000"/>
              </a:lnSpc>
              <a:spcBef>
                <a:spcPts val="480"/>
              </a:spcBef>
            </a:pPr>
            <a:r>
              <a:rPr lang="cs-CZ" sz="2000" spc="-1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končetině</a:t>
            </a:r>
            <a:r>
              <a:rPr lang="cs-CZ" sz="2000" spc="-4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spc="-2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zezadu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3965397"/>
            <a:ext cx="2308860" cy="714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4510" marR="5080" indent="-512445">
              <a:lnSpc>
                <a:spcPct val="120100"/>
              </a:lnSpc>
            </a:pPr>
            <a:r>
              <a:rPr lang="cs-CZ" sz="2000" spc="-1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Smetání </a:t>
            </a:r>
            <a:r>
              <a:rPr lang="cs-CZ" sz="2000" spc="-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na dolní  </a:t>
            </a:r>
            <a:r>
              <a:rPr lang="cs-CZ" sz="2000" spc="-1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končetině</a:t>
            </a:r>
            <a:r>
              <a:rPr lang="cs-CZ" sz="2000" spc="-4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spc="-2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zezadu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79901" y="333451"/>
            <a:ext cx="4909949" cy="6524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1390650">
              <a:lnSpc>
                <a:spcPct val="100000"/>
              </a:lnSpc>
            </a:pPr>
            <a:r>
              <a:rPr spc="-15" dirty="0"/>
              <a:t>Klasická</a:t>
            </a:r>
            <a:r>
              <a:rPr spc="-40" dirty="0"/>
              <a:t> </a:t>
            </a:r>
            <a:r>
              <a:rPr spc="-5" dirty="0"/>
              <a:t>masáž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228600" y="1371600"/>
            <a:ext cx="7498080" cy="4462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00B050"/>
              </a:buClr>
              <a:buFont typeface="+mj-lt"/>
              <a:buAutoNum type="arabicPeriod" startAt="6"/>
              <a:tabLst>
                <a:tab pos="357505" algn="l"/>
              </a:tabLst>
            </a:pPr>
            <a:r>
              <a:rPr sz="2000" b="1" spc="-15" dirty="0">
                <a:solidFill>
                  <a:srgbClr val="00B050"/>
                </a:solidFill>
                <a:latin typeface="Calibri" pitchFamily="34" charset="0"/>
              </a:rPr>
              <a:t>Chvění  (vibrace) </a:t>
            </a:r>
            <a:endParaRPr lang="cs-CZ" sz="2000" b="1" spc="-15" dirty="0">
              <a:solidFill>
                <a:srgbClr val="00B050"/>
              </a:solidFill>
              <a:latin typeface="Calibri" pitchFamily="34" charset="0"/>
            </a:endParaRPr>
          </a:p>
          <a:p>
            <a:pPr marL="469900" indent="-457200">
              <a:lnSpc>
                <a:spcPct val="100000"/>
              </a:lnSpc>
              <a:buClr>
                <a:srgbClr val="00B050"/>
              </a:buClr>
              <a:buNone/>
              <a:tabLst>
                <a:tab pos="357505" algn="l"/>
              </a:tabLst>
            </a:pPr>
            <a:r>
              <a:rPr lang="cs-CZ" sz="2000" b="1" spc="-15" dirty="0">
                <a:solidFill>
                  <a:srgbClr val="00B050"/>
                </a:solidFill>
                <a:latin typeface="Calibri" pitchFamily="34" charset="0"/>
              </a:rPr>
              <a:t>         </a:t>
            </a:r>
            <a:r>
              <a:rPr lang="cs-CZ" sz="2000" spc="-5" dirty="0">
                <a:latin typeface="Calibri" pitchFamily="34" charset="0"/>
              </a:rPr>
              <a:t>-</a:t>
            </a:r>
            <a:r>
              <a:rPr sz="2000" spc="-5" dirty="0">
                <a:latin typeface="Calibri" pitchFamily="34" charset="0"/>
              </a:rPr>
              <a:t> </a:t>
            </a:r>
            <a:r>
              <a:rPr sz="2000" spc="-10" dirty="0">
                <a:latin typeface="Calibri" pitchFamily="34" charset="0"/>
              </a:rPr>
              <a:t>přiloženou </a:t>
            </a:r>
            <a:r>
              <a:rPr sz="2000" dirty="0">
                <a:latin typeface="Calibri" pitchFamily="34" charset="0"/>
              </a:rPr>
              <a:t>dlaní, </a:t>
            </a:r>
            <a:r>
              <a:rPr lang="cs-CZ" sz="2000" spc="-15" dirty="0">
                <a:latin typeface="Calibri" pitchFamily="34" charset="0"/>
              </a:rPr>
              <a:t>hruškou </a:t>
            </a:r>
            <a:r>
              <a:rPr lang="cs-CZ" sz="2000" spc="-5" dirty="0">
                <a:latin typeface="Calibri" pitchFamily="34" charset="0"/>
              </a:rPr>
              <a:t>nebo </a:t>
            </a:r>
            <a:r>
              <a:rPr lang="cs-CZ" sz="2000" spc="-15" dirty="0">
                <a:latin typeface="Calibri" pitchFamily="34" charset="0"/>
              </a:rPr>
              <a:t>vidličkou </a:t>
            </a:r>
            <a:r>
              <a:rPr lang="cs-CZ" sz="2000" spc="-20" dirty="0" err="1">
                <a:latin typeface="Calibri" pitchFamily="34" charset="0"/>
              </a:rPr>
              <a:t>t.j</a:t>
            </a:r>
            <a:r>
              <a:rPr lang="cs-CZ" sz="2000" spc="-20" dirty="0">
                <a:latin typeface="Calibri" pitchFamily="34" charset="0"/>
              </a:rPr>
              <a:t> roztaženým</a:t>
            </a:r>
            <a:r>
              <a:rPr lang="cs-CZ" sz="2000" spc="260" dirty="0">
                <a:latin typeface="Calibri" pitchFamily="34" charset="0"/>
              </a:rPr>
              <a:t> </a:t>
            </a:r>
            <a:r>
              <a:rPr lang="cs-CZ" sz="2000" spc="-5" dirty="0">
                <a:latin typeface="Calibri" pitchFamily="34" charset="0"/>
              </a:rPr>
              <a:t>2. </a:t>
            </a:r>
            <a:r>
              <a:rPr lang="cs-CZ" sz="2000" spc="-5" dirty="0">
                <a:latin typeface="Calibri" pitchFamily="34" charset="0"/>
                <a:cs typeface="Calibri"/>
              </a:rPr>
              <a:t>a 3.    </a:t>
            </a:r>
          </a:p>
          <a:p>
            <a:pPr marL="469900" indent="-457200">
              <a:lnSpc>
                <a:spcPct val="100000"/>
              </a:lnSpc>
              <a:buClr>
                <a:srgbClr val="00B050"/>
              </a:buClr>
              <a:buNone/>
              <a:tabLst>
                <a:tab pos="357505" algn="l"/>
              </a:tabLst>
            </a:pPr>
            <a:r>
              <a:rPr lang="cs-CZ" sz="2000" spc="-5" dirty="0">
                <a:latin typeface="Calibri" pitchFamily="34" charset="0"/>
                <a:cs typeface="Calibri"/>
              </a:rPr>
              <a:t>           </a:t>
            </a:r>
            <a:r>
              <a:rPr lang="cs-CZ" sz="2000" spc="-20" dirty="0">
                <a:latin typeface="Calibri" pitchFamily="34" charset="0"/>
                <a:cs typeface="Calibri"/>
              </a:rPr>
              <a:t>prstem</a:t>
            </a:r>
            <a:r>
              <a:rPr lang="cs-CZ" sz="2000" spc="-50" dirty="0">
                <a:latin typeface="Calibri" pitchFamily="34" charset="0"/>
                <a:cs typeface="Calibri"/>
              </a:rPr>
              <a:t> </a:t>
            </a:r>
            <a:r>
              <a:rPr lang="cs-CZ" sz="2000" spc="-5" dirty="0">
                <a:latin typeface="Calibri" pitchFamily="34" charset="0"/>
                <a:cs typeface="Calibri"/>
              </a:rPr>
              <a:t>ruky</a:t>
            </a:r>
          </a:p>
          <a:p>
            <a:pPr marL="469900" indent="-457200">
              <a:lnSpc>
                <a:spcPct val="100000"/>
              </a:lnSpc>
              <a:buClr>
                <a:srgbClr val="00B050"/>
              </a:buClr>
              <a:buNone/>
              <a:tabLst>
                <a:tab pos="357505" algn="l"/>
              </a:tabLst>
            </a:pPr>
            <a:r>
              <a:rPr lang="cs-CZ" sz="2000" spc="-5" dirty="0">
                <a:latin typeface="Calibri" pitchFamily="34" charset="0"/>
                <a:cs typeface="Calibri"/>
              </a:rPr>
              <a:t>        - </a:t>
            </a:r>
            <a:r>
              <a:rPr lang="cs-CZ" sz="2000" spc="-10" dirty="0">
                <a:latin typeface="Calibri" pitchFamily="34" charset="0"/>
                <a:cs typeface="Calibri"/>
              </a:rPr>
              <a:t>ošetřované </a:t>
            </a:r>
            <a:r>
              <a:rPr lang="cs-CZ" sz="2000" spc="-20" dirty="0">
                <a:latin typeface="Calibri" pitchFamily="34" charset="0"/>
                <a:cs typeface="Calibri"/>
              </a:rPr>
              <a:t>místo </a:t>
            </a:r>
            <a:r>
              <a:rPr lang="cs-CZ" sz="2000" spc="-10" dirty="0">
                <a:latin typeface="Calibri" pitchFamily="34" charset="0"/>
                <a:cs typeface="Calibri"/>
              </a:rPr>
              <a:t>se </a:t>
            </a:r>
            <a:r>
              <a:rPr lang="cs-CZ" sz="2000" spc="-15" dirty="0">
                <a:latin typeface="Calibri" pitchFamily="34" charset="0"/>
                <a:cs typeface="Calibri"/>
              </a:rPr>
              <a:t>roztřese </a:t>
            </a:r>
            <a:r>
              <a:rPr lang="cs-CZ" sz="2000" spc="-10" dirty="0">
                <a:latin typeface="Calibri" pitchFamily="34" charset="0"/>
                <a:cs typeface="Calibri"/>
              </a:rPr>
              <a:t>krátkým </a:t>
            </a:r>
            <a:r>
              <a:rPr lang="cs-CZ" sz="2000" spc="-5" dirty="0">
                <a:latin typeface="Calibri" pitchFamily="34" charset="0"/>
                <a:cs typeface="Calibri"/>
              </a:rPr>
              <a:t>a</a:t>
            </a:r>
            <a:r>
              <a:rPr lang="cs-CZ" sz="2000" spc="105" dirty="0">
                <a:latin typeface="Calibri" pitchFamily="34" charset="0"/>
                <a:cs typeface="Calibri"/>
              </a:rPr>
              <a:t> </a:t>
            </a:r>
            <a:r>
              <a:rPr lang="cs-CZ" sz="2000" spc="-5" dirty="0">
                <a:latin typeface="Calibri" pitchFamily="34" charset="0"/>
                <a:cs typeface="Calibri"/>
              </a:rPr>
              <a:t>rychlým</a:t>
            </a:r>
            <a:r>
              <a:rPr lang="cs-CZ" sz="2000" dirty="0">
                <a:latin typeface="Calibri" pitchFamily="34" charset="0"/>
                <a:cs typeface="Calibri"/>
              </a:rPr>
              <a:t> </a:t>
            </a:r>
            <a:r>
              <a:rPr lang="cs-CZ" sz="2000" spc="-15" dirty="0">
                <a:latin typeface="Calibri" pitchFamily="34" charset="0"/>
              </a:rPr>
              <a:t>pohybem, </a:t>
            </a:r>
          </a:p>
          <a:p>
            <a:pPr marL="469900" indent="-457200">
              <a:lnSpc>
                <a:spcPct val="100000"/>
              </a:lnSpc>
              <a:buClr>
                <a:srgbClr val="00B050"/>
              </a:buClr>
              <a:buNone/>
              <a:tabLst>
                <a:tab pos="357505" algn="l"/>
              </a:tabLst>
            </a:pPr>
            <a:r>
              <a:rPr lang="cs-CZ" sz="2000" spc="-15" dirty="0">
                <a:latin typeface="Calibri" pitchFamily="34" charset="0"/>
              </a:rPr>
              <a:t>           </a:t>
            </a:r>
            <a:r>
              <a:rPr lang="cs-CZ" sz="2000" spc="-5" dirty="0">
                <a:latin typeface="Calibri" pitchFamily="34" charset="0"/>
              </a:rPr>
              <a:t>opakujícím se </a:t>
            </a:r>
            <a:r>
              <a:rPr lang="cs-CZ" sz="2000" spc="-20" dirty="0">
                <a:latin typeface="Calibri" pitchFamily="34" charset="0"/>
              </a:rPr>
              <a:t>několikrát </a:t>
            </a:r>
            <a:r>
              <a:rPr lang="cs-CZ" sz="2000" spc="-15" dirty="0">
                <a:latin typeface="Calibri" pitchFamily="34" charset="0"/>
              </a:rPr>
              <a:t>za</a:t>
            </a:r>
            <a:r>
              <a:rPr lang="cs-CZ" sz="2000" spc="85" dirty="0">
                <a:latin typeface="Calibri" pitchFamily="34" charset="0"/>
              </a:rPr>
              <a:t> </a:t>
            </a:r>
            <a:r>
              <a:rPr lang="cs-CZ" sz="2000" spc="-10" dirty="0">
                <a:latin typeface="Calibri" pitchFamily="34" charset="0"/>
              </a:rPr>
              <a:t>sebou</a:t>
            </a:r>
          </a:p>
          <a:p>
            <a:pPr marL="469900" indent="-457200">
              <a:lnSpc>
                <a:spcPct val="100000"/>
              </a:lnSpc>
              <a:buClr>
                <a:srgbClr val="00B050"/>
              </a:buClr>
              <a:buNone/>
              <a:tabLst>
                <a:tab pos="357505" algn="l"/>
              </a:tabLst>
            </a:pPr>
            <a:r>
              <a:rPr lang="cs-CZ" sz="2000" spc="-10" dirty="0">
                <a:latin typeface="Calibri" pitchFamily="34" charset="0"/>
                <a:cs typeface="Calibri"/>
              </a:rPr>
              <a:t>         - </a:t>
            </a:r>
            <a:r>
              <a:rPr lang="cs-CZ" sz="2000" dirty="0">
                <a:latin typeface="Calibri" pitchFamily="34" charset="0"/>
                <a:cs typeface="Calibri"/>
              </a:rPr>
              <a:t>při </a:t>
            </a:r>
            <a:r>
              <a:rPr lang="cs-CZ" sz="2000" spc="-10" dirty="0">
                <a:latin typeface="Calibri" pitchFamily="34" charset="0"/>
                <a:cs typeface="Calibri"/>
              </a:rPr>
              <a:t>prochvívání některých </a:t>
            </a:r>
            <a:r>
              <a:rPr lang="cs-CZ" sz="2000" spc="-15" dirty="0">
                <a:latin typeface="Calibri" pitchFamily="34" charset="0"/>
                <a:cs typeface="Calibri"/>
              </a:rPr>
              <a:t>částí </a:t>
            </a:r>
            <a:r>
              <a:rPr lang="cs-CZ" sz="2000" spc="-10" dirty="0">
                <a:latin typeface="Calibri" pitchFamily="34" charset="0"/>
                <a:cs typeface="Calibri"/>
              </a:rPr>
              <a:t>těla se ruka</a:t>
            </a:r>
            <a:r>
              <a:rPr lang="cs-CZ" sz="2000" spc="95" dirty="0">
                <a:latin typeface="Calibri" pitchFamily="34" charset="0"/>
                <a:cs typeface="Calibri"/>
              </a:rPr>
              <a:t> </a:t>
            </a:r>
            <a:r>
              <a:rPr lang="cs-CZ" sz="2000" spc="-5" dirty="0">
                <a:latin typeface="Calibri" pitchFamily="34" charset="0"/>
                <a:cs typeface="Calibri"/>
              </a:rPr>
              <a:t>pohybuje</a:t>
            </a:r>
            <a:r>
              <a:rPr lang="cs-CZ" sz="2000" dirty="0">
                <a:latin typeface="Calibri" pitchFamily="34" charset="0"/>
                <a:cs typeface="Calibri"/>
              </a:rPr>
              <a:t> </a:t>
            </a:r>
            <a:r>
              <a:rPr lang="cs-CZ" sz="2000" spc="-5" dirty="0">
                <a:latin typeface="Calibri" pitchFamily="34" charset="0"/>
                <a:cs typeface="Calibri"/>
              </a:rPr>
              <a:t>pomalu </a:t>
            </a:r>
            <a:r>
              <a:rPr lang="cs-CZ" sz="2000" spc="-25" dirty="0">
                <a:latin typeface="Calibri" pitchFamily="34" charset="0"/>
                <a:cs typeface="Calibri"/>
              </a:rPr>
              <a:t>ve </a:t>
            </a:r>
          </a:p>
          <a:p>
            <a:pPr marL="469900" indent="-457200">
              <a:lnSpc>
                <a:spcPct val="100000"/>
              </a:lnSpc>
              <a:buClr>
                <a:srgbClr val="00B050"/>
              </a:buClr>
              <a:buNone/>
              <a:tabLst>
                <a:tab pos="357505" algn="l"/>
              </a:tabLst>
            </a:pPr>
            <a:r>
              <a:rPr lang="cs-CZ" sz="2000" spc="-25" dirty="0">
                <a:latin typeface="Calibri" pitchFamily="34" charset="0"/>
                <a:cs typeface="Calibri"/>
              </a:rPr>
              <a:t>            </a:t>
            </a:r>
            <a:r>
              <a:rPr lang="cs-CZ" sz="2000" spc="-15" dirty="0">
                <a:latin typeface="Calibri" pitchFamily="34" charset="0"/>
                <a:cs typeface="Calibri"/>
              </a:rPr>
              <a:t>tvaru</a:t>
            </a:r>
            <a:r>
              <a:rPr lang="cs-CZ" sz="2000" spc="20" dirty="0">
                <a:latin typeface="Calibri" pitchFamily="34" charset="0"/>
                <a:cs typeface="Calibri"/>
              </a:rPr>
              <a:t> </a:t>
            </a:r>
            <a:r>
              <a:rPr lang="cs-CZ" sz="2000" spc="-10" dirty="0">
                <a:latin typeface="Calibri" pitchFamily="34" charset="0"/>
                <a:cs typeface="Calibri"/>
              </a:rPr>
              <a:t>vlnovky</a:t>
            </a:r>
          </a:p>
          <a:p>
            <a:pPr marL="469900" indent="-457200">
              <a:lnSpc>
                <a:spcPct val="100000"/>
              </a:lnSpc>
              <a:buClr>
                <a:srgbClr val="00B050"/>
              </a:buClr>
              <a:buNone/>
              <a:tabLst>
                <a:tab pos="357505" algn="l"/>
              </a:tabLst>
            </a:pPr>
            <a:r>
              <a:rPr lang="cs-CZ" sz="2000" spc="-10" dirty="0">
                <a:latin typeface="Calibri" pitchFamily="34" charset="0"/>
                <a:cs typeface="Calibri"/>
              </a:rPr>
              <a:t>        </a:t>
            </a:r>
          </a:p>
          <a:p>
            <a:pPr marL="469900" indent="-457200">
              <a:lnSpc>
                <a:spcPct val="100000"/>
              </a:lnSpc>
              <a:buClr>
                <a:srgbClr val="00B050"/>
              </a:buClr>
              <a:buNone/>
              <a:tabLst>
                <a:tab pos="357505" algn="l"/>
              </a:tabLst>
            </a:pPr>
            <a:r>
              <a:rPr lang="cs-CZ" sz="2000" spc="-10" dirty="0">
                <a:latin typeface="Calibri" pitchFamily="34" charset="0"/>
                <a:cs typeface="Calibri"/>
              </a:rPr>
              <a:t>        </a:t>
            </a:r>
            <a:r>
              <a:rPr lang="cs-CZ" sz="2000" i="1" spc="-10" dirty="0">
                <a:latin typeface="Calibri" pitchFamily="34" charset="0"/>
                <a:cs typeface="Calibri"/>
              </a:rPr>
              <a:t>Potřásání </a:t>
            </a:r>
            <a:r>
              <a:rPr lang="cs-CZ" sz="2000" i="1" spc="-5" dirty="0">
                <a:latin typeface="Calibri" pitchFamily="34" charset="0"/>
                <a:cs typeface="Calibri"/>
              </a:rPr>
              <a:t>a </a:t>
            </a:r>
            <a:r>
              <a:rPr lang="cs-CZ" sz="2000" i="1" spc="-10" dirty="0">
                <a:latin typeface="Calibri" pitchFamily="34" charset="0"/>
                <a:cs typeface="Calibri"/>
              </a:rPr>
              <a:t>natřásání </a:t>
            </a:r>
            <a:r>
              <a:rPr lang="cs-CZ" sz="2000" spc="-5" dirty="0">
                <a:latin typeface="Calibri" pitchFamily="34" charset="0"/>
                <a:cs typeface="Calibri"/>
              </a:rPr>
              <a:t>patří k </a:t>
            </a:r>
            <a:r>
              <a:rPr lang="cs-CZ" sz="2000" spc="-10" dirty="0">
                <a:latin typeface="Calibri" pitchFamily="34" charset="0"/>
                <a:cs typeface="Calibri"/>
              </a:rPr>
              <a:t>silnějším </a:t>
            </a:r>
            <a:r>
              <a:rPr lang="cs-CZ" sz="2000" spc="-25" dirty="0">
                <a:latin typeface="Calibri" pitchFamily="34" charset="0"/>
                <a:cs typeface="Calibri"/>
              </a:rPr>
              <a:t>úkonům </a:t>
            </a:r>
            <a:r>
              <a:rPr lang="cs-CZ" sz="2000" spc="-15" dirty="0">
                <a:latin typeface="Calibri" pitchFamily="34" charset="0"/>
                <a:cs typeface="Calibri"/>
              </a:rPr>
              <a:t>chvění a </a:t>
            </a:r>
            <a:r>
              <a:rPr lang="cs-CZ" sz="2000" spc="-5" dirty="0">
                <a:latin typeface="Calibri" pitchFamily="34" charset="0"/>
                <a:cs typeface="Calibri"/>
              </a:rPr>
              <a:t>uplatňují</a:t>
            </a:r>
            <a:r>
              <a:rPr lang="cs-CZ" sz="2000" dirty="0">
                <a:latin typeface="Calibri" pitchFamily="34" charset="0"/>
                <a:cs typeface="Calibri"/>
              </a:rPr>
              <a:t> </a:t>
            </a:r>
            <a:r>
              <a:rPr lang="cs-CZ" sz="2000" spc="-10" dirty="0">
                <a:latin typeface="Calibri" pitchFamily="34" charset="0"/>
              </a:rPr>
              <a:t>se </a:t>
            </a:r>
            <a:r>
              <a:rPr lang="cs-CZ" sz="2000" spc="-5" dirty="0">
                <a:latin typeface="Calibri" pitchFamily="34" charset="0"/>
              </a:rPr>
              <a:t>na</a:t>
            </a:r>
            <a:r>
              <a:rPr lang="cs-CZ" sz="2000" spc="-55" dirty="0">
                <a:latin typeface="Calibri" pitchFamily="34" charset="0"/>
              </a:rPr>
              <a:t> </a:t>
            </a:r>
            <a:r>
              <a:rPr lang="cs-CZ" sz="2000" spc="-10" dirty="0">
                <a:latin typeface="Calibri" pitchFamily="34" charset="0"/>
              </a:rPr>
              <a:t>končetinách. Patří sem i </a:t>
            </a:r>
            <a:r>
              <a:rPr lang="cs-CZ" sz="2000" spc="-15" dirty="0">
                <a:latin typeface="Calibri" pitchFamily="34" charset="0"/>
                <a:cs typeface="Calibri"/>
              </a:rPr>
              <a:t>přehazování </a:t>
            </a:r>
            <a:r>
              <a:rPr lang="cs-CZ" sz="2000" spc="-5" dirty="0">
                <a:latin typeface="Calibri" pitchFamily="34" charset="0"/>
                <a:cs typeface="Calibri"/>
              </a:rPr>
              <a:t>břišních</a:t>
            </a:r>
            <a:r>
              <a:rPr lang="cs-CZ" sz="2000" spc="5" dirty="0">
                <a:latin typeface="Calibri" pitchFamily="34" charset="0"/>
                <a:cs typeface="Calibri"/>
              </a:rPr>
              <a:t> </a:t>
            </a:r>
            <a:r>
              <a:rPr lang="cs-CZ" sz="2000" spc="-20" dirty="0">
                <a:latin typeface="Calibri" pitchFamily="34" charset="0"/>
                <a:cs typeface="Calibri"/>
              </a:rPr>
              <a:t>svalů (stěny)</a:t>
            </a:r>
          </a:p>
          <a:p>
            <a:pPr marL="469900" indent="-457200">
              <a:lnSpc>
                <a:spcPct val="100000"/>
              </a:lnSpc>
              <a:buClr>
                <a:srgbClr val="00B050"/>
              </a:buClr>
              <a:buNone/>
              <a:tabLst>
                <a:tab pos="357505" algn="l"/>
              </a:tabLst>
            </a:pPr>
            <a:endParaRPr lang="cs-CZ" sz="2000" dirty="0">
              <a:latin typeface="Calibri" pitchFamily="34" charset="0"/>
              <a:cs typeface="Calibri"/>
            </a:endParaRPr>
          </a:p>
          <a:p>
            <a:pPr marL="469900" indent="-457200">
              <a:lnSpc>
                <a:spcPct val="100000"/>
              </a:lnSpc>
              <a:buClr>
                <a:srgbClr val="00B050"/>
              </a:buClr>
              <a:buNone/>
              <a:tabLst>
                <a:tab pos="357505" algn="l"/>
              </a:tabLst>
            </a:pPr>
            <a:r>
              <a:rPr lang="cs-CZ" sz="2000" spc="-10" dirty="0">
                <a:latin typeface="Calibri" pitchFamily="34" charset="0"/>
                <a:cs typeface="Calibri"/>
              </a:rPr>
              <a:t>        - intenzívní </a:t>
            </a:r>
            <a:r>
              <a:rPr lang="cs-CZ" sz="2000" spc="-15" dirty="0">
                <a:latin typeface="Calibri" pitchFamily="34" charset="0"/>
                <a:cs typeface="Calibri"/>
              </a:rPr>
              <a:t>chvění </a:t>
            </a:r>
            <a:r>
              <a:rPr lang="cs-CZ" sz="2000" spc="-5" dirty="0">
                <a:latin typeface="Calibri" pitchFamily="34" charset="0"/>
                <a:cs typeface="Calibri"/>
              </a:rPr>
              <a:t> působí </a:t>
            </a:r>
            <a:r>
              <a:rPr lang="cs-CZ" sz="2000" spc="-10" dirty="0">
                <a:latin typeface="Calibri" pitchFamily="34" charset="0"/>
                <a:cs typeface="Calibri"/>
              </a:rPr>
              <a:t>tonizačně, jemné </a:t>
            </a:r>
            <a:r>
              <a:rPr lang="cs-CZ" sz="2000" spc="-15" dirty="0">
                <a:latin typeface="Calibri" pitchFamily="34" charset="0"/>
                <a:cs typeface="Calibri"/>
              </a:rPr>
              <a:t>chvění </a:t>
            </a:r>
            <a:r>
              <a:rPr lang="cs-CZ" sz="2000" spc="-5" dirty="0">
                <a:latin typeface="Calibri" pitchFamily="34" charset="0"/>
                <a:cs typeface="Calibri"/>
              </a:rPr>
              <a:t> mírně</a:t>
            </a:r>
            <a:r>
              <a:rPr lang="cs-CZ" sz="2000" spc="175" dirty="0">
                <a:latin typeface="Calibri" pitchFamily="34" charset="0"/>
                <a:cs typeface="Calibri"/>
              </a:rPr>
              <a:t> </a:t>
            </a:r>
            <a:r>
              <a:rPr lang="cs-CZ" sz="2000" spc="-15" dirty="0">
                <a:latin typeface="Calibri" pitchFamily="34" charset="0"/>
                <a:cs typeface="Calibri"/>
              </a:rPr>
              <a:t>relaxačně</a:t>
            </a:r>
            <a:endParaRPr lang="cs-CZ" sz="2000" dirty="0">
              <a:latin typeface="Calibri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2819400"/>
            <a:ext cx="229044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cs-CZ" sz="2000" spc="-1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Chvění </a:t>
            </a:r>
            <a:r>
              <a:rPr lang="cs-CZ" sz="2000" spc="-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na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spc="-1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zádech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  <a:p>
            <a:pPr marL="524510">
              <a:lnSpc>
                <a:spcPct val="100000"/>
              </a:lnSpc>
              <a:spcBef>
                <a:spcPts val="480"/>
              </a:spcBef>
            </a:pPr>
            <a:r>
              <a:rPr lang="cs-CZ" sz="2000" spc="-1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vidličkou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75050" y="1424050"/>
            <a:ext cx="5111750" cy="3551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1390650">
              <a:lnSpc>
                <a:spcPct val="100000"/>
              </a:lnSpc>
            </a:pPr>
            <a:r>
              <a:rPr spc="-15" dirty="0"/>
              <a:t>Klasická</a:t>
            </a:r>
            <a:r>
              <a:rPr spc="-40" dirty="0"/>
              <a:t> </a:t>
            </a:r>
            <a:r>
              <a:rPr spc="-5" dirty="0"/>
              <a:t>masáž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228600" y="1981200"/>
            <a:ext cx="7498080" cy="2782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spcBef>
                <a:spcPts val="48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/>
              <a:buChar char=""/>
              <a:tabLst>
                <a:tab pos="357505" algn="l"/>
              </a:tabLst>
            </a:pPr>
            <a:r>
              <a:rPr lang="cs-CZ" sz="2000" dirty="0">
                <a:latin typeface="Calibri"/>
                <a:cs typeface="Calibri"/>
              </a:rPr>
              <a:t>První </a:t>
            </a:r>
            <a:r>
              <a:rPr lang="cs-CZ" sz="2000" spc="-15" dirty="0">
                <a:latin typeface="Calibri"/>
                <a:cs typeface="Calibri"/>
              </a:rPr>
              <a:t>česká </a:t>
            </a:r>
            <a:r>
              <a:rPr lang="cs-CZ" sz="2000" spc="-5" dirty="0">
                <a:latin typeface="Calibri"/>
                <a:cs typeface="Calibri"/>
              </a:rPr>
              <a:t>publikace – </a:t>
            </a:r>
            <a:r>
              <a:rPr lang="cs-CZ" sz="2000" spc="-110" dirty="0">
                <a:latin typeface="Calibri"/>
                <a:cs typeface="Calibri"/>
              </a:rPr>
              <a:t>V. </a:t>
            </a:r>
            <a:r>
              <a:rPr lang="cs-CZ" sz="2000" spc="-10" dirty="0">
                <a:latin typeface="Calibri"/>
                <a:cs typeface="Calibri"/>
              </a:rPr>
              <a:t>Chlumský </a:t>
            </a:r>
            <a:r>
              <a:rPr lang="cs-CZ" sz="2000" spc="-5" dirty="0">
                <a:latin typeface="Calibri"/>
                <a:cs typeface="Calibri"/>
              </a:rPr>
              <a:t>– </a:t>
            </a:r>
            <a:r>
              <a:rPr lang="cs-CZ" sz="2000" spc="-10" dirty="0">
                <a:latin typeface="Calibri"/>
                <a:cs typeface="Calibri"/>
              </a:rPr>
              <a:t>1906 </a:t>
            </a:r>
            <a:r>
              <a:rPr lang="cs-CZ" sz="2000" spc="-5" dirty="0">
                <a:latin typeface="Calibri"/>
                <a:cs typeface="Calibri"/>
              </a:rPr>
              <a:t>v</a:t>
            </a:r>
            <a:r>
              <a:rPr lang="cs-CZ" sz="2000" spc="265" dirty="0">
                <a:latin typeface="Calibri"/>
                <a:cs typeface="Calibri"/>
              </a:rPr>
              <a:t> </a:t>
            </a:r>
            <a:r>
              <a:rPr lang="cs-CZ" sz="2000" spc="-25" dirty="0">
                <a:latin typeface="Calibri"/>
                <a:cs typeface="Calibri"/>
              </a:rPr>
              <a:t>Praze</a:t>
            </a:r>
            <a:endParaRPr lang="cs-CZ" sz="2000" dirty="0">
              <a:latin typeface="Calibri"/>
              <a:cs typeface="Calibri"/>
            </a:endParaRPr>
          </a:p>
          <a:p>
            <a:pPr marL="356870" indent="-344170">
              <a:spcBef>
                <a:spcPts val="48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/>
              <a:buChar char=""/>
              <a:tabLst>
                <a:tab pos="357505" algn="l"/>
              </a:tabLst>
            </a:pPr>
            <a:r>
              <a:rPr lang="cs-CZ" sz="2000" spc="-25" dirty="0">
                <a:latin typeface="Calibri"/>
                <a:cs typeface="Calibri"/>
              </a:rPr>
              <a:t>ve </a:t>
            </a:r>
            <a:r>
              <a:rPr lang="cs-CZ" sz="2000" spc="-10" dirty="0">
                <a:latin typeface="Calibri"/>
                <a:cs typeface="Calibri"/>
              </a:rPr>
              <a:t>30. letech </a:t>
            </a:r>
            <a:r>
              <a:rPr lang="cs-CZ" sz="2000" spc="-110" dirty="0">
                <a:latin typeface="Calibri"/>
                <a:cs typeface="Calibri"/>
              </a:rPr>
              <a:t>V.</a:t>
            </a:r>
            <a:r>
              <a:rPr lang="cs-CZ" sz="2000" spc="35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Chlumský – prosazuje švédskou masáž</a:t>
            </a:r>
            <a:endParaRPr lang="cs-CZ" sz="2000" dirty="0">
              <a:latin typeface="Calibri"/>
              <a:cs typeface="Calibri"/>
            </a:endParaRPr>
          </a:p>
          <a:p>
            <a:pPr marL="356870" indent="-344170">
              <a:spcBef>
                <a:spcPts val="48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/>
              <a:buChar char=""/>
              <a:tabLst>
                <a:tab pos="357505" algn="l"/>
              </a:tabLst>
            </a:pPr>
            <a:r>
              <a:rPr lang="cs-CZ" sz="2000" spc="110" dirty="0">
                <a:latin typeface="Calibri" pitchFamily="34" charset="0"/>
                <a:cs typeface="Calibri"/>
              </a:rPr>
              <a:t>u </a:t>
            </a:r>
            <a:r>
              <a:rPr lang="cs-CZ" sz="2000" spc="-15" dirty="0">
                <a:latin typeface="Calibri" pitchFamily="34" charset="0"/>
              </a:rPr>
              <a:t>Zabludowského </a:t>
            </a:r>
            <a:r>
              <a:rPr lang="cs-CZ" sz="2000" spc="-5" dirty="0">
                <a:latin typeface="Calibri" pitchFamily="34" charset="0"/>
              </a:rPr>
              <a:t>v Berlíně na speciálním masážním</a:t>
            </a:r>
            <a:r>
              <a:rPr lang="cs-CZ" sz="2000" spc="15" dirty="0">
                <a:latin typeface="Calibri" pitchFamily="34" charset="0"/>
              </a:rPr>
              <a:t> </a:t>
            </a:r>
            <a:r>
              <a:rPr lang="cs-CZ" sz="2000" spc="-5" dirty="0">
                <a:latin typeface="Calibri" pitchFamily="34" charset="0"/>
              </a:rPr>
              <a:t>oddělení </a:t>
            </a:r>
            <a:r>
              <a:rPr lang="cs-CZ" sz="2000" spc="-15" dirty="0">
                <a:latin typeface="Calibri" pitchFamily="34" charset="0"/>
                <a:cs typeface="Calibri"/>
              </a:rPr>
              <a:t>studoval  </a:t>
            </a:r>
            <a:r>
              <a:rPr lang="cs-CZ" sz="2000" dirty="0">
                <a:latin typeface="Calibri" pitchFamily="34" charset="0"/>
                <a:cs typeface="Calibri"/>
              </a:rPr>
              <a:t>F.</a:t>
            </a:r>
            <a:r>
              <a:rPr lang="cs-CZ" sz="2000" spc="-70" dirty="0">
                <a:latin typeface="Calibri" pitchFamily="34" charset="0"/>
                <a:cs typeface="Calibri"/>
              </a:rPr>
              <a:t> </a:t>
            </a:r>
            <a:r>
              <a:rPr lang="cs-CZ" sz="2000" spc="-10" dirty="0">
                <a:latin typeface="Calibri" pitchFamily="34" charset="0"/>
                <a:cs typeface="Calibri"/>
              </a:rPr>
              <a:t>Cmunt</a:t>
            </a:r>
          </a:p>
          <a:p>
            <a:pPr marL="356870" indent="-344170">
              <a:spcBef>
                <a:spcPts val="48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/>
              <a:buChar char=""/>
              <a:tabLst>
                <a:tab pos="357505" algn="l"/>
              </a:tabLst>
            </a:pPr>
            <a:r>
              <a:rPr lang="cs-CZ" sz="2000" spc="-5" dirty="0">
                <a:latin typeface="Calibri"/>
                <a:cs typeface="Calibri"/>
              </a:rPr>
              <a:t>Naše </a:t>
            </a:r>
            <a:r>
              <a:rPr lang="cs-CZ" sz="2000" spc="-10" dirty="0">
                <a:latin typeface="Calibri"/>
                <a:cs typeface="Calibri"/>
              </a:rPr>
              <a:t>masáž </a:t>
            </a:r>
            <a:r>
              <a:rPr lang="cs-CZ" sz="2000" spc="-5" dirty="0">
                <a:latin typeface="Calibri"/>
                <a:cs typeface="Calibri"/>
              </a:rPr>
              <a:t>je </a:t>
            </a:r>
            <a:r>
              <a:rPr lang="cs-CZ" sz="2000" dirty="0">
                <a:latin typeface="Calibri"/>
                <a:cs typeface="Calibri"/>
              </a:rPr>
              <a:t>po </a:t>
            </a:r>
            <a:r>
              <a:rPr lang="cs-CZ" sz="2000" spc="-15" dirty="0">
                <a:latin typeface="Calibri"/>
                <a:cs typeface="Calibri"/>
              </a:rPr>
              <a:t>technické stránce </a:t>
            </a:r>
            <a:r>
              <a:rPr lang="cs-CZ" sz="2000" spc="-20" dirty="0">
                <a:latin typeface="Calibri"/>
                <a:cs typeface="Calibri"/>
              </a:rPr>
              <a:t>odvozena </a:t>
            </a:r>
            <a:r>
              <a:rPr lang="cs-CZ" sz="2000" spc="-5" dirty="0">
                <a:latin typeface="Calibri"/>
                <a:cs typeface="Calibri"/>
              </a:rPr>
              <a:t>od způsobu</a:t>
            </a:r>
            <a:r>
              <a:rPr lang="cs-CZ" sz="2000" spc="195" dirty="0">
                <a:latin typeface="Calibri"/>
                <a:cs typeface="Calibri"/>
              </a:rPr>
              <a:t> </a:t>
            </a:r>
            <a:r>
              <a:rPr lang="cs-CZ" sz="2000" spc="-15" dirty="0">
                <a:latin typeface="Calibri"/>
                <a:cs typeface="Calibri"/>
              </a:rPr>
              <a:t>Zabludowského</a:t>
            </a:r>
            <a:endParaRPr lang="cs-CZ" sz="2000" dirty="0">
              <a:latin typeface="Calibri"/>
              <a:cs typeface="Calibri"/>
            </a:endParaRPr>
          </a:p>
          <a:p>
            <a:pPr marL="356870" indent="-344170">
              <a:spcBef>
                <a:spcPts val="48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/>
              <a:buChar char=""/>
              <a:tabLst>
                <a:tab pos="357505" algn="l"/>
              </a:tabLst>
            </a:pPr>
            <a:r>
              <a:rPr lang="cs-CZ" sz="2000" spc="70" dirty="0">
                <a:latin typeface="Calibri" pitchFamily="34" charset="0"/>
                <a:cs typeface="Calibri"/>
              </a:rPr>
              <a:t>F.</a:t>
            </a:r>
            <a:r>
              <a:rPr lang="cs-CZ" sz="2000" spc="-15" dirty="0">
                <a:latin typeface="Calibri" pitchFamily="34" charset="0"/>
                <a:cs typeface="Calibri"/>
              </a:rPr>
              <a:t>Cmunt následně u nás </a:t>
            </a:r>
            <a:r>
              <a:rPr lang="cs-CZ" sz="2000" spc="-20" dirty="0">
                <a:latin typeface="Calibri" pitchFamily="34" charset="0"/>
              </a:rPr>
              <a:t>vyškolil </a:t>
            </a:r>
            <a:r>
              <a:rPr lang="cs-CZ" sz="2000" spc="-15" dirty="0">
                <a:latin typeface="Calibri" pitchFamily="34" charset="0"/>
              </a:rPr>
              <a:t>velký </a:t>
            </a:r>
            <a:r>
              <a:rPr lang="cs-CZ" sz="2000" spc="-5" dirty="0">
                <a:latin typeface="Calibri" pitchFamily="34" charset="0"/>
              </a:rPr>
              <a:t>počet</a:t>
            </a:r>
            <a:r>
              <a:rPr lang="cs-CZ" sz="2000" spc="40" dirty="0">
                <a:latin typeface="Calibri" pitchFamily="34" charset="0"/>
              </a:rPr>
              <a:t> </a:t>
            </a:r>
            <a:r>
              <a:rPr lang="cs-CZ" sz="2000" spc="-10" dirty="0">
                <a:latin typeface="Calibri" pitchFamily="34" charset="0"/>
              </a:rPr>
              <a:t>masérů</a:t>
            </a:r>
          </a:p>
          <a:p>
            <a:pPr marL="356870" indent="-344170">
              <a:spcBef>
                <a:spcPts val="48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/>
              <a:buChar char=""/>
              <a:tabLst>
                <a:tab pos="357505" algn="l"/>
              </a:tabLst>
            </a:pPr>
            <a:r>
              <a:rPr lang="cs-CZ" sz="2000" spc="110" dirty="0">
                <a:latin typeface="Calibri" pitchFamily="34" charset="0"/>
              </a:rPr>
              <a:t>o </a:t>
            </a:r>
            <a:r>
              <a:rPr lang="cs-CZ" sz="2000" spc="-5" dirty="0">
                <a:latin typeface="Calibri" pitchFamily="34" charset="0"/>
              </a:rPr>
              <a:t>další </a:t>
            </a:r>
            <a:r>
              <a:rPr lang="cs-CZ" sz="2000" spc="-15" dirty="0">
                <a:latin typeface="Calibri" pitchFamily="34" charset="0"/>
              </a:rPr>
              <a:t>rozšíření masáže  </a:t>
            </a:r>
            <a:r>
              <a:rPr lang="cs-CZ" sz="2000" spc="-10" dirty="0">
                <a:latin typeface="Calibri" pitchFamily="34" charset="0"/>
              </a:rPr>
              <a:t>se </a:t>
            </a:r>
            <a:r>
              <a:rPr lang="cs-CZ" sz="2000" spc="-5" dirty="0">
                <a:latin typeface="Calibri" pitchFamily="34" charset="0"/>
              </a:rPr>
              <a:t>zasloužili </a:t>
            </a:r>
            <a:r>
              <a:rPr lang="cs-CZ" sz="2000" dirty="0">
                <a:latin typeface="Calibri" pitchFamily="34" charset="0"/>
              </a:rPr>
              <a:t>páni </a:t>
            </a:r>
            <a:r>
              <a:rPr lang="cs-CZ" sz="2000" spc="-25" dirty="0">
                <a:latin typeface="Calibri" pitchFamily="34" charset="0"/>
              </a:rPr>
              <a:t>Přerovský, </a:t>
            </a:r>
            <a:r>
              <a:rPr lang="cs-CZ" sz="2000" spc="-5" dirty="0">
                <a:latin typeface="Calibri" pitchFamily="34" charset="0"/>
              </a:rPr>
              <a:t>Lenoch a</a:t>
            </a:r>
            <a:r>
              <a:rPr lang="cs-CZ" sz="2000" spc="55" dirty="0">
                <a:latin typeface="Calibri" pitchFamily="34" charset="0"/>
              </a:rPr>
              <a:t> </a:t>
            </a:r>
            <a:r>
              <a:rPr lang="cs-CZ" sz="2000" spc="-5" dirty="0">
                <a:latin typeface="Calibri" pitchFamily="34" charset="0"/>
              </a:rPr>
              <a:t>jiní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1390650">
              <a:lnSpc>
                <a:spcPct val="100000"/>
              </a:lnSpc>
            </a:pPr>
            <a:r>
              <a:rPr spc="-15" dirty="0"/>
              <a:t>Klasická</a:t>
            </a:r>
            <a:r>
              <a:rPr spc="-40" dirty="0"/>
              <a:t> </a:t>
            </a:r>
            <a:r>
              <a:rPr spc="-5" dirty="0"/>
              <a:t>masáž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644" y="1371600"/>
            <a:ext cx="8455356" cy="5347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buFont typeface="Wingdings"/>
              <a:buChar char=""/>
              <a:tabLst>
                <a:tab pos="357505" algn="l"/>
              </a:tabLst>
            </a:pPr>
            <a:r>
              <a:rPr lang="cs-CZ" sz="2000" spc="-20" dirty="0">
                <a:solidFill>
                  <a:srgbClr val="00B050"/>
                </a:solidFill>
                <a:latin typeface="Calibri"/>
                <a:cs typeface="Calibri"/>
              </a:rPr>
              <a:t>Pasivní  pohyby </a:t>
            </a:r>
            <a:r>
              <a:rPr lang="cs-CZ" sz="2000" spc="-5" dirty="0">
                <a:solidFill>
                  <a:srgbClr val="00B050"/>
                </a:solidFill>
                <a:latin typeface="Calibri"/>
                <a:cs typeface="Calibri"/>
              </a:rPr>
              <a:t>v kloubech </a:t>
            </a:r>
          </a:p>
          <a:p>
            <a:pPr marL="356870" indent="-344170">
              <a:lnSpc>
                <a:spcPct val="100000"/>
              </a:lnSpc>
              <a:tabLst>
                <a:tab pos="357505" algn="l"/>
              </a:tabLst>
            </a:pPr>
            <a:r>
              <a:rPr lang="cs-CZ" sz="2000" spc="-5" dirty="0">
                <a:solidFill>
                  <a:srgbClr val="00B050"/>
                </a:solidFill>
                <a:latin typeface="Calibri"/>
                <a:cs typeface="Calibri"/>
              </a:rPr>
              <a:t>                                         </a:t>
            </a:r>
            <a:r>
              <a:rPr lang="cs-CZ" sz="2000" spc="-5" dirty="0">
                <a:latin typeface="Calibri"/>
                <a:cs typeface="Calibri"/>
              </a:rPr>
              <a:t>- </a:t>
            </a:r>
            <a:r>
              <a:rPr sz="2000" spc="-5" dirty="0" err="1">
                <a:latin typeface="Calibri"/>
                <a:cs typeface="Calibri"/>
              </a:rPr>
              <a:t>vliv</a:t>
            </a:r>
            <a:r>
              <a:rPr sz="2000" spc="-5" dirty="0">
                <a:latin typeface="Calibri"/>
                <a:cs typeface="Calibri"/>
              </a:rPr>
              <a:t> na </a:t>
            </a:r>
            <a:r>
              <a:rPr sz="2000" spc="-10" dirty="0">
                <a:latin typeface="Calibri"/>
                <a:cs typeface="Calibri"/>
              </a:rPr>
              <a:t>prokrvení, </a:t>
            </a:r>
            <a:r>
              <a:rPr sz="2000" spc="-15" dirty="0">
                <a:latin typeface="Calibri"/>
                <a:cs typeface="Calibri"/>
              </a:rPr>
              <a:t>dráždění </a:t>
            </a:r>
            <a:r>
              <a:rPr sz="2000" spc="-5" dirty="0">
                <a:latin typeface="Calibri"/>
                <a:cs typeface="Calibri"/>
              </a:rPr>
              <a:t>hlubokých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nervových</a:t>
            </a:r>
            <a:endParaRPr sz="2000" dirty="0">
              <a:latin typeface="Calibri"/>
              <a:cs typeface="Calibri"/>
            </a:endParaRPr>
          </a:p>
          <a:p>
            <a:pPr marL="2466340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zakončení, </a:t>
            </a:r>
            <a:r>
              <a:rPr sz="2000" spc="-5" dirty="0">
                <a:latin typeface="Calibri"/>
                <a:cs typeface="Calibri"/>
              </a:rPr>
              <a:t>působení </a:t>
            </a:r>
            <a:r>
              <a:rPr sz="2000" dirty="0">
                <a:latin typeface="Calibri"/>
                <a:cs typeface="Calibri"/>
              </a:rPr>
              <a:t>na </a:t>
            </a:r>
            <a:r>
              <a:rPr sz="2000" spc="-10" dirty="0">
                <a:latin typeface="Calibri"/>
                <a:cs typeface="Calibri"/>
              </a:rPr>
              <a:t>vlastní </a:t>
            </a:r>
            <a:r>
              <a:rPr sz="2000" spc="-5" dirty="0">
                <a:latin typeface="Calibri"/>
                <a:cs typeface="Calibri"/>
              </a:rPr>
              <a:t>kloubní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systém</a:t>
            </a:r>
            <a:endParaRPr sz="2000" dirty="0">
              <a:latin typeface="Calibri"/>
              <a:cs typeface="Calibri"/>
            </a:endParaRPr>
          </a:p>
          <a:p>
            <a:pPr marL="2487930" lvl="1" indent="-133985">
              <a:lnSpc>
                <a:spcPct val="100000"/>
              </a:lnSpc>
              <a:buFont typeface="Calibri"/>
              <a:buChar char="-"/>
              <a:tabLst>
                <a:tab pos="2488565" algn="l"/>
              </a:tabLst>
            </a:pPr>
            <a:r>
              <a:rPr sz="2000" spc="-10" dirty="0">
                <a:latin typeface="Calibri"/>
                <a:cs typeface="Calibri"/>
              </a:rPr>
              <a:t>pasivní </a:t>
            </a:r>
            <a:r>
              <a:rPr sz="2000" spc="-5" dirty="0">
                <a:latin typeface="Calibri"/>
                <a:cs typeface="Calibri"/>
              </a:rPr>
              <a:t>( </a:t>
            </a:r>
            <a:r>
              <a:rPr sz="2000" spc="-10" dirty="0">
                <a:latin typeface="Calibri"/>
                <a:cs typeface="Calibri"/>
              </a:rPr>
              <a:t>prováděné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masérem)</a:t>
            </a:r>
            <a:endParaRPr sz="2000" dirty="0">
              <a:latin typeface="Calibri"/>
              <a:cs typeface="Calibri"/>
            </a:endParaRPr>
          </a:p>
          <a:p>
            <a:pPr marL="2487930" lvl="1" indent="-133985">
              <a:lnSpc>
                <a:spcPct val="100000"/>
              </a:lnSpc>
              <a:buFont typeface="Calibri"/>
              <a:buChar char="-"/>
              <a:tabLst>
                <a:tab pos="2488565" algn="l"/>
              </a:tabLst>
            </a:pPr>
            <a:r>
              <a:rPr sz="2000" spc="-5" dirty="0">
                <a:latin typeface="Calibri"/>
                <a:cs typeface="Calibri"/>
              </a:rPr>
              <a:t>aktivní </a:t>
            </a:r>
            <a:r>
              <a:rPr sz="2000" spc="-15" dirty="0">
                <a:latin typeface="Calibri"/>
                <a:cs typeface="Calibri"/>
              </a:rPr>
              <a:t>(masírovaný provádí </a:t>
            </a:r>
            <a:r>
              <a:rPr sz="2000" spc="-10" dirty="0" err="1">
                <a:latin typeface="Calibri"/>
                <a:cs typeface="Calibri"/>
              </a:rPr>
              <a:t>sám</a:t>
            </a:r>
            <a:r>
              <a:rPr sz="2000" spc="-10" dirty="0">
                <a:latin typeface="Calibri"/>
                <a:cs typeface="Calibri"/>
              </a:rPr>
              <a:t>)</a:t>
            </a:r>
            <a:endParaRPr lang="cs-CZ" sz="2000" spc="-10" dirty="0">
              <a:latin typeface="Calibri"/>
              <a:cs typeface="Calibri"/>
            </a:endParaRPr>
          </a:p>
          <a:p>
            <a:pPr marL="2487930" lvl="1" indent="-133985">
              <a:lnSpc>
                <a:spcPct val="100000"/>
              </a:lnSpc>
              <a:buFont typeface="Calibri"/>
              <a:buChar char="-"/>
              <a:tabLst>
                <a:tab pos="2488565" algn="l"/>
              </a:tabLst>
            </a:pPr>
            <a:r>
              <a:rPr lang="cs-CZ" sz="2000" spc="-10" dirty="0">
                <a:latin typeface="Calibri"/>
                <a:cs typeface="Calibri"/>
              </a:rPr>
              <a:t>smíšené</a:t>
            </a:r>
          </a:p>
          <a:p>
            <a:pPr marL="2487930" lvl="1" indent="-133985">
              <a:lnSpc>
                <a:spcPct val="100000"/>
              </a:lnSpc>
              <a:buFont typeface="Calibri"/>
              <a:buChar char="-"/>
              <a:tabLst>
                <a:tab pos="2488565" algn="l"/>
              </a:tabLst>
            </a:pPr>
            <a:endParaRPr lang="cs-CZ" sz="2000" spc="-10" dirty="0">
              <a:latin typeface="Calibri"/>
              <a:cs typeface="Calibri"/>
            </a:endParaRPr>
          </a:p>
          <a:p>
            <a:pPr marL="2487930" lvl="1" indent="-133985">
              <a:lnSpc>
                <a:spcPct val="100000"/>
              </a:lnSpc>
              <a:buFont typeface="Calibri"/>
              <a:buChar char="-"/>
              <a:tabLst>
                <a:tab pos="2488565" algn="l"/>
              </a:tabLst>
            </a:pPr>
            <a:r>
              <a:rPr sz="2000" spc="-5" dirty="0">
                <a:latin typeface="Calibri"/>
                <a:cs typeface="Calibri"/>
              </a:rPr>
              <a:t>v jednom </a:t>
            </a:r>
            <a:r>
              <a:rPr sz="2000" dirty="0">
                <a:latin typeface="Calibri"/>
                <a:cs typeface="Calibri"/>
              </a:rPr>
              <a:t>kloubu: </a:t>
            </a:r>
            <a:r>
              <a:rPr sz="2000" spc="-5" dirty="0">
                <a:latin typeface="Calibri"/>
                <a:cs typeface="Calibri"/>
              </a:rPr>
              <a:t>1</a:t>
            </a:r>
            <a:r>
              <a:rPr lang="cs-CZ" sz="2000" spc="-5" dirty="0">
                <a:latin typeface="Calibri"/>
                <a:cs typeface="Calibri"/>
              </a:rPr>
              <a:t>. </a:t>
            </a:r>
            <a:r>
              <a:rPr lang="cs-CZ" sz="2000" spc="-10" dirty="0">
                <a:latin typeface="Calibri"/>
                <a:cs typeface="Calibri"/>
              </a:rPr>
              <a:t>pohyby ohýbáním </a:t>
            </a:r>
            <a:r>
              <a:rPr lang="cs-CZ" sz="2000" spc="-5" dirty="0">
                <a:latin typeface="Calibri"/>
                <a:cs typeface="Calibri"/>
              </a:rPr>
              <a:t>a</a:t>
            </a:r>
            <a:r>
              <a:rPr lang="cs-CZ" sz="2000" spc="-95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natahováním</a:t>
            </a:r>
            <a:endParaRPr lang="cs-CZ" sz="2000" dirty="0">
              <a:latin typeface="Calibri"/>
              <a:cs typeface="Calibri"/>
            </a:endParaRPr>
          </a:p>
          <a:p>
            <a:pPr marL="4585335">
              <a:lnSpc>
                <a:spcPct val="100000"/>
              </a:lnSpc>
            </a:pPr>
            <a:r>
              <a:rPr lang="cs-CZ" sz="2000" spc="-25" dirty="0">
                <a:latin typeface="Calibri"/>
                <a:cs typeface="Calibri"/>
              </a:rPr>
              <a:t>(flexe </a:t>
            </a:r>
            <a:r>
              <a:rPr lang="cs-CZ" sz="2000" spc="-5" dirty="0">
                <a:latin typeface="Calibri"/>
                <a:cs typeface="Calibri"/>
              </a:rPr>
              <a:t>a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lang="cs-CZ" sz="2000" spc="-20" dirty="0">
                <a:latin typeface="Calibri"/>
                <a:cs typeface="Calibri"/>
              </a:rPr>
              <a:t>extenze)</a:t>
            </a:r>
            <a:endParaRPr lang="cs-CZ" sz="2000" dirty="0">
              <a:latin typeface="Calibri"/>
              <a:cs typeface="Calibri"/>
            </a:endParaRPr>
          </a:p>
          <a:p>
            <a:pPr marL="4354195">
              <a:lnSpc>
                <a:spcPts val="2160"/>
              </a:lnSpc>
            </a:pPr>
            <a:r>
              <a:rPr lang="cs-CZ" sz="2000" spc="-5" dirty="0">
                <a:latin typeface="Calibri"/>
                <a:cs typeface="Calibri"/>
              </a:rPr>
              <a:t>2. </a:t>
            </a:r>
            <a:r>
              <a:rPr lang="cs-CZ" sz="2000" spc="-10" dirty="0">
                <a:latin typeface="Calibri"/>
                <a:cs typeface="Calibri"/>
              </a:rPr>
              <a:t>pohyby </a:t>
            </a:r>
            <a:r>
              <a:rPr lang="cs-CZ" sz="2000" spc="-15" dirty="0">
                <a:latin typeface="Calibri"/>
                <a:cs typeface="Calibri"/>
              </a:rPr>
              <a:t>kroužením </a:t>
            </a:r>
            <a:r>
              <a:rPr lang="cs-CZ" sz="2000" spc="-5" dirty="0">
                <a:latin typeface="Calibri"/>
                <a:cs typeface="Calibri"/>
              </a:rPr>
              <a:t>(ZR i</a:t>
            </a:r>
            <a:r>
              <a:rPr lang="cs-CZ" sz="2000" spc="-45" dirty="0">
                <a:latin typeface="Calibri"/>
                <a:cs typeface="Calibri"/>
              </a:rPr>
              <a:t> </a:t>
            </a:r>
            <a:r>
              <a:rPr lang="cs-CZ" sz="2000" spc="-5" dirty="0">
                <a:latin typeface="Calibri"/>
                <a:cs typeface="Calibri"/>
              </a:rPr>
              <a:t>VR)</a:t>
            </a:r>
          </a:p>
          <a:p>
            <a:pPr marL="4354195">
              <a:lnSpc>
                <a:spcPts val="2160"/>
              </a:lnSpc>
            </a:pPr>
            <a:endParaRPr lang="cs-CZ" sz="2000" dirty="0">
              <a:latin typeface="Calibri"/>
              <a:cs typeface="Calibri"/>
            </a:endParaRPr>
          </a:p>
          <a:p>
            <a:pPr marL="2487930" lvl="1" indent="-133985">
              <a:lnSpc>
                <a:spcPts val="1920"/>
              </a:lnSpc>
              <a:buFont typeface="Calibri"/>
              <a:buChar char="-"/>
              <a:tabLst>
                <a:tab pos="2488565" algn="l"/>
              </a:tabLst>
            </a:pPr>
            <a:r>
              <a:rPr lang="cs-CZ" sz="2000" spc="-25" dirty="0">
                <a:latin typeface="Calibri"/>
                <a:cs typeface="Calibri"/>
              </a:rPr>
              <a:t>ve </a:t>
            </a:r>
            <a:r>
              <a:rPr lang="cs-CZ" sz="2000" spc="-10" dirty="0">
                <a:latin typeface="Calibri"/>
                <a:cs typeface="Calibri"/>
              </a:rPr>
              <a:t>více </a:t>
            </a:r>
            <a:r>
              <a:rPr lang="cs-CZ" sz="2000" spc="-5" dirty="0">
                <a:latin typeface="Calibri"/>
                <a:cs typeface="Calibri"/>
              </a:rPr>
              <a:t>kloubech:  1. </a:t>
            </a:r>
            <a:r>
              <a:rPr lang="cs-CZ" sz="2000" spc="-10" dirty="0">
                <a:latin typeface="Calibri"/>
                <a:cs typeface="Calibri"/>
              </a:rPr>
              <a:t>pohyby </a:t>
            </a:r>
            <a:r>
              <a:rPr lang="cs-CZ" sz="2000" spc="-5" dirty="0">
                <a:latin typeface="Calibri"/>
                <a:cs typeface="Calibri"/>
              </a:rPr>
              <a:t>ohýbáním a</a:t>
            </a:r>
            <a:r>
              <a:rPr lang="cs-CZ" sz="2000" spc="35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natahováním</a:t>
            </a:r>
            <a:endParaRPr lang="cs-CZ" sz="2000" dirty="0">
              <a:latin typeface="Calibri"/>
              <a:cs typeface="Calibri"/>
            </a:endParaRPr>
          </a:p>
          <a:p>
            <a:pPr marL="4411980" marR="27305">
              <a:lnSpc>
                <a:spcPts val="1920"/>
              </a:lnSpc>
              <a:spcBef>
                <a:spcPts val="220"/>
              </a:spcBef>
            </a:pPr>
            <a:r>
              <a:rPr lang="cs-CZ" sz="2000" spc="-10" dirty="0">
                <a:latin typeface="Calibri"/>
                <a:cs typeface="Calibri"/>
              </a:rPr>
              <a:t>   (současně </a:t>
            </a:r>
            <a:r>
              <a:rPr lang="cs-CZ" sz="2000" spc="-5" dirty="0">
                <a:latin typeface="Calibri"/>
                <a:cs typeface="Calibri"/>
              </a:rPr>
              <a:t>v </a:t>
            </a:r>
            <a:r>
              <a:rPr lang="cs-CZ" sz="2000" spc="-15" dirty="0">
                <a:latin typeface="Calibri"/>
                <a:cs typeface="Calibri"/>
              </a:rPr>
              <a:t>kolenním </a:t>
            </a:r>
            <a:r>
              <a:rPr lang="cs-CZ" sz="2000" spc="-5" dirty="0">
                <a:latin typeface="Calibri"/>
                <a:cs typeface="Calibri"/>
              </a:rPr>
              <a:t>i </a:t>
            </a:r>
            <a:r>
              <a:rPr lang="cs-CZ" sz="2000" spc="-10" dirty="0">
                <a:latin typeface="Calibri"/>
                <a:cs typeface="Calibri"/>
              </a:rPr>
              <a:t>kyčel. </a:t>
            </a:r>
            <a:r>
              <a:rPr lang="cs-CZ" sz="2000" dirty="0">
                <a:latin typeface="Calibri"/>
                <a:cs typeface="Calibri"/>
              </a:rPr>
              <a:t>kl. na     </a:t>
            </a:r>
          </a:p>
          <a:p>
            <a:pPr marL="4411980" marR="27305">
              <a:lnSpc>
                <a:spcPts val="1920"/>
              </a:lnSpc>
              <a:spcBef>
                <a:spcPts val="220"/>
              </a:spcBef>
            </a:pPr>
            <a:r>
              <a:rPr lang="cs-CZ" sz="2000" spc="-5" dirty="0">
                <a:latin typeface="Calibri"/>
                <a:cs typeface="Calibri"/>
              </a:rPr>
              <a:t>    DK nebo v kloubu </a:t>
            </a:r>
            <a:r>
              <a:rPr lang="cs-CZ" sz="2000" spc="-15" dirty="0">
                <a:latin typeface="Calibri"/>
                <a:cs typeface="Calibri"/>
              </a:rPr>
              <a:t>ramenním</a:t>
            </a:r>
            <a:r>
              <a:rPr lang="cs-CZ" sz="2000" spc="-5" dirty="0">
                <a:latin typeface="Calibri"/>
                <a:cs typeface="Calibri"/>
              </a:rPr>
              <a:t> a</a:t>
            </a:r>
            <a:endParaRPr lang="cs-CZ" sz="2000" dirty="0">
              <a:latin typeface="Calibri"/>
              <a:cs typeface="Calibri"/>
            </a:endParaRPr>
          </a:p>
          <a:p>
            <a:pPr marL="4411980">
              <a:lnSpc>
                <a:spcPct val="100000"/>
              </a:lnSpc>
              <a:spcBef>
                <a:spcPts val="15"/>
              </a:spcBef>
            </a:pPr>
            <a:r>
              <a:rPr lang="cs-CZ" sz="2000" spc="-15" dirty="0">
                <a:latin typeface="Calibri"/>
                <a:cs typeface="Calibri"/>
              </a:rPr>
              <a:t>    loketním </a:t>
            </a:r>
            <a:r>
              <a:rPr lang="cs-CZ" sz="2000" spc="-5" dirty="0">
                <a:latin typeface="Calibri"/>
                <a:cs typeface="Calibri"/>
              </a:rPr>
              <a:t>na</a:t>
            </a:r>
            <a:r>
              <a:rPr lang="cs-CZ" sz="2000" spc="-25" dirty="0">
                <a:latin typeface="Calibri"/>
                <a:cs typeface="Calibri"/>
              </a:rPr>
              <a:t> </a:t>
            </a:r>
            <a:r>
              <a:rPr lang="cs-CZ" sz="2000" spc="-5" dirty="0">
                <a:latin typeface="Calibri"/>
                <a:cs typeface="Calibri"/>
              </a:rPr>
              <a:t>HK)</a:t>
            </a:r>
            <a:endParaRPr lang="cs-CZ" sz="2000" dirty="0">
              <a:latin typeface="Calibri"/>
              <a:cs typeface="Calibri"/>
            </a:endParaRPr>
          </a:p>
          <a:p>
            <a:pPr marL="3496945" marR="538480" indent="-228600">
              <a:lnSpc>
                <a:spcPct val="100000"/>
              </a:lnSpc>
            </a:pPr>
            <a:r>
              <a:rPr lang="cs-CZ" sz="2000" spc="-5" dirty="0">
                <a:latin typeface="Calibri"/>
                <a:cs typeface="Calibri"/>
              </a:rPr>
              <a:t>                    2. </a:t>
            </a:r>
            <a:r>
              <a:rPr lang="cs-CZ" sz="2000" spc="-10" dirty="0">
                <a:latin typeface="Calibri"/>
                <a:cs typeface="Calibri"/>
              </a:rPr>
              <a:t>pohyby </a:t>
            </a:r>
            <a:r>
              <a:rPr lang="cs-CZ" sz="2000" spc="-15" dirty="0">
                <a:latin typeface="Calibri"/>
                <a:cs typeface="Calibri"/>
              </a:rPr>
              <a:t>kroužením </a:t>
            </a:r>
            <a:r>
              <a:rPr lang="cs-CZ" sz="2000" spc="-5" dirty="0">
                <a:latin typeface="Calibri"/>
                <a:cs typeface="Calibri"/>
              </a:rPr>
              <a:t>(v kyčel.kl.     </a:t>
            </a:r>
          </a:p>
          <a:p>
            <a:pPr marL="3496945" marR="538480" indent="-228600">
              <a:lnSpc>
                <a:spcPct val="100000"/>
              </a:lnSpc>
            </a:pPr>
            <a:r>
              <a:rPr lang="cs-CZ" sz="2000" spc="-5" dirty="0">
                <a:latin typeface="Calibri"/>
                <a:cs typeface="Calibri"/>
              </a:rPr>
              <a:t>                         nebo  </a:t>
            </a:r>
            <a:r>
              <a:rPr lang="cs-CZ" sz="2000" spc="-10" dirty="0">
                <a:latin typeface="Calibri"/>
                <a:cs typeface="Calibri"/>
              </a:rPr>
              <a:t>ramenním </a:t>
            </a:r>
            <a:r>
              <a:rPr lang="cs-CZ" sz="2000" spc="-5" dirty="0">
                <a:latin typeface="Calibri"/>
                <a:cs typeface="Calibri"/>
              </a:rPr>
              <a:t>a </a:t>
            </a:r>
            <a:r>
              <a:rPr lang="cs-CZ" sz="2000" spc="-10" dirty="0">
                <a:latin typeface="Calibri"/>
                <a:cs typeface="Calibri"/>
              </a:rPr>
              <a:t>současná </a:t>
            </a:r>
            <a:r>
              <a:rPr lang="cs-CZ" sz="2000" spc="-20" dirty="0">
                <a:latin typeface="Calibri"/>
                <a:cs typeface="Calibri"/>
              </a:rPr>
              <a:t>FX </a:t>
            </a:r>
          </a:p>
          <a:p>
            <a:pPr marL="3496945" marR="538480" indent="-228600">
              <a:lnSpc>
                <a:spcPct val="100000"/>
              </a:lnSpc>
            </a:pPr>
            <a:r>
              <a:rPr lang="cs-CZ" sz="2000" spc="-20" dirty="0">
                <a:latin typeface="Calibri"/>
                <a:cs typeface="Calibri"/>
              </a:rPr>
              <a:t>                          </a:t>
            </a:r>
            <a:r>
              <a:rPr lang="cs-CZ" sz="2000" spc="-5" dirty="0">
                <a:latin typeface="Calibri"/>
                <a:cs typeface="Calibri"/>
              </a:rPr>
              <a:t>a EX v dalších  kloubech</a:t>
            </a:r>
            <a:r>
              <a:rPr sz="2000" spc="-5" dirty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1390650">
              <a:lnSpc>
                <a:spcPct val="100000"/>
              </a:lnSpc>
            </a:pPr>
            <a:r>
              <a:rPr spc="-15" dirty="0"/>
              <a:t>Klasická</a:t>
            </a:r>
            <a:r>
              <a:rPr spc="-40" dirty="0"/>
              <a:t> </a:t>
            </a:r>
            <a:r>
              <a:rPr spc="-5" dirty="0"/>
              <a:t>masáž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630553"/>
            <a:ext cx="7815580" cy="4652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7810" algn="ctr">
              <a:lnSpc>
                <a:spcPct val="100000"/>
              </a:lnSpc>
            </a:pPr>
            <a:r>
              <a:rPr lang="cs-CZ" sz="2000" u="heavy" spc="-495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Times New Roman"/>
              </a:rPr>
              <a:t> </a:t>
            </a:r>
            <a:r>
              <a:rPr lang="cs-CZ" sz="2000" u="heavy" spc="-5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/>
              </a:rPr>
              <a:t>Nácvik</a:t>
            </a:r>
            <a:r>
              <a:rPr lang="cs-CZ" sz="2000" u="heavy" spc="-8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/>
              </a:rPr>
              <a:t> </a:t>
            </a:r>
            <a:r>
              <a:rPr lang="cs-CZ" sz="2000" u="heavy" spc="-15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/>
              </a:rPr>
              <a:t>masáže</a:t>
            </a:r>
          </a:p>
          <a:p>
            <a:pPr marL="257810" algn="ctr">
              <a:lnSpc>
                <a:spcPct val="100000"/>
              </a:lnSpc>
            </a:pPr>
            <a:endParaRPr sz="2000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7505" algn="l"/>
              </a:tabLst>
            </a:pPr>
            <a:r>
              <a:rPr sz="2000" spc="-10" dirty="0">
                <a:latin typeface="Calibri"/>
                <a:cs typeface="Calibri"/>
              </a:rPr>
              <a:t>V </a:t>
            </a:r>
            <a:r>
              <a:rPr sz="2000" spc="-20" dirty="0">
                <a:latin typeface="Calibri"/>
                <a:cs typeface="Calibri"/>
              </a:rPr>
              <a:t>blízkosti </a:t>
            </a:r>
            <a:r>
              <a:rPr sz="2000" spc="-30" dirty="0">
                <a:latin typeface="Calibri"/>
                <a:cs typeface="Calibri"/>
              </a:rPr>
              <a:t>kostí </a:t>
            </a:r>
            <a:r>
              <a:rPr sz="2000" spc="-5" dirty="0">
                <a:latin typeface="Calibri"/>
                <a:cs typeface="Calibri"/>
              </a:rPr>
              <a:t>je počet </a:t>
            </a:r>
            <a:r>
              <a:rPr sz="2000" spc="-10" dirty="0">
                <a:latin typeface="Calibri"/>
                <a:cs typeface="Calibri"/>
              </a:rPr>
              <a:t>hmatů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redukovaný</a:t>
            </a:r>
            <a:endParaRPr sz="20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7505" algn="l"/>
              </a:tabLst>
            </a:pPr>
            <a:r>
              <a:rPr sz="2000" spc="-10" dirty="0">
                <a:latin typeface="Calibri"/>
                <a:cs typeface="Calibri"/>
              </a:rPr>
              <a:t>Jeden hmat </a:t>
            </a:r>
            <a:r>
              <a:rPr sz="2000" spc="-5" dirty="0">
                <a:latin typeface="Calibri"/>
                <a:cs typeface="Calibri"/>
              </a:rPr>
              <a:t>na  </a:t>
            </a:r>
            <a:r>
              <a:rPr sz="2000" spc="-10" dirty="0">
                <a:latin typeface="Calibri"/>
                <a:cs typeface="Calibri"/>
              </a:rPr>
              <a:t>určitou oblast </a:t>
            </a:r>
            <a:r>
              <a:rPr sz="2000" spc="-20" dirty="0">
                <a:latin typeface="Calibri"/>
                <a:cs typeface="Calibri"/>
              </a:rPr>
              <a:t>aplikovat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3x</a:t>
            </a:r>
            <a:endParaRPr sz="20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7505" algn="l"/>
              </a:tabLst>
            </a:pPr>
            <a:r>
              <a:rPr sz="2000" spc="-30" dirty="0">
                <a:latin typeface="Calibri"/>
                <a:cs typeface="Calibri"/>
              </a:rPr>
              <a:t>Po </a:t>
            </a:r>
            <a:r>
              <a:rPr sz="2000" spc="-10" dirty="0">
                <a:latin typeface="Calibri"/>
                <a:cs typeface="Calibri"/>
              </a:rPr>
              <a:t>aplikaci </a:t>
            </a:r>
            <a:r>
              <a:rPr sz="2000" spc="-5" dirty="0">
                <a:latin typeface="Calibri"/>
                <a:cs typeface="Calibri"/>
              </a:rPr>
              <a:t>2-3 </a:t>
            </a:r>
            <a:r>
              <a:rPr sz="2000" spc="-10" dirty="0">
                <a:latin typeface="Calibri"/>
                <a:cs typeface="Calibri"/>
              </a:rPr>
              <a:t>hmatů hnětení </a:t>
            </a:r>
            <a:r>
              <a:rPr sz="2000" spc="-5" dirty="0">
                <a:latin typeface="Calibri"/>
                <a:cs typeface="Calibri"/>
              </a:rPr>
              <a:t>a tepání </a:t>
            </a:r>
            <a:r>
              <a:rPr sz="2000" spc="-15" dirty="0">
                <a:latin typeface="Calibri"/>
                <a:cs typeface="Calibri"/>
              </a:rPr>
              <a:t>masírovanou </a:t>
            </a:r>
            <a:r>
              <a:rPr sz="2000" spc="-10" dirty="0">
                <a:latin typeface="Calibri"/>
                <a:cs typeface="Calibri"/>
              </a:rPr>
              <a:t>oblast </a:t>
            </a:r>
            <a:r>
              <a:rPr sz="2000" spc="-20" dirty="0">
                <a:latin typeface="Calibri"/>
                <a:cs typeface="Calibri"/>
              </a:rPr>
              <a:t>několika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tahy</a:t>
            </a:r>
            <a:endParaRPr sz="20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vytřít </a:t>
            </a:r>
            <a:r>
              <a:rPr sz="2000" spc="-10" dirty="0">
                <a:latin typeface="Calibri"/>
                <a:cs typeface="Calibri"/>
              </a:rPr>
              <a:t>(podpora odtoku krve </a:t>
            </a:r>
            <a:r>
              <a:rPr sz="2000" spc="-5" dirty="0">
                <a:latin typeface="Calibri"/>
                <a:cs typeface="Calibri"/>
              </a:rPr>
              <a:t>a lymfy z </a:t>
            </a:r>
            <a:r>
              <a:rPr sz="2000" spc="-10" dirty="0">
                <a:latin typeface="Calibri"/>
                <a:cs typeface="Calibri"/>
              </a:rPr>
              <a:t>masírované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oblasti)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252729" algn="ctr">
              <a:lnSpc>
                <a:spcPct val="100000"/>
              </a:lnSpc>
            </a:pPr>
            <a:r>
              <a:rPr sz="2000" u="heavy" spc="-49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000" u="heavy" spc="-20" dirty="0">
                <a:solidFill>
                  <a:srgbClr val="00B050"/>
                </a:solidFill>
                <a:latin typeface="Calibri"/>
                <a:cs typeface="Calibri"/>
              </a:rPr>
              <a:t>Pořadí </a:t>
            </a:r>
            <a:r>
              <a:rPr sz="2000" u="heavy" spc="-10" dirty="0">
                <a:solidFill>
                  <a:srgbClr val="00B050"/>
                </a:solidFill>
                <a:latin typeface="Calibri"/>
                <a:cs typeface="Calibri"/>
              </a:rPr>
              <a:t>hmatů </a:t>
            </a:r>
            <a:r>
              <a:rPr sz="2000" u="heavy" dirty="0">
                <a:solidFill>
                  <a:srgbClr val="00B050"/>
                </a:solidFill>
                <a:latin typeface="Calibri"/>
                <a:cs typeface="Calibri"/>
              </a:rPr>
              <a:t>při</a:t>
            </a:r>
            <a:r>
              <a:rPr sz="2000" u="heavy" spc="-3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u="heavy" spc="-10" dirty="0">
                <a:solidFill>
                  <a:srgbClr val="00B050"/>
                </a:solidFill>
                <a:latin typeface="Calibri"/>
                <a:cs typeface="Calibri"/>
              </a:rPr>
              <a:t>KM</a:t>
            </a:r>
            <a:endParaRPr sz="2000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469900" algn="l"/>
              </a:tabLst>
            </a:pPr>
            <a:r>
              <a:rPr sz="2000" spc="-5" dirty="0">
                <a:latin typeface="Calibri"/>
                <a:cs typeface="Calibri"/>
              </a:rPr>
              <a:t>Nanesení masážního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prostředku</a:t>
            </a:r>
            <a:endParaRPr sz="20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469900" algn="l"/>
              </a:tabLst>
            </a:pPr>
            <a:r>
              <a:rPr sz="2000" spc="-40" dirty="0">
                <a:latin typeface="Calibri"/>
                <a:cs typeface="Calibri"/>
              </a:rPr>
              <a:t>Tření</a:t>
            </a:r>
            <a:endParaRPr sz="20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469900" algn="l"/>
              </a:tabLst>
            </a:pPr>
            <a:r>
              <a:rPr sz="2000" spc="-15" dirty="0">
                <a:latin typeface="Calibri"/>
                <a:cs typeface="Calibri"/>
              </a:rPr>
              <a:t>Vytírání 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roztírání</a:t>
            </a:r>
            <a:endParaRPr sz="20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469900" algn="l"/>
              </a:tabLst>
            </a:pPr>
            <a:r>
              <a:rPr sz="2000" spc="-10" dirty="0">
                <a:latin typeface="Calibri"/>
                <a:cs typeface="Calibri"/>
              </a:rPr>
              <a:t>Hnětení</a:t>
            </a:r>
            <a:endParaRPr sz="2000" dirty="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Calibri"/>
                <a:cs typeface="Calibri"/>
              </a:rPr>
              <a:t>-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vlnivé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1390650">
              <a:lnSpc>
                <a:spcPct val="100000"/>
              </a:lnSpc>
            </a:pPr>
            <a:r>
              <a:rPr spc="-15" dirty="0"/>
              <a:t>Klasická</a:t>
            </a:r>
            <a:r>
              <a:rPr spc="-40" dirty="0"/>
              <a:t> </a:t>
            </a:r>
            <a:r>
              <a:rPr spc="-5" dirty="0"/>
              <a:t>masáž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762000" y="1371600"/>
            <a:ext cx="7498080" cy="5539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7910" indent="-130810">
              <a:lnSpc>
                <a:spcPct val="100000"/>
              </a:lnSpc>
              <a:buNone/>
              <a:tabLst>
                <a:tab pos="1058545" algn="l"/>
              </a:tabLst>
            </a:pPr>
            <a:r>
              <a:rPr lang="cs-CZ" sz="2000" spc="-10" dirty="0">
                <a:latin typeface="Calibri" pitchFamily="34" charset="0"/>
              </a:rPr>
              <a:t>- krouživé</a:t>
            </a:r>
          </a:p>
          <a:p>
            <a:pPr marL="1057910" indent="-130810">
              <a:lnSpc>
                <a:spcPct val="100000"/>
              </a:lnSpc>
              <a:spcBef>
                <a:spcPts val="480"/>
              </a:spcBef>
              <a:buNone/>
              <a:tabLst>
                <a:tab pos="1058545" algn="l"/>
              </a:tabLst>
            </a:pPr>
            <a:r>
              <a:rPr lang="cs-CZ" sz="2000" spc="-15" dirty="0">
                <a:latin typeface="Calibri" pitchFamily="34" charset="0"/>
              </a:rPr>
              <a:t>- přerušovaný</a:t>
            </a:r>
            <a:r>
              <a:rPr lang="cs-CZ" sz="2000" spc="-40" dirty="0">
                <a:latin typeface="Calibri" pitchFamily="34" charset="0"/>
              </a:rPr>
              <a:t> </a:t>
            </a:r>
            <a:r>
              <a:rPr lang="cs-CZ" sz="2000" spc="-15" dirty="0">
                <a:latin typeface="Calibri" pitchFamily="34" charset="0"/>
              </a:rPr>
              <a:t>stisk</a:t>
            </a:r>
          </a:p>
          <a:p>
            <a:pPr marL="1057910" indent="-130810">
              <a:lnSpc>
                <a:spcPct val="100000"/>
              </a:lnSpc>
              <a:spcBef>
                <a:spcPts val="480"/>
              </a:spcBef>
              <a:buNone/>
              <a:tabLst>
                <a:tab pos="1058545" algn="l"/>
              </a:tabLst>
            </a:pPr>
            <a:r>
              <a:rPr lang="cs-CZ" sz="2000" spc="-10" dirty="0">
                <a:latin typeface="Calibri" pitchFamily="34" charset="0"/>
              </a:rPr>
              <a:t>- proválení</a:t>
            </a:r>
          </a:p>
          <a:p>
            <a:pPr marL="1057910" indent="-130810">
              <a:lnSpc>
                <a:spcPct val="100000"/>
              </a:lnSpc>
              <a:spcBef>
                <a:spcPts val="480"/>
              </a:spcBef>
              <a:buNone/>
              <a:tabLst>
                <a:tab pos="1058545" algn="l"/>
              </a:tabLst>
            </a:pPr>
            <a:r>
              <a:rPr lang="cs-CZ" sz="2000" spc="-10" dirty="0">
                <a:latin typeface="Calibri" pitchFamily="34" charset="0"/>
              </a:rPr>
              <a:t>- protlačení</a:t>
            </a: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None/>
              <a:tabLst>
                <a:tab pos="469900" algn="l"/>
              </a:tabLst>
            </a:pPr>
            <a:r>
              <a:rPr lang="cs-CZ" sz="2000" spc="-35" dirty="0">
                <a:latin typeface="Calibri" pitchFamily="34" charset="0"/>
              </a:rPr>
              <a:t>5. Tepání</a:t>
            </a:r>
          </a:p>
          <a:p>
            <a:pPr marL="1057910" lvl="1" indent="-130810">
              <a:lnSpc>
                <a:spcPct val="100000"/>
              </a:lnSpc>
              <a:spcBef>
                <a:spcPts val="480"/>
              </a:spcBef>
              <a:buNone/>
              <a:tabLst>
                <a:tab pos="1058545" algn="l"/>
              </a:tabLst>
            </a:pPr>
            <a:r>
              <a:rPr lang="cs-CZ" sz="2000" spc="-5" dirty="0">
                <a:latin typeface="Calibri" pitchFamily="34" charset="0"/>
                <a:cs typeface="Calibri"/>
              </a:rPr>
              <a:t>- úder </a:t>
            </a:r>
            <a:r>
              <a:rPr lang="cs-CZ" sz="2000" spc="-15" dirty="0">
                <a:latin typeface="Calibri" pitchFamily="34" charset="0"/>
                <a:cs typeface="Calibri"/>
              </a:rPr>
              <a:t>pěstí </a:t>
            </a:r>
            <a:r>
              <a:rPr lang="cs-CZ" sz="2000" spc="-20" dirty="0">
                <a:latin typeface="Calibri" pitchFamily="34" charset="0"/>
                <a:cs typeface="Calibri"/>
              </a:rPr>
              <a:t>natvrdo, </a:t>
            </a:r>
            <a:r>
              <a:rPr lang="cs-CZ" sz="2000" spc="-5" dirty="0">
                <a:latin typeface="Calibri" pitchFamily="34" charset="0"/>
                <a:cs typeface="Calibri"/>
              </a:rPr>
              <a:t>s </a:t>
            </a:r>
            <a:r>
              <a:rPr lang="cs-CZ" sz="2000" spc="-10" dirty="0">
                <a:latin typeface="Calibri" pitchFamily="34" charset="0"/>
                <a:cs typeface="Calibri"/>
              </a:rPr>
              <a:t>přidržením,</a:t>
            </a:r>
            <a:r>
              <a:rPr lang="cs-CZ" sz="2000" spc="145" dirty="0">
                <a:latin typeface="Calibri" pitchFamily="34" charset="0"/>
                <a:cs typeface="Calibri"/>
              </a:rPr>
              <a:t> </a:t>
            </a:r>
            <a:r>
              <a:rPr lang="cs-CZ" sz="2000" spc="-15" dirty="0">
                <a:latin typeface="Calibri" pitchFamily="34" charset="0"/>
                <a:cs typeface="Calibri"/>
              </a:rPr>
              <a:t>naměkko</a:t>
            </a:r>
            <a:endParaRPr lang="cs-CZ" sz="2000" dirty="0">
              <a:latin typeface="Calibri" pitchFamily="34" charset="0"/>
              <a:cs typeface="Calibri"/>
            </a:endParaRPr>
          </a:p>
          <a:p>
            <a:pPr marL="1057910" lvl="1" indent="-130810">
              <a:lnSpc>
                <a:spcPct val="100000"/>
              </a:lnSpc>
              <a:spcBef>
                <a:spcPts val="480"/>
              </a:spcBef>
              <a:buNone/>
              <a:tabLst>
                <a:tab pos="1058545" algn="l"/>
              </a:tabLst>
            </a:pPr>
            <a:r>
              <a:rPr lang="cs-CZ" sz="2000" spc="-5" dirty="0">
                <a:latin typeface="Calibri" pitchFamily="34" charset="0"/>
                <a:cs typeface="Calibri"/>
              </a:rPr>
              <a:t>- úder </a:t>
            </a:r>
            <a:r>
              <a:rPr lang="cs-CZ" sz="2000" spc="-15" dirty="0">
                <a:latin typeface="Calibri" pitchFamily="34" charset="0"/>
                <a:cs typeface="Calibri"/>
              </a:rPr>
              <a:t>hrstí, </a:t>
            </a:r>
            <a:r>
              <a:rPr lang="cs-CZ" sz="2000" spc="-5" dirty="0">
                <a:latin typeface="Calibri" pitchFamily="34" charset="0"/>
                <a:cs typeface="Calibri"/>
              </a:rPr>
              <a:t>dlaní</a:t>
            </a:r>
            <a:endParaRPr lang="cs-CZ" sz="2000" dirty="0">
              <a:latin typeface="Calibri" pitchFamily="34" charset="0"/>
              <a:cs typeface="Calibri"/>
            </a:endParaRPr>
          </a:p>
          <a:p>
            <a:pPr marL="1057910" lvl="1" indent="-130810">
              <a:lnSpc>
                <a:spcPct val="100000"/>
              </a:lnSpc>
              <a:spcBef>
                <a:spcPts val="480"/>
              </a:spcBef>
              <a:buNone/>
              <a:tabLst>
                <a:tab pos="1058545" algn="l"/>
              </a:tabLst>
            </a:pPr>
            <a:r>
              <a:rPr lang="cs-CZ" sz="2000" spc="-40" dirty="0">
                <a:latin typeface="Calibri" pitchFamily="34" charset="0"/>
                <a:cs typeface="Calibri"/>
              </a:rPr>
              <a:t>- vějíř,</a:t>
            </a:r>
            <a:r>
              <a:rPr lang="cs-CZ" sz="2000" spc="-55" dirty="0">
                <a:latin typeface="Calibri" pitchFamily="34" charset="0"/>
                <a:cs typeface="Calibri"/>
              </a:rPr>
              <a:t> </a:t>
            </a:r>
            <a:r>
              <a:rPr lang="cs-CZ" sz="2000" spc="-10" dirty="0">
                <a:latin typeface="Calibri" pitchFamily="34" charset="0"/>
                <a:cs typeface="Calibri"/>
              </a:rPr>
              <a:t>sekání</a:t>
            </a:r>
            <a:endParaRPr lang="cs-CZ" sz="2000" dirty="0">
              <a:latin typeface="Calibri" pitchFamily="34" charset="0"/>
              <a:cs typeface="Calibri"/>
            </a:endParaRPr>
          </a:p>
          <a:p>
            <a:pPr marL="1057910" lvl="1" indent="-130810">
              <a:lnSpc>
                <a:spcPct val="100000"/>
              </a:lnSpc>
              <a:spcBef>
                <a:spcPts val="480"/>
              </a:spcBef>
              <a:buNone/>
              <a:tabLst>
                <a:tab pos="1058545" algn="l"/>
              </a:tabLst>
            </a:pPr>
            <a:r>
              <a:rPr lang="cs-CZ" sz="2000" spc="-5" dirty="0">
                <a:latin typeface="Calibri" pitchFamily="34" charset="0"/>
                <a:cs typeface="Calibri"/>
              </a:rPr>
              <a:t>- škubání,</a:t>
            </a:r>
            <a:r>
              <a:rPr lang="cs-CZ" sz="2000" spc="-90" dirty="0">
                <a:latin typeface="Calibri" pitchFamily="34" charset="0"/>
                <a:cs typeface="Calibri"/>
              </a:rPr>
              <a:t> </a:t>
            </a:r>
            <a:r>
              <a:rPr lang="cs-CZ" sz="2000" spc="-10" dirty="0">
                <a:latin typeface="Calibri" pitchFamily="34" charset="0"/>
                <a:cs typeface="Calibri"/>
              </a:rPr>
              <a:t>smetání</a:t>
            </a:r>
            <a:endParaRPr lang="cs-CZ" sz="2000" dirty="0">
              <a:latin typeface="Calibri" pitchFamily="34" charset="0"/>
              <a:cs typeface="Calibri"/>
            </a:endParaRPr>
          </a:p>
          <a:p>
            <a:pPr marL="1057910" lvl="1" indent="-130810">
              <a:lnSpc>
                <a:spcPct val="100000"/>
              </a:lnSpc>
              <a:spcBef>
                <a:spcPts val="480"/>
              </a:spcBef>
              <a:buNone/>
              <a:tabLst>
                <a:tab pos="1058545" algn="l"/>
              </a:tabLst>
            </a:pPr>
            <a:r>
              <a:rPr lang="cs-CZ" sz="2000" spc="-5" dirty="0">
                <a:latin typeface="Calibri" pitchFamily="34" charset="0"/>
                <a:cs typeface="Calibri"/>
              </a:rPr>
              <a:t>- úder </a:t>
            </a:r>
            <a:r>
              <a:rPr lang="cs-CZ" sz="2000" spc="-15" dirty="0">
                <a:latin typeface="Calibri" pitchFamily="34" charset="0"/>
                <a:cs typeface="Calibri"/>
              </a:rPr>
              <a:t>hruškou, </a:t>
            </a:r>
            <a:r>
              <a:rPr lang="cs-CZ" sz="2000" spc="-5" dirty="0">
                <a:latin typeface="Calibri" pitchFamily="34" charset="0"/>
                <a:cs typeface="Calibri"/>
              </a:rPr>
              <a:t>bříšky</a:t>
            </a:r>
            <a:r>
              <a:rPr lang="cs-CZ" sz="2000" dirty="0">
                <a:latin typeface="Calibri" pitchFamily="34" charset="0"/>
                <a:cs typeface="Calibri"/>
              </a:rPr>
              <a:t> </a:t>
            </a:r>
            <a:r>
              <a:rPr lang="cs-CZ" sz="2000" spc="-20" dirty="0">
                <a:latin typeface="Calibri" pitchFamily="34" charset="0"/>
                <a:cs typeface="Calibri"/>
              </a:rPr>
              <a:t>prstů</a:t>
            </a:r>
            <a:endParaRPr lang="cs-CZ" sz="2000" dirty="0">
              <a:latin typeface="Calibri" pitchFamily="34" charset="0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None/>
              <a:tabLst>
                <a:tab pos="469900" algn="l"/>
              </a:tabLst>
            </a:pPr>
            <a:r>
              <a:rPr lang="cs-CZ" sz="2000" spc="-15" dirty="0">
                <a:latin typeface="Calibri" pitchFamily="34" charset="0"/>
              </a:rPr>
              <a:t>6. Chvění</a:t>
            </a:r>
          </a:p>
          <a:p>
            <a:pPr marL="1057910" lvl="1" indent="-130810">
              <a:lnSpc>
                <a:spcPct val="100000"/>
              </a:lnSpc>
              <a:spcBef>
                <a:spcPts val="480"/>
              </a:spcBef>
              <a:buNone/>
              <a:tabLst>
                <a:tab pos="1058545" algn="l"/>
              </a:tabLst>
            </a:pPr>
            <a:r>
              <a:rPr lang="cs-CZ" sz="2000" spc="-5" dirty="0">
                <a:latin typeface="Calibri" pitchFamily="34" charset="0"/>
                <a:cs typeface="Calibri"/>
              </a:rPr>
              <a:t>- dlaní, </a:t>
            </a:r>
            <a:r>
              <a:rPr lang="cs-CZ" sz="2000" spc="-15" dirty="0">
                <a:latin typeface="Calibri" pitchFamily="34" charset="0"/>
                <a:cs typeface="Calibri"/>
              </a:rPr>
              <a:t>hruškou,</a:t>
            </a:r>
            <a:r>
              <a:rPr lang="cs-CZ" sz="2000" spc="-10" dirty="0">
                <a:latin typeface="Calibri" pitchFamily="34" charset="0"/>
                <a:cs typeface="Calibri"/>
              </a:rPr>
              <a:t> </a:t>
            </a:r>
            <a:r>
              <a:rPr lang="cs-CZ" sz="2000" spc="-15" dirty="0">
                <a:latin typeface="Calibri" pitchFamily="34" charset="0"/>
                <a:cs typeface="Calibri"/>
              </a:rPr>
              <a:t>vidličkou</a:t>
            </a:r>
          </a:p>
          <a:p>
            <a:pPr marL="927100">
              <a:buNone/>
            </a:pPr>
            <a:r>
              <a:rPr lang="cs-CZ" sz="2000" spc="-5" dirty="0">
                <a:latin typeface="Calibri"/>
                <a:cs typeface="Calibri"/>
              </a:rPr>
              <a:t>     - </a:t>
            </a:r>
            <a:r>
              <a:rPr lang="cs-CZ" sz="2000" spc="-10" dirty="0">
                <a:latin typeface="Calibri"/>
                <a:cs typeface="Calibri"/>
              </a:rPr>
              <a:t>potřásání,</a:t>
            </a:r>
            <a:r>
              <a:rPr lang="cs-CZ" sz="2000" spc="-60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natřásání</a:t>
            </a:r>
            <a:endParaRPr lang="cs-CZ" sz="2000" dirty="0">
              <a:latin typeface="Calibri"/>
              <a:cs typeface="Calibri"/>
            </a:endParaRPr>
          </a:p>
          <a:p>
            <a:pPr marL="12700">
              <a:buNone/>
              <a:tabLst>
                <a:tab pos="469265" algn="l"/>
              </a:tabLst>
            </a:pPr>
            <a:r>
              <a:rPr lang="cs-CZ" sz="2000" spc="-10" dirty="0">
                <a:latin typeface="Calibri"/>
                <a:cs typeface="Calibri"/>
              </a:rPr>
              <a:t> 7.	</a:t>
            </a:r>
            <a:r>
              <a:rPr lang="cs-CZ" sz="2000" spc="-15" dirty="0">
                <a:latin typeface="Calibri"/>
                <a:cs typeface="Calibri"/>
              </a:rPr>
              <a:t>Pasivní </a:t>
            </a:r>
            <a:r>
              <a:rPr lang="cs-CZ" sz="2000" spc="-10" dirty="0">
                <a:latin typeface="Calibri"/>
                <a:cs typeface="Calibri"/>
              </a:rPr>
              <a:t>pohyby </a:t>
            </a:r>
            <a:r>
              <a:rPr lang="cs-CZ" sz="2000" spc="-5" dirty="0">
                <a:latin typeface="Calibri"/>
                <a:cs typeface="Calibri"/>
              </a:rPr>
              <a:t>v</a:t>
            </a:r>
            <a:r>
              <a:rPr lang="cs-CZ" sz="2000" spc="-60" dirty="0">
                <a:latin typeface="Calibri"/>
                <a:cs typeface="Calibri"/>
              </a:rPr>
              <a:t> </a:t>
            </a:r>
            <a:r>
              <a:rPr lang="cs-CZ" sz="2000" spc="-5" dirty="0">
                <a:latin typeface="Calibri"/>
                <a:cs typeface="Calibri"/>
              </a:rPr>
              <a:t>kloubech</a:t>
            </a:r>
            <a:endParaRPr lang="cs-CZ" sz="2000" dirty="0">
              <a:latin typeface="Calibri"/>
              <a:cs typeface="Calibri"/>
            </a:endParaRPr>
          </a:p>
          <a:p>
            <a:pPr marL="1057910" lvl="1" indent="-130810">
              <a:lnSpc>
                <a:spcPct val="100000"/>
              </a:lnSpc>
              <a:spcBef>
                <a:spcPts val="480"/>
              </a:spcBef>
              <a:buFontTx/>
              <a:buChar char="-"/>
              <a:tabLst>
                <a:tab pos="1058545" algn="l"/>
              </a:tabLst>
            </a:pPr>
            <a:endParaRPr lang="cs-CZ" sz="2000" dirty="0">
              <a:latin typeface="Calibri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1390650">
              <a:lnSpc>
                <a:spcPct val="100000"/>
              </a:lnSpc>
            </a:pPr>
            <a:r>
              <a:rPr spc="-15" dirty="0"/>
              <a:t>Klasická</a:t>
            </a:r>
            <a:r>
              <a:rPr spc="-40" dirty="0"/>
              <a:t> </a:t>
            </a:r>
            <a:r>
              <a:rPr spc="-5" dirty="0"/>
              <a:t>masáž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371600"/>
            <a:ext cx="7951470" cy="4903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18745" algn="ctr">
              <a:lnSpc>
                <a:spcPct val="100000"/>
              </a:lnSpc>
            </a:pPr>
            <a:r>
              <a:rPr sz="2000" u="heavy" spc="-495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Times New Roman"/>
              </a:rPr>
              <a:t> </a:t>
            </a:r>
            <a:r>
              <a:rPr lang="cs-CZ" sz="2000" u="heavy" spc="-5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/>
              </a:rPr>
              <a:t>Indikace</a:t>
            </a:r>
            <a:r>
              <a:rPr lang="cs-CZ" sz="2000" u="heavy" spc="-11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/>
              </a:rPr>
              <a:t> </a:t>
            </a:r>
            <a:r>
              <a:rPr lang="cs-CZ" sz="2000" u="heavy" spc="-15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/>
              </a:rPr>
              <a:t>masáže</a:t>
            </a:r>
          </a:p>
          <a:p>
            <a:pPr marL="118745" algn="ctr"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469900" marR="385445" indent="-457200" algn="just">
              <a:lnSpc>
                <a:spcPct val="80000"/>
              </a:lnSpc>
              <a:spcBef>
                <a:spcPts val="480"/>
              </a:spcBef>
              <a:buFont typeface="Calibri"/>
              <a:buAutoNum type="arabicPeriod"/>
              <a:tabLst>
                <a:tab pos="469900" algn="l"/>
              </a:tabLst>
            </a:pPr>
            <a:r>
              <a:rPr lang="cs-CZ" sz="2000" spc="-10" dirty="0">
                <a:latin typeface="Calibri"/>
                <a:cs typeface="Calibri"/>
              </a:rPr>
              <a:t>Nemoci </a:t>
            </a:r>
            <a:r>
              <a:rPr lang="cs-CZ" sz="2000" spc="-15" dirty="0">
                <a:latin typeface="Calibri"/>
                <a:cs typeface="Calibri"/>
              </a:rPr>
              <a:t>pohybového </a:t>
            </a:r>
            <a:r>
              <a:rPr lang="cs-CZ" sz="2000" spc="-5" dirty="0">
                <a:latin typeface="Calibri"/>
                <a:cs typeface="Calibri"/>
              </a:rPr>
              <a:t>a podpůrného </a:t>
            </a:r>
            <a:r>
              <a:rPr lang="cs-CZ" sz="2000" spc="-25" dirty="0">
                <a:latin typeface="Calibri"/>
                <a:cs typeface="Calibri"/>
              </a:rPr>
              <a:t>systému, </a:t>
            </a:r>
            <a:r>
              <a:rPr lang="cs-CZ" sz="2000" spc="-10" dirty="0">
                <a:latin typeface="Calibri"/>
                <a:cs typeface="Calibri"/>
              </a:rPr>
              <a:t>málo </a:t>
            </a:r>
            <a:r>
              <a:rPr lang="cs-CZ" sz="2000" spc="-5" dirty="0">
                <a:latin typeface="Calibri"/>
                <a:cs typeface="Calibri"/>
              </a:rPr>
              <a:t>aktivní </a:t>
            </a:r>
            <a:r>
              <a:rPr lang="cs-CZ" sz="2000" spc="-10" dirty="0">
                <a:latin typeface="Calibri"/>
                <a:cs typeface="Calibri"/>
              </a:rPr>
              <a:t>zánětlivé </a:t>
            </a:r>
            <a:r>
              <a:rPr lang="cs-CZ" sz="2000" spc="-5" dirty="0">
                <a:latin typeface="Calibri"/>
                <a:cs typeface="Calibri"/>
              </a:rPr>
              <a:t>a  </a:t>
            </a:r>
            <a:r>
              <a:rPr lang="cs-CZ" sz="2000" spc="-15" dirty="0">
                <a:latin typeface="Calibri"/>
                <a:cs typeface="Calibri"/>
              </a:rPr>
              <a:t>degenerativní </a:t>
            </a:r>
            <a:r>
              <a:rPr lang="cs-CZ" sz="2000" spc="-20" dirty="0">
                <a:latin typeface="Calibri"/>
                <a:cs typeface="Calibri"/>
              </a:rPr>
              <a:t>revmatické </a:t>
            </a:r>
            <a:r>
              <a:rPr lang="cs-CZ" sz="2000" spc="-5" dirty="0">
                <a:latin typeface="Calibri"/>
                <a:cs typeface="Calibri"/>
              </a:rPr>
              <a:t>choroby </a:t>
            </a:r>
            <a:r>
              <a:rPr lang="cs-CZ" sz="2000" spc="-15" dirty="0">
                <a:latin typeface="Calibri"/>
                <a:cs typeface="Calibri"/>
              </a:rPr>
              <a:t>(vč. </a:t>
            </a:r>
            <a:r>
              <a:rPr lang="cs-CZ" sz="2000" spc="-5" dirty="0">
                <a:latin typeface="Calibri"/>
                <a:cs typeface="Calibri"/>
              </a:rPr>
              <a:t>mimokloubního </a:t>
            </a:r>
            <a:r>
              <a:rPr lang="cs-CZ" sz="2000" spc="-15" dirty="0">
                <a:latin typeface="Calibri"/>
                <a:cs typeface="Calibri"/>
              </a:rPr>
              <a:t>revmatismu),  postižení svalů, </a:t>
            </a:r>
            <a:r>
              <a:rPr lang="cs-CZ" sz="2000" spc="-10" dirty="0">
                <a:latin typeface="Calibri"/>
                <a:cs typeface="Calibri"/>
              </a:rPr>
              <a:t>šlach </a:t>
            </a:r>
            <a:r>
              <a:rPr lang="cs-CZ" sz="2000" spc="-5" dirty="0">
                <a:latin typeface="Calibri"/>
                <a:cs typeface="Calibri"/>
              </a:rPr>
              <a:t>a </a:t>
            </a:r>
            <a:r>
              <a:rPr lang="cs-CZ" sz="2000" spc="-35" dirty="0">
                <a:latin typeface="Calibri"/>
                <a:cs typeface="Calibri"/>
              </a:rPr>
              <a:t>pouzder, </a:t>
            </a:r>
            <a:r>
              <a:rPr lang="cs-CZ" sz="2000" spc="-15" dirty="0">
                <a:latin typeface="Calibri"/>
                <a:cs typeface="Calibri"/>
              </a:rPr>
              <a:t>vady držení </a:t>
            </a:r>
            <a:r>
              <a:rPr lang="cs-CZ" sz="2000" spc="-10" dirty="0">
                <a:latin typeface="Calibri"/>
                <a:cs typeface="Calibri"/>
              </a:rPr>
              <a:t>těla, </a:t>
            </a:r>
            <a:r>
              <a:rPr lang="cs-CZ" sz="2000" spc="-20" dirty="0">
                <a:latin typeface="Calibri"/>
                <a:cs typeface="Calibri"/>
              </a:rPr>
              <a:t>deformace</a:t>
            </a:r>
            <a:r>
              <a:rPr lang="cs-CZ" sz="2000" spc="335" dirty="0">
                <a:latin typeface="Calibri"/>
                <a:cs typeface="Calibri"/>
              </a:rPr>
              <a:t> </a:t>
            </a:r>
            <a:r>
              <a:rPr lang="cs-CZ" sz="2000" spc="-15" dirty="0">
                <a:latin typeface="Calibri"/>
                <a:cs typeface="Calibri"/>
              </a:rPr>
              <a:t>páteře</a:t>
            </a:r>
          </a:p>
          <a:p>
            <a:pPr marL="469900" marR="385445" indent="-457200" algn="just">
              <a:lnSpc>
                <a:spcPct val="80000"/>
              </a:lnSpc>
              <a:spcBef>
                <a:spcPts val="480"/>
              </a:spcBef>
              <a:buFont typeface="Calibri"/>
              <a:buAutoNum type="arabicPeriod"/>
              <a:tabLst>
                <a:tab pos="469900" algn="l"/>
              </a:tabLst>
            </a:pPr>
            <a:endParaRPr lang="cs-CZ" sz="2000" dirty="0">
              <a:latin typeface="Calibri"/>
              <a:cs typeface="Calibri"/>
            </a:endParaRPr>
          </a:p>
          <a:p>
            <a:pPr marL="469900" marR="217804" indent="-457200">
              <a:lnSpc>
                <a:spcPts val="1920"/>
              </a:lnSpc>
              <a:spcBef>
                <a:spcPts val="464"/>
              </a:spcBef>
              <a:buFont typeface="Calibri"/>
              <a:buAutoNum type="arabicPeriod"/>
              <a:tabLst>
                <a:tab pos="469900" algn="l"/>
              </a:tabLst>
            </a:pPr>
            <a:r>
              <a:rPr lang="cs-CZ" sz="2000" spc="-15" dirty="0">
                <a:latin typeface="Calibri"/>
                <a:cs typeface="Calibri"/>
              </a:rPr>
              <a:t>Pooperační </a:t>
            </a:r>
            <a:r>
              <a:rPr lang="cs-CZ" sz="2000" spc="-5" dirty="0">
                <a:latin typeface="Calibri"/>
                <a:cs typeface="Calibri"/>
              </a:rPr>
              <a:t>a </a:t>
            </a:r>
            <a:r>
              <a:rPr lang="cs-CZ" sz="2000" spc="-20" dirty="0">
                <a:latin typeface="Calibri"/>
                <a:cs typeface="Calibri"/>
              </a:rPr>
              <a:t>poúrazové </a:t>
            </a:r>
            <a:r>
              <a:rPr lang="cs-CZ" sz="2000" spc="-45" dirty="0">
                <a:latin typeface="Calibri"/>
                <a:cs typeface="Calibri"/>
              </a:rPr>
              <a:t>stavy, </a:t>
            </a:r>
            <a:r>
              <a:rPr lang="cs-CZ" sz="2000" spc="-15" dirty="0">
                <a:latin typeface="Calibri"/>
                <a:cs typeface="Calibri"/>
              </a:rPr>
              <a:t>natržení </a:t>
            </a:r>
            <a:r>
              <a:rPr lang="cs-CZ" sz="2000" spc="-10" dirty="0">
                <a:latin typeface="Calibri"/>
                <a:cs typeface="Calibri"/>
              </a:rPr>
              <a:t>šlach </a:t>
            </a:r>
            <a:r>
              <a:rPr lang="cs-CZ" sz="2000" spc="-5" dirty="0">
                <a:latin typeface="Calibri"/>
                <a:cs typeface="Calibri"/>
              </a:rPr>
              <a:t>a </a:t>
            </a:r>
            <a:r>
              <a:rPr lang="cs-CZ" sz="2000" spc="-35" dirty="0">
                <a:latin typeface="Calibri"/>
                <a:cs typeface="Calibri"/>
              </a:rPr>
              <a:t>pouzder, </a:t>
            </a:r>
            <a:r>
              <a:rPr lang="cs-CZ" sz="2000" spc="-10" dirty="0">
                <a:latin typeface="Calibri"/>
                <a:cs typeface="Calibri"/>
              </a:rPr>
              <a:t>tvorba </a:t>
            </a:r>
            <a:r>
              <a:rPr lang="cs-CZ" sz="2000" spc="-15" dirty="0">
                <a:latin typeface="Calibri"/>
                <a:cs typeface="Calibri"/>
              </a:rPr>
              <a:t>jizev </a:t>
            </a:r>
            <a:r>
              <a:rPr lang="cs-CZ" sz="2000" spc="-5" dirty="0">
                <a:latin typeface="Calibri"/>
                <a:cs typeface="Calibri"/>
              </a:rPr>
              <a:t>po  popáleninách</a:t>
            </a:r>
          </a:p>
          <a:p>
            <a:pPr marL="469900" marR="217804" indent="-457200">
              <a:lnSpc>
                <a:spcPts val="1920"/>
              </a:lnSpc>
              <a:spcBef>
                <a:spcPts val="464"/>
              </a:spcBef>
              <a:buFont typeface="Calibri"/>
              <a:buAutoNum type="arabicPeriod"/>
              <a:tabLst>
                <a:tab pos="469900" algn="l"/>
              </a:tabLst>
            </a:pPr>
            <a:endParaRPr lang="cs-CZ" sz="2000" dirty="0">
              <a:latin typeface="Calibri"/>
              <a:cs typeface="Calibri"/>
            </a:endParaRPr>
          </a:p>
          <a:p>
            <a:pPr marL="469900" indent="-457200">
              <a:lnSpc>
                <a:spcPts val="2160"/>
              </a:lnSpc>
              <a:spcBef>
                <a:spcPts val="15"/>
              </a:spcBef>
              <a:buFont typeface="Calibri"/>
              <a:buAutoNum type="arabicPeriod"/>
              <a:tabLst>
                <a:tab pos="469900" algn="l"/>
              </a:tabLst>
            </a:pPr>
            <a:r>
              <a:rPr lang="cs-CZ" sz="2000" spc="-10" dirty="0">
                <a:latin typeface="Calibri"/>
                <a:cs typeface="Calibri"/>
              </a:rPr>
              <a:t>Nemoci </a:t>
            </a:r>
            <a:r>
              <a:rPr lang="cs-CZ" sz="2000" spc="-15" dirty="0">
                <a:latin typeface="Calibri"/>
                <a:cs typeface="Calibri"/>
              </a:rPr>
              <a:t>nervové </a:t>
            </a:r>
            <a:r>
              <a:rPr lang="cs-CZ" sz="2000" spc="-35" dirty="0">
                <a:latin typeface="Calibri"/>
                <a:cs typeface="Calibri"/>
              </a:rPr>
              <a:t>soustavy, </a:t>
            </a:r>
            <a:r>
              <a:rPr lang="cs-CZ" sz="2000" spc="-10" dirty="0">
                <a:latin typeface="Calibri"/>
                <a:cs typeface="Calibri"/>
              </a:rPr>
              <a:t>poruchy </a:t>
            </a:r>
            <a:r>
              <a:rPr lang="cs-CZ" sz="2000" spc="-15" dirty="0">
                <a:latin typeface="Calibri"/>
                <a:cs typeface="Calibri"/>
              </a:rPr>
              <a:t>hybnosti </a:t>
            </a:r>
            <a:r>
              <a:rPr lang="cs-CZ" sz="2000" spc="-10" dirty="0">
                <a:latin typeface="Calibri"/>
                <a:cs typeface="Calibri"/>
              </a:rPr>
              <a:t>(hemiparézy </a:t>
            </a:r>
            <a:r>
              <a:rPr lang="cs-CZ" sz="2000" spc="-5" dirty="0">
                <a:latin typeface="Calibri"/>
                <a:cs typeface="Calibri"/>
              </a:rPr>
              <a:t>až</a:t>
            </a:r>
            <a:r>
              <a:rPr lang="cs-CZ" sz="2000" spc="335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hemiplegie),</a:t>
            </a:r>
            <a:endParaRPr lang="cs-CZ" sz="2000" dirty="0">
              <a:latin typeface="Calibri"/>
              <a:cs typeface="Calibri"/>
            </a:endParaRPr>
          </a:p>
          <a:p>
            <a:pPr marL="469900">
              <a:lnSpc>
                <a:spcPts val="2160"/>
              </a:lnSpc>
            </a:pPr>
            <a:r>
              <a:rPr lang="cs-CZ" sz="2000" spc="-10" dirty="0">
                <a:latin typeface="Calibri"/>
                <a:cs typeface="Calibri"/>
              </a:rPr>
              <a:t>paraplegie, </a:t>
            </a:r>
            <a:r>
              <a:rPr lang="cs-CZ" sz="2000" spc="-15" dirty="0">
                <a:latin typeface="Calibri"/>
                <a:cs typeface="Calibri"/>
              </a:rPr>
              <a:t>bolestivá </a:t>
            </a:r>
            <a:r>
              <a:rPr lang="cs-CZ" sz="2000" spc="-5" dirty="0">
                <a:latin typeface="Calibri"/>
                <a:cs typeface="Calibri"/>
              </a:rPr>
              <a:t>onemocnění </a:t>
            </a:r>
            <a:r>
              <a:rPr lang="cs-CZ" sz="2000" spc="-15" dirty="0">
                <a:latin typeface="Calibri"/>
                <a:cs typeface="Calibri"/>
              </a:rPr>
              <a:t>páteře, </a:t>
            </a:r>
            <a:r>
              <a:rPr lang="cs-CZ" sz="2000" spc="-10" dirty="0">
                <a:latin typeface="Calibri"/>
                <a:cs typeface="Calibri"/>
              </a:rPr>
              <a:t>poruchy </a:t>
            </a:r>
            <a:r>
              <a:rPr lang="cs-CZ" sz="2000" spc="-30" dirty="0">
                <a:latin typeface="Calibri"/>
                <a:cs typeface="Calibri"/>
              </a:rPr>
              <a:t>výživy, </a:t>
            </a:r>
            <a:r>
              <a:rPr lang="cs-CZ" sz="2000" spc="-10" dirty="0">
                <a:latin typeface="Calibri"/>
                <a:cs typeface="Calibri"/>
              </a:rPr>
              <a:t>poruchy</a:t>
            </a:r>
            <a:r>
              <a:rPr lang="cs-CZ" sz="2000" spc="275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cítění</a:t>
            </a:r>
          </a:p>
          <a:p>
            <a:pPr marL="469900">
              <a:lnSpc>
                <a:spcPts val="2160"/>
              </a:lnSpc>
            </a:pPr>
            <a:endParaRPr lang="cs-CZ" sz="2000" dirty="0">
              <a:latin typeface="Calibri"/>
              <a:cs typeface="Calibri"/>
            </a:endParaRPr>
          </a:p>
          <a:p>
            <a:pPr marL="469900" indent="-457200">
              <a:lnSpc>
                <a:spcPts val="2160"/>
              </a:lnSpc>
              <a:buFont typeface="Calibri"/>
              <a:buAutoNum type="arabicPeriod" startAt="4"/>
              <a:tabLst>
                <a:tab pos="469900" algn="l"/>
              </a:tabLst>
            </a:pPr>
            <a:r>
              <a:rPr lang="cs-CZ" sz="2000" spc="-10" dirty="0">
                <a:latin typeface="Calibri"/>
                <a:cs typeface="Calibri"/>
              </a:rPr>
              <a:t>Vnitřní nemoci </a:t>
            </a:r>
            <a:r>
              <a:rPr lang="cs-CZ" sz="2000" spc="-5" dirty="0">
                <a:latin typeface="Calibri"/>
                <a:cs typeface="Calibri"/>
              </a:rPr>
              <a:t>– </a:t>
            </a:r>
            <a:r>
              <a:rPr lang="cs-CZ" sz="2000" spc="-10" dirty="0">
                <a:latin typeface="Calibri"/>
                <a:cs typeface="Calibri"/>
              </a:rPr>
              <a:t>onemocnění </a:t>
            </a:r>
            <a:r>
              <a:rPr lang="cs-CZ" sz="2000" spc="-5" dirty="0">
                <a:latin typeface="Calibri"/>
                <a:cs typeface="Calibri"/>
              </a:rPr>
              <a:t>dýchacích </a:t>
            </a:r>
            <a:r>
              <a:rPr lang="cs-CZ" sz="2000" spc="-15" dirty="0">
                <a:latin typeface="Calibri"/>
                <a:cs typeface="Calibri"/>
              </a:rPr>
              <a:t>cest, </a:t>
            </a:r>
            <a:r>
              <a:rPr lang="cs-CZ" sz="2000" spc="-5" dirty="0">
                <a:latin typeface="Calibri"/>
                <a:cs typeface="Calibri"/>
              </a:rPr>
              <a:t>pokles </a:t>
            </a:r>
            <a:r>
              <a:rPr lang="cs-CZ" sz="2000" spc="-20" dirty="0">
                <a:latin typeface="Calibri"/>
                <a:cs typeface="Calibri"/>
              </a:rPr>
              <a:t>orgánů </a:t>
            </a:r>
            <a:r>
              <a:rPr lang="cs-CZ" sz="2000" spc="-10" dirty="0">
                <a:latin typeface="Calibri"/>
                <a:cs typeface="Calibri"/>
              </a:rPr>
              <a:t>dutiny</a:t>
            </a:r>
            <a:r>
              <a:rPr lang="cs-CZ" sz="2000" spc="250" dirty="0">
                <a:latin typeface="Calibri"/>
                <a:cs typeface="Calibri"/>
              </a:rPr>
              <a:t> </a:t>
            </a:r>
            <a:r>
              <a:rPr lang="cs-CZ" sz="2000" spc="-5" dirty="0">
                <a:latin typeface="Calibri"/>
                <a:cs typeface="Calibri"/>
              </a:rPr>
              <a:t>břišní,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zácpa </a:t>
            </a:r>
            <a:r>
              <a:rPr lang="cs-CZ" sz="2000" dirty="0">
                <a:latin typeface="Calibri"/>
                <a:cs typeface="Calibri"/>
              </a:rPr>
              <a:t>při </a:t>
            </a:r>
            <a:r>
              <a:rPr lang="cs-CZ" sz="2000" spc="-10" dirty="0">
                <a:latin typeface="Calibri"/>
                <a:cs typeface="Calibri"/>
              </a:rPr>
              <a:t>atonii </a:t>
            </a:r>
            <a:r>
              <a:rPr lang="cs-CZ" sz="2000" spc="-45" dirty="0">
                <a:latin typeface="Calibri"/>
                <a:cs typeface="Calibri"/>
              </a:rPr>
              <a:t>střev, </a:t>
            </a:r>
            <a:r>
              <a:rPr lang="cs-CZ" sz="2000" spc="-10" dirty="0">
                <a:latin typeface="Calibri"/>
                <a:cs typeface="Calibri"/>
              </a:rPr>
              <a:t>obezita,</a:t>
            </a:r>
            <a:r>
              <a:rPr lang="cs-CZ" sz="2000" spc="70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cukrovka</a:t>
            </a:r>
          </a:p>
          <a:p>
            <a:pPr marL="469900">
              <a:lnSpc>
                <a:spcPts val="2160"/>
              </a:lnSpc>
            </a:pPr>
            <a:endParaRPr lang="cs-CZ" sz="20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Calibri"/>
              <a:buAutoNum type="arabicPeriod" startAt="5"/>
              <a:tabLst>
                <a:tab pos="469900" algn="l"/>
              </a:tabLst>
            </a:pPr>
            <a:r>
              <a:rPr lang="cs-CZ" sz="2000" spc="-20" dirty="0">
                <a:latin typeface="Calibri"/>
                <a:cs typeface="Calibri"/>
              </a:rPr>
              <a:t>Stavy </a:t>
            </a:r>
            <a:r>
              <a:rPr lang="cs-CZ" sz="2000" spc="-5" dirty="0">
                <a:latin typeface="Calibri"/>
                <a:cs typeface="Calibri"/>
              </a:rPr>
              <a:t>dlouhodobého </a:t>
            </a:r>
            <a:r>
              <a:rPr lang="cs-CZ" sz="2000" spc="-10" dirty="0">
                <a:latin typeface="Calibri"/>
                <a:cs typeface="Calibri"/>
              </a:rPr>
              <a:t>znehybnění, </a:t>
            </a:r>
            <a:r>
              <a:rPr lang="cs-CZ" sz="2000" spc="-25" dirty="0">
                <a:latin typeface="Calibri"/>
                <a:cs typeface="Calibri"/>
              </a:rPr>
              <a:t>svalová</a:t>
            </a:r>
            <a:r>
              <a:rPr lang="cs-CZ" sz="2000" spc="50" dirty="0">
                <a:latin typeface="Calibri"/>
                <a:cs typeface="Calibri"/>
              </a:rPr>
              <a:t> </a:t>
            </a:r>
            <a:r>
              <a:rPr lang="cs-CZ" sz="2000" spc="-15" dirty="0">
                <a:latin typeface="Calibri"/>
                <a:cs typeface="Calibri"/>
              </a:rPr>
              <a:t>únava</a:t>
            </a:r>
            <a:endParaRPr lang="cs-CZ"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1390650">
              <a:lnSpc>
                <a:spcPct val="100000"/>
              </a:lnSpc>
            </a:pPr>
            <a:r>
              <a:rPr spc="-15" dirty="0"/>
              <a:t>Klasická</a:t>
            </a:r>
            <a:r>
              <a:rPr spc="-40" dirty="0"/>
              <a:t> </a:t>
            </a:r>
            <a:r>
              <a:rPr spc="-5" dirty="0"/>
              <a:t>masáž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457200" y="1447800"/>
            <a:ext cx="7498080" cy="4783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8770">
              <a:lnSpc>
                <a:spcPct val="100000"/>
              </a:lnSpc>
              <a:buNone/>
            </a:pPr>
            <a:r>
              <a:rPr lang="cs-CZ" sz="2000" u="heavy" spc="-15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Kontraindikace</a:t>
            </a:r>
            <a:r>
              <a:rPr lang="cs-CZ" sz="2000" u="heavy" spc="-3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cs-CZ" sz="2000" u="heavy" spc="-15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masáže</a:t>
            </a:r>
          </a:p>
          <a:p>
            <a:pPr marL="2858770">
              <a:lnSpc>
                <a:spcPct val="100000"/>
              </a:lnSpc>
              <a:buNone/>
            </a:pPr>
            <a:endParaRPr sz="2000" u="heavy" spc="-15" dirty="0">
              <a:latin typeface="Calibri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None/>
              <a:tabLst>
                <a:tab pos="469900" algn="l"/>
              </a:tabLst>
            </a:pPr>
            <a:r>
              <a:rPr lang="cs-CZ" sz="2000" spc="-5" dirty="0">
                <a:solidFill>
                  <a:srgbClr val="00B050"/>
                </a:solidFill>
                <a:latin typeface="Calibri" pitchFamily="34" charset="0"/>
              </a:rPr>
              <a:t>1. Kontraindikace z </a:t>
            </a:r>
            <a:r>
              <a:rPr lang="cs-CZ" sz="2000" spc="-20" dirty="0">
                <a:solidFill>
                  <a:srgbClr val="00B050"/>
                </a:solidFill>
                <a:latin typeface="Calibri" pitchFamily="34" charset="0"/>
              </a:rPr>
              <a:t>celkového </a:t>
            </a:r>
            <a:r>
              <a:rPr lang="cs-CZ" sz="2000" spc="-25" dirty="0">
                <a:solidFill>
                  <a:srgbClr val="00B050"/>
                </a:solidFill>
                <a:latin typeface="Calibri" pitchFamily="34" charset="0"/>
              </a:rPr>
              <a:t>stavu</a:t>
            </a:r>
            <a:r>
              <a:rPr lang="cs-CZ" sz="2000" spc="10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sz="2000" spc="-5" dirty="0">
                <a:solidFill>
                  <a:srgbClr val="00B050"/>
                </a:solidFill>
                <a:latin typeface="Calibri" pitchFamily="34" charset="0"/>
              </a:rPr>
              <a:t>:</a:t>
            </a:r>
          </a:p>
          <a:p>
            <a:pPr marL="722630" lvl="1" indent="-252729">
              <a:lnSpc>
                <a:spcPct val="100000"/>
              </a:lnSpc>
              <a:spcBef>
                <a:spcPts val="480"/>
              </a:spcBef>
              <a:buClr>
                <a:schemeClr val="accent5">
                  <a:lumMod val="60000"/>
                  <a:lumOff val="40000"/>
                </a:schemeClr>
              </a:buClr>
              <a:buAutoNum type="alphaLcParenR"/>
              <a:tabLst>
                <a:tab pos="723265" algn="l"/>
              </a:tabLst>
            </a:pPr>
            <a:r>
              <a:rPr sz="2000" spc="-5" dirty="0">
                <a:latin typeface="Calibri" pitchFamily="34" charset="0"/>
                <a:cs typeface="Calibri"/>
              </a:rPr>
              <a:t>akutní </a:t>
            </a:r>
            <a:r>
              <a:rPr sz="2000" spc="-10" dirty="0">
                <a:latin typeface="Calibri" pitchFamily="34" charset="0"/>
                <a:cs typeface="Calibri"/>
              </a:rPr>
              <a:t>horečnaté</a:t>
            </a:r>
            <a:r>
              <a:rPr sz="2000" spc="-50" dirty="0">
                <a:latin typeface="Calibri" pitchFamily="34" charset="0"/>
                <a:cs typeface="Calibri"/>
              </a:rPr>
              <a:t> </a:t>
            </a:r>
            <a:r>
              <a:rPr sz="2000" spc="-5" dirty="0">
                <a:latin typeface="Calibri" pitchFamily="34" charset="0"/>
                <a:cs typeface="Calibri"/>
              </a:rPr>
              <a:t>onemocnění</a:t>
            </a:r>
            <a:endParaRPr sz="2000" dirty="0">
              <a:latin typeface="Calibri" pitchFamily="34" charset="0"/>
              <a:cs typeface="Calibri"/>
            </a:endParaRPr>
          </a:p>
          <a:p>
            <a:pPr marL="734695" lvl="1" indent="-264795">
              <a:lnSpc>
                <a:spcPct val="100000"/>
              </a:lnSpc>
              <a:spcBef>
                <a:spcPts val="480"/>
              </a:spcBef>
              <a:buClr>
                <a:schemeClr val="accent5">
                  <a:lumMod val="60000"/>
                  <a:lumOff val="40000"/>
                </a:schemeClr>
              </a:buClr>
              <a:buAutoNum type="alphaLcParenR"/>
              <a:tabLst>
                <a:tab pos="735330" algn="l"/>
              </a:tabLst>
            </a:pPr>
            <a:r>
              <a:rPr sz="2000" spc="-25" dirty="0">
                <a:latin typeface="Calibri" pitchFamily="34" charset="0"/>
                <a:cs typeface="Calibri"/>
              </a:rPr>
              <a:t>celková </a:t>
            </a:r>
            <a:r>
              <a:rPr sz="2000" spc="-10" dirty="0">
                <a:latin typeface="Calibri" pitchFamily="34" charset="0"/>
                <a:cs typeface="Calibri"/>
              </a:rPr>
              <a:t>tělesná</a:t>
            </a:r>
            <a:r>
              <a:rPr sz="2000" spc="50" dirty="0">
                <a:latin typeface="Calibri" pitchFamily="34" charset="0"/>
                <a:cs typeface="Calibri"/>
              </a:rPr>
              <a:t> </a:t>
            </a:r>
            <a:r>
              <a:rPr sz="2000" spc="-10" dirty="0">
                <a:latin typeface="Calibri" pitchFamily="34" charset="0"/>
                <a:cs typeface="Calibri"/>
              </a:rPr>
              <a:t>slabost</a:t>
            </a:r>
            <a:endParaRPr sz="2000" dirty="0">
              <a:latin typeface="Calibri" pitchFamily="34" charset="0"/>
              <a:cs typeface="Calibri"/>
            </a:endParaRPr>
          </a:p>
          <a:p>
            <a:pPr marL="709930" lvl="1" indent="-240029">
              <a:lnSpc>
                <a:spcPct val="100000"/>
              </a:lnSpc>
              <a:spcBef>
                <a:spcPts val="480"/>
              </a:spcBef>
              <a:buClr>
                <a:schemeClr val="accent5">
                  <a:lumMod val="60000"/>
                  <a:lumOff val="40000"/>
                </a:schemeClr>
              </a:buClr>
              <a:buAutoNum type="alphaLcParenR"/>
              <a:tabLst>
                <a:tab pos="710565" algn="l"/>
              </a:tabLst>
            </a:pPr>
            <a:r>
              <a:rPr sz="2000" spc="-5" dirty="0">
                <a:latin typeface="Calibri" pitchFamily="34" charset="0"/>
                <a:cs typeface="Calibri"/>
              </a:rPr>
              <a:t>pokročilá </a:t>
            </a:r>
            <a:r>
              <a:rPr sz="2000" spc="-15" dirty="0">
                <a:latin typeface="Calibri" pitchFamily="34" charset="0"/>
                <a:cs typeface="Calibri"/>
              </a:rPr>
              <a:t>ateroskleróza, osteoporóza, </a:t>
            </a:r>
            <a:r>
              <a:rPr sz="2000" spc="-10" dirty="0">
                <a:latin typeface="Calibri" pitchFamily="34" charset="0"/>
                <a:cs typeface="Calibri"/>
              </a:rPr>
              <a:t>krvácivé</a:t>
            </a:r>
            <a:r>
              <a:rPr sz="2000" spc="95" dirty="0">
                <a:latin typeface="Calibri" pitchFamily="34" charset="0"/>
                <a:cs typeface="Calibri"/>
              </a:rPr>
              <a:t> </a:t>
            </a:r>
            <a:r>
              <a:rPr sz="2000" spc="-25" dirty="0">
                <a:latin typeface="Calibri" pitchFamily="34" charset="0"/>
                <a:cs typeface="Calibri"/>
              </a:rPr>
              <a:t>stavy</a:t>
            </a:r>
            <a:endParaRPr sz="2000" dirty="0">
              <a:latin typeface="Calibri" pitchFamily="34" charset="0"/>
              <a:cs typeface="Calibri"/>
            </a:endParaRPr>
          </a:p>
          <a:p>
            <a:pPr marL="734695" lvl="1" indent="-264795">
              <a:lnSpc>
                <a:spcPct val="100000"/>
              </a:lnSpc>
              <a:spcBef>
                <a:spcPts val="480"/>
              </a:spcBef>
              <a:buClr>
                <a:schemeClr val="accent5">
                  <a:lumMod val="60000"/>
                  <a:lumOff val="40000"/>
                </a:schemeClr>
              </a:buClr>
              <a:buAutoNum type="alphaLcParenR"/>
              <a:tabLst>
                <a:tab pos="735330" algn="l"/>
              </a:tabLst>
            </a:pPr>
            <a:r>
              <a:rPr sz="2000" spc="-15" dirty="0">
                <a:latin typeface="Calibri" pitchFamily="34" charset="0"/>
                <a:cs typeface="Calibri"/>
              </a:rPr>
              <a:t>bezprostředně </a:t>
            </a:r>
            <a:r>
              <a:rPr sz="2000" spc="-5" dirty="0">
                <a:latin typeface="Calibri" pitchFamily="34" charset="0"/>
                <a:cs typeface="Calibri"/>
              </a:rPr>
              <a:t>po </a:t>
            </a:r>
            <a:r>
              <a:rPr sz="2000" spc="-10" dirty="0">
                <a:latin typeface="Calibri" pitchFamily="34" charset="0"/>
                <a:cs typeface="Calibri"/>
              </a:rPr>
              <a:t>hlavních</a:t>
            </a:r>
            <a:r>
              <a:rPr sz="2000" spc="35" dirty="0">
                <a:latin typeface="Calibri" pitchFamily="34" charset="0"/>
                <a:cs typeface="Calibri"/>
              </a:rPr>
              <a:t> </a:t>
            </a:r>
            <a:r>
              <a:rPr sz="2000" spc="-5" dirty="0">
                <a:latin typeface="Calibri" pitchFamily="34" charset="0"/>
                <a:cs typeface="Calibri"/>
              </a:rPr>
              <a:t>jídlech</a:t>
            </a:r>
            <a:endParaRPr sz="2000" dirty="0">
              <a:latin typeface="Calibri" pitchFamily="34" charset="0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None/>
              <a:tabLst>
                <a:tab pos="469900" algn="l"/>
              </a:tabLst>
            </a:pPr>
            <a:r>
              <a:rPr lang="cs-CZ" sz="2000" spc="-5" dirty="0">
                <a:solidFill>
                  <a:srgbClr val="00B050"/>
                </a:solidFill>
                <a:latin typeface="Calibri" pitchFamily="34" charset="0"/>
              </a:rPr>
              <a:t>2. Kontraindikace z </a:t>
            </a:r>
            <a:r>
              <a:rPr lang="cs-CZ" sz="2000" spc="-10" dirty="0">
                <a:solidFill>
                  <a:srgbClr val="00B050"/>
                </a:solidFill>
                <a:latin typeface="Calibri" pitchFamily="34" charset="0"/>
              </a:rPr>
              <a:t>místního nálezu</a:t>
            </a:r>
            <a:r>
              <a:rPr lang="cs-CZ" sz="2000" spc="-40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cs-CZ" sz="2000" spc="-5" dirty="0">
                <a:solidFill>
                  <a:srgbClr val="00B050"/>
                </a:solidFill>
                <a:latin typeface="Calibri" pitchFamily="34" charset="0"/>
              </a:rPr>
              <a:t>:</a:t>
            </a:r>
          </a:p>
          <a:p>
            <a:pPr marL="722630" lvl="1" indent="-252729">
              <a:lnSpc>
                <a:spcPct val="100000"/>
              </a:lnSpc>
              <a:spcBef>
                <a:spcPts val="480"/>
              </a:spcBef>
              <a:buClr>
                <a:schemeClr val="accent5">
                  <a:lumMod val="60000"/>
                  <a:lumOff val="40000"/>
                </a:schemeClr>
              </a:buClr>
              <a:buAutoNum type="alphaLcParenR"/>
              <a:tabLst>
                <a:tab pos="723265" algn="l"/>
              </a:tabLst>
            </a:pPr>
            <a:r>
              <a:rPr sz="2000" spc="-10" dirty="0">
                <a:latin typeface="Calibri" pitchFamily="34" charset="0"/>
                <a:cs typeface="Calibri"/>
              </a:rPr>
              <a:t>oblast </a:t>
            </a:r>
            <a:r>
              <a:rPr sz="2000" spc="-5" dirty="0">
                <a:latin typeface="Calibri" pitchFamily="34" charset="0"/>
                <a:cs typeface="Calibri"/>
              </a:rPr>
              <a:t>břicha</a:t>
            </a:r>
            <a:r>
              <a:rPr sz="2000" spc="-30" dirty="0">
                <a:latin typeface="Calibri" pitchFamily="34" charset="0"/>
                <a:cs typeface="Calibri"/>
              </a:rPr>
              <a:t> </a:t>
            </a:r>
            <a:r>
              <a:rPr sz="2000" spc="-5" dirty="0">
                <a:latin typeface="Calibri" pitchFamily="34" charset="0"/>
                <a:cs typeface="Calibri"/>
              </a:rPr>
              <a:t>:</a:t>
            </a:r>
            <a:endParaRPr sz="2000" dirty="0">
              <a:latin typeface="Calibri" pitchFamily="34" charset="0"/>
              <a:cs typeface="Calibri"/>
            </a:endParaRPr>
          </a:p>
          <a:p>
            <a:pPr marL="1057910" lvl="2" indent="-130810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1058545" algn="l"/>
              </a:tabLst>
            </a:pPr>
            <a:r>
              <a:rPr sz="2000" spc="-5" dirty="0">
                <a:latin typeface="Calibri" pitchFamily="34" charset="0"/>
                <a:cs typeface="Calibri"/>
              </a:rPr>
              <a:t>akutní a </a:t>
            </a:r>
            <a:r>
              <a:rPr sz="2000" spc="-15" dirty="0">
                <a:latin typeface="Calibri" pitchFamily="34" charset="0"/>
                <a:cs typeface="Calibri"/>
              </a:rPr>
              <a:t>chronické </a:t>
            </a:r>
            <a:r>
              <a:rPr sz="2000" spc="-10" dirty="0">
                <a:latin typeface="Calibri" pitchFamily="34" charset="0"/>
                <a:cs typeface="Calibri"/>
              </a:rPr>
              <a:t>záněty</a:t>
            </a:r>
            <a:endParaRPr sz="2000" dirty="0">
              <a:latin typeface="Calibri" pitchFamily="34" charset="0"/>
              <a:cs typeface="Calibri"/>
            </a:endParaRPr>
          </a:p>
          <a:p>
            <a:pPr marL="1057910" lvl="2" indent="-130810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1058545" algn="l"/>
              </a:tabLst>
            </a:pPr>
            <a:r>
              <a:rPr sz="2000" spc="-10" dirty="0">
                <a:latin typeface="Calibri" pitchFamily="34" charset="0"/>
                <a:cs typeface="Calibri"/>
              </a:rPr>
              <a:t>krvácivé</a:t>
            </a:r>
            <a:r>
              <a:rPr sz="2000" spc="-45" dirty="0">
                <a:latin typeface="Calibri" pitchFamily="34" charset="0"/>
                <a:cs typeface="Calibri"/>
              </a:rPr>
              <a:t> </a:t>
            </a:r>
            <a:r>
              <a:rPr sz="2000" spc="-25" dirty="0">
                <a:latin typeface="Calibri" pitchFamily="34" charset="0"/>
                <a:cs typeface="Calibri"/>
              </a:rPr>
              <a:t>stavy</a:t>
            </a:r>
            <a:endParaRPr sz="2000" dirty="0">
              <a:latin typeface="Calibri" pitchFamily="34" charset="0"/>
              <a:cs typeface="Calibri"/>
            </a:endParaRPr>
          </a:p>
          <a:p>
            <a:pPr marL="1057910" lvl="2" indent="-130810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1058545" algn="l"/>
              </a:tabLst>
            </a:pPr>
            <a:r>
              <a:rPr sz="2000" spc="-10" dirty="0">
                <a:latin typeface="Calibri" pitchFamily="34" charset="0"/>
                <a:cs typeface="Calibri"/>
              </a:rPr>
              <a:t>ascites </a:t>
            </a:r>
            <a:r>
              <a:rPr sz="2000" spc="-5" dirty="0">
                <a:latin typeface="Calibri" pitchFamily="34" charset="0"/>
                <a:cs typeface="Calibri"/>
              </a:rPr>
              <a:t>v břišní </a:t>
            </a:r>
            <a:r>
              <a:rPr sz="2000" dirty="0">
                <a:latin typeface="Calibri" pitchFamily="34" charset="0"/>
                <a:cs typeface="Calibri"/>
              </a:rPr>
              <a:t>dutině</a:t>
            </a:r>
          </a:p>
          <a:p>
            <a:pPr marL="1057910" lvl="2" indent="-130810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1058545" algn="l"/>
              </a:tabLst>
            </a:pPr>
            <a:r>
              <a:rPr sz="2000" spc="-15" dirty="0">
                <a:latin typeface="Calibri" pitchFamily="34" charset="0"/>
                <a:cs typeface="Calibri"/>
              </a:rPr>
              <a:t>zvětšení</a:t>
            </a:r>
            <a:r>
              <a:rPr sz="2000" spc="10" dirty="0">
                <a:latin typeface="Calibri" pitchFamily="34" charset="0"/>
                <a:cs typeface="Calibri"/>
              </a:rPr>
              <a:t> </a:t>
            </a:r>
            <a:r>
              <a:rPr sz="2000" spc="-20" dirty="0">
                <a:latin typeface="Calibri" pitchFamily="34" charset="0"/>
                <a:cs typeface="Calibri"/>
              </a:rPr>
              <a:t>orgánů</a:t>
            </a:r>
            <a:endParaRPr sz="2000" dirty="0">
              <a:latin typeface="Calibri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1390650">
              <a:lnSpc>
                <a:spcPct val="100000"/>
              </a:lnSpc>
            </a:pPr>
            <a:r>
              <a:rPr spc="-15" dirty="0"/>
              <a:t>Klasická</a:t>
            </a:r>
            <a:r>
              <a:rPr spc="-40" dirty="0"/>
              <a:t> </a:t>
            </a:r>
            <a:r>
              <a:rPr spc="-5" dirty="0"/>
              <a:t>masáž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844421"/>
            <a:ext cx="7121525" cy="29238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4300" indent="-914400">
              <a:lnSpc>
                <a:spcPct val="150000"/>
              </a:lnSpc>
              <a:tabLst>
                <a:tab pos="595630" algn="l"/>
              </a:tabLst>
            </a:pPr>
            <a:r>
              <a:rPr lang="cs-CZ" sz="1900" spc="-25" dirty="0">
                <a:latin typeface="Calibri"/>
                <a:cs typeface="Calibri"/>
              </a:rPr>
              <a:t>- velké</a:t>
            </a:r>
            <a:r>
              <a:rPr lang="cs-CZ" sz="1900" spc="-30" dirty="0">
                <a:latin typeface="Calibri"/>
                <a:cs typeface="Calibri"/>
              </a:rPr>
              <a:t> </a:t>
            </a:r>
            <a:r>
              <a:rPr lang="cs-CZ" sz="1900" spc="-5" dirty="0">
                <a:latin typeface="Calibri"/>
                <a:cs typeface="Calibri"/>
              </a:rPr>
              <a:t>kýly</a:t>
            </a:r>
            <a:endParaRPr lang="cs-CZ" sz="1900" dirty="0">
              <a:latin typeface="Calibri"/>
              <a:cs typeface="Calibri"/>
            </a:endParaRPr>
          </a:p>
          <a:p>
            <a:pPr marL="594995" indent="-125095">
              <a:lnSpc>
                <a:spcPct val="150000"/>
              </a:lnSpc>
              <a:buFont typeface="Calibri"/>
              <a:buChar char="-"/>
              <a:tabLst>
                <a:tab pos="595630" algn="l"/>
              </a:tabLst>
            </a:pPr>
            <a:r>
              <a:rPr lang="cs-CZ" sz="1900" spc="-15" dirty="0">
                <a:latin typeface="Calibri"/>
                <a:cs typeface="Calibri"/>
              </a:rPr>
              <a:t>retence</a:t>
            </a:r>
            <a:r>
              <a:rPr lang="cs-CZ" sz="1900" spc="-40" dirty="0">
                <a:latin typeface="Calibri"/>
                <a:cs typeface="Calibri"/>
              </a:rPr>
              <a:t> </a:t>
            </a:r>
            <a:r>
              <a:rPr lang="cs-CZ" sz="1900" spc="-5" dirty="0">
                <a:latin typeface="Calibri"/>
                <a:cs typeface="Calibri"/>
              </a:rPr>
              <a:t>moči</a:t>
            </a:r>
            <a:endParaRPr lang="cs-CZ" sz="1900" dirty="0">
              <a:latin typeface="Calibri"/>
              <a:cs typeface="Calibri"/>
            </a:endParaRPr>
          </a:p>
          <a:p>
            <a:pPr marL="594995" indent="-125095">
              <a:lnSpc>
                <a:spcPct val="150000"/>
              </a:lnSpc>
              <a:buFont typeface="Calibri"/>
              <a:buChar char="-"/>
              <a:tabLst>
                <a:tab pos="595630" algn="l"/>
              </a:tabLst>
            </a:pPr>
            <a:r>
              <a:rPr lang="cs-CZ" sz="1900" spc="-15" dirty="0">
                <a:latin typeface="Calibri"/>
                <a:cs typeface="Calibri"/>
              </a:rPr>
              <a:t>zvětšení tlustého střeva </a:t>
            </a:r>
            <a:r>
              <a:rPr lang="cs-CZ" sz="1900" dirty="0">
                <a:latin typeface="Calibri"/>
                <a:cs typeface="Calibri"/>
              </a:rPr>
              <a:t>při </a:t>
            </a:r>
            <a:r>
              <a:rPr lang="cs-CZ" sz="1900" spc="-10" dirty="0">
                <a:latin typeface="Calibri"/>
                <a:cs typeface="Calibri"/>
              </a:rPr>
              <a:t>zácpě (masírovat </a:t>
            </a:r>
            <a:r>
              <a:rPr lang="cs-CZ" sz="1900" dirty="0">
                <a:latin typeface="Calibri"/>
                <a:cs typeface="Calibri"/>
              </a:rPr>
              <a:t>po</a:t>
            </a:r>
            <a:r>
              <a:rPr lang="cs-CZ" sz="1900" spc="90" dirty="0">
                <a:latin typeface="Calibri"/>
                <a:cs typeface="Calibri"/>
              </a:rPr>
              <a:t> </a:t>
            </a:r>
            <a:r>
              <a:rPr lang="cs-CZ" sz="1900" spc="-10" dirty="0">
                <a:latin typeface="Calibri"/>
                <a:cs typeface="Calibri"/>
              </a:rPr>
              <a:t>vyprázdnění)</a:t>
            </a:r>
            <a:endParaRPr lang="cs-CZ" sz="1900" dirty="0">
              <a:latin typeface="Calibri"/>
              <a:cs typeface="Calibri"/>
            </a:endParaRPr>
          </a:p>
          <a:p>
            <a:pPr marL="594995" indent="-125095">
              <a:lnSpc>
                <a:spcPct val="150000"/>
              </a:lnSpc>
              <a:buFont typeface="Calibri"/>
              <a:buChar char="-"/>
              <a:tabLst>
                <a:tab pos="595630" algn="l"/>
              </a:tabLst>
            </a:pPr>
            <a:r>
              <a:rPr lang="cs-CZ" sz="1900" spc="-5" dirty="0">
                <a:latin typeface="Calibri"/>
                <a:cs typeface="Calibri"/>
              </a:rPr>
              <a:t>nádorová</a:t>
            </a:r>
            <a:r>
              <a:rPr lang="cs-CZ" sz="1900" spc="-114" dirty="0">
                <a:latin typeface="Calibri"/>
                <a:cs typeface="Calibri"/>
              </a:rPr>
              <a:t> </a:t>
            </a:r>
            <a:r>
              <a:rPr lang="cs-CZ" sz="1900" spc="-5" dirty="0">
                <a:latin typeface="Calibri"/>
                <a:cs typeface="Calibri"/>
              </a:rPr>
              <a:t>onemocnění</a:t>
            </a:r>
            <a:endParaRPr lang="cs-CZ" sz="1900" dirty="0">
              <a:latin typeface="Calibri"/>
              <a:cs typeface="Calibri"/>
            </a:endParaRPr>
          </a:p>
          <a:p>
            <a:pPr marL="1384300" marR="5080" indent="-914400">
              <a:lnSpc>
                <a:spcPct val="150000"/>
              </a:lnSpc>
              <a:tabLst>
                <a:tab pos="595630" algn="l"/>
              </a:tabLst>
            </a:pPr>
            <a:r>
              <a:rPr lang="cs-CZ" sz="1900" spc="-5" dirty="0">
                <a:latin typeface="Calibri"/>
                <a:cs typeface="Calibri"/>
              </a:rPr>
              <a:t>- u </a:t>
            </a:r>
            <a:r>
              <a:rPr lang="cs-CZ" sz="1900" spc="-25" dirty="0">
                <a:latin typeface="Calibri"/>
                <a:cs typeface="Calibri"/>
              </a:rPr>
              <a:t>žen:</a:t>
            </a:r>
            <a:r>
              <a:rPr lang="cs-CZ" sz="1900" spc="-5" dirty="0">
                <a:latin typeface="Calibri"/>
                <a:cs typeface="Calibri"/>
              </a:rPr>
              <a:t> </a:t>
            </a:r>
            <a:r>
              <a:rPr lang="cs-CZ" sz="1900" dirty="0">
                <a:latin typeface="Calibri"/>
                <a:cs typeface="Calibri"/>
              </a:rPr>
              <a:t>při </a:t>
            </a:r>
            <a:r>
              <a:rPr lang="cs-CZ" sz="1900" spc="-10" dirty="0">
                <a:latin typeface="Calibri"/>
                <a:cs typeface="Calibri"/>
              </a:rPr>
              <a:t>gynekologických </a:t>
            </a:r>
            <a:r>
              <a:rPr lang="cs-CZ" sz="1900" spc="-15" dirty="0">
                <a:latin typeface="Calibri"/>
                <a:cs typeface="Calibri"/>
              </a:rPr>
              <a:t>zánětech, </a:t>
            </a:r>
            <a:r>
              <a:rPr lang="cs-CZ" sz="1900" spc="-5" dirty="0">
                <a:latin typeface="Calibri"/>
                <a:cs typeface="Calibri"/>
              </a:rPr>
              <a:t>krvácivých </a:t>
            </a:r>
            <a:r>
              <a:rPr lang="cs-CZ" sz="1900" spc="-10" dirty="0">
                <a:latin typeface="Calibri"/>
                <a:cs typeface="Calibri"/>
              </a:rPr>
              <a:t>gynekologických  </a:t>
            </a:r>
            <a:r>
              <a:rPr lang="cs-CZ" sz="1900" spc="-5" dirty="0">
                <a:latin typeface="Calibri"/>
                <a:cs typeface="Calibri"/>
              </a:rPr>
              <a:t>onemocněních, v </a:t>
            </a:r>
            <a:r>
              <a:rPr lang="cs-CZ" sz="1900" spc="-15" dirty="0">
                <a:latin typeface="Calibri"/>
                <a:cs typeface="Calibri"/>
              </a:rPr>
              <a:t>graviditě </a:t>
            </a:r>
            <a:r>
              <a:rPr lang="cs-CZ" sz="1900" spc="-5" dirty="0">
                <a:latin typeface="Calibri"/>
                <a:cs typeface="Calibri"/>
              </a:rPr>
              <a:t>a v </a:t>
            </a:r>
            <a:r>
              <a:rPr lang="cs-CZ" sz="1900" spc="-10" dirty="0">
                <a:latin typeface="Calibri"/>
                <a:cs typeface="Calibri"/>
              </a:rPr>
              <a:t>šestinedělí, </a:t>
            </a:r>
            <a:r>
              <a:rPr lang="cs-CZ" sz="1900" dirty="0">
                <a:latin typeface="Calibri"/>
                <a:cs typeface="Calibri"/>
              </a:rPr>
              <a:t>při </a:t>
            </a:r>
            <a:r>
              <a:rPr lang="cs-CZ" sz="1900" spc="-10">
                <a:latin typeface="Calibri"/>
                <a:cs typeface="Calibri"/>
              </a:rPr>
              <a:t>menstruaci </a:t>
            </a:r>
            <a:endParaRPr lang="cs-CZ" sz="1900" dirty="0">
              <a:latin typeface="Calibri"/>
              <a:cs typeface="Calibri"/>
            </a:endParaRPr>
          </a:p>
          <a:p>
            <a:pPr marL="594995" lvl="1" indent="-125095">
              <a:lnSpc>
                <a:spcPct val="100000"/>
              </a:lnSpc>
              <a:tabLst>
                <a:tab pos="595630" algn="l"/>
              </a:tabLst>
            </a:pPr>
            <a:endParaRPr sz="1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1390650">
              <a:lnSpc>
                <a:spcPct val="100000"/>
              </a:lnSpc>
            </a:pPr>
            <a:r>
              <a:rPr spc="-15" dirty="0"/>
              <a:t>Klasická</a:t>
            </a:r>
            <a:r>
              <a:rPr spc="-40" dirty="0"/>
              <a:t> </a:t>
            </a:r>
            <a:r>
              <a:rPr spc="-5" dirty="0"/>
              <a:t>masáž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0" y="1752600"/>
            <a:ext cx="7485888" cy="4478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 indent="-249554">
              <a:buClr>
                <a:schemeClr val="accent5">
                  <a:lumMod val="60000"/>
                  <a:lumOff val="40000"/>
                </a:schemeClr>
              </a:buClr>
              <a:buNone/>
              <a:tabLst>
                <a:tab pos="262890" algn="l"/>
              </a:tabLst>
            </a:pPr>
            <a:r>
              <a:rPr lang="cs-CZ" sz="19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            b) </a:t>
            </a:r>
            <a:r>
              <a:rPr lang="cs-CZ" sz="1900" dirty="0">
                <a:latin typeface="Calibri"/>
                <a:cs typeface="Calibri"/>
              </a:rPr>
              <a:t>dolní </a:t>
            </a:r>
            <a:r>
              <a:rPr lang="cs-CZ" sz="1900" spc="-15" dirty="0">
                <a:latin typeface="Calibri"/>
                <a:cs typeface="Calibri"/>
              </a:rPr>
              <a:t>končetiny</a:t>
            </a:r>
            <a:r>
              <a:rPr lang="cs-CZ" sz="1900" spc="-105" dirty="0">
                <a:latin typeface="Calibri"/>
                <a:cs typeface="Calibri"/>
              </a:rPr>
              <a:t> </a:t>
            </a:r>
            <a:r>
              <a:rPr lang="cs-CZ" sz="1900" spc="-5" dirty="0">
                <a:latin typeface="Calibri"/>
                <a:cs typeface="Calibri"/>
              </a:rPr>
              <a:t>:</a:t>
            </a:r>
            <a:endParaRPr lang="cs-CZ" sz="1900" dirty="0">
              <a:latin typeface="Calibri"/>
              <a:cs typeface="Calibri"/>
            </a:endParaRPr>
          </a:p>
          <a:p>
            <a:pPr marL="594995" lvl="1" indent="-125095">
              <a:buNone/>
              <a:tabLst>
                <a:tab pos="595630" algn="l"/>
              </a:tabLst>
            </a:pPr>
            <a:r>
              <a:rPr lang="cs-CZ" sz="1900" spc="-10" dirty="0">
                <a:latin typeface="Calibri"/>
                <a:cs typeface="Calibri"/>
              </a:rPr>
              <a:t>          - záněty</a:t>
            </a:r>
            <a:r>
              <a:rPr lang="cs-CZ" sz="1900" spc="-85" dirty="0">
                <a:latin typeface="Calibri"/>
                <a:cs typeface="Calibri"/>
              </a:rPr>
              <a:t> </a:t>
            </a:r>
            <a:r>
              <a:rPr lang="cs-CZ" sz="1900" spc="-5" dirty="0">
                <a:latin typeface="Calibri"/>
                <a:cs typeface="Calibri"/>
              </a:rPr>
              <a:t>žil</a:t>
            </a:r>
            <a:endParaRPr lang="cs-CZ" sz="1900" dirty="0">
              <a:latin typeface="Calibri"/>
              <a:cs typeface="Calibri"/>
            </a:endParaRPr>
          </a:p>
          <a:p>
            <a:pPr marL="594995" lvl="1" indent="-125095">
              <a:buNone/>
              <a:tabLst>
                <a:tab pos="595630" algn="l"/>
              </a:tabLst>
            </a:pPr>
            <a:r>
              <a:rPr lang="cs-CZ" sz="1900" spc="-10" dirty="0">
                <a:latin typeface="Calibri"/>
                <a:cs typeface="Calibri"/>
              </a:rPr>
              <a:t>          - rozsáhlé</a:t>
            </a:r>
            <a:r>
              <a:rPr lang="cs-CZ" sz="1900" spc="-100" dirty="0">
                <a:latin typeface="Calibri"/>
                <a:cs typeface="Calibri"/>
              </a:rPr>
              <a:t> </a:t>
            </a:r>
            <a:r>
              <a:rPr lang="cs-CZ" sz="1900" spc="-10" dirty="0">
                <a:latin typeface="Calibri"/>
                <a:cs typeface="Calibri"/>
              </a:rPr>
              <a:t>varixy</a:t>
            </a:r>
            <a:endParaRPr lang="cs-CZ" sz="1900" dirty="0">
              <a:latin typeface="Calibri"/>
              <a:cs typeface="Calibri"/>
            </a:endParaRPr>
          </a:p>
          <a:p>
            <a:pPr marL="594995" lvl="1" indent="-125095">
              <a:buNone/>
              <a:tabLst>
                <a:tab pos="595630" algn="l"/>
              </a:tabLst>
            </a:pPr>
            <a:r>
              <a:rPr lang="cs-CZ" sz="1900" spc="-5" dirty="0">
                <a:latin typeface="Calibri"/>
                <a:cs typeface="Calibri"/>
              </a:rPr>
              <a:t>          - výrazné poruchy </a:t>
            </a:r>
            <a:r>
              <a:rPr lang="cs-CZ" sz="1900" spc="-10" dirty="0">
                <a:latin typeface="Calibri"/>
                <a:cs typeface="Calibri"/>
              </a:rPr>
              <a:t>trofiky</a:t>
            </a:r>
            <a:r>
              <a:rPr lang="cs-CZ" sz="1900" spc="-80" dirty="0">
                <a:latin typeface="Calibri"/>
                <a:cs typeface="Calibri"/>
              </a:rPr>
              <a:t> </a:t>
            </a:r>
            <a:r>
              <a:rPr lang="cs-CZ" sz="1900" spc="-15" dirty="0">
                <a:latin typeface="Calibri"/>
                <a:cs typeface="Calibri"/>
              </a:rPr>
              <a:t>kůže</a:t>
            </a:r>
          </a:p>
          <a:p>
            <a:pPr marL="594995" lvl="1" indent="-125095">
              <a:buNone/>
              <a:tabLst>
                <a:tab pos="595630" algn="l"/>
              </a:tabLst>
            </a:pPr>
            <a:r>
              <a:rPr lang="cs-CZ" sz="2000" spc="-5" dirty="0">
                <a:latin typeface="Calibri" pitchFamily="34" charset="0"/>
              </a:rPr>
              <a:t>         - jednotlivé </a:t>
            </a:r>
            <a:r>
              <a:rPr lang="cs-CZ" sz="2000" spc="-20" dirty="0">
                <a:latin typeface="Calibri" pitchFamily="34" charset="0"/>
              </a:rPr>
              <a:t>varikózní </a:t>
            </a:r>
            <a:r>
              <a:rPr lang="cs-CZ" sz="2000" dirty="0">
                <a:latin typeface="Calibri" pitchFamily="34" charset="0"/>
              </a:rPr>
              <a:t>uzly </a:t>
            </a:r>
            <a:r>
              <a:rPr lang="cs-CZ" sz="2000" spc="-5" dirty="0">
                <a:latin typeface="Calibri" pitchFamily="34" charset="0"/>
              </a:rPr>
              <a:t>nebo </a:t>
            </a:r>
            <a:r>
              <a:rPr lang="cs-CZ" sz="2000" spc="-10" dirty="0">
                <a:latin typeface="Calibri" pitchFamily="34" charset="0"/>
              </a:rPr>
              <a:t>menší oblasti </a:t>
            </a:r>
            <a:r>
              <a:rPr lang="cs-CZ" sz="2000" spc="-5" dirty="0">
                <a:latin typeface="Calibri" pitchFamily="34" charset="0"/>
              </a:rPr>
              <a:t>po </a:t>
            </a:r>
            <a:r>
              <a:rPr lang="cs-CZ" sz="2000" spc="-10" dirty="0">
                <a:latin typeface="Calibri" pitchFamily="34" charset="0"/>
              </a:rPr>
              <a:t>předchozím</a:t>
            </a:r>
            <a:r>
              <a:rPr lang="cs-CZ" sz="2000" spc="150" dirty="0">
                <a:latin typeface="Calibri" pitchFamily="34" charset="0"/>
              </a:rPr>
              <a:t>           </a:t>
            </a:r>
          </a:p>
          <a:p>
            <a:pPr marL="594995" lvl="1" indent="-125095">
              <a:buNone/>
              <a:tabLst>
                <a:tab pos="595630" algn="l"/>
              </a:tabLst>
            </a:pPr>
            <a:r>
              <a:rPr lang="cs-CZ" sz="2000" spc="150" dirty="0">
                <a:latin typeface="Calibri" pitchFamily="34" charset="0"/>
              </a:rPr>
              <a:t>         </a:t>
            </a:r>
            <a:r>
              <a:rPr lang="cs-CZ" sz="2000" spc="-10" dirty="0">
                <a:latin typeface="Calibri" pitchFamily="34" charset="0"/>
              </a:rPr>
              <a:t>zánětu </a:t>
            </a:r>
            <a:r>
              <a:rPr lang="cs-CZ" sz="2000" spc="-5" dirty="0">
                <a:latin typeface="Calibri" pitchFamily="34" charset="0"/>
              </a:rPr>
              <a:t>žil</a:t>
            </a:r>
            <a:r>
              <a:rPr lang="cs-CZ" sz="2000" spc="-65" dirty="0">
                <a:latin typeface="Calibri" pitchFamily="34" charset="0"/>
              </a:rPr>
              <a:t> </a:t>
            </a:r>
            <a:r>
              <a:rPr lang="cs-CZ" sz="2000" spc="-15" dirty="0">
                <a:latin typeface="Calibri" pitchFamily="34" charset="0"/>
              </a:rPr>
              <a:t>vynechávat</a:t>
            </a:r>
          </a:p>
          <a:p>
            <a:pPr marL="594995" lvl="1" indent="-125095">
              <a:buNone/>
              <a:tabLst>
                <a:tab pos="595630" algn="l"/>
              </a:tabLst>
            </a:pPr>
            <a:endParaRPr lang="cs-CZ" sz="2000" spc="-15" dirty="0">
              <a:solidFill>
                <a:schemeClr val="accent5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594995" lvl="1" indent="-125095">
              <a:buNone/>
              <a:tabLst>
                <a:tab pos="595630" algn="l"/>
              </a:tabLst>
            </a:pPr>
            <a:r>
              <a:rPr lang="cs-CZ" sz="2000" spc="-15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     c) </a:t>
            </a:r>
            <a:r>
              <a:rPr lang="cs-CZ" sz="2000" spc="-10" dirty="0">
                <a:latin typeface="Calibri" pitchFamily="34" charset="0"/>
              </a:rPr>
              <a:t>zánětlivé otoky </a:t>
            </a:r>
            <a:r>
              <a:rPr lang="cs-CZ" sz="2000" spc="-5" dirty="0">
                <a:latin typeface="Calibri" pitchFamily="34" charset="0"/>
              </a:rPr>
              <a:t>kloubů a </a:t>
            </a:r>
            <a:r>
              <a:rPr lang="cs-CZ" sz="2000" spc="-10" dirty="0">
                <a:latin typeface="Calibri" pitchFamily="34" charset="0"/>
              </a:rPr>
              <a:t>záněty měkkých </a:t>
            </a:r>
            <a:r>
              <a:rPr lang="cs-CZ" sz="2000" spc="-5" dirty="0">
                <a:latin typeface="Calibri" pitchFamily="34" charset="0"/>
              </a:rPr>
              <a:t>tkání (otoky </a:t>
            </a:r>
            <a:r>
              <a:rPr lang="cs-CZ" sz="2000" spc="-15" dirty="0">
                <a:latin typeface="Calibri" pitchFamily="34" charset="0"/>
              </a:rPr>
              <a:t>bez</a:t>
            </a:r>
            <a:r>
              <a:rPr lang="cs-CZ" sz="2000" spc="110" dirty="0">
                <a:latin typeface="Calibri" pitchFamily="34" charset="0"/>
              </a:rPr>
              <a:t>   </a:t>
            </a:r>
          </a:p>
          <a:p>
            <a:pPr marL="594995" lvl="1" indent="-125095">
              <a:buNone/>
              <a:tabLst>
                <a:tab pos="595630" algn="l"/>
              </a:tabLst>
            </a:pPr>
            <a:r>
              <a:rPr lang="cs-CZ" sz="2000" spc="110" dirty="0">
                <a:latin typeface="Calibri" pitchFamily="34" charset="0"/>
              </a:rPr>
              <a:t>        </a:t>
            </a:r>
            <a:r>
              <a:rPr lang="cs-CZ" sz="2000" spc="-5" dirty="0">
                <a:latin typeface="Calibri" pitchFamily="34" charset="0"/>
              </a:rPr>
              <a:t>příznaků </a:t>
            </a:r>
            <a:r>
              <a:rPr lang="cs-CZ" sz="2000" spc="-10" dirty="0">
                <a:latin typeface="Calibri" pitchFamily="34" charset="0"/>
              </a:rPr>
              <a:t>zánětů </a:t>
            </a:r>
            <a:r>
              <a:rPr lang="cs-CZ" sz="2000" spc="-25" dirty="0">
                <a:latin typeface="Calibri" pitchFamily="34" charset="0"/>
              </a:rPr>
              <a:t>lze</a:t>
            </a:r>
            <a:r>
              <a:rPr lang="cs-CZ" sz="2000" spc="-40" dirty="0">
                <a:latin typeface="Calibri" pitchFamily="34" charset="0"/>
              </a:rPr>
              <a:t> </a:t>
            </a:r>
            <a:r>
              <a:rPr lang="cs-CZ" sz="2000" spc="-15" dirty="0">
                <a:latin typeface="Calibri" pitchFamily="34" charset="0"/>
              </a:rPr>
              <a:t>masírovat)</a:t>
            </a:r>
          </a:p>
          <a:p>
            <a:pPr marL="594995" lvl="1" indent="-125095">
              <a:buNone/>
              <a:tabLst>
                <a:tab pos="595630" algn="l"/>
              </a:tabLst>
            </a:pPr>
            <a:r>
              <a:rPr lang="cs-CZ" sz="2000" spc="-15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  </a:t>
            </a:r>
          </a:p>
          <a:p>
            <a:pPr marL="594995" lvl="1" indent="-125095">
              <a:buNone/>
              <a:tabLst>
                <a:tab pos="595630" algn="l"/>
              </a:tabLst>
            </a:pPr>
            <a:r>
              <a:rPr lang="cs-CZ" sz="2000" spc="-15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     </a:t>
            </a:r>
            <a:r>
              <a:rPr lang="cs-CZ" sz="2000" spc="-5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d) </a:t>
            </a:r>
            <a:r>
              <a:rPr lang="cs-CZ" sz="2000" spc="-5" dirty="0">
                <a:latin typeface="Calibri" pitchFamily="34" charset="0"/>
              </a:rPr>
              <a:t>akutní </a:t>
            </a:r>
            <a:r>
              <a:rPr lang="cs-CZ" sz="2000" spc="-10" dirty="0">
                <a:latin typeface="Calibri" pitchFamily="34" charset="0"/>
              </a:rPr>
              <a:t>záněty </a:t>
            </a:r>
            <a:r>
              <a:rPr lang="cs-CZ" sz="2000" spc="-5" dirty="0">
                <a:latin typeface="Calibri" pitchFamily="34" charset="0"/>
              </a:rPr>
              <a:t>nervů, </a:t>
            </a:r>
            <a:r>
              <a:rPr lang="cs-CZ" sz="2000" spc="-20" dirty="0">
                <a:latin typeface="Calibri" pitchFamily="34" charset="0"/>
              </a:rPr>
              <a:t>místa </a:t>
            </a:r>
            <a:r>
              <a:rPr lang="cs-CZ" sz="2000" spc="-15" dirty="0">
                <a:latin typeface="Calibri" pitchFamily="34" charset="0"/>
              </a:rPr>
              <a:t>čerstvých jizev </a:t>
            </a:r>
            <a:r>
              <a:rPr lang="cs-CZ" sz="2000" spc="-5" dirty="0">
                <a:latin typeface="Calibri" pitchFamily="34" charset="0"/>
              </a:rPr>
              <a:t>a </a:t>
            </a:r>
            <a:r>
              <a:rPr lang="cs-CZ" sz="2000" spc="-10" dirty="0">
                <a:latin typeface="Calibri" pitchFamily="34" charset="0"/>
              </a:rPr>
              <a:t>úrazů,</a:t>
            </a:r>
            <a:r>
              <a:rPr lang="cs-CZ" sz="2000" spc="210" dirty="0">
                <a:latin typeface="Calibri" pitchFamily="34" charset="0"/>
              </a:rPr>
              <a:t> </a:t>
            </a:r>
            <a:r>
              <a:rPr lang="cs-CZ" sz="2000" spc="-10" dirty="0">
                <a:latin typeface="Calibri" pitchFamily="34" charset="0"/>
              </a:rPr>
              <a:t>nádorových  </a:t>
            </a:r>
          </a:p>
          <a:p>
            <a:pPr marL="594995" lvl="1" indent="-125095">
              <a:buNone/>
              <a:tabLst>
                <a:tab pos="595630" algn="l"/>
              </a:tabLst>
            </a:pPr>
            <a:r>
              <a:rPr lang="cs-CZ" sz="2000" spc="-10" dirty="0">
                <a:latin typeface="Calibri" pitchFamily="34" charset="0"/>
              </a:rPr>
              <a:t>          </a:t>
            </a:r>
            <a:r>
              <a:rPr lang="cs-CZ" sz="2000" spc="-5" dirty="0">
                <a:latin typeface="Calibri" pitchFamily="34" charset="0"/>
              </a:rPr>
              <a:t>a </a:t>
            </a:r>
            <a:r>
              <a:rPr lang="cs-CZ" sz="2000" spc="-10" dirty="0">
                <a:latin typeface="Calibri" pitchFamily="34" charset="0"/>
              </a:rPr>
              <a:t>TBC</a:t>
            </a:r>
            <a:r>
              <a:rPr lang="cs-CZ" sz="2000" spc="-60" dirty="0">
                <a:latin typeface="Calibri" pitchFamily="34" charset="0"/>
              </a:rPr>
              <a:t> </a:t>
            </a:r>
            <a:r>
              <a:rPr lang="cs-CZ" sz="2000" spc="-10" dirty="0">
                <a:latin typeface="Calibri" pitchFamily="34" charset="0"/>
              </a:rPr>
              <a:t>ložisek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1390650">
              <a:lnSpc>
                <a:spcPct val="100000"/>
              </a:lnSpc>
            </a:pPr>
            <a:r>
              <a:rPr spc="-15" dirty="0"/>
              <a:t>Klasická</a:t>
            </a:r>
            <a:r>
              <a:rPr spc="-40" dirty="0"/>
              <a:t> </a:t>
            </a:r>
            <a:r>
              <a:rPr spc="-5" dirty="0"/>
              <a:t>masáž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9288"/>
            <a:ext cx="8002270" cy="3319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2930" marR="50165" indent="-570230">
              <a:lnSpc>
                <a:spcPct val="120100"/>
              </a:lnSpc>
            </a:pPr>
            <a:r>
              <a:rPr sz="2000" u="heavy" spc="-1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KM </a:t>
            </a:r>
            <a:r>
              <a:rPr sz="2000" spc="-5" dirty="0">
                <a:latin typeface="Calibri"/>
                <a:cs typeface="Calibri"/>
              </a:rPr>
              <a:t>– souhrn speciálních </a:t>
            </a:r>
            <a:r>
              <a:rPr sz="2000" spc="-15" dirty="0">
                <a:latin typeface="Calibri"/>
                <a:cs typeface="Calibri"/>
              </a:rPr>
              <a:t>masérských </a:t>
            </a:r>
            <a:r>
              <a:rPr sz="2000" spc="-10" dirty="0">
                <a:latin typeface="Calibri"/>
                <a:cs typeface="Calibri"/>
              </a:rPr>
              <a:t>hmatů, kterými </a:t>
            </a:r>
            <a:r>
              <a:rPr sz="2000" spc="-5" dirty="0">
                <a:latin typeface="Calibri"/>
                <a:cs typeface="Calibri"/>
              </a:rPr>
              <a:t>působíme na </a:t>
            </a:r>
            <a:r>
              <a:rPr sz="2000" spc="-10" dirty="0">
                <a:latin typeface="Calibri"/>
                <a:cs typeface="Calibri"/>
              </a:rPr>
              <a:t>tělo </a:t>
            </a:r>
            <a:r>
              <a:rPr sz="2000" spc="-15" dirty="0">
                <a:latin typeface="Calibri"/>
                <a:cs typeface="Calibri"/>
              </a:rPr>
              <a:t>za  </a:t>
            </a:r>
            <a:r>
              <a:rPr sz="2000" spc="-10" dirty="0">
                <a:latin typeface="Calibri"/>
                <a:cs typeface="Calibri"/>
              </a:rPr>
              <a:t>účelem ovlivnění </a:t>
            </a:r>
            <a:r>
              <a:rPr sz="2000" spc="-15" dirty="0">
                <a:latin typeface="Calibri"/>
                <a:cs typeface="Calibri"/>
              </a:rPr>
              <a:t>organismu, zejména </a:t>
            </a:r>
            <a:r>
              <a:rPr sz="2000" spc="-5" dirty="0">
                <a:latin typeface="Calibri"/>
                <a:cs typeface="Calibri"/>
              </a:rPr>
              <a:t>posílení </a:t>
            </a:r>
            <a:r>
              <a:rPr sz="2000" spc="-25" dirty="0">
                <a:latin typeface="Calibri"/>
                <a:cs typeface="Calibri"/>
              </a:rPr>
              <a:t>zdraví, </a:t>
            </a:r>
            <a:r>
              <a:rPr sz="2000" spc="-15" dirty="0">
                <a:latin typeface="Calibri"/>
                <a:cs typeface="Calibri"/>
              </a:rPr>
              <a:t>zdatnosti </a:t>
            </a:r>
            <a:r>
              <a:rPr sz="2000" spc="-5" dirty="0">
                <a:latin typeface="Calibri"/>
                <a:cs typeface="Calibri"/>
              </a:rPr>
              <a:t>i </a:t>
            </a:r>
            <a:r>
              <a:rPr sz="2000" spc="-15" dirty="0">
                <a:latin typeface="Calibri"/>
                <a:cs typeface="Calibri"/>
              </a:rPr>
              <a:t>zvýšení  </a:t>
            </a:r>
            <a:r>
              <a:rPr sz="2000" spc="-20" dirty="0">
                <a:latin typeface="Calibri"/>
                <a:cs typeface="Calibri"/>
              </a:rPr>
              <a:t>celkové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odolnosti.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u="heavy" spc="-505" dirty="0">
                <a:latin typeface="Times New Roman"/>
                <a:cs typeface="Times New Roman"/>
              </a:rPr>
              <a:t> </a:t>
            </a:r>
            <a:r>
              <a:rPr sz="2000" u="heavy" spc="-1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Využití</a:t>
            </a:r>
            <a:r>
              <a:rPr sz="2000" u="heavy" spc="-9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000" u="heavy" spc="-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KM:</a:t>
            </a:r>
            <a:endParaRPr sz="20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  <a:p>
            <a:pPr marL="1040130" marR="5080" indent="-113030">
              <a:lnSpc>
                <a:spcPct val="120000"/>
              </a:lnSpc>
            </a:pPr>
            <a:r>
              <a:rPr sz="2000" spc="-5" dirty="0">
                <a:latin typeface="Calibri"/>
                <a:cs typeface="Calibri"/>
              </a:rPr>
              <a:t>- </a:t>
            </a:r>
            <a:r>
              <a:rPr sz="2000" spc="-10" dirty="0">
                <a:latin typeface="Calibri"/>
                <a:cs typeface="Calibri"/>
              </a:rPr>
              <a:t>upevňování tělesného </a:t>
            </a:r>
            <a:r>
              <a:rPr sz="2000" spc="-5" dirty="0">
                <a:latin typeface="Calibri"/>
                <a:cs typeface="Calibri"/>
              </a:rPr>
              <a:t>i duševního </a:t>
            </a:r>
            <a:r>
              <a:rPr sz="2000" spc="-25" dirty="0">
                <a:latin typeface="Calibri"/>
                <a:cs typeface="Calibri"/>
              </a:rPr>
              <a:t>zdraví, </a:t>
            </a:r>
            <a:r>
              <a:rPr sz="2000" spc="-10" dirty="0">
                <a:latin typeface="Calibri"/>
                <a:cs typeface="Calibri"/>
              </a:rPr>
              <a:t>posilování </a:t>
            </a:r>
            <a:r>
              <a:rPr sz="2000" spc="-15" dirty="0">
                <a:latin typeface="Calibri"/>
                <a:cs typeface="Calibri"/>
              </a:rPr>
              <a:t>organismu,  zvýšení </a:t>
            </a:r>
            <a:r>
              <a:rPr sz="2000" spc="-10" dirty="0">
                <a:latin typeface="Calibri"/>
                <a:cs typeface="Calibri"/>
              </a:rPr>
              <a:t>tělesné </a:t>
            </a:r>
            <a:r>
              <a:rPr sz="2000" spc="-15" dirty="0">
                <a:latin typeface="Calibri"/>
                <a:cs typeface="Calibri"/>
              </a:rPr>
              <a:t>výkonnosti, regenerace </a:t>
            </a:r>
            <a:r>
              <a:rPr sz="2000" spc="-5" dirty="0">
                <a:latin typeface="Calibri"/>
                <a:cs typeface="Calibri"/>
              </a:rPr>
              <a:t>po </a:t>
            </a:r>
            <a:r>
              <a:rPr sz="2000" spc="-20" dirty="0">
                <a:latin typeface="Calibri"/>
                <a:cs typeface="Calibri"/>
              </a:rPr>
              <a:t>fyzické </a:t>
            </a:r>
            <a:r>
              <a:rPr sz="2000" spc="-5" dirty="0">
                <a:latin typeface="Calibri"/>
                <a:cs typeface="Calibri"/>
              </a:rPr>
              <a:t>i </a:t>
            </a:r>
            <a:r>
              <a:rPr sz="2000" spc="-20" dirty="0">
                <a:latin typeface="Calibri"/>
                <a:cs typeface="Calibri"/>
              </a:rPr>
              <a:t>psychické zátěži,  </a:t>
            </a:r>
            <a:r>
              <a:rPr sz="2000" spc="-5" dirty="0">
                <a:latin typeface="Calibri"/>
                <a:cs typeface="Calibri"/>
              </a:rPr>
              <a:t>zlepšení </a:t>
            </a:r>
            <a:r>
              <a:rPr sz="2000" spc="-20" dirty="0">
                <a:latin typeface="Calibri"/>
                <a:cs typeface="Calibri"/>
              </a:rPr>
              <a:t>celkového </a:t>
            </a:r>
            <a:r>
              <a:rPr sz="2000" spc="-10" dirty="0">
                <a:latin typeface="Calibri"/>
                <a:cs typeface="Calibri"/>
              </a:rPr>
              <a:t>vzhledu, doléčování některých </a:t>
            </a:r>
            <a:r>
              <a:rPr sz="2000" spc="-15" dirty="0">
                <a:latin typeface="Calibri"/>
                <a:cs typeface="Calibri"/>
              </a:rPr>
              <a:t>chorobných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nebo</a:t>
            </a:r>
            <a:endParaRPr sz="2000" dirty="0">
              <a:latin typeface="Calibri"/>
              <a:cs typeface="Calibri"/>
            </a:endParaRPr>
          </a:p>
          <a:p>
            <a:pPr marL="1040130">
              <a:lnSpc>
                <a:spcPct val="100000"/>
              </a:lnSpc>
              <a:spcBef>
                <a:spcPts val="480"/>
              </a:spcBef>
            </a:pPr>
            <a:r>
              <a:rPr sz="2000" spc="-15" dirty="0">
                <a:latin typeface="Calibri"/>
                <a:cs typeface="Calibri"/>
              </a:rPr>
              <a:t>poúrazových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stavů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1390650">
              <a:lnSpc>
                <a:spcPct val="100000"/>
              </a:lnSpc>
            </a:pPr>
            <a:r>
              <a:rPr spc="-15" dirty="0"/>
              <a:t>Klasická</a:t>
            </a:r>
            <a:r>
              <a:rPr spc="-40" dirty="0"/>
              <a:t> </a:t>
            </a:r>
            <a:r>
              <a:rPr spc="-5" dirty="0"/>
              <a:t>masáž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630553"/>
            <a:ext cx="7881620" cy="4283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48585">
              <a:lnSpc>
                <a:spcPct val="100000"/>
              </a:lnSpc>
            </a:pPr>
            <a:r>
              <a:rPr lang="cs-CZ" sz="2000" b="1" spc="-500" dirty="0">
                <a:latin typeface="Times New Roman"/>
                <a:cs typeface="Times New Roman"/>
              </a:rPr>
              <a:t> </a:t>
            </a:r>
            <a:r>
              <a:rPr lang="cs-CZ" sz="2400" b="1" u="sng" spc="-15" dirty="0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Fyziologické </a:t>
            </a:r>
            <a:r>
              <a:rPr lang="cs-CZ" sz="2400" b="1" u="sng" spc="-5" dirty="0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účinky</a:t>
            </a:r>
            <a:r>
              <a:rPr lang="cs-CZ" sz="2400" b="1" u="sng" dirty="0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400" b="1" u="sng" spc="-15" dirty="0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masáže</a:t>
            </a:r>
          </a:p>
          <a:p>
            <a:pPr marL="2648585"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"/>
              </a:spcBef>
              <a:buFontTx/>
              <a:buChar char="-"/>
            </a:pPr>
            <a:r>
              <a:rPr lang="cs-CZ" sz="2000" dirty="0">
                <a:latin typeface="Times New Roman"/>
                <a:cs typeface="Times New Roman"/>
              </a:rPr>
              <a:t> masáž vyvolává v těle místní, vzdálenou a celkovou reakci</a:t>
            </a:r>
          </a:p>
          <a:p>
            <a:pPr>
              <a:lnSpc>
                <a:spcPct val="100000"/>
              </a:lnSpc>
              <a:spcBef>
                <a:spcPts val="18"/>
              </a:spcBef>
              <a:buFontTx/>
              <a:buChar char="-"/>
            </a:pPr>
            <a:endParaRPr sz="2000" dirty="0">
              <a:latin typeface="Times New Roman"/>
              <a:cs typeface="Times New Roman"/>
            </a:endParaRPr>
          </a:p>
          <a:p>
            <a:pPr marL="469900" marR="240029" indent="-457200">
              <a:lnSpc>
                <a:spcPct val="110000"/>
              </a:lnSpc>
              <a:buFont typeface="Calibri"/>
              <a:buAutoNum type="arabicPeriod"/>
              <a:tabLst>
                <a:tab pos="469900" algn="l"/>
              </a:tabLst>
            </a:pPr>
            <a:r>
              <a:rPr sz="2000" b="1" spc="-10" dirty="0">
                <a:solidFill>
                  <a:srgbClr val="00B050"/>
                </a:solidFill>
                <a:latin typeface="Calibri"/>
                <a:cs typeface="Calibri"/>
              </a:rPr>
              <a:t>Místní </a:t>
            </a:r>
            <a:r>
              <a:rPr sz="2000" b="1" spc="-5" dirty="0">
                <a:solidFill>
                  <a:srgbClr val="00B050"/>
                </a:solidFill>
                <a:latin typeface="Calibri"/>
                <a:cs typeface="Calibri"/>
              </a:rPr>
              <a:t>účinek </a:t>
            </a:r>
            <a:r>
              <a:rPr sz="2000" b="1" spc="-15" dirty="0">
                <a:solidFill>
                  <a:srgbClr val="00B050"/>
                </a:solidFill>
                <a:latin typeface="Calibri"/>
                <a:cs typeface="Calibri"/>
              </a:rPr>
              <a:t>masáže </a:t>
            </a:r>
            <a:r>
              <a:rPr sz="2000" spc="-5" dirty="0">
                <a:latin typeface="Calibri"/>
                <a:cs typeface="Calibri"/>
              </a:rPr>
              <a:t>– </a:t>
            </a:r>
            <a:r>
              <a:rPr sz="2000" i="1" u="heavy" spc="-5" dirty="0">
                <a:latin typeface="Calibri"/>
                <a:cs typeface="Calibri"/>
              </a:rPr>
              <a:t>na </a:t>
            </a:r>
            <a:r>
              <a:rPr sz="2000" i="1" u="heavy" dirty="0">
                <a:latin typeface="Calibri"/>
                <a:cs typeface="Calibri"/>
              </a:rPr>
              <a:t>kůži </a:t>
            </a:r>
            <a:r>
              <a:rPr sz="2000" spc="-5" dirty="0">
                <a:latin typeface="Calibri"/>
                <a:cs typeface="Calibri"/>
              </a:rPr>
              <a:t>( </a:t>
            </a:r>
            <a:r>
              <a:rPr sz="2000" spc="-15" dirty="0">
                <a:latin typeface="Calibri"/>
                <a:cs typeface="Calibri"/>
              </a:rPr>
              <a:t>odstraňování </a:t>
            </a:r>
            <a:r>
              <a:rPr sz="2000" spc="-10" dirty="0">
                <a:latin typeface="Calibri"/>
                <a:cs typeface="Calibri"/>
              </a:rPr>
              <a:t>povrchových,  </a:t>
            </a:r>
            <a:r>
              <a:rPr sz="2000" spc="-15" dirty="0">
                <a:latin typeface="Calibri"/>
                <a:cs typeface="Calibri"/>
              </a:rPr>
              <a:t>zrohovatělých </a:t>
            </a:r>
            <a:r>
              <a:rPr sz="2000" spc="-45" dirty="0">
                <a:latin typeface="Calibri"/>
                <a:cs typeface="Calibri"/>
              </a:rPr>
              <a:t>vrstev, </a:t>
            </a:r>
            <a:r>
              <a:rPr sz="2000" spc="-15" dirty="0">
                <a:latin typeface="Calibri"/>
                <a:cs typeface="Calibri"/>
              </a:rPr>
              <a:t>zvýšení sekrece </a:t>
            </a:r>
            <a:r>
              <a:rPr sz="2000" spc="-5" dirty="0">
                <a:latin typeface="Calibri"/>
                <a:cs typeface="Calibri"/>
              </a:rPr>
              <a:t>potních žláz, </a:t>
            </a:r>
            <a:r>
              <a:rPr sz="2000" spc="-10" dirty="0">
                <a:latin typeface="Calibri"/>
                <a:cs typeface="Calibri"/>
              </a:rPr>
              <a:t>normalizace </a:t>
            </a:r>
            <a:r>
              <a:rPr sz="2000" spc="-5" dirty="0" err="1">
                <a:latin typeface="Calibri"/>
                <a:cs typeface="Calibri"/>
              </a:rPr>
              <a:t>napětí</a:t>
            </a:r>
            <a:r>
              <a:rPr sz="2000" spc="-5" dirty="0">
                <a:latin typeface="Calibri"/>
                <a:cs typeface="Calibri"/>
              </a:rPr>
              <a:t>  </a:t>
            </a:r>
            <a:r>
              <a:rPr lang="cs-CZ" sz="2000" spc="-15" dirty="0">
                <a:latin typeface="Calibri"/>
                <a:cs typeface="Calibri"/>
              </a:rPr>
              <a:t>kůže)</a:t>
            </a:r>
            <a:endParaRPr lang="cs-CZ" sz="2000" dirty="0">
              <a:latin typeface="Calibri"/>
              <a:cs typeface="Calibri"/>
            </a:endParaRPr>
          </a:p>
          <a:p>
            <a:pPr marL="469900" marR="90170" lvl="1" indent="2286000">
              <a:lnSpc>
                <a:spcPct val="100000"/>
              </a:lnSpc>
              <a:spcBef>
                <a:spcPts val="480"/>
              </a:spcBef>
              <a:tabLst>
                <a:tab pos="2886710" algn="l"/>
              </a:tabLst>
            </a:pPr>
            <a:r>
              <a:rPr lang="cs-CZ" sz="2000" i="1" u="heavy" spc="-495" dirty="0">
                <a:latin typeface="Times New Roman"/>
                <a:cs typeface="Times New Roman"/>
              </a:rPr>
              <a:t> </a:t>
            </a:r>
            <a:r>
              <a:rPr lang="cs-CZ" sz="2000" i="1" u="heavy" spc="-5" dirty="0">
                <a:latin typeface="Calibri"/>
                <a:cs typeface="Calibri"/>
              </a:rPr>
              <a:t>na </a:t>
            </a:r>
            <a:r>
              <a:rPr lang="cs-CZ" sz="2000" i="1" u="heavy" spc="-15" dirty="0">
                <a:latin typeface="Calibri"/>
                <a:cs typeface="Calibri"/>
              </a:rPr>
              <a:t>povrchové </a:t>
            </a:r>
            <a:r>
              <a:rPr lang="cs-CZ" sz="2000" i="1" u="heavy" dirty="0">
                <a:latin typeface="Calibri"/>
                <a:cs typeface="Calibri"/>
              </a:rPr>
              <a:t>žíly </a:t>
            </a:r>
            <a:r>
              <a:rPr lang="cs-CZ" sz="2000" i="1" u="heavy" spc="-5" dirty="0">
                <a:latin typeface="Calibri"/>
                <a:cs typeface="Calibri"/>
              </a:rPr>
              <a:t>a </a:t>
            </a:r>
            <a:r>
              <a:rPr lang="cs-CZ" sz="2000" i="1" u="heavy" spc="-20" dirty="0">
                <a:latin typeface="Calibri"/>
                <a:cs typeface="Calibri"/>
              </a:rPr>
              <a:t>lymfatické </a:t>
            </a:r>
            <a:r>
              <a:rPr lang="cs-CZ" sz="2000" i="1" u="heavy" spc="-15" dirty="0">
                <a:latin typeface="Calibri"/>
                <a:cs typeface="Calibri"/>
              </a:rPr>
              <a:t>cesty </a:t>
            </a:r>
            <a:r>
              <a:rPr lang="cs-CZ" sz="2000" spc="-5" dirty="0">
                <a:latin typeface="Calibri"/>
                <a:cs typeface="Calibri"/>
              </a:rPr>
              <a:t>( </a:t>
            </a:r>
            <a:r>
              <a:rPr lang="cs-CZ" sz="2000" spc="-15" dirty="0">
                <a:latin typeface="Calibri"/>
                <a:cs typeface="Calibri"/>
              </a:rPr>
              <a:t>zvýšení  </a:t>
            </a:r>
            <a:r>
              <a:rPr lang="cs-CZ" sz="2000" spc="-10" dirty="0">
                <a:latin typeface="Calibri"/>
                <a:cs typeface="Calibri"/>
              </a:rPr>
              <a:t>prokrvení </a:t>
            </a:r>
            <a:r>
              <a:rPr lang="cs-CZ" sz="2000" spc="-5" dirty="0">
                <a:latin typeface="Calibri"/>
                <a:cs typeface="Calibri"/>
              </a:rPr>
              <a:t>– </a:t>
            </a:r>
            <a:r>
              <a:rPr lang="cs-CZ" sz="2000" spc="-15" dirty="0">
                <a:latin typeface="Calibri"/>
                <a:cs typeface="Calibri"/>
              </a:rPr>
              <a:t>vstřebávání </a:t>
            </a:r>
            <a:r>
              <a:rPr lang="cs-CZ" sz="2000" spc="-5" dirty="0">
                <a:latin typeface="Calibri"/>
                <a:cs typeface="Calibri"/>
              </a:rPr>
              <a:t>otoků, výpotků a </a:t>
            </a:r>
            <a:r>
              <a:rPr lang="cs-CZ" sz="2000" spc="-10" dirty="0">
                <a:latin typeface="Calibri"/>
                <a:cs typeface="Calibri"/>
              </a:rPr>
              <a:t>krevních výronů, odstranění  </a:t>
            </a:r>
            <a:r>
              <a:rPr lang="cs-CZ" sz="2000" spc="-10" dirty="0" err="1">
                <a:latin typeface="Calibri"/>
                <a:cs typeface="Calibri"/>
              </a:rPr>
              <a:t>katabolytů</a:t>
            </a:r>
            <a:r>
              <a:rPr lang="cs-CZ" sz="2000" spc="-10" dirty="0">
                <a:latin typeface="Calibri"/>
                <a:cs typeface="Calibri"/>
              </a:rPr>
              <a:t>, </a:t>
            </a:r>
            <a:r>
              <a:rPr lang="cs-CZ" sz="2000" spc="-5" dirty="0">
                <a:latin typeface="Calibri"/>
                <a:cs typeface="Calibri"/>
              </a:rPr>
              <a:t>zlepšení </a:t>
            </a:r>
            <a:r>
              <a:rPr lang="cs-CZ" sz="2000" spc="-30" dirty="0">
                <a:latin typeface="Calibri"/>
                <a:cs typeface="Calibri"/>
              </a:rPr>
              <a:t>výživy, </a:t>
            </a:r>
            <a:r>
              <a:rPr lang="cs-CZ" sz="2000" spc="-20" dirty="0">
                <a:latin typeface="Calibri"/>
                <a:cs typeface="Calibri"/>
              </a:rPr>
              <a:t>zvýšený </a:t>
            </a:r>
            <a:r>
              <a:rPr lang="cs-CZ" sz="2000" spc="-15" dirty="0">
                <a:latin typeface="Calibri"/>
                <a:cs typeface="Calibri"/>
              </a:rPr>
              <a:t>tok </a:t>
            </a:r>
            <a:r>
              <a:rPr lang="cs-CZ" sz="2000" spc="-30" dirty="0">
                <a:latin typeface="Calibri"/>
                <a:cs typeface="Calibri"/>
              </a:rPr>
              <a:t>lymfy, </a:t>
            </a:r>
            <a:r>
              <a:rPr lang="cs-CZ" sz="2000" spc="-5" dirty="0">
                <a:latin typeface="Calibri"/>
                <a:cs typeface="Calibri"/>
              </a:rPr>
              <a:t>zlepšení </a:t>
            </a:r>
            <a:r>
              <a:rPr lang="cs-CZ" sz="2000" spc="-25" dirty="0">
                <a:latin typeface="Calibri"/>
                <a:cs typeface="Calibri"/>
              </a:rPr>
              <a:t>svalové </a:t>
            </a:r>
            <a:r>
              <a:rPr lang="cs-CZ" sz="2000" spc="-10" dirty="0">
                <a:latin typeface="Calibri"/>
                <a:cs typeface="Calibri"/>
              </a:rPr>
              <a:t>činnosti,  </a:t>
            </a:r>
            <a:r>
              <a:rPr lang="cs-CZ" sz="2000" spc="-20" dirty="0">
                <a:latin typeface="Calibri"/>
                <a:cs typeface="Calibri"/>
              </a:rPr>
              <a:t>správná </a:t>
            </a:r>
            <a:r>
              <a:rPr lang="cs-CZ" sz="2000" spc="-10" dirty="0">
                <a:latin typeface="Calibri"/>
                <a:cs typeface="Calibri"/>
              </a:rPr>
              <a:t>volba hmatů </a:t>
            </a:r>
            <a:r>
              <a:rPr lang="cs-CZ" sz="2000" spc="-5" dirty="0">
                <a:latin typeface="Calibri"/>
                <a:cs typeface="Calibri"/>
              </a:rPr>
              <a:t>docílí </a:t>
            </a:r>
            <a:r>
              <a:rPr lang="cs-CZ" sz="2000" spc="-15" dirty="0">
                <a:latin typeface="Calibri"/>
                <a:cs typeface="Calibri"/>
              </a:rPr>
              <a:t>zvýšení </a:t>
            </a:r>
            <a:r>
              <a:rPr lang="cs-CZ" sz="2000" spc="-5" dirty="0">
                <a:latin typeface="Calibri"/>
                <a:cs typeface="Calibri"/>
              </a:rPr>
              <a:t>nebo </a:t>
            </a:r>
            <a:r>
              <a:rPr lang="cs-CZ" sz="2000" spc="-15" dirty="0">
                <a:latin typeface="Calibri"/>
                <a:cs typeface="Calibri"/>
              </a:rPr>
              <a:t>snížení </a:t>
            </a:r>
            <a:r>
              <a:rPr lang="cs-CZ" sz="2000" spc="-20" dirty="0">
                <a:latin typeface="Calibri"/>
                <a:cs typeface="Calibri"/>
              </a:rPr>
              <a:t>svalového</a:t>
            </a:r>
            <a:r>
              <a:rPr lang="cs-CZ" sz="2000" spc="275" dirty="0">
                <a:latin typeface="Calibri"/>
                <a:cs typeface="Calibri"/>
              </a:rPr>
              <a:t> </a:t>
            </a:r>
            <a:r>
              <a:rPr lang="cs-CZ" sz="2000" spc="-5" dirty="0">
                <a:latin typeface="Calibri"/>
                <a:cs typeface="Calibri"/>
              </a:rPr>
              <a:t>tonu</a:t>
            </a:r>
            <a:r>
              <a:rPr sz="2000" spc="-5" dirty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  <a:p>
            <a:pPr marL="2886075" lvl="1" indent="-130175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2886710" algn="l"/>
              </a:tabLst>
            </a:pPr>
            <a:r>
              <a:rPr sz="2000" i="1" u="heavy" spc="-495" dirty="0">
                <a:latin typeface="Times New Roman"/>
                <a:cs typeface="Times New Roman"/>
              </a:rPr>
              <a:t> </a:t>
            </a:r>
            <a:r>
              <a:rPr sz="2000" i="1" u="heavy" spc="-10" dirty="0">
                <a:latin typeface="Calibri"/>
                <a:cs typeface="Calibri"/>
              </a:rPr>
              <a:t>hmaty </a:t>
            </a:r>
            <a:r>
              <a:rPr sz="2000" i="1" u="heavy" spc="-5" dirty="0">
                <a:latin typeface="Calibri"/>
                <a:cs typeface="Calibri"/>
              </a:rPr>
              <a:t>s </a:t>
            </a:r>
            <a:r>
              <a:rPr sz="2000" i="1" u="heavy" spc="-15" dirty="0">
                <a:latin typeface="Calibri"/>
                <a:cs typeface="Calibri"/>
              </a:rPr>
              <a:t>hloubkovým účinkem </a:t>
            </a:r>
            <a:r>
              <a:rPr sz="2000" spc="-10" dirty="0">
                <a:latin typeface="Calibri"/>
                <a:cs typeface="Calibri"/>
              </a:rPr>
              <a:t>rozrušují </a:t>
            </a:r>
            <a:r>
              <a:rPr sz="2000" spc="-15" dirty="0">
                <a:latin typeface="Calibri"/>
                <a:cs typeface="Calibri"/>
              </a:rPr>
              <a:t>srůsty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ve</a:t>
            </a:r>
            <a:endParaRPr sz="20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tkáních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1390650">
              <a:lnSpc>
                <a:spcPct val="100000"/>
              </a:lnSpc>
            </a:pPr>
            <a:r>
              <a:rPr spc="-15" dirty="0"/>
              <a:t>Klasická</a:t>
            </a:r>
            <a:r>
              <a:rPr spc="-40" dirty="0"/>
              <a:t> </a:t>
            </a:r>
            <a:r>
              <a:rPr spc="-5" dirty="0"/>
              <a:t>masáž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0668" y="1630553"/>
            <a:ext cx="7598409" cy="4152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3175" indent="-131445">
              <a:lnSpc>
                <a:spcPct val="100000"/>
              </a:lnSpc>
              <a:buChar char="-"/>
              <a:tabLst>
                <a:tab pos="2543810" algn="l"/>
              </a:tabLst>
            </a:pPr>
            <a:r>
              <a:rPr sz="2000" i="1" u="heavy" spc="-5" dirty="0">
                <a:latin typeface="Calibri"/>
                <a:cs typeface="Calibri"/>
              </a:rPr>
              <a:t>na klouby  </a:t>
            </a:r>
            <a:r>
              <a:rPr sz="2000" spc="-5" dirty="0">
                <a:latin typeface="Calibri"/>
                <a:cs typeface="Calibri"/>
              </a:rPr>
              <a:t>- </a:t>
            </a:r>
            <a:r>
              <a:rPr sz="2000" spc="-10" dirty="0">
                <a:latin typeface="Calibri"/>
                <a:cs typeface="Calibri"/>
              </a:rPr>
              <a:t>zlepšení funkce </a:t>
            </a:r>
            <a:r>
              <a:rPr sz="2000" spc="-5" dirty="0">
                <a:latin typeface="Calibri"/>
                <a:cs typeface="Calibri"/>
              </a:rPr>
              <a:t>kloubů, </a:t>
            </a:r>
            <a:r>
              <a:rPr sz="2000" spc="-15" dirty="0">
                <a:latin typeface="Calibri"/>
                <a:cs typeface="Calibri"/>
              </a:rPr>
              <a:t>zvýšení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nebo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udržení </a:t>
            </a:r>
            <a:r>
              <a:rPr sz="2000" spc="-5" dirty="0">
                <a:latin typeface="Calibri"/>
                <a:cs typeface="Calibri"/>
              </a:rPr>
              <a:t>kloubního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pohyblivosti</a:t>
            </a:r>
            <a:endParaRPr sz="2000" dirty="0">
              <a:latin typeface="Calibri"/>
              <a:cs typeface="Calibri"/>
            </a:endParaRPr>
          </a:p>
          <a:p>
            <a:pPr marL="3802379" lvl="1" indent="-133985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3803015" algn="l"/>
              </a:tabLst>
            </a:pPr>
            <a:r>
              <a:rPr sz="2000" spc="-5" dirty="0">
                <a:latin typeface="Calibri"/>
                <a:cs typeface="Calibri"/>
              </a:rPr>
              <a:t>urychlené </a:t>
            </a:r>
            <a:r>
              <a:rPr sz="2000" spc="-15" dirty="0">
                <a:latin typeface="Calibri"/>
                <a:cs typeface="Calibri"/>
              </a:rPr>
              <a:t>vstřebávání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odpadových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látek, </a:t>
            </a:r>
            <a:r>
              <a:rPr sz="2000" spc="-5" dirty="0">
                <a:latin typeface="Calibri"/>
                <a:cs typeface="Calibri"/>
              </a:rPr>
              <a:t>způsobujících </a:t>
            </a:r>
            <a:r>
              <a:rPr sz="2000" spc="-15" dirty="0">
                <a:latin typeface="Calibri"/>
                <a:cs typeface="Calibri"/>
              </a:rPr>
              <a:t>zvýšenou </a:t>
            </a:r>
            <a:r>
              <a:rPr sz="2000" spc="-10" dirty="0">
                <a:latin typeface="Calibri"/>
                <a:cs typeface="Calibri"/>
              </a:rPr>
              <a:t>únavu 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bolestivost</a:t>
            </a:r>
            <a:endParaRPr sz="2000" dirty="0">
              <a:latin typeface="Calibri"/>
              <a:cs typeface="Calibri"/>
            </a:endParaRPr>
          </a:p>
          <a:p>
            <a:pPr marL="3802379" lvl="1" indent="-133985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3803015" algn="l"/>
              </a:tabLst>
            </a:pPr>
            <a:r>
              <a:rPr sz="2000" spc="-15" dirty="0">
                <a:latin typeface="Calibri"/>
                <a:cs typeface="Calibri"/>
              </a:rPr>
              <a:t>poúrazové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stavy</a:t>
            </a:r>
            <a:endParaRPr sz="2000" dirty="0">
              <a:latin typeface="Calibri"/>
              <a:cs typeface="Calibri"/>
            </a:endParaRPr>
          </a:p>
          <a:p>
            <a:pPr marL="2541905" indent="-130175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2542540" algn="l"/>
              </a:tabLst>
            </a:pPr>
            <a:r>
              <a:rPr sz="2000" i="1" u="heavy" spc="-495" dirty="0">
                <a:latin typeface="Times New Roman"/>
                <a:cs typeface="Times New Roman"/>
              </a:rPr>
              <a:t> </a:t>
            </a:r>
            <a:r>
              <a:rPr sz="2000" i="1" u="heavy" spc="-15" dirty="0">
                <a:latin typeface="Calibri"/>
                <a:cs typeface="Calibri"/>
              </a:rPr>
              <a:t>psychická </a:t>
            </a:r>
            <a:r>
              <a:rPr sz="2000" i="1" u="heavy" spc="-20" dirty="0">
                <a:latin typeface="Calibri"/>
                <a:cs typeface="Calibri"/>
              </a:rPr>
              <a:t>stránka </a:t>
            </a:r>
            <a:r>
              <a:rPr sz="2000" i="1" u="heavy" spc="-15" dirty="0">
                <a:latin typeface="Calibri"/>
                <a:cs typeface="Calibri"/>
              </a:rPr>
              <a:t>masírovaného </a:t>
            </a:r>
            <a:r>
              <a:rPr sz="2000" spc="-5" dirty="0">
                <a:latin typeface="Calibri"/>
                <a:cs typeface="Calibri"/>
              </a:rPr>
              <a:t>–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ovlivnění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psychických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procesů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900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B050"/>
                </a:solidFill>
                <a:latin typeface="Calibri"/>
                <a:cs typeface="Calibri"/>
              </a:rPr>
              <a:t>působení </a:t>
            </a:r>
            <a:r>
              <a:rPr sz="2000" b="1" spc="-15" dirty="0">
                <a:solidFill>
                  <a:srgbClr val="00B050"/>
                </a:solidFill>
                <a:latin typeface="Calibri"/>
                <a:cs typeface="Calibri"/>
              </a:rPr>
              <a:t>všech </a:t>
            </a:r>
            <a:r>
              <a:rPr sz="2000" b="1" spc="-10" dirty="0">
                <a:solidFill>
                  <a:srgbClr val="00B050"/>
                </a:solidFill>
                <a:latin typeface="Calibri"/>
                <a:cs typeface="Calibri"/>
              </a:rPr>
              <a:t>místních </a:t>
            </a:r>
            <a:r>
              <a:rPr sz="2000" b="1" spc="-5" dirty="0">
                <a:solidFill>
                  <a:srgbClr val="00B050"/>
                </a:solidFill>
                <a:latin typeface="Calibri"/>
                <a:cs typeface="Calibri"/>
              </a:rPr>
              <a:t>účinků </a:t>
            </a:r>
            <a:r>
              <a:rPr sz="2000" spc="-5" dirty="0">
                <a:latin typeface="Calibri"/>
                <a:cs typeface="Calibri"/>
              </a:rPr>
              <a:t>– </a:t>
            </a:r>
            <a:r>
              <a:rPr sz="2000" spc="-15" dirty="0">
                <a:latin typeface="Calibri"/>
                <a:cs typeface="Calibri"/>
              </a:rPr>
              <a:t>snížení bolestivosti, </a:t>
            </a:r>
            <a:r>
              <a:rPr sz="2000" spc="-10" dirty="0">
                <a:latin typeface="Calibri"/>
                <a:cs typeface="Calibri"/>
              </a:rPr>
              <a:t>zlepšení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činnosti</a:t>
            </a:r>
            <a:endParaRPr sz="2000" dirty="0">
              <a:latin typeface="Calibri"/>
              <a:cs typeface="Calibri"/>
            </a:endParaRPr>
          </a:p>
          <a:p>
            <a:pPr marR="313690" algn="ctr">
              <a:lnSpc>
                <a:spcPct val="100000"/>
              </a:lnSpc>
              <a:spcBef>
                <a:spcPts val="480"/>
              </a:spcBef>
            </a:pPr>
            <a:r>
              <a:rPr lang="cs-CZ" sz="2000" spc="-5" dirty="0">
                <a:latin typeface="Calibri"/>
                <a:cs typeface="Calibri"/>
              </a:rPr>
              <a:t>     tkání</a:t>
            </a:r>
            <a:endParaRPr lang="cs-CZ" sz="2000" dirty="0">
              <a:latin typeface="Calibri"/>
              <a:cs typeface="Calibri"/>
            </a:endParaRPr>
          </a:p>
          <a:p>
            <a:pPr marL="3210560">
              <a:lnSpc>
                <a:spcPct val="100000"/>
              </a:lnSpc>
              <a:spcBef>
                <a:spcPts val="480"/>
              </a:spcBef>
            </a:pPr>
            <a:r>
              <a:rPr lang="cs-CZ" sz="2000" spc="-5" dirty="0">
                <a:latin typeface="Calibri"/>
                <a:cs typeface="Calibri"/>
              </a:rPr>
              <a:t>   - </a:t>
            </a:r>
            <a:r>
              <a:rPr lang="cs-CZ" sz="2000" spc="-15" dirty="0">
                <a:latin typeface="Calibri"/>
                <a:cs typeface="Calibri"/>
              </a:rPr>
              <a:t>dráždění </a:t>
            </a:r>
            <a:r>
              <a:rPr lang="cs-CZ" sz="2000" spc="-10" dirty="0">
                <a:latin typeface="Calibri"/>
                <a:cs typeface="Calibri"/>
              </a:rPr>
              <a:t>proprioreceptorů </a:t>
            </a:r>
            <a:r>
              <a:rPr lang="cs-CZ" sz="2000" spc="-20" dirty="0">
                <a:latin typeface="Calibri"/>
                <a:cs typeface="Calibri"/>
              </a:rPr>
              <a:t>ve</a:t>
            </a:r>
            <a:r>
              <a:rPr lang="cs-CZ" sz="2000" spc="35" dirty="0">
                <a:latin typeface="Calibri"/>
                <a:cs typeface="Calibri"/>
              </a:rPr>
              <a:t> </a:t>
            </a:r>
            <a:r>
              <a:rPr lang="cs-CZ" sz="2000" spc="-15" dirty="0">
                <a:latin typeface="Calibri"/>
                <a:cs typeface="Calibri"/>
              </a:rPr>
              <a:t>svalech</a:t>
            </a:r>
            <a:endParaRPr lang="cs-CZ" sz="2000" dirty="0">
              <a:latin typeface="Calibri"/>
              <a:cs typeface="Calibri"/>
            </a:endParaRPr>
          </a:p>
          <a:p>
            <a:pPr marL="3326765">
              <a:lnSpc>
                <a:spcPct val="100000"/>
              </a:lnSpc>
            </a:pPr>
            <a:r>
              <a:rPr lang="cs-CZ" sz="2000" spc="-5" dirty="0">
                <a:latin typeface="Calibri"/>
                <a:cs typeface="Calibri"/>
              </a:rPr>
              <a:t>   zlepšuje </a:t>
            </a:r>
            <a:r>
              <a:rPr lang="cs-CZ" sz="2000" spc="-10" dirty="0">
                <a:latin typeface="Calibri"/>
                <a:cs typeface="Calibri"/>
              </a:rPr>
              <a:t>výživu </a:t>
            </a:r>
            <a:r>
              <a:rPr sz="2000" spc="-10" dirty="0">
                <a:latin typeface="Calibri"/>
                <a:cs typeface="Calibri"/>
              </a:rPr>
              <a:t>(trofiku)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svalů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1390650">
              <a:lnSpc>
                <a:spcPct val="100000"/>
              </a:lnSpc>
            </a:pPr>
            <a:r>
              <a:rPr spc="-15" dirty="0"/>
              <a:t>Klasická</a:t>
            </a:r>
            <a:r>
              <a:rPr spc="-40" dirty="0"/>
              <a:t> </a:t>
            </a:r>
            <a:r>
              <a:rPr spc="-5" dirty="0"/>
              <a:t>masáž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725040"/>
            <a:ext cx="7824470" cy="4059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735" indent="-280035">
              <a:lnSpc>
                <a:spcPct val="100000"/>
              </a:lnSpc>
              <a:buFont typeface="Calibri"/>
              <a:buAutoNum type="arabicPeriod" startAt="2"/>
              <a:tabLst>
                <a:tab pos="293370" algn="l"/>
              </a:tabLst>
            </a:pPr>
            <a:r>
              <a:rPr lang="cs-CZ" sz="2000" b="1" spc="-20" dirty="0">
                <a:solidFill>
                  <a:srgbClr val="00B050"/>
                </a:solidFill>
                <a:latin typeface="Calibri"/>
                <a:cs typeface="Calibri"/>
              </a:rPr>
              <a:t>Vzdálené </a:t>
            </a:r>
            <a:r>
              <a:rPr lang="cs-CZ" sz="2000" b="1" spc="-5" dirty="0">
                <a:solidFill>
                  <a:srgbClr val="00B050"/>
                </a:solidFill>
                <a:latin typeface="Calibri"/>
                <a:cs typeface="Calibri"/>
              </a:rPr>
              <a:t>účinky </a:t>
            </a:r>
            <a:r>
              <a:rPr lang="cs-CZ" sz="2000" b="1" spc="-15" dirty="0">
                <a:solidFill>
                  <a:srgbClr val="00B050"/>
                </a:solidFill>
                <a:latin typeface="Calibri"/>
                <a:cs typeface="Calibri"/>
              </a:rPr>
              <a:t>masáže </a:t>
            </a:r>
            <a:r>
              <a:rPr lang="cs-CZ" sz="2000" spc="-5" dirty="0">
                <a:latin typeface="Calibri"/>
                <a:cs typeface="Calibri"/>
              </a:rPr>
              <a:t>– </a:t>
            </a:r>
            <a:r>
              <a:rPr lang="cs-CZ" sz="2000" spc="-20" dirty="0">
                <a:latin typeface="Calibri"/>
                <a:cs typeface="Calibri"/>
              </a:rPr>
              <a:t>zprostředkovány</a:t>
            </a:r>
            <a:r>
              <a:rPr lang="cs-CZ" sz="2000" spc="130" dirty="0">
                <a:latin typeface="Calibri"/>
                <a:cs typeface="Calibri"/>
              </a:rPr>
              <a:t> převážně </a:t>
            </a:r>
            <a:r>
              <a:rPr lang="cs-CZ" sz="2000" spc="-15" dirty="0">
                <a:latin typeface="Calibri"/>
                <a:cs typeface="Calibri"/>
              </a:rPr>
              <a:t>reflexně</a:t>
            </a:r>
            <a:endParaRPr lang="cs-CZ" sz="2000" dirty="0">
              <a:latin typeface="Calibri"/>
              <a:cs typeface="Calibri"/>
            </a:endParaRPr>
          </a:p>
          <a:p>
            <a:pPr marL="2869565">
              <a:lnSpc>
                <a:spcPct val="100000"/>
              </a:lnSpc>
              <a:spcBef>
                <a:spcPts val="550"/>
              </a:spcBef>
            </a:pPr>
            <a:r>
              <a:rPr lang="cs-CZ" sz="2000" spc="-5" dirty="0">
                <a:latin typeface="Calibri"/>
                <a:cs typeface="Calibri"/>
              </a:rPr>
              <a:t>- </a:t>
            </a:r>
            <a:r>
              <a:rPr lang="cs-CZ" sz="2000" spc="-10" dirty="0">
                <a:latin typeface="Calibri"/>
                <a:cs typeface="Calibri"/>
              </a:rPr>
              <a:t>změna prokrvení </a:t>
            </a:r>
            <a:r>
              <a:rPr lang="cs-CZ" sz="2000" spc="-5" dirty="0">
                <a:latin typeface="Calibri"/>
                <a:cs typeface="Calibri"/>
              </a:rPr>
              <a:t>a zlepšení </a:t>
            </a:r>
            <a:r>
              <a:rPr lang="cs-CZ" sz="2000" spc="-10" dirty="0">
                <a:latin typeface="Calibri"/>
                <a:cs typeface="Calibri"/>
              </a:rPr>
              <a:t>činnosti</a:t>
            </a:r>
            <a:r>
              <a:rPr lang="cs-CZ" sz="2000" spc="100" dirty="0">
                <a:latin typeface="Calibri"/>
                <a:cs typeface="Calibri"/>
              </a:rPr>
              <a:t> </a:t>
            </a:r>
            <a:r>
              <a:rPr lang="cs-CZ" sz="2000" spc="-15" dirty="0">
                <a:latin typeface="Calibri"/>
                <a:cs typeface="Calibri"/>
              </a:rPr>
              <a:t>hluboko</a:t>
            </a:r>
            <a:endParaRPr lang="cs-CZ" sz="2000" dirty="0">
              <a:latin typeface="Calibri"/>
              <a:cs typeface="Calibri"/>
            </a:endParaRPr>
          </a:p>
          <a:p>
            <a:pPr marL="2981960">
              <a:lnSpc>
                <a:spcPct val="100000"/>
              </a:lnSpc>
              <a:spcBef>
                <a:spcPts val="240"/>
              </a:spcBef>
            </a:pPr>
            <a:r>
              <a:rPr lang="cs-CZ" sz="2000" spc="-20" dirty="0">
                <a:latin typeface="Calibri"/>
                <a:cs typeface="Calibri"/>
              </a:rPr>
              <a:t>uložených </a:t>
            </a:r>
            <a:r>
              <a:rPr lang="cs-CZ" sz="2000" spc="-5" dirty="0">
                <a:latin typeface="Calibri"/>
                <a:cs typeface="Calibri"/>
              </a:rPr>
              <a:t>tkání a</a:t>
            </a:r>
            <a:r>
              <a:rPr lang="cs-CZ" sz="2000" spc="-55" dirty="0">
                <a:latin typeface="Calibri"/>
                <a:cs typeface="Calibri"/>
              </a:rPr>
              <a:t> </a:t>
            </a:r>
            <a:r>
              <a:rPr lang="cs-CZ" sz="2000" spc="-15" dirty="0">
                <a:latin typeface="Calibri"/>
                <a:cs typeface="Calibri"/>
              </a:rPr>
              <a:t>orgánů</a:t>
            </a:r>
            <a:endParaRPr lang="cs-CZ"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lang="cs-CZ" sz="25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Calibri"/>
              <a:buAutoNum type="arabicPeriod" startAt="3"/>
              <a:tabLst>
                <a:tab pos="469900" algn="l"/>
              </a:tabLst>
            </a:pPr>
            <a:r>
              <a:rPr lang="cs-CZ" sz="2000" b="1" spc="-20" dirty="0">
                <a:solidFill>
                  <a:srgbClr val="00B050"/>
                </a:solidFill>
                <a:latin typeface="Calibri"/>
                <a:cs typeface="Calibri"/>
              </a:rPr>
              <a:t>Celkový </a:t>
            </a:r>
            <a:r>
              <a:rPr lang="cs-CZ" sz="2000" b="1" spc="-5" dirty="0">
                <a:solidFill>
                  <a:srgbClr val="00B050"/>
                </a:solidFill>
                <a:latin typeface="Calibri"/>
                <a:cs typeface="Calibri"/>
              </a:rPr>
              <a:t>účinek </a:t>
            </a:r>
            <a:r>
              <a:rPr lang="cs-CZ" sz="2000" spc="-5" dirty="0">
                <a:latin typeface="Calibri"/>
                <a:cs typeface="Calibri"/>
              </a:rPr>
              <a:t>– </a:t>
            </a:r>
            <a:r>
              <a:rPr lang="cs-CZ" sz="2000" spc="-15" dirty="0">
                <a:latin typeface="Calibri"/>
                <a:cs typeface="Calibri"/>
              </a:rPr>
              <a:t>dráždění </a:t>
            </a:r>
            <a:r>
              <a:rPr lang="cs-CZ" sz="2000" spc="-10" dirty="0">
                <a:latin typeface="Calibri"/>
                <a:cs typeface="Calibri"/>
              </a:rPr>
              <a:t>nervových </a:t>
            </a:r>
            <a:r>
              <a:rPr lang="cs-CZ" sz="2000" spc="-15" dirty="0">
                <a:latin typeface="Calibri"/>
                <a:cs typeface="Calibri"/>
              </a:rPr>
              <a:t>zakončení </a:t>
            </a:r>
            <a:r>
              <a:rPr lang="cs-CZ" sz="2000" spc="-5" dirty="0">
                <a:latin typeface="Calibri"/>
                <a:cs typeface="Calibri"/>
              </a:rPr>
              <a:t>a </a:t>
            </a:r>
            <a:r>
              <a:rPr lang="cs-CZ" sz="2000" spc="-10" dirty="0">
                <a:latin typeface="Calibri"/>
                <a:cs typeface="Calibri"/>
              </a:rPr>
              <a:t>vznik</a:t>
            </a:r>
            <a:r>
              <a:rPr lang="cs-CZ" sz="2000" spc="175" dirty="0">
                <a:latin typeface="Calibri"/>
                <a:cs typeface="Calibri"/>
              </a:rPr>
              <a:t> </a:t>
            </a:r>
            <a:r>
              <a:rPr lang="cs-CZ" sz="2000" spc="-5" dirty="0">
                <a:latin typeface="Calibri"/>
                <a:cs typeface="Calibri"/>
              </a:rPr>
              <a:t>biologicky</a:t>
            </a:r>
            <a:endParaRPr lang="cs-CZ" sz="2000" dirty="0">
              <a:latin typeface="Calibri"/>
              <a:cs typeface="Calibri"/>
            </a:endParaRPr>
          </a:p>
          <a:p>
            <a:pPr marL="2237740">
              <a:lnSpc>
                <a:spcPct val="100000"/>
              </a:lnSpc>
              <a:spcBef>
                <a:spcPts val="240"/>
              </a:spcBef>
            </a:pPr>
            <a:r>
              <a:rPr lang="cs-CZ" sz="2000" spc="-5" dirty="0">
                <a:latin typeface="Calibri"/>
                <a:cs typeface="Calibri"/>
              </a:rPr>
              <a:t>aktivních </a:t>
            </a:r>
            <a:r>
              <a:rPr lang="cs-CZ" sz="2000" spc="-15" dirty="0">
                <a:latin typeface="Calibri"/>
                <a:cs typeface="Calibri"/>
              </a:rPr>
              <a:t>látek </a:t>
            </a:r>
            <a:r>
              <a:rPr lang="cs-CZ" sz="2000" spc="-5" dirty="0">
                <a:latin typeface="Calibri"/>
                <a:cs typeface="Calibri"/>
              </a:rPr>
              <a:t>(aminů) v průběhu</a:t>
            </a:r>
            <a:r>
              <a:rPr lang="cs-CZ" sz="2000" spc="80" dirty="0">
                <a:latin typeface="Calibri"/>
                <a:cs typeface="Calibri"/>
              </a:rPr>
              <a:t> </a:t>
            </a:r>
            <a:r>
              <a:rPr lang="cs-CZ" sz="2000" spc="-15" dirty="0">
                <a:latin typeface="Calibri"/>
                <a:cs typeface="Calibri"/>
              </a:rPr>
              <a:t>masáže</a:t>
            </a:r>
            <a:endParaRPr lang="cs-CZ" sz="2000" dirty="0">
              <a:latin typeface="Calibri"/>
              <a:cs typeface="Calibri"/>
            </a:endParaRPr>
          </a:p>
          <a:p>
            <a:pPr marL="2237740" marR="5080" indent="-113030">
              <a:lnSpc>
                <a:spcPct val="110100"/>
              </a:lnSpc>
            </a:pPr>
            <a:r>
              <a:rPr lang="cs-CZ" sz="2000" spc="-5" dirty="0">
                <a:latin typeface="Calibri"/>
                <a:cs typeface="Calibri"/>
              </a:rPr>
              <a:t>- změna </a:t>
            </a:r>
            <a:r>
              <a:rPr lang="cs-CZ" sz="2000" spc="-15" dirty="0">
                <a:latin typeface="Calibri"/>
                <a:cs typeface="Calibri"/>
              </a:rPr>
              <a:t>vegetativní </a:t>
            </a:r>
            <a:r>
              <a:rPr lang="cs-CZ" sz="2000" spc="-30" dirty="0">
                <a:latin typeface="Calibri"/>
                <a:cs typeface="Calibri"/>
              </a:rPr>
              <a:t>rovnováhy, </a:t>
            </a:r>
            <a:r>
              <a:rPr lang="cs-CZ" sz="2000" spc="-15" dirty="0">
                <a:latin typeface="Calibri"/>
                <a:cs typeface="Calibri"/>
              </a:rPr>
              <a:t>zvýšení </a:t>
            </a:r>
            <a:r>
              <a:rPr lang="cs-CZ" sz="2000" spc="-20" dirty="0">
                <a:latin typeface="Calibri"/>
                <a:cs typeface="Calibri"/>
              </a:rPr>
              <a:t>látkové </a:t>
            </a:r>
            <a:r>
              <a:rPr lang="cs-CZ" sz="2000" spc="-35" dirty="0">
                <a:latin typeface="Calibri"/>
                <a:cs typeface="Calibri"/>
              </a:rPr>
              <a:t>výměny,  </a:t>
            </a:r>
            <a:r>
              <a:rPr lang="cs-CZ" sz="2000" spc="-10" dirty="0">
                <a:latin typeface="Calibri"/>
                <a:cs typeface="Calibri"/>
              </a:rPr>
              <a:t>změna </a:t>
            </a:r>
            <a:r>
              <a:rPr lang="cs-CZ" sz="2000" spc="-5" dirty="0">
                <a:latin typeface="Calibri"/>
                <a:cs typeface="Calibri"/>
              </a:rPr>
              <a:t>vnitřního </a:t>
            </a:r>
            <a:r>
              <a:rPr lang="cs-CZ" sz="2000" spc="-15" dirty="0">
                <a:latin typeface="Calibri"/>
                <a:cs typeface="Calibri"/>
              </a:rPr>
              <a:t>prostředí </a:t>
            </a:r>
            <a:r>
              <a:rPr lang="cs-CZ" sz="2000" spc="-5" dirty="0">
                <a:latin typeface="Calibri"/>
                <a:cs typeface="Calibri"/>
              </a:rPr>
              <a:t>a </a:t>
            </a:r>
            <a:r>
              <a:rPr lang="cs-CZ" sz="2000" spc="-10" dirty="0">
                <a:latin typeface="Calibri"/>
                <a:cs typeface="Calibri"/>
              </a:rPr>
              <a:t>činnosti </a:t>
            </a:r>
            <a:r>
              <a:rPr lang="cs-CZ" sz="2000" spc="-5" dirty="0">
                <a:latin typeface="Calibri"/>
                <a:cs typeface="Calibri"/>
              </a:rPr>
              <a:t>žláz s vnitřní  </a:t>
            </a:r>
            <a:r>
              <a:rPr lang="cs-CZ" sz="2000" spc="-10" dirty="0">
                <a:latin typeface="Calibri"/>
                <a:cs typeface="Calibri"/>
              </a:rPr>
              <a:t>sekrecí</a:t>
            </a:r>
            <a:endParaRPr lang="cs-CZ"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lang="cs-CZ"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cs-CZ" sz="2000" u="heavy" spc="-1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KM </a:t>
            </a:r>
            <a:r>
              <a:rPr lang="cs-CZ" sz="2000" spc="-5" dirty="0">
                <a:latin typeface="Calibri"/>
                <a:cs typeface="Calibri"/>
              </a:rPr>
              <a:t>– </a:t>
            </a:r>
            <a:r>
              <a:rPr lang="cs-CZ" sz="2000" spc="-35" dirty="0">
                <a:latin typeface="Calibri"/>
                <a:cs typeface="Calibri"/>
              </a:rPr>
              <a:t>celkový, </a:t>
            </a:r>
            <a:r>
              <a:rPr lang="cs-CZ" sz="2000" spc="-5" dirty="0">
                <a:latin typeface="Calibri"/>
                <a:cs typeface="Calibri"/>
              </a:rPr>
              <a:t>uklidňující nebo povzbuzující účinek na </a:t>
            </a:r>
            <a:r>
              <a:rPr lang="cs-CZ" sz="2000" spc="-10" dirty="0">
                <a:latin typeface="Calibri"/>
                <a:cs typeface="Calibri"/>
              </a:rPr>
              <a:t>tělesnou</a:t>
            </a:r>
            <a:r>
              <a:rPr lang="cs-CZ" sz="2000" spc="200" dirty="0">
                <a:latin typeface="Calibri"/>
                <a:cs typeface="Calibri"/>
              </a:rPr>
              <a:t> </a:t>
            </a:r>
            <a:r>
              <a:rPr lang="cs-CZ" sz="2000" spc="-15" dirty="0">
                <a:latin typeface="Calibri"/>
                <a:cs typeface="Calibri"/>
              </a:rPr>
              <a:t>výkonnost</a:t>
            </a:r>
            <a:endParaRPr lang="cs-CZ" sz="2000" dirty="0">
              <a:latin typeface="Calibri"/>
              <a:cs typeface="Calibri"/>
            </a:endParaRPr>
          </a:p>
          <a:p>
            <a:pPr marL="524510">
              <a:lnSpc>
                <a:spcPct val="100000"/>
              </a:lnSpc>
              <a:spcBef>
                <a:spcPts val="240"/>
              </a:spcBef>
            </a:pPr>
            <a:r>
              <a:rPr lang="cs-CZ" sz="2000" spc="-5" dirty="0">
                <a:latin typeface="Calibri"/>
                <a:cs typeface="Calibri"/>
              </a:rPr>
              <a:t>- </a:t>
            </a:r>
            <a:r>
              <a:rPr lang="cs-CZ" sz="2000" spc="-10" dirty="0">
                <a:latin typeface="Calibri"/>
                <a:cs typeface="Calibri"/>
              </a:rPr>
              <a:t>vliv </a:t>
            </a:r>
            <a:r>
              <a:rPr lang="cs-CZ" sz="2000" spc="-5" dirty="0">
                <a:latin typeface="Calibri"/>
                <a:cs typeface="Calibri"/>
              </a:rPr>
              <a:t>na </a:t>
            </a:r>
            <a:r>
              <a:rPr lang="cs-CZ" sz="2000" spc="-25" dirty="0">
                <a:latin typeface="Calibri"/>
                <a:cs typeface="Calibri"/>
              </a:rPr>
              <a:t>stav </a:t>
            </a:r>
            <a:r>
              <a:rPr lang="cs-CZ" sz="2000" spc="-5" dirty="0">
                <a:latin typeface="Calibri"/>
                <a:cs typeface="Calibri"/>
              </a:rPr>
              <a:t>CNS, </a:t>
            </a:r>
            <a:r>
              <a:rPr lang="cs-CZ" sz="2000" spc="-10" dirty="0">
                <a:latin typeface="Calibri"/>
                <a:cs typeface="Calibri"/>
              </a:rPr>
              <a:t>který </a:t>
            </a:r>
            <a:r>
              <a:rPr lang="cs-CZ" sz="2000" spc="-5" dirty="0">
                <a:latin typeface="Calibri"/>
                <a:cs typeface="Calibri"/>
              </a:rPr>
              <a:t>zpětně ovlivňuje </a:t>
            </a:r>
            <a:r>
              <a:rPr lang="cs-CZ" sz="2000" spc="-10" dirty="0">
                <a:latin typeface="Calibri"/>
                <a:cs typeface="Calibri"/>
              </a:rPr>
              <a:t>periferní </a:t>
            </a:r>
            <a:r>
              <a:rPr lang="cs-CZ" sz="2000" spc="-25" dirty="0">
                <a:latin typeface="Calibri"/>
                <a:cs typeface="Calibri"/>
              </a:rPr>
              <a:t>orgány </a:t>
            </a:r>
            <a:r>
              <a:rPr lang="cs-CZ" sz="2000" spc="-5" dirty="0">
                <a:latin typeface="Calibri"/>
                <a:cs typeface="Calibri"/>
              </a:rPr>
              <a:t>a jejich</a:t>
            </a:r>
            <a:r>
              <a:rPr lang="cs-CZ" sz="2000" spc="300" dirty="0">
                <a:latin typeface="Calibri"/>
                <a:cs typeface="Calibri"/>
              </a:rPr>
              <a:t> </a:t>
            </a:r>
            <a:r>
              <a:rPr lang="cs-CZ" sz="2000" spc="-5" dirty="0">
                <a:latin typeface="Calibri"/>
                <a:cs typeface="Calibri"/>
              </a:rPr>
              <a:t>funkci</a:t>
            </a:r>
            <a:endParaRPr lang="cs-CZ"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1390650">
              <a:lnSpc>
                <a:spcPct val="100000"/>
              </a:lnSpc>
            </a:pPr>
            <a:r>
              <a:rPr spc="-15" dirty="0"/>
              <a:t>Klasická</a:t>
            </a:r>
            <a:r>
              <a:rPr spc="-40" dirty="0"/>
              <a:t> </a:t>
            </a:r>
            <a:r>
              <a:rPr spc="-5" dirty="0"/>
              <a:t>masáž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630553"/>
            <a:ext cx="5635956" cy="5201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cs-CZ" sz="2400" b="1" u="sng" spc="-10" dirty="0">
                <a:solidFill>
                  <a:srgbClr val="00B050"/>
                </a:solidFill>
                <a:latin typeface="Calibri"/>
                <a:cs typeface="Calibri"/>
              </a:rPr>
              <a:t>Druhy </a:t>
            </a:r>
            <a:r>
              <a:rPr lang="cs-CZ" sz="2400" b="1" u="sng" spc="-5" dirty="0">
                <a:solidFill>
                  <a:srgbClr val="00B050"/>
                </a:solidFill>
                <a:latin typeface="Calibri"/>
                <a:cs typeface="Calibri"/>
              </a:rPr>
              <a:t>manuální</a:t>
            </a:r>
            <a:r>
              <a:rPr lang="cs-CZ" sz="2400" b="1" u="sng" spc="-8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cs-CZ" sz="2400" b="1" u="sng" spc="-15" dirty="0">
                <a:solidFill>
                  <a:srgbClr val="00B050"/>
                </a:solidFill>
                <a:latin typeface="Calibri"/>
                <a:cs typeface="Calibri"/>
              </a:rPr>
              <a:t>masáže</a:t>
            </a:r>
          </a:p>
          <a:p>
            <a:pPr marL="12700">
              <a:lnSpc>
                <a:spcPct val="100000"/>
              </a:lnSpc>
            </a:pPr>
            <a:endParaRPr sz="2400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487680" indent="-130810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488315" algn="l"/>
              </a:tabLst>
            </a:pPr>
            <a:r>
              <a:rPr lang="cs-CZ" sz="2000" spc="-5" dirty="0">
                <a:latin typeface="Calibri"/>
                <a:cs typeface="Calibri"/>
              </a:rPr>
              <a:t>léčebná</a:t>
            </a:r>
            <a:r>
              <a:rPr lang="cs-CZ" sz="2000" spc="-25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masáž – klasická, reflexní, lymfatická</a:t>
            </a:r>
            <a:endParaRPr sz="2000" dirty="0">
              <a:latin typeface="Calibri"/>
              <a:cs typeface="Calibri"/>
            </a:endParaRPr>
          </a:p>
          <a:p>
            <a:pPr marL="487680" indent="-130810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488315" algn="l"/>
              </a:tabLst>
            </a:pPr>
            <a:r>
              <a:rPr sz="2000" spc="-15" dirty="0">
                <a:latin typeface="Calibri"/>
                <a:cs typeface="Calibri"/>
              </a:rPr>
              <a:t>kosmetická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masáž</a:t>
            </a:r>
            <a:endParaRPr sz="2000" dirty="0">
              <a:latin typeface="Calibri"/>
              <a:cs typeface="Calibri"/>
            </a:endParaRPr>
          </a:p>
          <a:p>
            <a:pPr marL="487680" indent="-130810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488315" algn="l"/>
              </a:tabLst>
            </a:pPr>
            <a:r>
              <a:rPr lang="cs-CZ" sz="2000" spc="-15" dirty="0">
                <a:latin typeface="Calibri"/>
                <a:cs typeface="Calibri"/>
              </a:rPr>
              <a:t>kondiční</a:t>
            </a:r>
            <a:r>
              <a:rPr lang="cs-CZ" sz="2000" spc="-45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masáž</a:t>
            </a:r>
            <a:endParaRPr lang="cs-CZ" sz="2000" dirty="0">
              <a:latin typeface="Calibri"/>
              <a:cs typeface="Calibri"/>
            </a:endParaRPr>
          </a:p>
          <a:p>
            <a:pPr marL="487680" indent="-130810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488315" algn="l"/>
              </a:tabLst>
            </a:pPr>
            <a:r>
              <a:rPr lang="cs-CZ" sz="2000" spc="-10" dirty="0">
                <a:latin typeface="Calibri"/>
                <a:cs typeface="Calibri"/>
              </a:rPr>
              <a:t>sportovní</a:t>
            </a:r>
            <a:r>
              <a:rPr lang="cs-CZ" sz="2000" spc="-35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masáž</a:t>
            </a:r>
            <a:endParaRPr lang="cs-CZ" sz="2000" dirty="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lang="cs-CZ" sz="2000" spc="-10" dirty="0">
                <a:latin typeface="Calibri"/>
                <a:cs typeface="Calibri"/>
              </a:rPr>
              <a:t>- </a:t>
            </a:r>
            <a:r>
              <a:rPr lang="cs-CZ" sz="2000" spc="-15" dirty="0">
                <a:latin typeface="Calibri"/>
                <a:cs typeface="Calibri"/>
              </a:rPr>
              <a:t>přípravná</a:t>
            </a:r>
            <a:endParaRPr lang="cs-CZ" sz="2000" dirty="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lang="cs-CZ" sz="2000" spc="-10" dirty="0">
                <a:latin typeface="Calibri"/>
                <a:cs typeface="Calibri"/>
              </a:rPr>
              <a:t>- pohotovostní</a:t>
            </a:r>
            <a:endParaRPr lang="cs-CZ" sz="2000" dirty="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lang="cs-CZ" sz="2000" spc="-10" dirty="0">
                <a:latin typeface="Calibri"/>
                <a:cs typeface="Calibri"/>
              </a:rPr>
              <a:t>- odstraňující</a:t>
            </a:r>
            <a:r>
              <a:rPr lang="cs-CZ" sz="2000" spc="-60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únavu</a:t>
            </a:r>
            <a:endParaRPr lang="cs-CZ" sz="2000" dirty="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  <a:buFontTx/>
              <a:buChar char="-"/>
            </a:pPr>
            <a:r>
              <a:rPr lang="cs-CZ" sz="2000" spc="-10" dirty="0">
                <a:latin typeface="Calibri"/>
                <a:cs typeface="Calibri"/>
              </a:rPr>
              <a:t> sportovně</a:t>
            </a:r>
            <a:r>
              <a:rPr lang="cs-CZ" sz="2000" spc="-60" dirty="0">
                <a:latin typeface="Calibri"/>
                <a:cs typeface="Calibri"/>
              </a:rPr>
              <a:t> </a:t>
            </a:r>
            <a:r>
              <a:rPr lang="cs-CZ" sz="2000" spc="-5" dirty="0">
                <a:latin typeface="Calibri"/>
                <a:cs typeface="Calibri"/>
              </a:rPr>
              <a:t>léčebná</a:t>
            </a: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endParaRPr lang="cs-CZ" sz="2000" spc="-5" dirty="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lang="cs-CZ" sz="2000" spc="-5" dirty="0">
                <a:latin typeface="Calibri"/>
                <a:cs typeface="Calibri"/>
              </a:rPr>
              <a:t>Alternativní druhy masáže</a:t>
            </a:r>
            <a:endParaRPr lang="cs-CZ" sz="2000" dirty="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endParaRPr lang="cs-CZ" sz="2000" spc="-5" dirty="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290</TotalTime>
  <Words>2727</Words>
  <Application>Microsoft Office PowerPoint</Application>
  <PresentationFormat>Předvádění na obrazovce (4:3)</PresentationFormat>
  <Paragraphs>428</Paragraphs>
  <Slides>46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4" baseType="lpstr">
      <vt:lpstr>Arial</vt:lpstr>
      <vt:lpstr>Calibri</vt:lpstr>
      <vt:lpstr>Gill Sans MT</vt:lpstr>
      <vt:lpstr>Times New Roman</vt:lpstr>
      <vt:lpstr>Verdana</vt:lpstr>
      <vt:lpstr>Wingdings</vt:lpstr>
      <vt:lpstr>Wingdings 2</vt:lpstr>
      <vt:lpstr>Slunovrat</vt:lpstr>
      <vt:lpstr>          KLASICKÁ MASÁŽ</vt:lpstr>
      <vt:lpstr>Klasická masáž</vt:lpstr>
      <vt:lpstr>Klasická masáž</vt:lpstr>
      <vt:lpstr>Klasická masáž</vt:lpstr>
      <vt:lpstr>Klasická masáž</vt:lpstr>
      <vt:lpstr>Klasická masáž</vt:lpstr>
      <vt:lpstr>Klasická masáž</vt:lpstr>
      <vt:lpstr>Klasická masáž</vt:lpstr>
      <vt:lpstr>Klasická masáž</vt:lpstr>
      <vt:lpstr>Klasická masáž</vt:lpstr>
      <vt:lpstr>Klasická masáž</vt:lpstr>
      <vt:lpstr>Klasická masáž</vt:lpstr>
      <vt:lpstr>Klasická masáž</vt:lpstr>
      <vt:lpstr>Klasická masáž</vt:lpstr>
      <vt:lpstr>Klasická masáž Směr účinného působení masážních hmatů zepředu zezadu</vt:lpstr>
      <vt:lpstr>Klasická masáž</vt:lpstr>
      <vt:lpstr>Klasická masáž</vt:lpstr>
      <vt:lpstr>Prezentace aplikace PowerPoint</vt:lpstr>
      <vt:lpstr>Klasická masáž</vt:lpstr>
      <vt:lpstr>Prezentace aplikace PowerPoint</vt:lpstr>
      <vt:lpstr>Prezentace aplikace PowerPoint</vt:lpstr>
      <vt:lpstr>6. Mezi palcem a ohnutým          ukazovákem, tzv. žlábkem         (obr. vytření bočních částí        nohy širším žlábkem)</vt:lpstr>
      <vt:lpstr>Klasická masáž</vt:lpstr>
      <vt:lpstr>Prezentace aplikace PowerPoint</vt:lpstr>
      <vt:lpstr>Klasická masáž</vt:lpstr>
      <vt:lpstr>Vlnivé hnětení dolní končetiny zepředu</vt:lpstr>
      <vt:lpstr>Klasická masáž</vt:lpstr>
      <vt:lpstr>Prezentace aplikace PowerPoint</vt:lpstr>
      <vt:lpstr>Klasická masáž</vt:lpstr>
      <vt:lpstr>Prezentace aplikace PowerPoint</vt:lpstr>
      <vt:lpstr>Klasická masáž</vt:lpstr>
      <vt:lpstr>Klasická masáž</vt:lpstr>
      <vt:lpstr>Klasická masáž</vt:lpstr>
      <vt:lpstr>Prezentace aplikace PowerPoint</vt:lpstr>
      <vt:lpstr>Prezentace aplikace PowerPoint</vt:lpstr>
      <vt:lpstr>Prezentace aplikace PowerPoint</vt:lpstr>
      <vt:lpstr>Prezentace aplikace PowerPoint</vt:lpstr>
      <vt:lpstr>Klasická masáž</vt:lpstr>
      <vt:lpstr>Prezentace aplikace PowerPoint</vt:lpstr>
      <vt:lpstr>Klasická masáž</vt:lpstr>
      <vt:lpstr>Klasická masáž</vt:lpstr>
      <vt:lpstr>Klasická masáž</vt:lpstr>
      <vt:lpstr>Klasická masáž</vt:lpstr>
      <vt:lpstr>Klasická masáž</vt:lpstr>
      <vt:lpstr>Klasická masáž</vt:lpstr>
      <vt:lpstr>Klasická masáž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Klasická masáž</dc:title>
  <dc:creator>Vechetovi</dc:creator>
  <cp:lastModifiedBy>Ivana Jahodová</cp:lastModifiedBy>
  <cp:revision>28</cp:revision>
  <dcterms:created xsi:type="dcterms:W3CDTF">2016-02-16T16:19:19Z</dcterms:created>
  <dcterms:modified xsi:type="dcterms:W3CDTF">2019-09-22T09:18:17Z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2011-04-07T00:00:00Z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2016-02-16T00:00:00Z</vt:filetime>
  </property>
</Properties>
</file>