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23" r:id="rId39"/>
    <p:sldId id="325" r:id="rId40"/>
    <p:sldId id="326" r:id="rId41"/>
    <p:sldId id="324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920" y="2221840"/>
            <a:ext cx="74980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/>
              <a:t>Lymfodrenážní</a:t>
            </a:r>
            <a:r>
              <a:rPr spc="-80" dirty="0"/>
              <a:t> </a:t>
            </a:r>
            <a:r>
              <a:rPr dirty="0"/>
              <a:t>masá</a:t>
            </a:r>
            <a:r>
              <a:rPr dirty="0">
                <a:cs typeface="Times New Roman"/>
              </a:rPr>
              <a:t>ž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3400" y="5029200"/>
            <a:ext cx="44958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3200" dirty="0">
                <a:latin typeface="Times New Roman"/>
                <a:cs typeface="Times New Roman"/>
              </a:rPr>
              <a:t>Mgr. Ivana Jahodová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416" y="512063"/>
            <a:ext cx="5193791" cy="558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5535" y="6364223"/>
            <a:ext cx="890015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8132" y="376427"/>
            <a:ext cx="5165090" cy="0"/>
          </a:xfrm>
          <a:custGeom>
            <a:avLst/>
            <a:gdLst/>
            <a:ahLst/>
            <a:cxnLst/>
            <a:rect l="l" t="t" r="r" b="b"/>
            <a:pathLst>
              <a:path w="5165090">
                <a:moveTo>
                  <a:pt x="0" y="0"/>
                </a:moveTo>
                <a:lnTo>
                  <a:pt x="51648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8132" y="6637019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>
                <a:moveTo>
                  <a:pt x="0" y="0"/>
                </a:moveTo>
                <a:lnTo>
                  <a:pt x="13456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9204" y="6342126"/>
            <a:ext cx="793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>
                <a:solidFill>
                  <a:srgbClr val="828375"/>
                </a:solidFill>
                <a:latin typeface="Times New Roman"/>
                <a:cs typeface="Times New Roman"/>
              </a:rPr>
              <a:t>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4154" y="6363694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5945"/>
                </a:lnTo>
              </a:path>
            </a:pathLst>
          </a:custGeom>
          <a:ln w="39048">
            <a:solidFill>
              <a:srgbClr val="E4E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3822" y="6369291"/>
            <a:ext cx="59690" cy="118745"/>
          </a:xfrm>
          <a:custGeom>
            <a:avLst/>
            <a:gdLst/>
            <a:ahLst/>
            <a:cxnLst/>
            <a:rect l="l" t="t" r="r" b="b"/>
            <a:pathLst>
              <a:path w="59689" h="118745">
                <a:moveTo>
                  <a:pt x="0" y="0"/>
                </a:moveTo>
                <a:lnTo>
                  <a:pt x="59100" y="0"/>
                </a:lnTo>
                <a:lnTo>
                  <a:pt x="59100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6985" y="6369291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87"/>
                </a:lnTo>
              </a:path>
            </a:pathLst>
          </a:custGeom>
          <a:ln w="28883">
            <a:solidFill>
              <a:srgbClr val="E4E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35755" y="6363461"/>
            <a:ext cx="23329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95" dirty="0">
                <a:solidFill>
                  <a:srgbClr val="828375"/>
                </a:solidFill>
                <a:latin typeface="Arial"/>
                <a:cs typeface="Arial"/>
              </a:rPr>
              <a:t>l</a:t>
            </a:r>
            <a:r>
              <a:rPr sz="750" i="1" spc="-25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50" i="1" spc="80" dirty="0">
                <a:solidFill>
                  <a:srgbClr val="828375"/>
                </a:solidFill>
                <a:latin typeface="Arial"/>
                <a:cs typeface="Arial"/>
              </a:rPr>
              <a:t>""ME.\Y</a:t>
            </a:r>
            <a:r>
              <a:rPr sz="750" i="1" spc="-30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50" i="1" spc="114" dirty="0">
                <a:solidFill>
                  <a:srgbClr val="828375"/>
                </a:solidFill>
                <a:latin typeface="Arial"/>
                <a:cs typeface="Arial"/>
              </a:rPr>
              <a:t>J4Í7\J</a:t>
            </a:r>
            <a:r>
              <a:rPr sz="750" i="1" spc="-90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50" b="1" i="1" spc="20" dirty="0">
                <a:solidFill>
                  <a:srgbClr val="939587"/>
                </a:solidFill>
                <a:latin typeface="Times New Roman"/>
                <a:cs typeface="Times New Roman"/>
              </a:rPr>
              <a:t>A</a:t>
            </a:r>
            <a:r>
              <a:rPr sz="750" b="1" i="1" spc="15" dirty="0">
                <a:solidFill>
                  <a:srgbClr val="939587"/>
                </a:solidFill>
                <a:latin typeface="Times New Roman"/>
                <a:cs typeface="Times New Roman"/>
              </a:rPr>
              <a:t> </a:t>
            </a:r>
            <a:r>
              <a:rPr sz="750" i="1" spc="150" dirty="0">
                <a:solidFill>
                  <a:srgbClr val="ACAEA5"/>
                </a:solidFill>
                <a:latin typeface="Arial"/>
                <a:cs typeface="Arial"/>
              </a:rPr>
              <a:t>,</a:t>
            </a:r>
            <a:r>
              <a:rPr sz="750" i="1" spc="150" dirty="0">
                <a:solidFill>
                  <a:srgbClr val="828375"/>
                </a:solidFill>
                <a:latin typeface="Arial"/>
                <a:cs typeface="Arial"/>
              </a:rPr>
              <a:t>,b„TERĚ</a:t>
            </a:r>
            <a:r>
              <a:rPr sz="750" i="1" spc="35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00" spc="95" dirty="0">
                <a:solidFill>
                  <a:srgbClr val="828375"/>
                </a:solidFill>
                <a:latin typeface="Arial"/>
                <a:cs typeface="Arial"/>
              </a:rPr>
              <a:t>\fÍZ</a:t>
            </a:r>
            <a:r>
              <a:rPr sz="700" spc="95" dirty="0">
                <a:solidFill>
                  <a:srgbClr val="ACAEA5"/>
                </a:solidFill>
                <a:latin typeface="Arial"/>
                <a:cs typeface="Arial"/>
              </a:rPr>
              <a:t>.</a:t>
            </a:r>
            <a:r>
              <a:rPr sz="700" spc="95" dirty="0">
                <a:solidFill>
                  <a:srgbClr val="828375"/>
                </a:solidFill>
                <a:latin typeface="Arial"/>
                <a:cs typeface="Arial"/>
              </a:rPr>
              <a:t>\</a:t>
            </a:r>
            <a:r>
              <a:rPr sz="700" spc="-100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00" spc="135" dirty="0">
                <a:solidFill>
                  <a:srgbClr val="828375"/>
                </a:solidFill>
                <a:latin typeface="Arial"/>
                <a:cs typeface="Arial"/>
              </a:rPr>
              <a:t>/</a:t>
            </a:r>
            <a:r>
              <a:rPr sz="700" spc="-5" dirty="0">
                <a:solidFill>
                  <a:srgbClr val="828375"/>
                </a:solidFill>
                <a:latin typeface="Arial"/>
                <a:cs typeface="Arial"/>
              </a:rPr>
              <a:t> </a:t>
            </a:r>
            <a:r>
              <a:rPr sz="700" spc="180" dirty="0">
                <a:solidFill>
                  <a:srgbClr val="939587"/>
                </a:solidFill>
                <a:latin typeface="Arial"/>
                <a:cs typeface="Arial"/>
              </a:rPr>
              <a:t>L7/J\</a:t>
            </a:r>
            <a:r>
              <a:rPr sz="700" spc="180" dirty="0">
                <a:solidFill>
                  <a:srgbClr val="ACAEA5"/>
                </a:solidFill>
                <a:latin typeface="Arial"/>
                <a:cs typeface="Arial"/>
              </a:rPr>
              <a:t>'</a:t>
            </a:r>
            <a:r>
              <a:rPr sz="700" spc="180" dirty="0">
                <a:solidFill>
                  <a:srgbClr val="828375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82843" y="6475289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4">
                <a:moveTo>
                  <a:pt x="0" y="0"/>
                </a:moveTo>
                <a:lnTo>
                  <a:pt x="0" y="133449"/>
                </a:lnTo>
              </a:path>
            </a:pathLst>
          </a:custGeom>
          <a:ln w="28194">
            <a:solidFill>
              <a:srgbClr val="E4E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7340" y="6475984"/>
            <a:ext cx="169926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solidFill>
                  <a:srgbClr val="939587"/>
                </a:solidFill>
                <a:latin typeface="Arial"/>
                <a:cs typeface="Arial"/>
              </a:rPr>
              <a:t>rtn1,</a:t>
            </a:r>
            <a:r>
              <a:rPr sz="800" spc="55" dirty="0">
                <a:solidFill>
                  <a:srgbClr val="828375"/>
                </a:solidFill>
                <a:latin typeface="Times New Roman"/>
                <a:cs typeface="Times New Roman"/>
              </a:rPr>
              <a:t>hrudru. </a:t>
            </a:r>
            <a:r>
              <a:rPr sz="750" spc="40" dirty="0">
                <a:solidFill>
                  <a:srgbClr val="828375"/>
                </a:solidFill>
                <a:latin typeface="Times New Roman"/>
                <a:cs typeface="Times New Roman"/>
              </a:rPr>
              <a:t>bederní </a:t>
            </a:r>
            <a:r>
              <a:rPr sz="800" spc="30" dirty="0">
                <a:solidFill>
                  <a:srgbClr val="939587"/>
                </a:solidFill>
                <a:latin typeface="Times New Roman"/>
                <a:cs typeface="Times New Roman"/>
              </a:rPr>
              <a:t>a </a:t>
            </a:r>
            <a:r>
              <a:rPr sz="800" spc="-70" dirty="0">
                <a:solidFill>
                  <a:srgbClr val="939587"/>
                </a:solidFill>
                <a:latin typeface="Times New Roman"/>
                <a:cs typeface="Times New Roman"/>
              </a:rPr>
              <a:t>k    </a:t>
            </a:r>
            <a:r>
              <a:rPr sz="800" spc="10" dirty="0">
                <a:solidFill>
                  <a:srgbClr val="939587"/>
                </a:solidFill>
                <a:latin typeface="Times New Roman"/>
                <a:cs typeface="Times New Roman"/>
              </a:rPr>
              <a:t>čelm   </a:t>
            </a:r>
            <a:r>
              <a:rPr sz="700" b="1" spc="-105" dirty="0">
                <a:solidFill>
                  <a:srgbClr val="939587"/>
                </a:solidFill>
                <a:latin typeface="Arial"/>
                <a:cs typeface="Arial"/>
              </a:rPr>
              <a:t>1 1    </a:t>
            </a:r>
            <a:r>
              <a:rPr sz="800" spc="25" dirty="0">
                <a:solidFill>
                  <a:srgbClr val="939587"/>
                </a:solidFill>
                <a:latin typeface="Times New Roman"/>
                <a:cs typeface="Times New Roman"/>
              </a:rPr>
              <a:t>3)</a:t>
            </a:r>
            <a:r>
              <a:rPr sz="800" spc="25" dirty="0">
                <a:solidFill>
                  <a:srgbClr val="ACAEA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219136"/>
            <a:ext cx="5048250" cy="517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48145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Lymfatické</a:t>
            </a:r>
            <a:r>
              <a:rPr sz="4400" b="1" i="0" spc="-11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uzliny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524000"/>
            <a:ext cx="4512310" cy="359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jsou </a:t>
            </a:r>
            <a:r>
              <a:rPr sz="2400" spc="-5" dirty="0">
                <a:latin typeface="Times New Roman"/>
                <a:cs typeface="Times New Roman"/>
              </a:rPr>
              <a:t>oválného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ledvinovitého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tvaru-velikost </a:t>
            </a:r>
            <a:r>
              <a:rPr sz="2400" spc="-5" dirty="0">
                <a:latin typeface="Times New Roman"/>
                <a:cs typeface="Times New Roman"/>
              </a:rPr>
              <a:t>1 </a:t>
            </a:r>
            <a:r>
              <a:rPr sz="2400" spc="-15" dirty="0">
                <a:latin typeface="Times New Roman"/>
                <a:cs typeface="Times New Roman"/>
              </a:rPr>
              <a:t>mm </a:t>
            </a:r>
            <a:r>
              <a:rPr sz="2400" spc="-5" dirty="0">
                <a:latin typeface="Times New Roman"/>
                <a:cs typeface="Times New Roman"/>
              </a:rPr>
              <a:t>- 3,5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cm</a:t>
            </a:r>
            <a:endParaRPr sz="2400" dirty="0">
              <a:latin typeface="Times New Roman"/>
              <a:cs typeface="Times New Roman"/>
            </a:endParaRPr>
          </a:p>
          <a:p>
            <a:pPr marL="355600" marR="19431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jsou </a:t>
            </a:r>
            <a:r>
              <a:rPr sz="2400" spc="-5" dirty="0">
                <a:latin typeface="Times New Roman"/>
                <a:cs typeface="Times New Roman"/>
              </a:rPr>
              <a:t>uspořádány v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řetězcích  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skupinách</a:t>
            </a:r>
            <a:endParaRPr sz="2400" dirty="0">
              <a:latin typeface="Times New Roman"/>
              <a:cs typeface="Times New Roman"/>
            </a:endParaRPr>
          </a:p>
          <a:p>
            <a:pPr marL="355600" marR="1968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tvorba </a:t>
            </a:r>
            <a:r>
              <a:rPr sz="2400" spc="-5" dirty="0">
                <a:latin typeface="Times New Roman"/>
                <a:cs typeface="Times New Roman"/>
              </a:rPr>
              <a:t>lymfocytů, </a:t>
            </a:r>
            <a:r>
              <a:rPr sz="2400" dirty="0">
                <a:latin typeface="Times New Roman"/>
                <a:cs typeface="Times New Roman"/>
              </a:rPr>
              <a:t>protilátek  </a:t>
            </a:r>
            <a:r>
              <a:rPr sz="2400" spc="-5" dirty="0">
                <a:latin typeface="Times New Roman"/>
                <a:cs typeface="Times New Roman"/>
              </a:rPr>
              <a:t>imunitního systému,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zadržují  </a:t>
            </a:r>
            <a:r>
              <a:rPr sz="2400" dirty="0">
                <a:latin typeface="Times New Roman"/>
                <a:cs typeface="Times New Roman"/>
              </a:rPr>
              <a:t>toxické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látky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v organismu je </a:t>
            </a:r>
            <a:r>
              <a:rPr sz="2400" dirty="0">
                <a:latin typeface="Times New Roman"/>
                <a:cs typeface="Times New Roman"/>
              </a:rPr>
              <a:t>přibližně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450</a:t>
            </a: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lymfatických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uzlin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3048000"/>
            <a:ext cx="3962400" cy="351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48145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Lymfatické</a:t>
            </a:r>
            <a:r>
              <a:rPr sz="4400" b="1" i="0" spc="-11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uzliny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981200"/>
            <a:ext cx="3810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037" y="1976437"/>
            <a:ext cx="3819525" cy="4124325"/>
          </a:xfrm>
          <a:custGeom>
            <a:avLst/>
            <a:gdLst/>
            <a:ahLst/>
            <a:cxnLst/>
            <a:rect l="l" t="t" r="r" b="b"/>
            <a:pathLst>
              <a:path w="3819525" h="4124325">
                <a:moveTo>
                  <a:pt x="0" y="4124325"/>
                </a:moveTo>
                <a:lnTo>
                  <a:pt x="3819525" y="4124325"/>
                </a:lnTo>
                <a:lnTo>
                  <a:pt x="3819525" y="0"/>
                </a:lnTo>
                <a:lnTo>
                  <a:pt x="0" y="0"/>
                </a:lnTo>
                <a:lnTo>
                  <a:pt x="0" y="412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373" y="1976437"/>
            <a:ext cx="3819525" cy="4124325"/>
          </a:xfrm>
          <a:custGeom>
            <a:avLst/>
            <a:gdLst/>
            <a:ahLst/>
            <a:cxnLst/>
            <a:rect l="l" t="t" r="r" b="b"/>
            <a:pathLst>
              <a:path w="3819525" h="4124325">
                <a:moveTo>
                  <a:pt x="0" y="4124325"/>
                </a:moveTo>
                <a:lnTo>
                  <a:pt x="3819525" y="4124325"/>
                </a:lnTo>
                <a:lnTo>
                  <a:pt x="3819525" y="0"/>
                </a:lnTo>
                <a:lnTo>
                  <a:pt x="0" y="0"/>
                </a:lnTo>
                <a:lnTo>
                  <a:pt x="0" y="412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Lymfatické</a:t>
            </a:r>
            <a:r>
              <a:rPr sz="4400" b="1" i="0" spc="-11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orgány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981200"/>
            <a:ext cx="7584440" cy="385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Lymfatické </a:t>
            </a:r>
            <a:r>
              <a:rPr sz="2800" b="1" dirty="0">
                <a:latin typeface="Times New Roman"/>
                <a:cs typeface="Times New Roman"/>
              </a:rPr>
              <a:t>orgány </a:t>
            </a:r>
            <a:r>
              <a:rPr sz="2800" spc="-5" dirty="0">
                <a:latin typeface="Times New Roman"/>
                <a:cs typeface="Times New Roman"/>
              </a:rPr>
              <a:t>se </a:t>
            </a:r>
            <a:r>
              <a:rPr sz="2800" dirty="0">
                <a:latin typeface="Times New Roman"/>
                <a:cs typeface="Times New Roman"/>
              </a:rPr>
              <a:t>dělí </a:t>
            </a:r>
            <a:r>
              <a:rPr sz="2800" spc="-5" dirty="0">
                <a:latin typeface="Times New Roman"/>
                <a:cs typeface="Times New Roman"/>
              </a:rPr>
              <a:t>na centrální 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periferní</a:t>
            </a:r>
          </a:p>
          <a:p>
            <a:pPr marL="927100" lvl="1" indent="-560705">
              <a:lnSpc>
                <a:spcPct val="100000"/>
              </a:lnSpc>
              <a:spcBef>
                <a:spcPts val="670"/>
              </a:spcBef>
              <a:buFont typeface="Times New Roman"/>
              <a:buChar char="-"/>
              <a:tabLst>
                <a:tab pos="575310" algn="l"/>
              </a:tabLst>
            </a:pPr>
            <a:r>
              <a:rPr sz="2800" spc="-5" dirty="0">
                <a:latin typeface="Times New Roman"/>
                <a:cs typeface="Times New Roman"/>
              </a:rPr>
              <a:t>centrální lymfatický </a:t>
            </a:r>
            <a:r>
              <a:rPr sz="2800" dirty="0">
                <a:latin typeface="Times New Roman"/>
                <a:cs typeface="Times New Roman"/>
              </a:rPr>
              <a:t>orgán </a:t>
            </a:r>
            <a:r>
              <a:rPr sz="2800" spc="-5" dirty="0">
                <a:latin typeface="Times New Roman"/>
                <a:cs typeface="Times New Roman"/>
              </a:rPr>
              <a:t>je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brzlík</a:t>
            </a:r>
          </a:p>
          <a:p>
            <a:pPr marL="927100" marR="1572260" lvl="1" indent="-560705">
              <a:lnSpc>
                <a:spcPct val="100000"/>
              </a:lnSpc>
              <a:spcBef>
                <a:spcPts val="670"/>
              </a:spcBef>
              <a:buFont typeface="Times New Roman"/>
              <a:buChar char="-"/>
              <a:tabLst>
                <a:tab pos="575310" algn="l"/>
              </a:tabLst>
            </a:pPr>
            <a:r>
              <a:rPr sz="2800" spc="-10" dirty="0">
                <a:latin typeface="Times New Roman"/>
                <a:cs typeface="Times New Roman"/>
              </a:rPr>
              <a:t>mezi </a:t>
            </a:r>
            <a:r>
              <a:rPr sz="2800" dirty="0">
                <a:latin typeface="Times New Roman"/>
                <a:cs typeface="Times New Roman"/>
              </a:rPr>
              <a:t>periferní </a:t>
            </a:r>
            <a:r>
              <a:rPr sz="2800" spc="-5" dirty="0">
                <a:latin typeface="Times New Roman"/>
                <a:cs typeface="Times New Roman"/>
              </a:rPr>
              <a:t>lymfatické </a:t>
            </a:r>
            <a:r>
              <a:rPr sz="2800" dirty="0">
                <a:latin typeface="Times New Roman"/>
                <a:cs typeface="Times New Roman"/>
              </a:rPr>
              <a:t>orgány </a:t>
            </a:r>
            <a:r>
              <a:rPr sz="2800" spc="-5" dirty="0">
                <a:latin typeface="Times New Roman"/>
                <a:cs typeface="Times New Roman"/>
              </a:rPr>
              <a:t>patří  lymfatické </a:t>
            </a:r>
            <a:r>
              <a:rPr sz="2800" dirty="0">
                <a:latin typeface="Times New Roman"/>
                <a:cs typeface="Times New Roman"/>
              </a:rPr>
              <a:t>uzliny, </a:t>
            </a:r>
            <a:r>
              <a:rPr sz="2800" spc="-5" dirty="0">
                <a:latin typeface="Times New Roman"/>
                <a:cs typeface="Times New Roman"/>
              </a:rPr>
              <a:t>slezina 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mandle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Brzlík</a:t>
            </a:r>
            <a:endParaRPr sz="2800" dirty="0">
              <a:latin typeface="Times New Roman"/>
              <a:cs typeface="Times New Roman"/>
            </a:endParaRPr>
          </a:p>
          <a:p>
            <a:pPr marL="355600" marR="1040765" indent="-34353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- v </a:t>
            </a:r>
            <a:r>
              <a:rPr sz="2800" dirty="0">
                <a:latin typeface="Times New Roman"/>
                <a:cs typeface="Times New Roman"/>
              </a:rPr>
              <a:t>dětství </a:t>
            </a:r>
            <a:r>
              <a:rPr sz="2800" spc="-5" dirty="0">
                <a:latin typeface="Times New Roman"/>
                <a:cs typeface="Times New Roman"/>
              </a:rPr>
              <a:t>je brzlík velmi </a:t>
            </a:r>
            <a:r>
              <a:rPr sz="2800" dirty="0">
                <a:latin typeface="Times New Roman"/>
                <a:cs typeface="Times New Roman"/>
              </a:rPr>
              <a:t>důležitý </a:t>
            </a:r>
            <a:r>
              <a:rPr sz="2800" spc="-5" dirty="0">
                <a:latin typeface="Times New Roman"/>
                <a:cs typeface="Times New Roman"/>
              </a:rPr>
              <a:t>pro </a:t>
            </a:r>
            <a:r>
              <a:rPr sz="2800" dirty="0">
                <a:latin typeface="Times New Roman"/>
                <a:cs typeface="Times New Roman"/>
              </a:rPr>
              <a:t>vývoj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 </a:t>
            </a:r>
            <a:r>
              <a:rPr sz="2800" dirty="0">
                <a:latin typeface="Times New Roman"/>
                <a:cs typeface="Times New Roman"/>
              </a:rPr>
              <a:t>správnou funkci </a:t>
            </a:r>
            <a:r>
              <a:rPr sz="2800" spc="-5" dirty="0">
                <a:latin typeface="Times New Roman"/>
                <a:cs typeface="Times New Roman"/>
              </a:rPr>
              <a:t>imunitního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systému.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32" rIns="0" bIns="0" rtlCol="0">
            <a:spAutoFit/>
          </a:bodyPr>
          <a:lstStyle/>
          <a:p>
            <a:pPr marL="279082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Slezina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0" y="2514600"/>
            <a:ext cx="99441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4800" algn="l"/>
              </a:tabLst>
            </a:pPr>
            <a:r>
              <a:rPr sz="2400" dirty="0">
                <a:latin typeface="Times New Roman"/>
                <a:cs typeface="Times New Roman"/>
              </a:rPr>
              <a:t>a	je</a:t>
            </a:r>
            <a:r>
              <a:rPr sz="2400" spc="-10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ich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295400"/>
            <a:ext cx="6332855" cy="2880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Slezina zastává </a:t>
            </a:r>
            <a:r>
              <a:rPr sz="2400" b="1" dirty="0">
                <a:latin typeface="Times New Roman"/>
                <a:cs typeface="Times New Roman"/>
              </a:rPr>
              <a:t>tyto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funkce: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Symbol"/>
              <a:buChar char=""/>
              <a:tabLst>
                <a:tab pos="227965" algn="l"/>
              </a:tabLst>
            </a:pPr>
            <a:r>
              <a:rPr sz="2400" dirty="0" err="1">
                <a:latin typeface="Times New Roman"/>
                <a:cs typeface="Times New Roman"/>
              </a:rPr>
              <a:t>vývoj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lymfocytů</a:t>
            </a:r>
            <a:r>
              <a:rPr lang="cs-CZ"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(po </a:t>
            </a:r>
            <a:r>
              <a:rPr sz="2400" dirty="0">
                <a:latin typeface="Times New Roman"/>
                <a:cs typeface="Times New Roman"/>
              </a:rPr>
              <a:t>celý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život)</a:t>
            </a:r>
          </a:p>
          <a:p>
            <a:pPr marL="227329" indent="-214629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27965" algn="l"/>
              </a:tabLst>
            </a:pPr>
            <a:r>
              <a:rPr lang="cs-CZ" sz="2400" dirty="0">
                <a:latin typeface="Times New Roman"/>
                <a:cs typeface="Times New Roman"/>
              </a:rPr>
              <a:t>  </a:t>
            </a:r>
            <a:r>
              <a:rPr sz="2400" dirty="0" err="1">
                <a:latin typeface="Times New Roman"/>
                <a:cs typeface="Times New Roman"/>
              </a:rPr>
              <a:t>tvorba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protilátek</a:t>
            </a:r>
          </a:p>
          <a:p>
            <a:pPr marL="355600" marR="5080" indent="-342900">
              <a:lnSpc>
                <a:spcPts val="2580"/>
              </a:lnSpc>
              <a:spcBef>
                <a:spcPts val="620"/>
              </a:spcBef>
              <a:buFont typeface="Symbol"/>
              <a:buChar char=""/>
              <a:tabLst>
                <a:tab pos="311785" algn="l"/>
                <a:tab pos="1989455" algn="l"/>
                <a:tab pos="3025775" algn="l"/>
                <a:tab pos="3318510" algn="l"/>
                <a:tab pos="5066665" algn="l"/>
              </a:tabLst>
            </a:pP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ání	star</a:t>
            </a:r>
            <a:r>
              <a:rPr sz="2400" spc="-10" dirty="0">
                <a:latin typeface="Times New Roman"/>
                <a:cs typeface="Times New Roman"/>
              </a:rPr>
              <a:t>ý</a:t>
            </a:r>
            <a:r>
              <a:rPr sz="2400" dirty="0">
                <a:latin typeface="Times New Roman"/>
                <a:cs typeface="Times New Roman"/>
              </a:rPr>
              <a:t>ch	a	</a:t>
            </a:r>
            <a:r>
              <a:rPr sz="2400" spc="-5" dirty="0">
                <a:latin typeface="Times New Roman"/>
                <a:cs typeface="Times New Roman"/>
              </a:rPr>
              <a:t>po</a:t>
            </a:r>
            <a:r>
              <a:rPr sz="2400" dirty="0">
                <a:latin typeface="Times New Roman"/>
                <a:cs typeface="Times New Roman"/>
              </a:rPr>
              <a:t>ško</a:t>
            </a:r>
            <a:r>
              <a:rPr sz="2400" spc="5" dirty="0">
                <a:latin typeface="Times New Roman"/>
                <a:cs typeface="Times New Roman"/>
              </a:rPr>
              <a:t>z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ný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	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cytů  odstranění i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mikroby</a:t>
            </a:r>
            <a:endParaRPr sz="24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304165" algn="l"/>
              </a:tabLst>
            </a:pPr>
            <a:r>
              <a:rPr sz="2400" dirty="0">
                <a:latin typeface="Times New Roman"/>
                <a:cs typeface="Times New Roman"/>
              </a:rPr>
              <a:t>zásobárna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krve</a:t>
            </a:r>
          </a:p>
          <a:p>
            <a:pPr marL="3140075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latin typeface="Times New Roman"/>
                <a:cs typeface="Times New Roman"/>
              </a:rPr>
              <a:t>Mandle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4267200"/>
            <a:ext cx="7304405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jsou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párový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orgán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člověk </a:t>
            </a:r>
            <a:r>
              <a:rPr sz="2800" spc="-10" dirty="0">
                <a:latin typeface="Times New Roman"/>
                <a:cs typeface="Times New Roman"/>
              </a:rPr>
              <a:t>má </a:t>
            </a:r>
            <a:r>
              <a:rPr sz="2800" dirty="0">
                <a:latin typeface="Times New Roman"/>
                <a:cs typeface="Times New Roman"/>
              </a:rPr>
              <a:t>nosní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krční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mandle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jsou prvním </a:t>
            </a:r>
            <a:r>
              <a:rPr sz="2800" spc="-10" dirty="0">
                <a:latin typeface="Times New Roman"/>
                <a:cs typeface="Times New Roman"/>
              </a:rPr>
              <a:t>místem, </a:t>
            </a:r>
            <a:r>
              <a:rPr sz="2800" dirty="0">
                <a:latin typeface="Times New Roman"/>
                <a:cs typeface="Times New Roman"/>
              </a:rPr>
              <a:t>kde </a:t>
            </a:r>
            <a:r>
              <a:rPr sz="2800" spc="-5" dirty="0">
                <a:latin typeface="Times New Roman"/>
                <a:cs typeface="Times New Roman"/>
              </a:rPr>
              <a:t>se zachytávají </a:t>
            </a:r>
            <a:r>
              <a:rPr sz="2800" dirty="0">
                <a:latin typeface="Times New Roman"/>
                <a:cs typeface="Times New Roman"/>
              </a:rPr>
              <a:t>cizorodé  </a:t>
            </a:r>
            <a:r>
              <a:rPr sz="2800" spc="-5" dirty="0">
                <a:latin typeface="Times New Roman"/>
                <a:cs typeface="Times New Roman"/>
              </a:rPr>
              <a:t>látky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2900680">
              <a:lnSpc>
                <a:spcPct val="100000"/>
              </a:lnSpc>
            </a:pPr>
            <a:r>
              <a:rPr sz="4400" i="0" dirty="0">
                <a:latin typeface="Times New Roman"/>
                <a:cs typeface="Times New Roman"/>
              </a:rPr>
              <a:t>Lymfa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81200"/>
            <a:ext cx="7573009" cy="403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Lymfa </a:t>
            </a:r>
            <a:r>
              <a:rPr sz="2400" dirty="0">
                <a:latin typeface="Times New Roman"/>
                <a:cs typeface="Times New Roman"/>
              </a:rPr>
              <a:t>je bezbarvá, čirá tekutina, která vzniká z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tkáňového  </a:t>
            </a:r>
            <a:r>
              <a:rPr sz="2400" spc="-5" dirty="0">
                <a:latin typeface="Times New Roman"/>
                <a:cs typeface="Times New Roman"/>
              </a:rPr>
              <a:t>moku.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735"/>
              </a:lnSpc>
              <a:spcBef>
                <a:spcPts val="250"/>
              </a:spcBef>
              <a:buChar char="•"/>
              <a:tabLst>
                <a:tab pos="356235" algn="l"/>
                <a:tab pos="3088640" algn="l"/>
              </a:tabLst>
            </a:pPr>
            <a:r>
              <a:rPr sz="2400" dirty="0">
                <a:latin typeface="Times New Roman"/>
                <a:cs typeface="Times New Roman"/>
              </a:rPr>
              <a:t>tkáňový </a:t>
            </a:r>
            <a:r>
              <a:rPr sz="2400" spc="-10" dirty="0">
                <a:latin typeface="Times New Roman"/>
                <a:cs typeface="Times New Roman"/>
              </a:rPr>
              <a:t>mok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tvoří	produkcí buněk a filtrací z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plazmy</a:t>
            </a:r>
            <a:endParaRPr sz="2400" dirty="0">
              <a:latin typeface="Times New Roman"/>
              <a:cs typeface="Times New Roman"/>
            </a:endParaRPr>
          </a:p>
          <a:p>
            <a:pPr marL="355600" algn="just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stěnou krevních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kapilár</a:t>
            </a:r>
          </a:p>
          <a:p>
            <a:pPr marL="355600" marR="137795" indent="-342900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do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se dále vstřebávají bílkoviny, cholesterol a tuky  ve </a:t>
            </a:r>
            <a:r>
              <a:rPr sz="2400" spc="-5" dirty="0">
                <a:latin typeface="Times New Roman"/>
                <a:cs typeface="Times New Roman"/>
              </a:rPr>
              <a:t>formě mastných </a:t>
            </a:r>
            <a:r>
              <a:rPr sz="2400" dirty="0">
                <a:latin typeface="Times New Roman"/>
                <a:cs typeface="Times New Roman"/>
              </a:rPr>
              <a:t>kyselin, </a:t>
            </a:r>
            <a:r>
              <a:rPr sz="2400" spc="-5" dirty="0">
                <a:latin typeface="Times New Roman"/>
                <a:cs typeface="Times New Roman"/>
              </a:rPr>
              <a:t>vitamíny </a:t>
            </a:r>
            <a:r>
              <a:rPr sz="2400" dirty="0">
                <a:latin typeface="Times New Roman"/>
                <a:cs typeface="Times New Roman"/>
              </a:rPr>
              <a:t>rozpustné v tucích  (A,D,E,K), steroidní  </a:t>
            </a:r>
            <a:r>
              <a:rPr sz="2400" spc="-5" dirty="0">
                <a:latin typeface="Times New Roman"/>
                <a:cs typeface="Times New Roman"/>
              </a:rPr>
              <a:t>hormony, </a:t>
            </a:r>
            <a:r>
              <a:rPr sz="2400" dirty="0">
                <a:latin typeface="Times New Roman"/>
                <a:cs typeface="Times New Roman"/>
              </a:rPr>
              <a:t>železo, </a:t>
            </a:r>
            <a:r>
              <a:rPr sz="2400" spc="-10" dirty="0">
                <a:latin typeface="Times New Roman"/>
                <a:cs typeface="Times New Roman"/>
              </a:rPr>
              <a:t>měď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kalcium</a:t>
            </a:r>
          </a:p>
          <a:p>
            <a:pPr marL="355600" indent="-342900" algn="just">
              <a:lnSpc>
                <a:spcPct val="100000"/>
              </a:lnSpc>
              <a:spcBef>
                <a:spcPts val="25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denně se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tvoří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2-3litry</a:t>
            </a:r>
          </a:p>
          <a:p>
            <a:pPr marL="355600" indent="-342900" algn="just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množství samostatně </a:t>
            </a:r>
            <a:r>
              <a:rPr sz="2400" dirty="0">
                <a:latin typeface="Times New Roman"/>
                <a:cs typeface="Times New Roman"/>
              </a:rPr>
              <a:t>proudící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je asi 1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litr</a:t>
            </a:r>
          </a:p>
          <a:p>
            <a:pPr marL="355600" marR="361315" indent="-342900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pohyb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je zajištěn stahováním kosterního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svalstva,  podkožního vaziva a dechovou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terapií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272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Lymfatický </a:t>
            </a:r>
            <a:r>
              <a:rPr b="1" i="0" dirty="0">
                <a:latin typeface="Times New Roman"/>
                <a:cs typeface="Times New Roman"/>
              </a:rPr>
              <a:t>systém </a:t>
            </a:r>
            <a:r>
              <a:rPr b="1" i="0" spc="-5" dirty="0">
                <a:latin typeface="Times New Roman"/>
                <a:cs typeface="Times New Roman"/>
              </a:rPr>
              <a:t>a jeho</a:t>
            </a:r>
            <a:r>
              <a:rPr b="1" i="0" spc="10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selhání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981200"/>
            <a:ext cx="7138034" cy="3913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Nedostatek </a:t>
            </a:r>
            <a:r>
              <a:rPr sz="3200" spc="5" dirty="0">
                <a:latin typeface="Times New Roman"/>
                <a:cs typeface="Times New Roman"/>
              </a:rPr>
              <a:t>pohybu, </a:t>
            </a:r>
            <a:r>
              <a:rPr sz="3200" dirty="0">
                <a:latin typeface="Times New Roman"/>
                <a:cs typeface="Times New Roman"/>
              </a:rPr>
              <a:t>jednostranná zátěž,  ochablost svalů a </a:t>
            </a:r>
            <a:r>
              <a:rPr sz="3200" spc="5" dirty="0">
                <a:latin typeface="Times New Roman"/>
                <a:cs typeface="Times New Roman"/>
              </a:rPr>
              <a:t>podkožních </a:t>
            </a:r>
            <a:r>
              <a:rPr sz="3200" dirty="0">
                <a:latin typeface="Times New Roman"/>
                <a:cs typeface="Times New Roman"/>
              </a:rPr>
              <a:t>tkání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stejně  jako </a:t>
            </a:r>
            <a:r>
              <a:rPr sz="3200" spc="5" dirty="0">
                <a:latin typeface="Times New Roman"/>
                <a:cs typeface="Times New Roman"/>
              </a:rPr>
              <a:t>poškození </a:t>
            </a:r>
            <a:r>
              <a:rPr sz="3200" dirty="0">
                <a:latin typeface="Times New Roman"/>
                <a:cs typeface="Times New Roman"/>
              </a:rPr>
              <a:t>lymfatického systému  </a:t>
            </a:r>
            <a:r>
              <a:rPr sz="3200" spc="5" dirty="0">
                <a:latin typeface="Times New Roman"/>
                <a:cs typeface="Times New Roman"/>
              </a:rPr>
              <a:t>úrazem, operací, </a:t>
            </a:r>
            <a:r>
              <a:rPr sz="3200" dirty="0">
                <a:latin typeface="Times New Roman"/>
                <a:cs typeface="Times New Roman"/>
              </a:rPr>
              <a:t>infekcí, </a:t>
            </a:r>
            <a:r>
              <a:rPr sz="3200" spc="5" dirty="0">
                <a:latin typeface="Times New Roman"/>
                <a:cs typeface="Times New Roman"/>
              </a:rPr>
              <a:t>ozařováním,  </a:t>
            </a:r>
            <a:r>
              <a:rPr sz="3200" dirty="0">
                <a:latin typeface="Times New Roman"/>
                <a:cs typeface="Times New Roman"/>
              </a:rPr>
              <a:t>chemoterapií vede k </a:t>
            </a:r>
            <a:r>
              <a:rPr sz="3200" spc="5" dirty="0">
                <a:latin typeface="Times New Roman"/>
                <a:cs typeface="Times New Roman"/>
              </a:rPr>
              <a:t>nedostatečnému  odvádění </a:t>
            </a:r>
            <a:r>
              <a:rPr sz="3200" dirty="0">
                <a:latin typeface="Times New Roman"/>
                <a:cs typeface="Times New Roman"/>
              </a:rPr>
              <a:t>lymfy a </a:t>
            </a:r>
            <a:r>
              <a:rPr sz="3200" spc="5" dirty="0">
                <a:latin typeface="Times New Roman"/>
                <a:cs typeface="Times New Roman"/>
              </a:rPr>
              <a:t>hromadění </a:t>
            </a:r>
            <a:r>
              <a:rPr sz="3200" dirty="0">
                <a:latin typeface="Times New Roman"/>
                <a:cs typeface="Times New Roman"/>
              </a:rPr>
              <a:t>škodlivých  látek </a:t>
            </a:r>
            <a:r>
              <a:rPr sz="3200" spc="5" dirty="0">
                <a:latin typeface="Times New Roman"/>
                <a:cs typeface="Times New Roman"/>
              </a:rPr>
              <a:t>bohatých </a:t>
            </a:r>
            <a:r>
              <a:rPr sz="3200" dirty="0">
                <a:latin typeface="Times New Roman"/>
                <a:cs typeface="Times New Roman"/>
              </a:rPr>
              <a:t>na bílkoviny ve tkáních a  </a:t>
            </a:r>
            <a:r>
              <a:rPr sz="3200" spc="5" dirty="0">
                <a:latin typeface="Times New Roman"/>
                <a:cs typeface="Times New Roman"/>
              </a:rPr>
              <a:t>kloubech </a:t>
            </a:r>
            <a:r>
              <a:rPr sz="3200" dirty="0">
                <a:latin typeface="Times New Roman"/>
                <a:cs typeface="Times New Roman"/>
              </a:rPr>
              <a:t>a vytváření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otoků.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28600"/>
            <a:ext cx="7615555" cy="215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Dle </a:t>
            </a:r>
            <a:r>
              <a:rPr sz="3200" b="1" spc="-5" dirty="0">
                <a:latin typeface="Times New Roman"/>
                <a:cs typeface="Times New Roman"/>
              </a:rPr>
              <a:t>etiologie </a:t>
            </a:r>
            <a:r>
              <a:rPr sz="3200" b="1" dirty="0">
                <a:latin typeface="Times New Roman"/>
                <a:cs typeface="Times New Roman"/>
              </a:rPr>
              <a:t>rozlišujeme dva </a:t>
            </a:r>
            <a:r>
              <a:rPr sz="3200" b="1" spc="-5" dirty="0">
                <a:latin typeface="Times New Roman"/>
                <a:cs typeface="Times New Roman"/>
              </a:rPr>
              <a:t>typy mízního  </a:t>
            </a:r>
            <a:r>
              <a:rPr sz="3200" b="1" dirty="0">
                <a:latin typeface="Times New Roman"/>
                <a:cs typeface="Times New Roman"/>
              </a:rPr>
              <a:t>otoku</a:t>
            </a:r>
            <a:endParaRPr sz="3200" dirty="0">
              <a:latin typeface="Times New Roman"/>
              <a:cs typeface="Times New Roman"/>
            </a:endParaRPr>
          </a:p>
          <a:p>
            <a:pPr marL="553720" indent="-541020">
              <a:lnSpc>
                <a:spcPct val="100000"/>
              </a:lnSpc>
              <a:spcBef>
                <a:spcPts val="765"/>
              </a:spcBef>
              <a:buFont typeface="Times New Roman"/>
              <a:buAutoNum type="arabicParenR"/>
              <a:tabLst>
                <a:tab pos="554355" algn="l"/>
              </a:tabLst>
            </a:pPr>
            <a:r>
              <a:rPr sz="3200" b="1" dirty="0">
                <a:latin typeface="Times New Roman"/>
                <a:cs typeface="Times New Roman"/>
              </a:rPr>
              <a:t>primární lymfedém </a:t>
            </a:r>
            <a:r>
              <a:rPr sz="3200" dirty="0">
                <a:latin typeface="Times New Roman"/>
                <a:cs typeface="Times New Roman"/>
              </a:rPr>
              <a:t>- dědičný 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pozdní</a:t>
            </a:r>
            <a:endParaRPr sz="3200" dirty="0">
              <a:latin typeface="Times New Roman"/>
              <a:cs typeface="Times New Roman"/>
            </a:endParaRPr>
          </a:p>
          <a:p>
            <a:pPr marL="553720" indent="-541020">
              <a:lnSpc>
                <a:spcPct val="100000"/>
              </a:lnSpc>
              <a:spcBef>
                <a:spcPts val="770"/>
              </a:spcBef>
              <a:buFont typeface="Times New Roman"/>
              <a:buAutoNum type="arabicParenR"/>
              <a:tabLst>
                <a:tab pos="554355" algn="l"/>
              </a:tabLst>
            </a:pPr>
            <a:r>
              <a:rPr sz="3200" b="1" dirty="0">
                <a:latin typeface="Times New Roman"/>
                <a:cs typeface="Times New Roman"/>
              </a:rPr>
              <a:t>sekundární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lymfedém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027362"/>
            <a:ext cx="441960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048000"/>
            <a:ext cx="4419599" cy="332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981200"/>
            <a:ext cx="7506970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200" i="0" dirty="0">
                <a:latin typeface="Times New Roman"/>
                <a:cs typeface="Times New Roman"/>
              </a:rPr>
              <a:t>Primární lymfedém se tedy může objevit</a:t>
            </a:r>
            <a:r>
              <a:rPr sz="3200" i="0" spc="-11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po  narození, může </a:t>
            </a:r>
            <a:r>
              <a:rPr sz="3200" i="0" spc="5" dirty="0">
                <a:latin typeface="Times New Roman"/>
                <a:cs typeface="Times New Roman"/>
              </a:rPr>
              <a:t>být </a:t>
            </a:r>
            <a:r>
              <a:rPr sz="3200" i="0" dirty="0">
                <a:latin typeface="Times New Roman"/>
                <a:cs typeface="Times New Roman"/>
              </a:rPr>
              <a:t>vyvolán </a:t>
            </a:r>
            <a:r>
              <a:rPr sz="3200" i="0" spc="5" dirty="0">
                <a:latin typeface="Times New Roman"/>
                <a:cs typeface="Times New Roman"/>
              </a:rPr>
              <a:t>virovým  </a:t>
            </a:r>
            <a:r>
              <a:rPr sz="3200" i="0" dirty="0">
                <a:latin typeface="Times New Roman"/>
                <a:cs typeface="Times New Roman"/>
              </a:rPr>
              <a:t>onemocněním, hormonálními </a:t>
            </a:r>
            <a:r>
              <a:rPr sz="3200" i="0" spc="5" dirty="0">
                <a:latin typeface="Times New Roman"/>
                <a:cs typeface="Times New Roman"/>
              </a:rPr>
              <a:t>změnami, </a:t>
            </a:r>
            <a:r>
              <a:rPr sz="3200" i="0" dirty="0">
                <a:latin typeface="Times New Roman"/>
                <a:cs typeface="Times New Roman"/>
              </a:rPr>
              <a:t>v  těhotenství, v</a:t>
            </a:r>
            <a:r>
              <a:rPr sz="3200" i="0" spc="-110" dirty="0">
                <a:latin typeface="Times New Roman"/>
                <a:cs typeface="Times New Roman"/>
              </a:rPr>
              <a:t> </a:t>
            </a:r>
            <a:r>
              <a:rPr sz="3200" i="0" spc="5" dirty="0">
                <a:latin typeface="Times New Roman"/>
                <a:cs typeface="Times New Roman"/>
              </a:rPr>
              <a:t>menopauze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235648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Lymfedém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057400"/>
            <a:ext cx="7456170" cy="3536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5090" indent="-343535" algn="just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Lymfedém </a:t>
            </a:r>
            <a:r>
              <a:rPr sz="2800" spc="-5" dirty="0">
                <a:latin typeface="Times New Roman"/>
                <a:cs typeface="Times New Roman"/>
              </a:rPr>
              <a:t>je </a:t>
            </a:r>
            <a:r>
              <a:rPr sz="2800" dirty="0">
                <a:latin typeface="Times New Roman"/>
                <a:cs typeface="Times New Roman"/>
              </a:rPr>
              <a:t>otok, </a:t>
            </a:r>
            <a:r>
              <a:rPr sz="2800" spc="-5" dirty="0">
                <a:latin typeface="Times New Roman"/>
                <a:cs typeface="Times New Roman"/>
              </a:rPr>
              <a:t>který </a:t>
            </a:r>
            <a:r>
              <a:rPr sz="2800" dirty="0">
                <a:latin typeface="Times New Roman"/>
                <a:cs typeface="Times New Roman"/>
              </a:rPr>
              <a:t>vzniká při dysfunkci  </a:t>
            </a:r>
            <a:r>
              <a:rPr sz="2800" spc="-5" dirty="0">
                <a:latin typeface="Times New Roman"/>
                <a:cs typeface="Times New Roman"/>
              </a:rPr>
              <a:t>lymfatického systému, </a:t>
            </a:r>
            <a:r>
              <a:rPr sz="2800" dirty="0">
                <a:latin typeface="Times New Roman"/>
                <a:cs typeface="Times New Roman"/>
              </a:rPr>
              <a:t>kdy </a:t>
            </a:r>
            <a:r>
              <a:rPr sz="2800" spc="-5" dirty="0">
                <a:latin typeface="Times New Roman"/>
                <a:cs typeface="Times New Roman"/>
              </a:rPr>
              <a:t>je </a:t>
            </a:r>
            <a:r>
              <a:rPr sz="2800" dirty="0">
                <a:latin typeface="Times New Roman"/>
                <a:cs typeface="Times New Roman"/>
              </a:rPr>
              <a:t>porušena  vstřebávací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transportní funkce </a:t>
            </a:r>
            <a:r>
              <a:rPr sz="2800" spc="-5" dirty="0">
                <a:latin typeface="Times New Roman"/>
                <a:cs typeface="Times New Roman"/>
              </a:rPr>
              <a:t>mízního </a:t>
            </a:r>
            <a:r>
              <a:rPr sz="2800" dirty="0">
                <a:latin typeface="Times New Roman"/>
                <a:cs typeface="Times New Roman"/>
              </a:rPr>
              <a:t>oběhu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 ve </a:t>
            </a:r>
            <a:r>
              <a:rPr sz="2800" dirty="0">
                <a:latin typeface="Times New Roman"/>
                <a:cs typeface="Times New Roman"/>
              </a:rPr>
              <a:t>tkáních </a:t>
            </a:r>
            <a:r>
              <a:rPr sz="2800" spc="-5" dirty="0">
                <a:latin typeface="Times New Roman"/>
                <a:cs typeface="Times New Roman"/>
              </a:rPr>
              <a:t>se hromadí </a:t>
            </a:r>
            <a:r>
              <a:rPr sz="2800" dirty="0">
                <a:latin typeface="Times New Roman"/>
                <a:cs typeface="Times New Roman"/>
              </a:rPr>
              <a:t>látky, </a:t>
            </a:r>
            <a:r>
              <a:rPr sz="2800" spc="-5" dirty="0">
                <a:latin typeface="Times New Roman"/>
                <a:cs typeface="Times New Roman"/>
              </a:rPr>
              <a:t>které k </a:t>
            </a:r>
            <a:r>
              <a:rPr sz="2800" dirty="0">
                <a:latin typeface="Times New Roman"/>
                <a:cs typeface="Times New Roman"/>
              </a:rPr>
              <a:t>sobě poutají  </a:t>
            </a:r>
            <a:r>
              <a:rPr sz="2800" spc="-5" dirty="0" err="1">
                <a:latin typeface="Times New Roman"/>
                <a:cs typeface="Times New Roman"/>
              </a:rPr>
              <a:t>vodu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lang="cs-CZ"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čímž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vzniká otok bohatý na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bílkoviny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lang="cs-CZ" sz="2800" dirty="0">
              <a:latin typeface="Times New Roman"/>
              <a:cs typeface="Times New Roman"/>
            </a:endParaRPr>
          </a:p>
          <a:p>
            <a:pPr marL="355600" marR="85090" indent="-343535" algn="just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při </a:t>
            </a:r>
            <a:r>
              <a:rPr sz="2800" spc="-5" dirty="0">
                <a:latin typeface="Times New Roman"/>
                <a:cs typeface="Times New Roman"/>
              </a:rPr>
              <a:t>lymfedému je </a:t>
            </a:r>
            <a:r>
              <a:rPr sz="2800" dirty="0">
                <a:latin typeface="Times New Roman"/>
                <a:cs typeface="Times New Roman"/>
              </a:rPr>
              <a:t>postižen </a:t>
            </a:r>
            <a:r>
              <a:rPr sz="2800" spc="-5" dirty="0">
                <a:latin typeface="Times New Roman"/>
                <a:cs typeface="Times New Roman"/>
              </a:rPr>
              <a:t>mízní </a:t>
            </a:r>
            <a:r>
              <a:rPr sz="2800" dirty="0">
                <a:latin typeface="Times New Roman"/>
                <a:cs typeface="Times New Roman"/>
              </a:rPr>
              <a:t>neboli </a:t>
            </a:r>
            <a:r>
              <a:rPr sz="2800" spc="-5" dirty="0">
                <a:latin typeface="Times New Roman"/>
                <a:cs typeface="Times New Roman"/>
              </a:rPr>
              <a:t>lymfatický  systém.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40790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Sekundární</a:t>
            </a:r>
            <a:r>
              <a:rPr b="1" i="0" spc="-45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lymfedém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524000"/>
            <a:ext cx="7593965" cy="387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44500" indent="-342900">
              <a:lnSpc>
                <a:spcPts val="2590"/>
              </a:lnSpc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je </a:t>
            </a:r>
            <a:r>
              <a:rPr sz="2400" spc="-5" dirty="0">
                <a:latin typeface="Times New Roman"/>
                <a:cs typeface="Times New Roman"/>
              </a:rPr>
              <a:t>podmíněn </a:t>
            </a:r>
            <a:r>
              <a:rPr sz="2400" dirty="0">
                <a:latin typeface="Times New Roman"/>
                <a:cs typeface="Times New Roman"/>
              </a:rPr>
              <a:t>druhotným postižení </a:t>
            </a:r>
            <a:r>
              <a:rPr sz="2400" spc="-5" dirty="0">
                <a:latin typeface="Times New Roman"/>
                <a:cs typeface="Times New Roman"/>
              </a:rPr>
              <a:t>mízního systému  </a:t>
            </a:r>
            <a:r>
              <a:rPr sz="2400" dirty="0">
                <a:latin typeface="Times New Roman"/>
                <a:cs typeface="Times New Roman"/>
              </a:rPr>
              <a:t>(blokáda </a:t>
            </a:r>
            <a:r>
              <a:rPr sz="2400" spc="-5" dirty="0">
                <a:latin typeface="Times New Roman"/>
                <a:cs typeface="Times New Roman"/>
              </a:rPr>
              <a:t>lymfatického </a:t>
            </a:r>
            <a:r>
              <a:rPr sz="2400" dirty="0">
                <a:latin typeface="Times New Roman"/>
                <a:cs typeface="Times New Roman"/>
              </a:rPr>
              <a:t>řečiště) operací, radioterapií,  zánětem (opakovaným nebo </a:t>
            </a:r>
            <a:r>
              <a:rPr sz="2400" spc="-5" dirty="0">
                <a:latin typeface="Times New Roman"/>
                <a:cs typeface="Times New Roman"/>
              </a:rPr>
              <a:t>chronickým), </a:t>
            </a:r>
            <a:r>
              <a:rPr sz="2400" dirty="0">
                <a:latin typeface="Times New Roman"/>
                <a:cs typeface="Times New Roman"/>
              </a:rPr>
              <a:t>úrazem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nebo  nádorovým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onemocněním</a:t>
            </a:r>
            <a:endParaRPr sz="2400" dirty="0">
              <a:latin typeface="Times New Roman"/>
              <a:cs typeface="Times New Roman"/>
            </a:endParaRPr>
          </a:p>
          <a:p>
            <a:pPr marL="355600" marR="10464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může </a:t>
            </a:r>
            <a:r>
              <a:rPr sz="2400" dirty="0">
                <a:latin typeface="Times New Roman"/>
                <a:cs typeface="Times New Roman"/>
              </a:rPr>
              <a:t>také vzniknout </a:t>
            </a:r>
            <a:r>
              <a:rPr sz="2400" spc="-5" dirty="0">
                <a:latin typeface="Times New Roman"/>
                <a:cs typeface="Times New Roman"/>
              </a:rPr>
              <a:t>„nechtěným“ </a:t>
            </a:r>
            <a:r>
              <a:rPr sz="2400" dirty="0">
                <a:latin typeface="Times New Roman"/>
                <a:cs typeface="Times New Roman"/>
              </a:rPr>
              <a:t>poškozením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při  diagnostických a léčebných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výkonech</a:t>
            </a:r>
          </a:p>
          <a:p>
            <a:pPr marL="355600" marR="216535" indent="-342900">
              <a:lnSpc>
                <a:spcPct val="90100"/>
              </a:lnSpc>
              <a:spcBef>
                <a:spcPts val="53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v důsledku překážky se zvýší tlak v </a:t>
            </a:r>
            <a:r>
              <a:rPr sz="2400" spc="-5" dirty="0">
                <a:latin typeface="Times New Roman"/>
                <a:cs typeface="Times New Roman"/>
              </a:rPr>
              <a:t>lymfatických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cévách,  následně dojde k jejich rozšíření a tím vyřazení chlopní  bránících </a:t>
            </a:r>
            <a:r>
              <a:rPr sz="2400" spc="-5" dirty="0">
                <a:latin typeface="Times New Roman"/>
                <a:cs typeface="Times New Roman"/>
              </a:rPr>
              <a:t>zpětnému </a:t>
            </a:r>
            <a:r>
              <a:rPr sz="2400" dirty="0">
                <a:latin typeface="Times New Roman"/>
                <a:cs typeface="Times New Roman"/>
              </a:rPr>
              <a:t>toku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lymfy.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699"/>
              </a:lnSpc>
              <a:spcBef>
                <a:spcPts val="24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sekundární </a:t>
            </a:r>
            <a:r>
              <a:rPr sz="2400" spc="-5" dirty="0">
                <a:latin typeface="Times New Roman"/>
                <a:cs typeface="Times New Roman"/>
              </a:rPr>
              <a:t>lymfedém </a:t>
            </a:r>
            <a:r>
              <a:rPr sz="2400" dirty="0">
                <a:latin typeface="Times New Roman"/>
                <a:cs typeface="Times New Roman"/>
              </a:rPr>
              <a:t>vzniká periferně od blokády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mízního  </a:t>
            </a:r>
            <a:r>
              <a:rPr sz="2400" dirty="0">
                <a:latin typeface="Times New Roman"/>
                <a:cs typeface="Times New Roman"/>
              </a:rPr>
              <a:t>řečiště a odtud se </a:t>
            </a:r>
            <a:r>
              <a:rPr sz="2400" dirty="0" err="1">
                <a:latin typeface="Times New Roman"/>
                <a:cs typeface="Times New Roman"/>
              </a:rPr>
              <a:t>šíří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cs-CZ" sz="2400" spc="-5" dirty="0">
                <a:latin typeface="Times New Roman"/>
                <a:cs typeface="Times New Roman"/>
              </a:rPr>
              <a:t>směrem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lang="cs-CZ" sz="2400" spc="-5" dirty="0">
                <a:latin typeface="Times New Roman"/>
                <a:cs typeface="Times New Roman"/>
              </a:rPr>
              <a:t>distálním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771" rIns="0" bIns="0" rtlCol="0">
            <a:spAutoFit/>
          </a:bodyPr>
          <a:lstStyle/>
          <a:p>
            <a:pPr marL="95250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Lokalizace</a:t>
            </a:r>
            <a:r>
              <a:rPr sz="4400" b="1" i="0" spc="-105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lymfedému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447800"/>
            <a:ext cx="7453630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Nejtypičtější lokalizace</a:t>
            </a:r>
            <a:r>
              <a:rPr sz="2000" b="1" spc="-15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jsou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lang="cs-CZ" sz="20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55600" marR="200660" indent="-342900">
              <a:lnSpc>
                <a:spcPts val="2160"/>
              </a:lnSpc>
              <a:spcBef>
                <a:spcPts val="509"/>
              </a:spcBef>
              <a:buFont typeface="Symbol"/>
              <a:buChar char=""/>
              <a:tabLst>
                <a:tab pos="356235" algn="l"/>
              </a:tabLst>
            </a:pPr>
            <a:r>
              <a:rPr sz="2000" spc="5" dirty="0">
                <a:latin typeface="Times New Roman"/>
                <a:cs typeface="Times New Roman"/>
              </a:rPr>
              <a:t>HKK </a:t>
            </a:r>
            <a:r>
              <a:rPr sz="2000" dirty="0">
                <a:latin typeface="Times New Roman"/>
                <a:cs typeface="Times New Roman"/>
              </a:rPr>
              <a:t>a stěna </a:t>
            </a:r>
            <a:r>
              <a:rPr sz="2000" spc="5" dirty="0">
                <a:latin typeface="Times New Roman"/>
                <a:cs typeface="Times New Roman"/>
              </a:rPr>
              <a:t>hrudní </a:t>
            </a:r>
            <a:r>
              <a:rPr sz="2000" dirty="0">
                <a:latin typeface="Times New Roman"/>
                <a:cs typeface="Times New Roman"/>
              </a:rPr>
              <a:t>při odstranění </a:t>
            </a:r>
            <a:r>
              <a:rPr sz="2000" spc="-5" dirty="0">
                <a:latin typeface="Times New Roman"/>
                <a:cs typeface="Times New Roman"/>
              </a:rPr>
              <a:t>lymfatických </a:t>
            </a:r>
            <a:r>
              <a:rPr sz="2000" dirty="0">
                <a:latin typeface="Times New Roman"/>
                <a:cs typeface="Times New Roman"/>
              </a:rPr>
              <a:t>uzlin  </a:t>
            </a:r>
            <a:r>
              <a:rPr sz="2000" spc="-5" dirty="0">
                <a:latin typeface="Times New Roman"/>
                <a:cs typeface="Times New Roman"/>
              </a:rPr>
              <a:t>(lymfadenektomie) </a:t>
            </a:r>
            <a:r>
              <a:rPr sz="2000" dirty="0">
                <a:latin typeface="Times New Roman"/>
                <a:cs typeface="Times New Roman"/>
              </a:rPr>
              <a:t>zářením v podpažní </a:t>
            </a:r>
            <a:r>
              <a:rPr sz="2000" spc="-5" dirty="0">
                <a:latin typeface="Times New Roman"/>
                <a:cs typeface="Times New Roman"/>
              </a:rPr>
              <a:t>jamce </a:t>
            </a:r>
            <a:r>
              <a:rPr sz="2000" dirty="0">
                <a:latin typeface="Times New Roman"/>
                <a:cs typeface="Times New Roman"/>
              </a:rPr>
              <a:t>v </a:t>
            </a:r>
            <a:r>
              <a:rPr sz="2000" spc="-5" dirty="0">
                <a:latin typeface="Times New Roman"/>
                <a:cs typeface="Times New Roman"/>
              </a:rPr>
              <a:t>rámci </a:t>
            </a:r>
            <a:r>
              <a:rPr sz="2000" dirty="0">
                <a:latin typeface="Times New Roman"/>
                <a:cs typeface="Times New Roman"/>
              </a:rPr>
              <a:t>léčby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nádorů  </a:t>
            </a:r>
            <a:r>
              <a:rPr sz="2000" spc="-10" dirty="0">
                <a:latin typeface="Times New Roman"/>
                <a:cs typeface="Times New Roman"/>
              </a:rPr>
              <a:t>mammy, </a:t>
            </a:r>
            <a:r>
              <a:rPr sz="2000" spc="-5" dirty="0">
                <a:latin typeface="Times New Roman"/>
                <a:cs typeface="Times New Roman"/>
              </a:rPr>
              <a:t>maligní </a:t>
            </a:r>
            <a:r>
              <a:rPr sz="2000" dirty="0">
                <a:latin typeface="Times New Roman"/>
                <a:cs typeface="Times New Roman"/>
              </a:rPr>
              <a:t>kožní </a:t>
            </a:r>
            <a:r>
              <a:rPr sz="2000" spc="-5" dirty="0">
                <a:latin typeface="Times New Roman"/>
                <a:cs typeface="Times New Roman"/>
              </a:rPr>
              <a:t>melanom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</a:t>
            </a:r>
          </a:p>
          <a:p>
            <a:pPr>
              <a:lnSpc>
                <a:spcPct val="100000"/>
              </a:lnSpc>
              <a:spcBef>
                <a:spcPts val="44"/>
              </a:spcBef>
              <a:buFont typeface="Symbol"/>
              <a:buChar char=""/>
            </a:pPr>
            <a:endParaRPr sz="2450" dirty="0">
              <a:latin typeface="Times New Roman"/>
              <a:cs typeface="Times New Roman"/>
            </a:endParaRPr>
          </a:p>
          <a:p>
            <a:pPr marL="318770" indent="-306070">
              <a:lnSpc>
                <a:spcPct val="100000"/>
              </a:lnSpc>
              <a:buFont typeface="Symbol"/>
              <a:buChar char=""/>
              <a:tabLst>
                <a:tab pos="319405" algn="l"/>
              </a:tabLst>
            </a:pPr>
            <a:r>
              <a:rPr sz="2000" spc="5" dirty="0">
                <a:latin typeface="Times New Roman"/>
                <a:cs typeface="Times New Roman"/>
              </a:rPr>
              <a:t>DKK </a:t>
            </a:r>
            <a:r>
              <a:rPr sz="2000" dirty="0">
                <a:latin typeface="Times New Roman"/>
                <a:cs typeface="Times New Roman"/>
              </a:rPr>
              <a:t>v souvislosti s pánevní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lymfadenektomií</a:t>
            </a:r>
            <a:endParaRPr sz="2000" dirty="0">
              <a:latin typeface="Times New Roman"/>
              <a:cs typeface="Times New Roman"/>
            </a:endParaRPr>
          </a:p>
          <a:p>
            <a:pPr marL="355600" marR="424180" indent="-27940">
              <a:lnSpc>
                <a:spcPts val="216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ozářením v oblasti </a:t>
            </a:r>
            <a:r>
              <a:rPr sz="2000" spc="-10" dirty="0">
                <a:latin typeface="Times New Roman"/>
                <a:cs typeface="Times New Roman"/>
              </a:rPr>
              <a:t>malé </a:t>
            </a:r>
            <a:r>
              <a:rPr sz="2000" dirty="0">
                <a:latin typeface="Times New Roman"/>
                <a:cs typeface="Times New Roman"/>
              </a:rPr>
              <a:t>pánve při léčbě gynekologických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nádorů,  nádorů prostaty 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konečníku</a:t>
            </a: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6235" algn="l"/>
              </a:tabLst>
            </a:pPr>
            <a:r>
              <a:rPr sz="2000" spc="5" dirty="0">
                <a:latin typeface="Times New Roman"/>
                <a:cs typeface="Times New Roman"/>
              </a:rPr>
              <a:t>DKK </a:t>
            </a:r>
            <a:r>
              <a:rPr sz="2000" dirty="0">
                <a:latin typeface="Times New Roman"/>
                <a:cs typeface="Times New Roman"/>
              </a:rPr>
              <a:t>v souvislosti s opakovanými záněty (viry, bakterie,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plísně)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6235" algn="l"/>
              </a:tabLst>
            </a:pPr>
            <a:r>
              <a:rPr sz="2000" spc="5" dirty="0">
                <a:latin typeface="Times New Roman"/>
                <a:cs typeface="Times New Roman"/>
              </a:rPr>
              <a:t>DKK </a:t>
            </a:r>
            <a:r>
              <a:rPr sz="2000" dirty="0">
                <a:latin typeface="Times New Roman"/>
                <a:cs typeface="Times New Roman"/>
              </a:rPr>
              <a:t>v souvislosti s </a:t>
            </a:r>
            <a:r>
              <a:rPr sz="2000" spc="-5" dirty="0">
                <a:latin typeface="Times New Roman"/>
                <a:cs typeface="Times New Roman"/>
              </a:rPr>
              <a:t>žilní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nedostatečností</a:t>
            </a:r>
          </a:p>
          <a:p>
            <a:pPr>
              <a:lnSpc>
                <a:spcPct val="100000"/>
              </a:lnSpc>
              <a:spcBef>
                <a:spcPts val="26"/>
              </a:spcBef>
              <a:buFont typeface="Symbol"/>
              <a:buChar char=""/>
            </a:pP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909" rIns="0" bIns="0" rtlCol="0">
            <a:spAutoFit/>
          </a:bodyPr>
          <a:lstStyle/>
          <a:p>
            <a:pPr marL="725805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Klinická stádia</a:t>
            </a:r>
            <a:r>
              <a:rPr b="1" i="0" spc="-10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lymfedému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524000"/>
            <a:ext cx="7616825" cy="413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1900"/>
              </a:lnSpc>
              <a:buSzPct val="116666"/>
              <a:buFont typeface="Times New Roman"/>
              <a:buAutoNum type="arabicPeriod"/>
              <a:tabLst>
                <a:tab pos="420370" algn="l"/>
              </a:tabLst>
            </a:pPr>
            <a:r>
              <a:rPr sz="2400" b="1" dirty="0">
                <a:latin typeface="Times New Roman"/>
                <a:cs typeface="Times New Roman"/>
              </a:rPr>
              <a:t>latentní lymfedém </a:t>
            </a:r>
            <a:r>
              <a:rPr sz="2400" dirty="0">
                <a:latin typeface="Times New Roman"/>
                <a:cs typeface="Times New Roman"/>
              </a:rPr>
              <a:t>- skrytý. </a:t>
            </a:r>
            <a:r>
              <a:rPr sz="2400" spc="-5" dirty="0">
                <a:latin typeface="Times New Roman"/>
                <a:cs typeface="Times New Roman"/>
              </a:rPr>
              <a:t>bez známek otoku-městnání  </a:t>
            </a:r>
            <a:r>
              <a:rPr sz="2400" dirty="0">
                <a:latin typeface="Times New Roman"/>
                <a:cs typeface="Times New Roman"/>
              </a:rPr>
              <a:t>je vidět pouze na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lymfoscintigrafii</a:t>
            </a:r>
          </a:p>
          <a:p>
            <a:pPr>
              <a:lnSpc>
                <a:spcPct val="100000"/>
              </a:lnSpc>
              <a:spcBef>
                <a:spcPts val="49"/>
              </a:spcBef>
              <a:buFont typeface="Times New Roman"/>
              <a:buAutoNum type="arabicPeriod"/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Times New Roman"/>
              <a:buAutoNum type="arabicPeriod"/>
              <a:tabLst>
                <a:tab pos="351790" algn="l"/>
                <a:tab pos="760730" algn="l"/>
                <a:tab pos="5367020" algn="l"/>
              </a:tabLst>
            </a:pPr>
            <a:r>
              <a:rPr sz="2400" b="1" dirty="0">
                <a:latin typeface="Times New Roman"/>
                <a:cs typeface="Times New Roman"/>
              </a:rPr>
              <a:t>manifestační </a:t>
            </a:r>
            <a:r>
              <a:rPr sz="2400" b="1" spc="-5" dirty="0">
                <a:latin typeface="Times New Roman"/>
                <a:cs typeface="Times New Roman"/>
              </a:rPr>
              <a:t>reverzibilní lymfedém přechodný </a:t>
            </a:r>
            <a:r>
              <a:rPr sz="2400" dirty="0">
                <a:latin typeface="Times New Roman"/>
                <a:cs typeface="Times New Roman"/>
              </a:rPr>
              <a:t>- objeví  </a:t>
            </a:r>
            <a:r>
              <a:rPr sz="2400" spc="-5" dirty="0">
                <a:latin typeface="Times New Roman"/>
                <a:cs typeface="Times New Roman"/>
              </a:rPr>
              <a:t>se	</a:t>
            </a:r>
            <a:r>
              <a:rPr sz="2400" dirty="0">
                <a:latin typeface="Times New Roman"/>
                <a:cs typeface="Times New Roman"/>
              </a:rPr>
              <a:t>při zvýšené </a:t>
            </a:r>
            <a:r>
              <a:rPr sz="2400" spc="-5" dirty="0">
                <a:latin typeface="Times New Roman"/>
                <a:cs typeface="Times New Roman"/>
              </a:rPr>
              <a:t>námaze </a:t>
            </a:r>
            <a:r>
              <a:rPr sz="2400" dirty="0">
                <a:latin typeface="Times New Roman"/>
                <a:cs typeface="Times New Roman"/>
              </a:rPr>
              <a:t>, ale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 elevaci	končetiny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zmizí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243840">
              <a:lnSpc>
                <a:spcPts val="2590"/>
              </a:lnSpc>
              <a:buFont typeface="Times New Roman"/>
              <a:buAutoNum type="arabicPeriod"/>
              <a:tabLst>
                <a:tab pos="440055" algn="l"/>
              </a:tabLst>
            </a:pPr>
            <a:r>
              <a:rPr sz="2400" b="1" dirty="0">
                <a:latin typeface="Times New Roman"/>
                <a:cs typeface="Times New Roman"/>
              </a:rPr>
              <a:t>manifestační ireverzibilní </a:t>
            </a:r>
            <a:r>
              <a:rPr sz="2400" b="1" spc="-5" dirty="0">
                <a:latin typeface="Times New Roman"/>
                <a:cs typeface="Times New Roman"/>
              </a:rPr>
              <a:t>lymfedém </a:t>
            </a:r>
            <a:r>
              <a:rPr sz="2400" dirty="0">
                <a:latin typeface="Times New Roman"/>
                <a:cs typeface="Times New Roman"/>
              </a:rPr>
              <a:t>– nevratný - </a:t>
            </a:r>
            <a:r>
              <a:rPr sz="2400" spc="-5" dirty="0">
                <a:latin typeface="Times New Roman"/>
                <a:cs typeface="Times New Roman"/>
              </a:rPr>
              <a:t>trvalý  </a:t>
            </a:r>
            <a:r>
              <a:rPr sz="2400" dirty="0">
                <a:latin typeface="Times New Roman"/>
                <a:cs typeface="Times New Roman"/>
              </a:rPr>
              <a:t>otok při přetížení </a:t>
            </a:r>
            <a:r>
              <a:rPr sz="2400" spc="-5" dirty="0">
                <a:latin typeface="Times New Roman"/>
                <a:cs typeface="Times New Roman"/>
              </a:rPr>
              <a:t>lymfatického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systému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Times New Roman"/>
              <a:buAutoNum type="arabicPeriod"/>
            </a:pPr>
            <a:endParaRPr sz="2950" dirty="0">
              <a:latin typeface="Times New Roman"/>
              <a:cs typeface="Times New Roman"/>
            </a:endParaRPr>
          </a:p>
          <a:p>
            <a:pPr marL="410209" indent="-397510">
              <a:lnSpc>
                <a:spcPts val="2735"/>
              </a:lnSpc>
              <a:buFont typeface="Times New Roman"/>
              <a:buAutoNum type="arabicPeriod"/>
              <a:tabLst>
                <a:tab pos="410845" algn="l"/>
                <a:tab pos="1981835" algn="l"/>
                <a:tab pos="2252980" algn="l"/>
                <a:tab pos="3014980" algn="l"/>
                <a:tab pos="3776979" algn="l"/>
                <a:tab pos="4098925" algn="l"/>
                <a:tab pos="4925060" algn="l"/>
                <a:tab pos="6179820" algn="l"/>
              </a:tabLst>
            </a:pPr>
            <a:r>
              <a:rPr sz="2400" b="1" dirty="0">
                <a:latin typeface="Times New Roman"/>
                <a:cs typeface="Times New Roman"/>
              </a:rPr>
              <a:t>elefanti</a:t>
            </a:r>
            <a:r>
              <a:rPr sz="2400" b="1" spc="-15" dirty="0">
                <a:latin typeface="Times New Roman"/>
                <a:cs typeface="Times New Roman"/>
              </a:rPr>
              <a:t>á</a:t>
            </a:r>
            <a:r>
              <a:rPr sz="2400" b="1" spc="-10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a	</a:t>
            </a:r>
            <a:r>
              <a:rPr sz="2400" dirty="0">
                <a:latin typeface="Times New Roman"/>
                <a:cs typeface="Times New Roman"/>
              </a:rPr>
              <a:t>-	sloní	noha	–	edém	dos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huje	obrovský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</a:p>
          <a:p>
            <a:pPr marL="114300" algn="ctr">
              <a:lnSpc>
                <a:spcPts val="2735"/>
              </a:lnSpc>
            </a:pPr>
            <a:r>
              <a:rPr sz="2400" spc="-5" dirty="0">
                <a:latin typeface="Times New Roman"/>
                <a:cs typeface="Times New Roman"/>
              </a:rPr>
              <a:t>rozměrů, </a:t>
            </a:r>
            <a:r>
              <a:rPr sz="2400" dirty="0">
                <a:latin typeface="Times New Roman"/>
                <a:cs typeface="Times New Roman"/>
              </a:rPr>
              <a:t>kůže je hrubá zdrsnělá, </a:t>
            </a:r>
            <a:r>
              <a:rPr sz="2400" spc="-5" dirty="0">
                <a:latin typeface="Times New Roman"/>
                <a:cs typeface="Times New Roman"/>
              </a:rPr>
              <a:t>mohou se </a:t>
            </a:r>
            <a:r>
              <a:rPr sz="2400" dirty="0">
                <a:latin typeface="Times New Roman"/>
                <a:cs typeface="Times New Roman"/>
              </a:rPr>
              <a:t>tvořit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puchýře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229425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Elefantiáza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438336"/>
            <a:ext cx="8447024" cy="3738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972" rIns="0" bIns="0" rtlCol="0">
            <a:spAutoFit/>
          </a:bodyPr>
          <a:lstStyle/>
          <a:p>
            <a:pPr marL="1329055">
              <a:lnSpc>
                <a:spcPct val="100000"/>
              </a:lnSpc>
            </a:pPr>
            <a:r>
              <a:rPr sz="3600" b="1" i="0" spc="-5" dirty="0">
                <a:latin typeface="Times New Roman"/>
                <a:cs typeface="Times New Roman"/>
              </a:rPr>
              <a:t>Diagnostika</a:t>
            </a:r>
            <a:r>
              <a:rPr sz="3600" b="1" i="0" spc="-25" dirty="0">
                <a:latin typeface="Times New Roman"/>
                <a:cs typeface="Times New Roman"/>
              </a:rPr>
              <a:t> </a:t>
            </a:r>
            <a:r>
              <a:rPr sz="3600" b="1" i="0" spc="-5" dirty="0">
                <a:latin typeface="Times New Roman"/>
                <a:cs typeface="Times New Roman"/>
              </a:rPr>
              <a:t>lymfedému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600200"/>
            <a:ext cx="7618095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Základní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vyšetření: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Obtíže nemocného: </a:t>
            </a:r>
            <a:r>
              <a:rPr sz="2000" dirty="0">
                <a:latin typeface="Times New Roman"/>
                <a:cs typeface="Times New Roman"/>
              </a:rPr>
              <a:t>otok, pocit napětí, tíhy, bolesti,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erysipel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i="1" spc="-5" dirty="0">
                <a:latin typeface="Times New Roman"/>
                <a:cs typeface="Times New Roman"/>
              </a:rPr>
              <a:t>Cílená</a:t>
            </a:r>
            <a:r>
              <a:rPr sz="2000" i="1" spc="-10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anamnéza: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i="1" dirty="0">
                <a:latin typeface="Times New Roman"/>
                <a:cs typeface="Times New Roman"/>
              </a:rPr>
              <a:t>RA:</a:t>
            </a:r>
            <a:r>
              <a:rPr sz="2000" dirty="0">
                <a:latin typeface="Times New Roman"/>
                <a:cs typeface="Times New Roman"/>
              </a:rPr>
              <a:t>otoky končetin, erysipel,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nádory</a:t>
            </a:r>
          </a:p>
          <a:p>
            <a:pPr marL="355600" marR="586105" indent="-343535">
              <a:lnSpc>
                <a:spcPct val="90100"/>
              </a:lnSpc>
              <a:spcBef>
                <a:spcPts val="475"/>
              </a:spcBef>
            </a:pPr>
            <a:r>
              <a:rPr sz="2000" i="1" dirty="0">
                <a:latin typeface="Times New Roman"/>
                <a:cs typeface="Times New Roman"/>
              </a:rPr>
              <a:t>OA</a:t>
            </a:r>
            <a:r>
              <a:rPr sz="2000" dirty="0">
                <a:latin typeface="Times New Roman"/>
                <a:cs typeface="Times New Roman"/>
              </a:rPr>
              <a:t>: otoky (věk, lokalizace, příčina vzniku, </a:t>
            </a:r>
            <a:r>
              <a:rPr sz="2000" spc="-5" dirty="0">
                <a:latin typeface="Times New Roman"/>
                <a:cs typeface="Times New Roman"/>
              </a:rPr>
              <a:t>směr </a:t>
            </a:r>
            <a:r>
              <a:rPr sz="2000" dirty="0">
                <a:latin typeface="Times New Roman"/>
                <a:cs typeface="Times New Roman"/>
              </a:rPr>
              <a:t>šíření,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komplikace),  nádorové onemocnění(operace, radioterapie, recidiva), </a:t>
            </a:r>
            <a:r>
              <a:rPr sz="2000" spc="-5" dirty="0">
                <a:latin typeface="Times New Roman"/>
                <a:cs typeface="Times New Roman"/>
              </a:rPr>
              <a:t>traumata,  </a:t>
            </a:r>
            <a:r>
              <a:rPr sz="2000" dirty="0">
                <a:latin typeface="Times New Roman"/>
                <a:cs typeface="Times New Roman"/>
              </a:rPr>
              <a:t>záněty, chirurgické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výkony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i="1" dirty="0">
                <a:latin typeface="Times New Roman"/>
                <a:cs typeface="Times New Roman"/>
              </a:rPr>
              <a:t>Základní </a:t>
            </a:r>
            <a:r>
              <a:rPr sz="2000" i="1" spc="-5" dirty="0">
                <a:latin typeface="Times New Roman"/>
                <a:cs typeface="Times New Roman"/>
              </a:rPr>
              <a:t>interní vyšetření: </a:t>
            </a:r>
            <a:r>
              <a:rPr sz="2000" dirty="0">
                <a:latin typeface="Times New Roman"/>
                <a:cs typeface="Times New Roman"/>
              </a:rPr>
              <a:t>k vyloučení </a:t>
            </a:r>
            <a:r>
              <a:rPr sz="2000" spc="-5" dirty="0">
                <a:latin typeface="Times New Roman"/>
                <a:cs typeface="Times New Roman"/>
              </a:rPr>
              <a:t>systémových </a:t>
            </a:r>
            <a:r>
              <a:rPr sz="2000" dirty="0">
                <a:latin typeface="Times New Roman"/>
                <a:cs typeface="Times New Roman"/>
              </a:rPr>
              <a:t>otoků   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(onemocnění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srdce,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ledvin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lang="cs-CZ"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i="1" spc="-5" dirty="0">
                <a:latin typeface="Times New Roman"/>
                <a:cs typeface="Times New Roman"/>
              </a:rPr>
              <a:t>Fyzikální vyšetření: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inspekce, </a:t>
            </a:r>
            <a:r>
              <a:rPr sz="2000" dirty="0">
                <a:latin typeface="Times New Roman"/>
                <a:cs typeface="Times New Roman"/>
              </a:rPr>
              <a:t>palpace, </a:t>
            </a:r>
            <a:r>
              <a:rPr sz="2000" spc="-5" dirty="0">
                <a:latin typeface="Times New Roman"/>
                <a:cs typeface="Times New Roman"/>
              </a:rPr>
              <a:t>přítomnost otoku,  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Stermmerovo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2000" spc="-5" dirty="0">
                <a:latin typeface="Times New Roman"/>
                <a:cs typeface="Times New Roman"/>
              </a:rPr>
              <a:t>znamení, </a:t>
            </a:r>
            <a:r>
              <a:rPr sz="2000" dirty="0">
                <a:latin typeface="Times New Roman"/>
                <a:cs typeface="Times New Roman"/>
              </a:rPr>
              <a:t>lokalizace, rozsah, </a:t>
            </a:r>
            <a:r>
              <a:rPr sz="2000" spc="-5" dirty="0">
                <a:latin typeface="Times New Roman"/>
                <a:cs typeface="Times New Roman"/>
              </a:rPr>
              <a:t>změření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obvodů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00626" cy="337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501" y="0"/>
            <a:ext cx="4500498" cy="337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1476" y="3564001"/>
            <a:ext cx="4392549" cy="3293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2669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Erysipel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447800"/>
            <a:ext cx="78486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93916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Stermmerovo</a:t>
            </a:r>
            <a:r>
              <a:rPr sz="4400" b="1" i="0" spc="-125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znamení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354326"/>
            <a:ext cx="8534400" cy="424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0"/>
            <a:ext cx="5782945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4010" marR="5080" indent="-1591945">
              <a:lnSpc>
                <a:spcPct val="130100"/>
              </a:lnSpc>
            </a:pPr>
            <a:r>
              <a:rPr sz="3200" i="0" dirty="0">
                <a:latin typeface="Times New Roman"/>
                <a:cs typeface="Times New Roman"/>
              </a:rPr>
              <a:t>SCHÉMA RACIONÁLNÍ</a:t>
            </a:r>
            <a:r>
              <a:rPr sz="3200" i="0" spc="-11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LÉČBY  LYMFEDÉMU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981200"/>
            <a:ext cx="5128260" cy="232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446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Základní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léčba</a:t>
            </a:r>
          </a:p>
          <a:p>
            <a:pPr marR="140970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↓</a:t>
            </a:r>
          </a:p>
          <a:p>
            <a:pPr marR="186055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Komplexní dekongestivní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terapie</a:t>
            </a:r>
          </a:p>
          <a:p>
            <a:pPr algn="ctr">
              <a:lnSpc>
                <a:spcPct val="100000"/>
              </a:lnSpc>
              <a:spcBef>
                <a:spcPts val="240"/>
              </a:spcBef>
              <a:tabLst>
                <a:tab pos="3342640" algn="l"/>
              </a:tabLst>
            </a:pPr>
            <a:r>
              <a:rPr sz="2000" dirty="0">
                <a:latin typeface="Times New Roman"/>
                <a:cs typeface="Times New Roman"/>
              </a:rPr>
              <a:t>1)Fáze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redukce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otoku	2)Fáze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udržovací</a:t>
            </a:r>
          </a:p>
          <a:p>
            <a:pPr marR="140970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↑</a:t>
            </a:r>
          </a:p>
          <a:p>
            <a:pPr marL="1155700" marR="1170305" algn="ctr">
              <a:lnSpc>
                <a:spcPct val="110000"/>
              </a:lnSpc>
            </a:pPr>
            <a:r>
              <a:rPr sz="2000" dirty="0">
                <a:latin typeface="Times New Roman"/>
                <a:cs typeface="Times New Roman"/>
              </a:rPr>
              <a:t>Doplňující léčebné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postupy  (dle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indikace)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6885" y="4335653"/>
            <a:ext cx="1737995" cy="132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4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↑</a:t>
            </a: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Přístrojová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léčba</a:t>
            </a:r>
          </a:p>
          <a:p>
            <a:pPr marL="203200" marR="97790" indent="97790" algn="ctr">
              <a:lnSpc>
                <a:spcPct val="110000"/>
              </a:lnSpc>
            </a:pPr>
            <a:r>
              <a:rPr sz="2000" dirty="0">
                <a:latin typeface="Times New Roman"/>
                <a:cs typeface="Times New Roman"/>
              </a:rPr>
              <a:t>↑           Psychot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54955" y="4335653"/>
            <a:ext cx="1652270" cy="132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↑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Times New Roman"/>
                <a:cs typeface="Times New Roman"/>
              </a:rPr>
              <a:t>„Samoléčba“</a:t>
            </a:r>
            <a:endParaRPr sz="2000">
              <a:latin typeface="Times New Roman"/>
              <a:cs typeface="Times New Roman"/>
            </a:endParaRPr>
          </a:p>
          <a:p>
            <a:pPr marL="43180" marR="5715" indent="354965">
              <a:lnSpc>
                <a:spcPct val="110000"/>
              </a:lnSpc>
            </a:pPr>
            <a:r>
              <a:rPr sz="2000" dirty="0">
                <a:latin typeface="Times New Roman"/>
                <a:cs typeface="Times New Roman"/>
              </a:rPr>
              <a:t>↑  Far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ak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ie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4773" y="5677103"/>
            <a:ext cx="206819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93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↑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Chirurgické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výkony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423" rIns="0" bIns="0" rtlCol="0">
            <a:spAutoFit/>
          </a:bodyPr>
          <a:lstStyle/>
          <a:p>
            <a:pPr marL="757555">
              <a:lnSpc>
                <a:spcPct val="100000"/>
              </a:lnSpc>
            </a:pPr>
            <a:r>
              <a:rPr sz="3600" b="1" i="0" spc="-5" dirty="0">
                <a:latin typeface="Times New Roman"/>
                <a:cs typeface="Times New Roman"/>
              </a:rPr>
              <a:t>Strategie základní léčby</a:t>
            </a:r>
            <a:r>
              <a:rPr sz="3600" b="1" i="0" spc="5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KDT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981200"/>
            <a:ext cx="3507104" cy="199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Fáze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redukce</a:t>
            </a:r>
            <a:r>
              <a:rPr sz="2000" b="1" spc="-6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otoku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-péče 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kůži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Times New Roman"/>
                <a:cs typeface="Times New Roman"/>
              </a:rPr>
              <a:t>-manuální </a:t>
            </a:r>
            <a:r>
              <a:rPr sz="2000" dirty="0">
                <a:latin typeface="Times New Roman"/>
                <a:cs typeface="Times New Roman"/>
              </a:rPr>
              <a:t>lymfodrenáž 5x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týdně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-přístrojová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lymfodrenáž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-kompresivní vícevrstevná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bandáž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-pohybová a dechová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9200" y="1981200"/>
            <a:ext cx="3709035" cy="232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ct val="100000"/>
              </a:lnSpc>
            </a:pPr>
            <a:r>
              <a:rPr sz="20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Fáze</a:t>
            </a:r>
            <a:r>
              <a:rPr sz="2000" b="1" spc="-6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udržovací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-péče 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kůži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5" dirty="0">
                <a:latin typeface="Times New Roman"/>
                <a:cs typeface="Times New Roman"/>
              </a:rPr>
              <a:t>-úprava </a:t>
            </a:r>
            <a:r>
              <a:rPr sz="2000" dirty="0">
                <a:latin typeface="Times New Roman"/>
                <a:cs typeface="Times New Roman"/>
              </a:rPr>
              <a:t>životního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režimu</a:t>
            </a:r>
            <a:endParaRPr sz="2000" dirty="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Times New Roman"/>
                <a:cs typeface="Times New Roman"/>
              </a:rPr>
              <a:t>-manuální </a:t>
            </a:r>
            <a:r>
              <a:rPr sz="2000" dirty="0">
                <a:latin typeface="Times New Roman"/>
                <a:cs typeface="Times New Roman"/>
              </a:rPr>
              <a:t>lymfodrenáž  2x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měsíčně</a:t>
            </a:r>
            <a:endParaRPr sz="2000" dirty="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-přístrojová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lymfodrenáž</a:t>
            </a:r>
          </a:p>
          <a:p>
            <a:pPr marL="4445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-komprese </a:t>
            </a:r>
            <a:r>
              <a:rPr sz="2000" spc="-5" dirty="0">
                <a:latin typeface="Times New Roman"/>
                <a:cs typeface="Times New Roman"/>
              </a:rPr>
              <a:t>elastickými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návleky</a:t>
            </a:r>
          </a:p>
          <a:p>
            <a:pPr marL="61594">
              <a:lnSpc>
                <a:spcPct val="100000"/>
              </a:lnSpc>
              <a:spcBef>
                <a:spcPts val="240"/>
              </a:spcBef>
            </a:pPr>
            <a:r>
              <a:rPr sz="2000" spc="5" dirty="0">
                <a:latin typeface="Times New Roman"/>
                <a:cs typeface="Times New Roman"/>
              </a:rPr>
              <a:t>-pohybová </a:t>
            </a:r>
            <a:r>
              <a:rPr sz="2000" dirty="0">
                <a:latin typeface="Times New Roman"/>
                <a:cs typeface="Times New Roman"/>
              </a:rPr>
              <a:t>a dechová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cvičení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48" rIns="0" bIns="0" rtlCol="0">
            <a:spAutoFit/>
          </a:bodyPr>
          <a:lstStyle/>
          <a:p>
            <a:pPr marL="2240915">
              <a:lnSpc>
                <a:spcPct val="100000"/>
              </a:lnSpc>
            </a:pPr>
            <a:r>
              <a:rPr sz="4800" b="1" i="0" dirty="0">
                <a:latin typeface="Times New Roman"/>
                <a:cs typeface="Times New Roman"/>
              </a:rPr>
              <a:t>Lymfedém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752536"/>
            <a:ext cx="8540750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580" y="809497"/>
            <a:ext cx="773620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0" dirty="0">
                <a:latin typeface="Times New Roman"/>
                <a:cs typeface="Times New Roman"/>
              </a:rPr>
              <a:t>Lymfatická drenáž – manuální a</a:t>
            </a:r>
            <a:r>
              <a:rPr sz="3200" b="1" i="0" spc="-114" dirty="0">
                <a:latin typeface="Times New Roman"/>
                <a:cs typeface="Times New Roman"/>
              </a:rPr>
              <a:t> </a:t>
            </a:r>
            <a:r>
              <a:rPr sz="3200" b="1" i="0" dirty="0">
                <a:latin typeface="Times New Roman"/>
                <a:cs typeface="Times New Roman"/>
              </a:rPr>
              <a:t>přístrojová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05000"/>
            <a:ext cx="7543800" cy="425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5459" indent="-342900">
              <a:lnSpc>
                <a:spcPct val="801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manuální lymfatická </a:t>
            </a:r>
            <a:r>
              <a:rPr sz="2400" dirty="0">
                <a:latin typeface="Times New Roman"/>
                <a:cs typeface="Times New Roman"/>
              </a:rPr>
              <a:t>drenáž (MLD) je </a:t>
            </a:r>
            <a:r>
              <a:rPr sz="2400" spc="-5" dirty="0">
                <a:latin typeface="Times New Roman"/>
                <a:cs typeface="Times New Roman"/>
              </a:rPr>
              <a:t>jemná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manuální  </a:t>
            </a:r>
            <a:r>
              <a:rPr sz="2400" dirty="0">
                <a:latin typeface="Times New Roman"/>
                <a:cs typeface="Times New Roman"/>
              </a:rPr>
              <a:t>technika, která zvyšuje resorpci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a její transport  </a:t>
            </a:r>
            <a:r>
              <a:rPr sz="2400" spc="-5" dirty="0">
                <a:latin typeface="Times New Roman"/>
                <a:cs typeface="Times New Roman"/>
              </a:rPr>
              <a:t>mízním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řečištěm</a:t>
            </a:r>
          </a:p>
          <a:p>
            <a:pPr>
              <a:lnSpc>
                <a:spcPct val="100000"/>
              </a:lnSpc>
              <a:spcBef>
                <a:spcPts val="6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využíváme </a:t>
            </a:r>
            <a:r>
              <a:rPr sz="2400" dirty="0">
                <a:latin typeface="Times New Roman"/>
                <a:cs typeface="Times New Roman"/>
              </a:rPr>
              <a:t>znalostí </a:t>
            </a:r>
            <a:r>
              <a:rPr sz="2400" spc="-5" dirty="0">
                <a:latin typeface="Times New Roman"/>
                <a:cs typeface="Times New Roman"/>
              </a:rPr>
              <a:t>anatomie, </a:t>
            </a:r>
            <a:r>
              <a:rPr sz="2400" dirty="0">
                <a:latin typeface="Times New Roman"/>
                <a:cs typeface="Times New Roman"/>
              </a:rPr>
              <a:t>topografie a fyziologie  </a:t>
            </a:r>
            <a:r>
              <a:rPr sz="2400" spc="-5" dirty="0">
                <a:latin typeface="Times New Roman"/>
                <a:cs typeface="Times New Roman"/>
              </a:rPr>
              <a:t>lymfatického systému, respektujeme </a:t>
            </a:r>
            <a:r>
              <a:rPr sz="2400" dirty="0">
                <a:latin typeface="Times New Roman"/>
                <a:cs typeface="Times New Roman"/>
              </a:rPr>
              <a:t>tok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tak, aby při  </a:t>
            </a:r>
            <a:r>
              <a:rPr sz="2400" spc="-5" dirty="0">
                <a:latin typeface="Times New Roman"/>
                <a:cs typeface="Times New Roman"/>
              </a:rPr>
              <a:t>manuální lymfodrenáži směřoval </a:t>
            </a:r>
            <a:r>
              <a:rPr sz="2400" dirty="0">
                <a:latin typeface="Times New Roman"/>
                <a:cs typeface="Times New Roman"/>
              </a:rPr>
              <a:t>do oblasti volně  průchodných cév a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uzlin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kvalitativně </a:t>
            </a:r>
            <a:r>
              <a:rPr sz="2400" dirty="0">
                <a:latin typeface="Times New Roman"/>
                <a:cs typeface="Times New Roman"/>
              </a:rPr>
              <a:t>jde zcela o odlišnou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techniku</a:t>
            </a:r>
          </a:p>
          <a:p>
            <a:pPr>
              <a:lnSpc>
                <a:spcPct val="100000"/>
              </a:lnSpc>
              <a:spcBef>
                <a:spcPts val="8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marR="795655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ML provádí vyškolený </a:t>
            </a:r>
            <a:r>
              <a:rPr sz="2400" spc="-5" dirty="0">
                <a:latin typeface="Times New Roman"/>
                <a:cs typeface="Times New Roman"/>
              </a:rPr>
              <a:t>lymfoterapeut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doporučení  </a:t>
            </a:r>
            <a:r>
              <a:rPr sz="2400" spc="-5" dirty="0">
                <a:latin typeface="Times New Roman"/>
                <a:cs typeface="Times New Roman"/>
              </a:rPr>
              <a:t>lymfologa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4" rIns="0" bIns="0" rtlCol="0">
            <a:spAutoFit/>
          </a:bodyPr>
          <a:lstStyle/>
          <a:p>
            <a:pPr marL="2282190">
              <a:lnSpc>
                <a:spcPct val="100000"/>
              </a:lnSpc>
            </a:pPr>
            <a:r>
              <a:rPr sz="3600" i="0" dirty="0">
                <a:latin typeface="Times New Roman"/>
                <a:cs typeface="Times New Roman"/>
              </a:rPr>
              <a:t>Pro</a:t>
            </a:r>
            <a:r>
              <a:rPr sz="3600" i="0" spc="-75" dirty="0">
                <a:latin typeface="Times New Roman"/>
                <a:cs typeface="Times New Roman"/>
              </a:rPr>
              <a:t> </a:t>
            </a:r>
            <a:r>
              <a:rPr sz="3600" i="0" spc="-5" dirty="0">
                <a:latin typeface="Times New Roman"/>
                <a:cs typeface="Times New Roman"/>
              </a:rPr>
              <a:t>porovnání: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371600"/>
            <a:ext cx="7569200" cy="53783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Klasická </a:t>
            </a:r>
            <a:r>
              <a:rPr sz="2400" spc="-5" dirty="0">
                <a:latin typeface="Times New Roman"/>
                <a:cs typeface="Times New Roman"/>
              </a:rPr>
              <a:t>masáž, měkké </a:t>
            </a:r>
            <a:r>
              <a:rPr sz="2400" dirty="0">
                <a:latin typeface="Times New Roman"/>
                <a:cs typeface="Times New Roman"/>
              </a:rPr>
              <a:t>techniky: je </a:t>
            </a:r>
            <a:r>
              <a:rPr sz="2400" spc="-5" dirty="0">
                <a:latin typeface="Times New Roman"/>
                <a:cs typeface="Times New Roman"/>
              </a:rPr>
              <a:t>zaměřena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ovlivnění  svalů, šlach a facií, většinou působí intenzivnějším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tlakem,</a:t>
            </a:r>
            <a:endParaRPr sz="2400" dirty="0">
              <a:latin typeface="Times New Roman"/>
              <a:cs typeface="Times New Roman"/>
            </a:endParaRPr>
          </a:p>
          <a:p>
            <a:pPr marL="355600" marR="96520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zasahuje hlouběji uložené struktury, frekvence </a:t>
            </a:r>
            <a:r>
              <a:rPr sz="2400" spc="-5" dirty="0">
                <a:latin typeface="Times New Roman"/>
                <a:cs typeface="Times New Roman"/>
              </a:rPr>
              <a:t>hmatů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není  přesně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určena.</a:t>
            </a:r>
          </a:p>
          <a:p>
            <a:pPr marL="355600" marR="85090" indent="-342900" algn="just">
              <a:lnSpc>
                <a:spcPts val="259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manuální lymfodrenáž: </a:t>
            </a:r>
            <a:r>
              <a:rPr sz="2400" dirty="0">
                <a:latin typeface="Times New Roman"/>
                <a:cs typeface="Times New Roman"/>
              </a:rPr>
              <a:t>je </a:t>
            </a:r>
            <a:r>
              <a:rPr sz="2400" spc="-5" dirty="0">
                <a:latin typeface="Times New Roman"/>
                <a:cs typeface="Times New Roman"/>
              </a:rPr>
              <a:t>zaměřená </a:t>
            </a:r>
            <a:r>
              <a:rPr sz="2400" dirty="0">
                <a:latin typeface="Times New Roman"/>
                <a:cs typeface="Times New Roman"/>
              </a:rPr>
              <a:t>na </a:t>
            </a:r>
            <a:r>
              <a:rPr sz="2400" spc="-5" dirty="0">
                <a:latin typeface="Times New Roman"/>
                <a:cs typeface="Times New Roman"/>
              </a:rPr>
              <a:t>lymfatický systém,  </a:t>
            </a:r>
            <a:r>
              <a:rPr sz="2400" dirty="0">
                <a:latin typeface="Times New Roman"/>
                <a:cs typeface="Times New Roman"/>
              </a:rPr>
              <a:t>provádí se </a:t>
            </a:r>
            <a:r>
              <a:rPr sz="2400" spc="-5" dirty="0">
                <a:latin typeface="Times New Roman"/>
                <a:cs typeface="Times New Roman"/>
              </a:rPr>
              <a:t>malým tlakem, </a:t>
            </a:r>
            <a:r>
              <a:rPr sz="2400" dirty="0">
                <a:latin typeface="Times New Roman"/>
                <a:cs typeface="Times New Roman"/>
              </a:rPr>
              <a:t>kolem 20-25 </a:t>
            </a:r>
            <a:r>
              <a:rPr sz="2400" spc="-15" dirty="0">
                <a:latin typeface="Times New Roman"/>
                <a:cs typeface="Times New Roman"/>
              </a:rPr>
              <a:t>mmHG, </a:t>
            </a:r>
            <a:r>
              <a:rPr sz="2400" dirty="0">
                <a:latin typeface="Times New Roman"/>
                <a:cs typeface="Times New Roman"/>
              </a:rPr>
              <a:t>působí na  kůži a podkoží, </a:t>
            </a:r>
            <a:r>
              <a:rPr sz="2400" spc="-5" dirty="0">
                <a:latin typeface="Times New Roman"/>
                <a:cs typeface="Times New Roman"/>
              </a:rPr>
              <a:t>nesmí </a:t>
            </a:r>
            <a:r>
              <a:rPr sz="2400" dirty="0">
                <a:latin typeface="Times New Roman"/>
                <a:cs typeface="Times New Roman"/>
              </a:rPr>
              <a:t>vyvolávat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bolest.</a:t>
            </a:r>
          </a:p>
          <a:p>
            <a:pPr marL="355600" marR="57785" indent="-116205">
              <a:lnSpc>
                <a:spcPts val="259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hmaty </a:t>
            </a:r>
            <a:r>
              <a:rPr sz="2400" dirty="0">
                <a:latin typeface="Times New Roman"/>
                <a:cs typeface="Times New Roman"/>
              </a:rPr>
              <a:t>jsou většinou kruhovité, velkoplošné 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maloplošné,  </a:t>
            </a:r>
            <a:r>
              <a:rPr sz="2400" dirty="0">
                <a:latin typeface="Times New Roman"/>
                <a:cs typeface="Times New Roman"/>
              </a:rPr>
              <a:t>frekvence je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pomalá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lang="cs-CZ" sz="2400" spc="-5" dirty="0">
              <a:latin typeface="Times New Roman"/>
              <a:cs typeface="Times New Roman"/>
            </a:endParaRPr>
          </a:p>
          <a:p>
            <a:pPr marL="355600" marR="57785" indent="-116205">
              <a:lnSpc>
                <a:spcPts val="2590"/>
              </a:lnSpc>
              <a:spcBef>
                <a:spcPts val="57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marR="194310" indent="-343535">
              <a:lnSpc>
                <a:spcPts val="259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cílem </a:t>
            </a:r>
            <a:r>
              <a:rPr sz="2400" spc="-5" dirty="0">
                <a:latin typeface="Times New Roman"/>
                <a:cs typeface="Times New Roman"/>
              </a:rPr>
              <a:t>lymfodrenáže </a:t>
            </a:r>
            <a:r>
              <a:rPr sz="2400" dirty="0">
                <a:latin typeface="Times New Roman"/>
                <a:cs typeface="Times New Roman"/>
              </a:rPr>
              <a:t>je povzbuzení </a:t>
            </a:r>
            <a:r>
              <a:rPr sz="2400" spc="-5" dirty="0">
                <a:latin typeface="Times New Roman"/>
                <a:cs typeface="Times New Roman"/>
              </a:rPr>
              <a:t>lymfomotoriky, zmírnění  </a:t>
            </a:r>
            <a:r>
              <a:rPr sz="2400" dirty="0">
                <a:latin typeface="Times New Roman"/>
                <a:cs typeface="Times New Roman"/>
              </a:rPr>
              <a:t>bolestivého napětí a zlepšení odtoku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z postižené  oblasti</a:t>
            </a:r>
          </a:p>
          <a:p>
            <a:pPr marL="12700">
              <a:lnSpc>
                <a:spcPts val="2735"/>
              </a:lnSpc>
              <a:spcBef>
                <a:spcPts val="250"/>
              </a:spcBef>
            </a:pPr>
            <a:r>
              <a:rPr sz="2400" dirty="0">
                <a:latin typeface="Times New Roman"/>
                <a:cs typeface="Times New Roman"/>
              </a:rPr>
              <a:t>indikací je ošetření otoků nejrůznější etiologie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výjimkou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otoků kardiálních a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ledvinových.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02" y="556514"/>
            <a:ext cx="6845934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i="0" spc="-5" dirty="0">
                <a:latin typeface="Times New Roman"/>
                <a:cs typeface="Times New Roman"/>
              </a:rPr>
              <a:t>Hlavní zásady </a:t>
            </a:r>
            <a:r>
              <a:rPr sz="3600" b="1" i="0" dirty="0">
                <a:latin typeface="Times New Roman"/>
                <a:cs typeface="Times New Roman"/>
              </a:rPr>
              <a:t>provádění</a:t>
            </a:r>
            <a:r>
              <a:rPr sz="3600" b="1" i="0" spc="-60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manuální</a:t>
            </a:r>
            <a:endParaRPr sz="3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65"/>
              </a:spcBef>
            </a:pPr>
            <a:r>
              <a:rPr sz="3600" b="1" i="0" dirty="0">
                <a:latin typeface="Times New Roman"/>
                <a:cs typeface="Times New Roman"/>
              </a:rPr>
              <a:t>lymfodrenáže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2057400"/>
            <a:ext cx="7616825" cy="43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16666"/>
              <a:buFont typeface="Symbol"/>
              <a:buChar char=""/>
              <a:tabLst>
                <a:tab pos="353060" algn="l"/>
              </a:tabLst>
            </a:pPr>
            <a:r>
              <a:rPr sz="2400" dirty="0">
                <a:latin typeface="Times New Roman"/>
                <a:cs typeface="Times New Roman"/>
              </a:rPr>
              <a:t>Cíl-podpora odtoku nadbytečné </a:t>
            </a:r>
            <a:r>
              <a:rPr sz="2400" spc="-5" dirty="0">
                <a:latin typeface="Times New Roman"/>
                <a:cs typeface="Times New Roman"/>
              </a:rPr>
              <a:t>mízní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tekutiny</a:t>
            </a:r>
          </a:p>
          <a:p>
            <a:pPr marL="379730" indent="-36703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Délka působení tlaku při jednotlivém </a:t>
            </a:r>
            <a:r>
              <a:rPr sz="2400" spc="-5" dirty="0">
                <a:latin typeface="Times New Roman"/>
                <a:cs typeface="Times New Roman"/>
              </a:rPr>
              <a:t>hmatu </a:t>
            </a:r>
            <a:r>
              <a:rPr sz="2400" dirty="0">
                <a:latin typeface="Times New Roman"/>
                <a:cs typeface="Times New Roman"/>
              </a:rPr>
              <a:t>je 1-4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sec</a:t>
            </a:r>
            <a:endParaRPr sz="2400" dirty="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Vyvíjený tlak je </a:t>
            </a:r>
            <a:r>
              <a:rPr sz="2400" spc="-5" dirty="0">
                <a:latin typeface="Times New Roman"/>
                <a:cs typeface="Times New Roman"/>
              </a:rPr>
              <a:t>20-25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mmHG</a:t>
            </a:r>
            <a:endParaRPr sz="2400" dirty="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Každý </a:t>
            </a:r>
            <a:r>
              <a:rPr sz="2400" spc="-5" dirty="0">
                <a:latin typeface="Times New Roman"/>
                <a:cs typeface="Times New Roman"/>
              </a:rPr>
              <a:t>hmat </a:t>
            </a:r>
            <a:r>
              <a:rPr sz="2400" dirty="0">
                <a:latin typeface="Times New Roman"/>
                <a:cs typeface="Times New Roman"/>
              </a:rPr>
              <a:t>opakujeme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5-7x</a:t>
            </a:r>
            <a:endParaRPr sz="2400" dirty="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80365" algn="l"/>
              </a:tabLst>
            </a:pPr>
            <a:r>
              <a:rPr sz="2400" spc="-5" dirty="0">
                <a:latin typeface="Times New Roman"/>
                <a:cs typeface="Times New Roman"/>
              </a:rPr>
              <a:t>Hmaty </a:t>
            </a:r>
            <a:r>
              <a:rPr sz="2400" dirty="0">
                <a:latin typeface="Times New Roman"/>
                <a:cs typeface="Times New Roman"/>
              </a:rPr>
              <a:t>velkoplošné a </a:t>
            </a:r>
            <a:r>
              <a:rPr sz="2400" dirty="0" err="1">
                <a:latin typeface="Times New Roman"/>
                <a:cs typeface="Times New Roman"/>
              </a:rPr>
              <a:t>maloplošné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cs-CZ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kruhovité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spirálovité</a:t>
            </a:r>
          </a:p>
          <a:p>
            <a:pPr marL="379730" indent="-36703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Znalost </a:t>
            </a:r>
            <a:r>
              <a:rPr sz="2400" spc="-5" dirty="0">
                <a:latin typeface="Times New Roman"/>
                <a:cs typeface="Times New Roman"/>
              </a:rPr>
              <a:t>anatomie lymfatického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systému</a:t>
            </a:r>
            <a:endParaRPr sz="2400" dirty="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Respektovat </a:t>
            </a:r>
            <a:r>
              <a:rPr sz="2400" spc="-5" dirty="0" err="1">
                <a:latin typeface="Times New Roman"/>
                <a:cs typeface="Times New Roman"/>
              </a:rPr>
              <a:t>směr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toku</a:t>
            </a:r>
            <a:r>
              <a:rPr lang="cs-CZ" sz="240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lymfy</a:t>
            </a:r>
            <a:r>
              <a:rPr lang="cs-CZ" sz="2400" spc="-5" dirty="0">
                <a:latin typeface="Times New Roman"/>
                <a:cs typeface="Times New Roman"/>
              </a:rPr>
              <a:t> - </a:t>
            </a:r>
            <a:r>
              <a:rPr sz="2400" spc="-5" dirty="0" err="1">
                <a:latin typeface="Times New Roman"/>
                <a:cs typeface="Times New Roman"/>
              </a:rPr>
              <a:t>ke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sběrným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uzlinám</a:t>
            </a:r>
          </a:p>
          <a:p>
            <a:pPr marL="379730" indent="-36703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80365" algn="l"/>
              </a:tabLst>
            </a:pPr>
            <a:r>
              <a:rPr sz="2400" dirty="0">
                <a:latin typeface="Times New Roman"/>
                <a:cs typeface="Times New Roman"/>
              </a:rPr>
              <a:t>Správné vyprázdnění centrálních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uzlin</a:t>
            </a:r>
          </a:p>
          <a:p>
            <a:pPr marL="355600" marR="5080" indent="-342900" algn="just">
              <a:lnSpc>
                <a:spcPct val="89800"/>
              </a:lnSpc>
              <a:spcBef>
                <a:spcPts val="580"/>
              </a:spcBef>
              <a:buFont typeface="Symbol"/>
              <a:buChar char=""/>
              <a:tabLst>
                <a:tab pos="382270" algn="l"/>
              </a:tabLst>
            </a:pPr>
            <a:r>
              <a:rPr sz="2400" dirty="0">
                <a:latin typeface="Times New Roman"/>
                <a:cs typeface="Times New Roman"/>
              </a:rPr>
              <a:t>Vždy </a:t>
            </a:r>
            <a:r>
              <a:rPr sz="2400" spc="-5" dirty="0">
                <a:latin typeface="Times New Roman"/>
                <a:cs typeface="Times New Roman"/>
              </a:rPr>
              <a:t>začínáme ošetřením krku-bazální </a:t>
            </a:r>
            <a:r>
              <a:rPr sz="2400" dirty="0">
                <a:latin typeface="Times New Roman"/>
                <a:cs typeface="Times New Roman"/>
              </a:rPr>
              <a:t>ošetření </a:t>
            </a:r>
            <a:r>
              <a:rPr sz="2400" spc="-5" dirty="0">
                <a:latin typeface="Times New Roman"/>
                <a:cs typeface="Times New Roman"/>
              </a:rPr>
              <a:t>(podpořit  </a:t>
            </a:r>
            <a:r>
              <a:rPr sz="2400" dirty="0">
                <a:latin typeface="Times New Roman"/>
                <a:cs typeface="Times New Roman"/>
              </a:rPr>
              <a:t>transport </a:t>
            </a:r>
            <a:r>
              <a:rPr sz="2400" spc="-5" dirty="0">
                <a:latin typeface="Times New Roman"/>
                <a:cs typeface="Times New Roman"/>
              </a:rPr>
              <a:t>lymfy </a:t>
            </a:r>
            <a:r>
              <a:rPr sz="2400" dirty="0">
                <a:latin typeface="Times New Roman"/>
                <a:cs typeface="Times New Roman"/>
              </a:rPr>
              <a:t>z konečného </a:t>
            </a:r>
            <a:r>
              <a:rPr sz="2400" spc="-5" dirty="0">
                <a:latin typeface="Times New Roman"/>
                <a:cs typeface="Times New Roman"/>
              </a:rPr>
              <a:t>lymfatického systému </a:t>
            </a:r>
            <a:r>
              <a:rPr sz="2400" dirty="0">
                <a:latin typeface="Times New Roman"/>
                <a:cs typeface="Times New Roman"/>
              </a:rPr>
              <a:t>do  </a:t>
            </a:r>
            <a:r>
              <a:rPr sz="2400" spc="-5" dirty="0">
                <a:latin typeface="Times New Roman"/>
                <a:cs typeface="Times New Roman"/>
              </a:rPr>
              <a:t>systému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venózního)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169030"/>
            <a:ext cx="7498080" cy="1354217"/>
          </a:xfrm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3071495">
              <a:lnSpc>
                <a:spcPct val="100000"/>
              </a:lnSpc>
            </a:pPr>
            <a:r>
              <a:rPr sz="4400" i="0" dirty="0" err="1">
                <a:latin typeface="Times New Roman"/>
                <a:cs typeface="Times New Roman"/>
              </a:rPr>
              <a:t>Jizva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47800" y="2133600"/>
            <a:ext cx="7498080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marR="393065" indent="-342900" algn="just">
              <a:lnSpc>
                <a:spcPct val="100000"/>
              </a:lnSpc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Před </a:t>
            </a:r>
            <a:r>
              <a:rPr lang="cs-CZ" sz="2800" spc="-5" dirty="0" err="1">
                <a:latin typeface="Times New Roman" pitchFamily="18" charset="0"/>
                <a:cs typeface="Times New Roman" pitchFamily="18" charset="0"/>
              </a:rPr>
              <a:t>lymfodrenáží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nutné ošetřit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jizvu 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poučit 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pacienta o</a:t>
            </a:r>
            <a:r>
              <a:rPr lang="cs-CZ" sz="28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terapii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358775" marR="5080" indent="-342900" algn="just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jizva nezasahuje jen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 svrchní kůže,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ale zasahuje  i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 hlubších vrstev, hojí se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narušené</a:t>
            </a:r>
            <a:r>
              <a:rPr lang="cs-CZ" sz="2800" spc="-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svaly</a:t>
            </a:r>
          </a:p>
          <a:p>
            <a:pPr marL="358775" indent="-342900" algn="just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  <a:tab pos="1855470" algn="l"/>
                <a:tab pos="3134360" algn="l"/>
                <a:tab pos="3997325" algn="l"/>
                <a:tab pos="5855335" algn="l"/>
                <a:tab pos="6346190" algn="l"/>
                <a:tab pos="677545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povrchně	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zhojená	jizva	neznamená,	že	je	stejně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zregenerovaná tkáň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hloubce</a:t>
            </a:r>
          </a:p>
          <a:p>
            <a:pPr marL="358775" indent="-342900" algn="just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jizva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ovlivňuje tok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lymfy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–působí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cs-CZ"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překážka</a:t>
            </a:r>
          </a:p>
          <a:p>
            <a:pPr marL="358775" indent="-342900" algn="just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při uvolňování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jizvy dodržujeme smět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toku</a:t>
            </a:r>
            <a:r>
              <a:rPr lang="cs-CZ"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lymfy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02387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Jizva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230375"/>
            <a:ext cx="8428101" cy="5627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2400"/>
            <a:ext cx="8305800" cy="650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37" y="147637"/>
            <a:ext cx="8315325" cy="6518275"/>
          </a:xfrm>
          <a:custGeom>
            <a:avLst/>
            <a:gdLst/>
            <a:ahLst/>
            <a:cxnLst/>
            <a:rect l="l" t="t" r="r" b="b"/>
            <a:pathLst>
              <a:path w="8315325" h="6518275">
                <a:moveTo>
                  <a:pt x="0" y="6518275"/>
                </a:moveTo>
                <a:lnTo>
                  <a:pt x="8315325" y="6518275"/>
                </a:lnTo>
                <a:lnTo>
                  <a:pt x="8315325" y="0"/>
                </a:lnTo>
                <a:lnTo>
                  <a:pt x="0" y="0"/>
                </a:lnTo>
                <a:lnTo>
                  <a:pt x="0" y="6518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066800"/>
            <a:ext cx="4556760" cy="169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Reakce organismu </a:t>
            </a:r>
            <a:r>
              <a:rPr sz="24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na</a:t>
            </a:r>
            <a:r>
              <a:rPr sz="2400" b="1" spc="-9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lymfodrenáž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76555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dočasná</a:t>
            </a:r>
            <a:r>
              <a:rPr sz="2400" spc="-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únava</a:t>
            </a:r>
          </a:p>
          <a:p>
            <a:pPr marL="37655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sucho v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ústech</a:t>
            </a:r>
          </a:p>
          <a:p>
            <a:pPr marL="37655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časté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močení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5028" y="2016886"/>
            <a:ext cx="3634104" cy="3303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Redukce otoku je</a:t>
            </a:r>
            <a:r>
              <a:rPr sz="2400" b="1" spc="-1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závislá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na stupni kožních</a:t>
            </a:r>
            <a:r>
              <a:rPr sz="2400" spc="-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změn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časnosti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infekce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na </a:t>
            </a:r>
            <a:r>
              <a:rPr sz="2400" dirty="0">
                <a:latin typeface="Times New Roman"/>
                <a:cs typeface="Times New Roman"/>
              </a:rPr>
              <a:t>stupni </a:t>
            </a:r>
            <a:r>
              <a:rPr sz="2400" spc="-10" dirty="0">
                <a:latin typeface="Times New Roman"/>
                <a:cs typeface="Times New Roman"/>
              </a:rPr>
              <a:t>změn 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podkoží</a:t>
            </a:r>
          </a:p>
          <a:p>
            <a:pPr marL="355600" marR="84455" indent="-342900">
              <a:lnSpc>
                <a:spcPct val="105000"/>
              </a:lnSpc>
              <a:spcBef>
                <a:spcPts val="430"/>
              </a:spcBef>
              <a:buFont typeface="Courier New"/>
              <a:buChar char="o"/>
              <a:tabLst>
                <a:tab pos="377190" algn="l"/>
              </a:tabLst>
            </a:pPr>
            <a:r>
              <a:rPr sz="2400" dirty="0">
                <a:latin typeface="Times New Roman"/>
                <a:cs typeface="Times New Roman"/>
              </a:rPr>
              <a:t>na topografické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lokalizaci  fibrotických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změn</a:t>
            </a:r>
            <a:endParaRPr sz="2400" dirty="0">
              <a:latin typeface="Times New Roman"/>
              <a:cs typeface="Times New Roman"/>
            </a:endParaRPr>
          </a:p>
          <a:p>
            <a:pPr marL="422275" indent="-409575">
              <a:lnSpc>
                <a:spcPct val="100000"/>
              </a:lnSpc>
              <a:spcBef>
                <a:spcPts val="434"/>
              </a:spcBef>
              <a:buFont typeface="Courier New"/>
              <a:buChar char="o"/>
              <a:tabLst>
                <a:tab pos="422909" algn="l"/>
              </a:tabLst>
            </a:pPr>
            <a:r>
              <a:rPr sz="2400" spc="-5" dirty="0">
                <a:latin typeface="Times New Roman"/>
                <a:cs typeface="Times New Roman"/>
              </a:rPr>
              <a:t>na </a:t>
            </a:r>
            <a:r>
              <a:rPr sz="2400" dirty="0">
                <a:latin typeface="Times New Roman"/>
                <a:cs typeface="Times New Roman"/>
              </a:rPr>
              <a:t>dodržování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edukačních</a:t>
            </a: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Times New Roman"/>
                <a:cs typeface="Times New Roman"/>
              </a:rPr>
              <a:t>opatřeních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2160" rIns="0" bIns="0" rtlCol="0">
            <a:spAutoFit/>
          </a:bodyPr>
          <a:lstStyle/>
          <a:p>
            <a:pPr marL="288290">
              <a:lnSpc>
                <a:spcPct val="100000"/>
              </a:lnSpc>
            </a:pPr>
            <a:r>
              <a:rPr sz="3600" b="1" i="0" dirty="0">
                <a:latin typeface="Times New Roman"/>
                <a:cs typeface="Times New Roman"/>
              </a:rPr>
              <a:t>Hmaty při manuální</a:t>
            </a:r>
            <a:r>
              <a:rPr sz="3600" b="1" i="0" spc="-125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lymfodrenáži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47800" y="1828800"/>
            <a:ext cx="7498080" cy="354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indent="-342900">
              <a:lnSpc>
                <a:spcPct val="100000"/>
              </a:lnSpc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stojící</a:t>
            </a:r>
            <a:r>
              <a:rPr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kruhy</a:t>
            </a: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pumpovaní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hmat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vypuzovací</a:t>
            </a:r>
            <a:r>
              <a:rPr sz="2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hmat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ombinovaný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(příčný)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hmat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otáčivý</a:t>
            </a:r>
            <a:r>
              <a:rPr sz="28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hmat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58775" indent="-342900">
              <a:lnSpc>
                <a:spcPct val="100000"/>
              </a:lnSpc>
              <a:spcBef>
                <a:spcPts val="675"/>
              </a:spcBef>
              <a:buClrTx/>
              <a:buFont typeface="Arial" pitchFamily="34" charset="0"/>
              <a:buChar char="•"/>
              <a:tabLst>
                <a:tab pos="359410" algn="l"/>
                <a:tab pos="2466975" algn="l"/>
                <a:tab pos="3550285" algn="l"/>
                <a:tab pos="3923665" algn="l"/>
                <a:tab pos="49676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antifibrotické	hmaty	–	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oblast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 err="1">
                <a:latin typeface="Times New Roman" pitchFamily="18" charset="0"/>
                <a:cs typeface="Times New Roman" pitchFamily="18" charset="0"/>
              </a:rPr>
              <a:t>postižená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75311" indent="0">
              <a:lnSpc>
                <a:spcPct val="100000"/>
              </a:lnSpc>
              <a:buClrTx/>
              <a:buNone/>
            </a:pP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800" spc="-5" dirty="0" err="1">
                <a:latin typeface="Times New Roman" pitchFamily="18" charset="0"/>
                <a:cs typeface="Times New Roman" pitchFamily="18" charset="0"/>
              </a:rPr>
              <a:t>fibrotickými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změnami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Stojící kruhy  </a:t>
            </a:r>
          </a:p>
          <a:p>
            <a:pPr lvl="0"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čtyři vedle čtyř ležící prsty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celá dlaň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4 na 4 ležící prsty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stojaté kruhy palcem, paralelně nebo 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střídavě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Pracujeme celoplošně prsty případně 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dlaní položenou na pacientovi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 descr="C:\Users\acer\Desktop\IMG_0538.JPG"/>
          <p:cNvPicPr>
            <a:picLocks noChangeAspect="1" noChangeArrowheads="1"/>
          </p:cNvPicPr>
          <p:nvPr/>
        </p:nvPicPr>
        <p:blipFill>
          <a:blip r:embed="rId2" cstate="print"/>
          <a:srcRect l="21852" r="8518"/>
          <a:stretch>
            <a:fillRect/>
          </a:stretch>
        </p:blipFill>
        <p:spPr bwMode="auto">
          <a:xfrm>
            <a:off x="6096000" y="1459149"/>
            <a:ext cx="2819400" cy="539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431792" cy="4800600"/>
          </a:xfrm>
        </p:spPr>
        <p:txBody>
          <a:bodyPr/>
          <a:lstStyle/>
          <a:p>
            <a:pPr lvl="0">
              <a:buNone/>
            </a:pPr>
            <a:r>
              <a:rPr lang="cs-CZ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Pumpovací</a:t>
            </a: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hmat 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masírovaná část je mezi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abdukovaným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palcem a ukazovákem,    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 této polohy vykonáme pohyb celou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rukou ve směru odtoku lymfy a 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dostaneme se do východiskové polohy. </a:t>
            </a:r>
          </a:p>
          <a:p>
            <a:pPr lvl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Hmat se dá provést jednoručně nebo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dvojručně, nebo střídavě.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 descr="C:\Users\acer\Desktop\IMG_0539.JPG"/>
          <p:cNvPicPr>
            <a:picLocks noChangeAspect="1" noChangeArrowheads="1"/>
          </p:cNvPicPr>
          <p:nvPr/>
        </p:nvPicPr>
        <p:blipFill>
          <a:blip r:embed="rId2" cstate="print"/>
          <a:srcRect l="5467" t="1587" r="1411"/>
          <a:stretch>
            <a:fillRect/>
          </a:stretch>
        </p:blipFill>
        <p:spPr bwMode="auto">
          <a:xfrm>
            <a:off x="5845277" y="1676400"/>
            <a:ext cx="329872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" y="39686"/>
            <a:ext cx="9040749" cy="677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812792" cy="4800600"/>
          </a:xfrm>
        </p:spPr>
        <p:txBody>
          <a:bodyPr/>
          <a:lstStyle/>
          <a:p>
            <a:pPr lvl="0"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Spirálovitý hmat</a:t>
            </a:r>
          </a:p>
          <a:p>
            <a:pPr lvl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hlavně na končetinách, na začátku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jsou loket a zápěstí flektované,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provedeme spirálový pohyb dlaní a 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prsty  s extrémním pohybem ZK a dostaneme se  do východiskové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polohy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098" name="Picture 2" descr="C:\Users\acer\Desktop\IMG_0540.JPG"/>
          <p:cNvPicPr>
            <a:picLocks noChangeAspect="1" noChangeArrowheads="1"/>
          </p:cNvPicPr>
          <p:nvPr/>
        </p:nvPicPr>
        <p:blipFill>
          <a:blip r:embed="rId2" cstate="print"/>
          <a:srcRect l="4074" t="6667" r="12963"/>
          <a:stretch>
            <a:fillRect/>
          </a:stretch>
        </p:blipFill>
        <p:spPr bwMode="auto">
          <a:xfrm>
            <a:off x="5562600" y="1600200"/>
            <a:ext cx="3352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Otáčivý hmat</a:t>
            </a:r>
          </a:p>
          <a:p>
            <a:pPr lvl="0">
              <a:buNone/>
            </a:pP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velkých plochách, ruka je opřená na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dvou bodech ukazovák  a palec, následně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se položí celá dlaň na tělo a drenážuje se </a:t>
            </a:r>
          </a:p>
          <a:p>
            <a:pPr lvl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lymfa v směru odtoku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6" name="Picture 2" descr="C:\Users\acer\Desktop\IMG_0541.JPG"/>
          <p:cNvPicPr>
            <a:picLocks noChangeAspect="1" noChangeArrowheads="1"/>
          </p:cNvPicPr>
          <p:nvPr/>
        </p:nvPicPr>
        <p:blipFill>
          <a:blip r:embed="rId2" cstate="print"/>
          <a:srcRect l="34703" t="4110" r="6849"/>
          <a:stretch>
            <a:fillRect/>
          </a:stretch>
        </p:blipFill>
        <p:spPr bwMode="auto">
          <a:xfrm>
            <a:off x="6400800" y="1524000"/>
            <a:ext cx="219458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0" rIns="0" bIns="0" rtlCol="0">
            <a:spAutoFit/>
          </a:bodyPr>
          <a:lstStyle/>
          <a:p>
            <a:pPr marL="539750">
              <a:lnSpc>
                <a:spcPct val="100000"/>
              </a:lnSpc>
            </a:pPr>
            <a:r>
              <a:rPr i="0" dirty="0">
                <a:latin typeface="Times New Roman"/>
                <a:cs typeface="Times New Roman"/>
              </a:rPr>
              <a:t>Přístrojová </a:t>
            </a:r>
            <a:r>
              <a:rPr i="0" spc="-5" dirty="0">
                <a:latin typeface="Times New Roman"/>
                <a:cs typeface="Times New Roman"/>
              </a:rPr>
              <a:t>mízní</a:t>
            </a:r>
            <a:r>
              <a:rPr i="0" spc="-5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lymfodrenáž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133600"/>
            <a:ext cx="7419975" cy="205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Přístrojová lymfodrenáž se provádí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pomocí  nafukovacích vícekomorových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vaků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doplňuje </a:t>
            </a:r>
            <a:r>
              <a:rPr sz="3200" spc="5" dirty="0" err="1">
                <a:latin typeface="Times New Roman"/>
                <a:cs typeface="Times New Roman"/>
              </a:rPr>
              <a:t>manuální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lymfodrenáž</a:t>
            </a:r>
            <a:r>
              <a:rPr lang="cs-CZ" sz="3200" dirty="0">
                <a:latin typeface="Times New Roman"/>
                <a:cs typeface="Times New Roman"/>
              </a:rPr>
              <a:t> -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spc="5" dirty="0">
                <a:latin typeface="Times New Roman"/>
                <a:cs typeface="Times New Roman"/>
              </a:rPr>
              <a:t>navazuje </a:t>
            </a:r>
            <a:r>
              <a:rPr sz="3200" dirty="0">
                <a:latin typeface="Times New Roman"/>
                <a:cs typeface="Times New Roman"/>
              </a:rPr>
              <a:t>na </a:t>
            </a:r>
            <a:r>
              <a:rPr sz="3200" spc="5" dirty="0">
                <a:latin typeface="Times New Roman"/>
                <a:cs typeface="Times New Roman"/>
              </a:rPr>
              <a:t>předchozí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372" rIns="0" bIns="0" rtlCol="0">
            <a:spAutoFit/>
          </a:bodyPr>
          <a:lstStyle/>
          <a:p>
            <a:pPr marL="243459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</a:t>
            </a:r>
            <a:r>
              <a:rPr sz="4400" b="1" i="0" spc="10" dirty="0">
                <a:latin typeface="Times New Roman"/>
                <a:cs typeface="Times New Roman"/>
              </a:rPr>
              <a:t>o</a:t>
            </a:r>
            <a:r>
              <a:rPr sz="4400" b="1" i="0" dirty="0">
                <a:latin typeface="Times New Roman"/>
                <a:cs typeface="Times New Roman"/>
              </a:rPr>
              <a:t>ven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6803960" cy="4779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97" rIns="0" bIns="0" rtlCol="0">
            <a:spAutoFit/>
          </a:bodyPr>
          <a:lstStyle/>
          <a:p>
            <a:pPr marL="1036319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Lymfoven s</a:t>
            </a:r>
            <a:r>
              <a:rPr sz="4400" b="1" i="0" spc="-10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návlekem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524000"/>
            <a:ext cx="6950075" cy="508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371600"/>
            <a:ext cx="7745349" cy="4464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921" y="521970"/>
            <a:ext cx="820928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0" spc="-5" dirty="0">
                <a:latin typeface="Times New Roman"/>
                <a:cs typeface="Times New Roman"/>
              </a:rPr>
              <a:t>Indikace </a:t>
            </a:r>
            <a:r>
              <a:rPr sz="3200" b="1" i="0" spc="5" dirty="0">
                <a:latin typeface="Times New Roman"/>
                <a:cs typeface="Times New Roman"/>
              </a:rPr>
              <a:t>ML </a:t>
            </a:r>
            <a:r>
              <a:rPr sz="3200" b="1" i="0" dirty="0">
                <a:latin typeface="Times New Roman"/>
                <a:cs typeface="Times New Roman"/>
              </a:rPr>
              <a:t>a přístrojové kompresivní</a:t>
            </a:r>
            <a:r>
              <a:rPr sz="3200" b="1" i="0" spc="-105" dirty="0">
                <a:latin typeface="Times New Roman"/>
                <a:cs typeface="Times New Roman"/>
              </a:rPr>
              <a:t> </a:t>
            </a:r>
            <a:r>
              <a:rPr sz="3200" b="1" i="0" dirty="0">
                <a:latin typeface="Times New Roman"/>
                <a:cs typeface="Times New Roman"/>
              </a:rPr>
              <a:t>terapie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447800"/>
            <a:ext cx="8378190" cy="5001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Lymfedém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primární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Lymfedém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sekundární</a:t>
            </a:r>
          </a:p>
          <a:p>
            <a:pPr marL="355600" marR="5080" indent="-342900">
              <a:lnSpc>
                <a:spcPts val="2160"/>
              </a:lnSpc>
              <a:spcBef>
                <a:spcPts val="51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Chronické </a:t>
            </a:r>
            <a:r>
              <a:rPr sz="2000" spc="-10" dirty="0">
                <a:latin typeface="Times New Roman"/>
                <a:cs typeface="Times New Roman"/>
              </a:rPr>
              <a:t>edémy </a:t>
            </a:r>
            <a:r>
              <a:rPr sz="2000" dirty="0">
                <a:latin typeface="Times New Roman"/>
                <a:cs typeface="Times New Roman"/>
              </a:rPr>
              <a:t>žilního </a:t>
            </a:r>
            <a:r>
              <a:rPr sz="2000" spc="-5" dirty="0">
                <a:latin typeface="Times New Roman"/>
                <a:cs typeface="Times New Roman"/>
              </a:rPr>
              <a:t>původu-křečové </a:t>
            </a:r>
            <a:r>
              <a:rPr sz="2000" spc="-5" dirty="0" err="1">
                <a:latin typeface="Times New Roman"/>
                <a:cs typeface="Times New Roman"/>
              </a:rPr>
              <a:t>žíly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lang="cs-CZ" sz="2000" spc="-5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chronická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venosní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lang="cs-CZ"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515"/>
              </a:spcBef>
              <a:tabLst>
                <a:tab pos="355600" algn="l"/>
              </a:tabLst>
            </a:pPr>
            <a:r>
              <a:rPr lang="cs-CZ" sz="2000" spc="-5" dirty="0">
                <a:latin typeface="Times New Roman"/>
                <a:cs typeface="Times New Roman"/>
              </a:rPr>
              <a:t>      </a:t>
            </a:r>
            <a:r>
              <a:rPr sz="2000" spc="-5" dirty="0" err="1">
                <a:latin typeface="Times New Roman"/>
                <a:cs typeface="Times New Roman"/>
              </a:rPr>
              <a:t>insuficience</a:t>
            </a:r>
            <a:r>
              <a:rPr sz="2000" spc="-5" dirty="0">
                <a:latin typeface="Times New Roman"/>
                <a:cs typeface="Times New Roman"/>
              </a:rPr>
              <a:t>,  flebolymfedém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Bércový vřed-před kompresí se pokryje rána obvazem a nepromokavou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folií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Lypohypertrofie</a:t>
            </a:r>
            <a:r>
              <a:rPr lang="cs-CZ"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(celulitida)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Lipedém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Lipolymfedém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Edémy </a:t>
            </a:r>
            <a:r>
              <a:rPr sz="2000" dirty="0">
                <a:latin typeface="Times New Roman"/>
                <a:cs typeface="Times New Roman"/>
              </a:rPr>
              <a:t>při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artritidách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Edémy </a:t>
            </a:r>
            <a:r>
              <a:rPr sz="2000" dirty="0">
                <a:latin typeface="Times New Roman"/>
                <a:cs typeface="Times New Roman"/>
              </a:rPr>
              <a:t>končetin po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mrtvicích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Před operační příprava u plánovaných traumatických a ortopedických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operací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Posttraumatické edémy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edémy </a:t>
            </a:r>
            <a:r>
              <a:rPr sz="2000" dirty="0">
                <a:latin typeface="Times New Roman"/>
                <a:cs typeface="Times New Roman"/>
              </a:rPr>
              <a:t>po sundání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sádry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Pooperační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edémy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Dupuytrenova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kontraktura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Sudekův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syndrom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216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3600" b="1" i="0" spc="-5" dirty="0">
                <a:latin typeface="Times New Roman"/>
                <a:cs typeface="Times New Roman"/>
              </a:rPr>
              <a:t>Indikace </a:t>
            </a:r>
            <a:r>
              <a:rPr sz="3600" b="1" i="0" dirty="0">
                <a:latin typeface="Times New Roman"/>
                <a:cs typeface="Times New Roman"/>
              </a:rPr>
              <a:t>ve </a:t>
            </a:r>
            <a:r>
              <a:rPr sz="3600" b="1" i="0" spc="-5" dirty="0">
                <a:latin typeface="Times New Roman"/>
                <a:cs typeface="Times New Roman"/>
              </a:rPr>
              <a:t>sportu </a:t>
            </a:r>
            <a:r>
              <a:rPr sz="3600" b="1" i="0" dirty="0">
                <a:latin typeface="Times New Roman"/>
                <a:cs typeface="Times New Roman"/>
              </a:rPr>
              <a:t>a v </a:t>
            </a:r>
            <a:r>
              <a:rPr sz="3600" b="1" i="0" spc="-5" dirty="0">
                <a:latin typeface="Times New Roman"/>
                <a:cs typeface="Times New Roman"/>
              </a:rPr>
              <a:t>civilním </a:t>
            </a:r>
            <a:r>
              <a:rPr sz="3600" b="1" i="0" dirty="0">
                <a:latin typeface="Times New Roman"/>
                <a:cs typeface="Times New Roman"/>
              </a:rPr>
              <a:t>životě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209800"/>
            <a:ext cx="7473315" cy="215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ct val="100000"/>
              </a:lnSpc>
              <a:buFont typeface="Symbol"/>
              <a:buChar char=""/>
              <a:tabLst>
                <a:tab pos="403225" algn="l"/>
              </a:tabLst>
            </a:pPr>
            <a:r>
              <a:rPr sz="3200" dirty="0">
                <a:latin typeface="Times New Roman"/>
                <a:cs typeface="Times New Roman"/>
              </a:rPr>
              <a:t>použití před </a:t>
            </a:r>
            <a:r>
              <a:rPr sz="3200" spc="5" dirty="0">
                <a:latin typeface="Times New Roman"/>
                <a:cs typeface="Times New Roman"/>
              </a:rPr>
              <a:t>zápasem </a:t>
            </a:r>
            <a:r>
              <a:rPr sz="3200" dirty="0">
                <a:latin typeface="Times New Roman"/>
                <a:cs typeface="Times New Roman"/>
              </a:rPr>
              <a:t>a po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zápase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spc="5" dirty="0">
                <a:latin typeface="Times New Roman"/>
                <a:cs typeface="Times New Roman"/>
              </a:rPr>
              <a:t>pocit </a:t>
            </a:r>
            <a:r>
              <a:rPr sz="3200" dirty="0">
                <a:latin typeface="Times New Roman"/>
                <a:cs typeface="Times New Roman"/>
              </a:rPr>
              <a:t>těžkých </a:t>
            </a:r>
            <a:r>
              <a:rPr sz="3200" spc="5" dirty="0">
                <a:latin typeface="Times New Roman"/>
                <a:cs typeface="Times New Roman"/>
              </a:rPr>
              <a:t>nohou </a:t>
            </a:r>
            <a:r>
              <a:rPr sz="3200" dirty="0">
                <a:latin typeface="Times New Roman"/>
                <a:cs typeface="Times New Roman"/>
              </a:rPr>
              <a:t>u dlouho stojících a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  dlouhých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pochodech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kosmetické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využití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176530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Kontraindikace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2931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indent="-342900">
              <a:lnSpc>
                <a:spcPct val="100000"/>
              </a:lnSpc>
              <a:buFont typeface="Times New Roman"/>
              <a:buChar char="•"/>
              <a:tabLst>
                <a:tab pos="359410" algn="l"/>
              </a:tabLst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358775" indent="-342900">
              <a:lnSpc>
                <a:spcPct val="100000"/>
              </a:lnSpc>
              <a:buClrTx/>
              <a:buFont typeface="Times New Roman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Otoky ledvinného</a:t>
            </a:r>
            <a:r>
              <a:rPr lang="cs-CZ"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původu</a:t>
            </a: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Times New Roman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Otoky srdečního</a:t>
            </a:r>
            <a:r>
              <a:rPr lang="cs-CZ" sz="28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původu</a:t>
            </a: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Times New Roman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Otoky jaterního</a:t>
            </a:r>
            <a:r>
              <a:rPr lang="cs-CZ" sz="28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původu</a:t>
            </a:r>
          </a:p>
          <a:p>
            <a:pPr marL="358775" indent="-342900">
              <a:lnSpc>
                <a:spcPct val="100000"/>
              </a:lnSpc>
              <a:spcBef>
                <a:spcPts val="670"/>
              </a:spcBef>
              <a:buClrTx/>
              <a:buFont typeface="Times New Roman"/>
              <a:buChar char="•"/>
              <a:tabLst>
                <a:tab pos="359410" algn="l"/>
              </a:tabLst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Akutní </a:t>
            </a:r>
            <a:r>
              <a:rPr lang="cs-CZ" sz="2800" spc="-5" dirty="0">
                <a:latin typeface="Times New Roman" pitchFamily="18" charset="0"/>
                <a:cs typeface="Times New Roman" pitchFamily="18" charset="0"/>
              </a:rPr>
              <a:t>zánětlivá	 onemocnění kůže a podkoží (erysipel)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7330" y="3810000"/>
            <a:ext cx="7646670" cy="294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Akutní </a:t>
            </a:r>
            <a:r>
              <a:rPr sz="2800" spc="-5" dirty="0">
                <a:latin typeface="Times New Roman"/>
                <a:cs typeface="Times New Roman"/>
              </a:rPr>
              <a:t>zánět </a:t>
            </a:r>
            <a:r>
              <a:rPr sz="2800" dirty="0">
                <a:latin typeface="Times New Roman"/>
                <a:cs typeface="Times New Roman"/>
              </a:rPr>
              <a:t>žil 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trombophlebitis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Akutní </a:t>
            </a:r>
            <a:r>
              <a:rPr sz="2800" spc="-5" dirty="0">
                <a:latin typeface="Times New Roman"/>
                <a:cs typeface="Times New Roman"/>
              </a:rPr>
              <a:t>trombosa </a:t>
            </a:r>
            <a:r>
              <a:rPr sz="2800" dirty="0">
                <a:latin typeface="Times New Roman"/>
                <a:cs typeface="Times New Roman"/>
              </a:rPr>
              <a:t>hlubokých </a:t>
            </a:r>
            <a:r>
              <a:rPr sz="2800" spc="-5" dirty="0" err="1">
                <a:latin typeface="Times New Roman"/>
                <a:cs typeface="Times New Roman"/>
              </a:rPr>
              <a:t>žil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lang="cs-CZ" sz="2800" spc="-5" dirty="0">
                <a:latin typeface="Times New Roman"/>
                <a:cs typeface="Times New Roman"/>
              </a:rPr>
              <a:t>–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phlebothrombosis</a:t>
            </a:r>
            <a:endParaRPr lang="cs-CZ"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lang="cs-CZ" sz="2800" dirty="0">
                <a:latin typeface="Times New Roman"/>
                <a:cs typeface="Times New Roman"/>
              </a:rPr>
              <a:t>Maligní nádorová onemocnění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lang="cs-CZ" sz="2800" dirty="0">
                <a:latin typeface="Times New Roman"/>
                <a:cs typeface="Times New Roman"/>
              </a:rPr>
              <a:t>Dekompenzace onemocnění – kardiální, renální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60" rIns="0" bIns="0" rtlCol="0">
            <a:spAutoFit/>
          </a:bodyPr>
          <a:lstStyle/>
          <a:p>
            <a:pPr marL="1057910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Komplikace</a:t>
            </a:r>
            <a:r>
              <a:rPr b="1" i="0" spc="-25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lymfedému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524000"/>
            <a:ext cx="7461250" cy="444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3370" indent="-342900">
              <a:lnSpc>
                <a:spcPct val="100000"/>
              </a:lnSpc>
              <a:buFont typeface="Symbol"/>
              <a:buChar char=""/>
              <a:tabLst>
                <a:tab pos="441325" algn="l"/>
              </a:tabLst>
            </a:pPr>
            <a:r>
              <a:rPr sz="2800" dirty="0">
                <a:latin typeface="Times New Roman"/>
                <a:cs typeface="Times New Roman"/>
              </a:rPr>
              <a:t>kožní </a:t>
            </a:r>
            <a:r>
              <a:rPr sz="2800" spc="-5" dirty="0">
                <a:latin typeface="Times New Roman"/>
                <a:cs typeface="Times New Roman"/>
              </a:rPr>
              <a:t>projevy - </a:t>
            </a:r>
            <a:r>
              <a:rPr sz="2800" dirty="0">
                <a:latin typeface="Times New Roman"/>
                <a:cs typeface="Times New Roman"/>
              </a:rPr>
              <a:t>lokální náchylnost 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mykózám,  </a:t>
            </a:r>
            <a:r>
              <a:rPr sz="2800" dirty="0">
                <a:latin typeface="Times New Roman"/>
                <a:cs typeface="Times New Roman"/>
              </a:rPr>
              <a:t>bakteriální infekci 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er</a:t>
            </a:r>
            <a:r>
              <a:rPr lang="cs-CZ" sz="2800" dirty="0">
                <a:latin typeface="Times New Roman"/>
                <a:cs typeface="Times New Roman"/>
              </a:rPr>
              <a:t>y</a:t>
            </a:r>
            <a:r>
              <a:rPr sz="2800" dirty="0" err="1">
                <a:latin typeface="Times New Roman"/>
                <a:cs typeface="Times New Roman"/>
              </a:rPr>
              <a:t>sipel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900"/>
              </a:lnSpc>
              <a:spcBef>
                <a:spcPts val="685"/>
              </a:spcBef>
              <a:buFont typeface="Symbol"/>
              <a:buChar char=""/>
              <a:tabLst>
                <a:tab pos="353060" algn="l"/>
                <a:tab pos="2384425" algn="l"/>
              </a:tabLst>
            </a:pPr>
            <a:r>
              <a:rPr sz="2800" dirty="0">
                <a:latin typeface="Times New Roman"/>
                <a:cs typeface="Times New Roman"/>
              </a:rPr>
              <a:t>neurologické	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pooperační </a:t>
            </a:r>
            <a:r>
              <a:rPr sz="2800" spc="-5" dirty="0">
                <a:latin typeface="Times New Roman"/>
                <a:cs typeface="Times New Roman"/>
              </a:rPr>
              <a:t>léze v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oblasti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plexu  brachalis mohou vést v </a:t>
            </a:r>
            <a:r>
              <a:rPr sz="2800" dirty="0">
                <a:latin typeface="Times New Roman"/>
                <a:cs typeface="Times New Roman"/>
              </a:rPr>
              <a:t>důsledku </a:t>
            </a:r>
            <a:r>
              <a:rPr sz="2800" spc="-5" dirty="0">
                <a:latin typeface="Times New Roman"/>
                <a:cs typeface="Times New Roman"/>
              </a:rPr>
              <a:t>zhmoždění,  </a:t>
            </a:r>
            <a:r>
              <a:rPr sz="2800" dirty="0">
                <a:latin typeface="Times New Roman"/>
                <a:cs typeface="Times New Roman"/>
              </a:rPr>
              <a:t>fibrotických </a:t>
            </a:r>
            <a:r>
              <a:rPr sz="2800" spc="-10" dirty="0">
                <a:latin typeface="Times New Roman"/>
                <a:cs typeface="Times New Roman"/>
              </a:rPr>
              <a:t>změn </a:t>
            </a:r>
            <a:r>
              <a:rPr sz="2800" spc="-5" dirty="0">
                <a:latin typeface="Times New Roman"/>
                <a:cs typeface="Times New Roman"/>
              </a:rPr>
              <a:t>k degeneraci </a:t>
            </a:r>
            <a:r>
              <a:rPr sz="2800" dirty="0">
                <a:latin typeface="Times New Roman"/>
                <a:cs typeface="Times New Roman"/>
              </a:rPr>
              <a:t>nervů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klinické  projevy-snížená kožní </a:t>
            </a:r>
            <a:r>
              <a:rPr sz="2800" spc="-5" dirty="0">
                <a:latin typeface="Times New Roman"/>
                <a:cs typeface="Times New Roman"/>
              </a:rPr>
              <a:t>citlivost, </a:t>
            </a:r>
            <a:r>
              <a:rPr sz="2800" dirty="0">
                <a:latin typeface="Times New Roman"/>
                <a:cs typeface="Times New Roman"/>
              </a:rPr>
              <a:t>bolest,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parestézie,  </a:t>
            </a:r>
            <a:r>
              <a:rPr sz="2800" dirty="0">
                <a:latin typeface="Times New Roman"/>
                <a:cs typeface="Times New Roman"/>
              </a:rPr>
              <a:t>pocit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pnutí</a:t>
            </a:r>
          </a:p>
          <a:p>
            <a:pPr marL="355600" marR="34671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Ortopedické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kontraktury </a:t>
            </a:r>
            <a:r>
              <a:rPr sz="2800" spc="-5" dirty="0">
                <a:latin typeface="Times New Roman"/>
                <a:cs typeface="Times New Roman"/>
              </a:rPr>
              <a:t>v </a:t>
            </a:r>
            <a:r>
              <a:rPr sz="2800" dirty="0">
                <a:latin typeface="Times New Roman"/>
                <a:cs typeface="Times New Roman"/>
              </a:rPr>
              <a:t>oblasti pektorální  </a:t>
            </a:r>
            <a:r>
              <a:rPr sz="2800" spc="-5" dirty="0">
                <a:latin typeface="Times New Roman"/>
                <a:cs typeface="Times New Roman"/>
              </a:rPr>
              <a:t>fascie </a:t>
            </a:r>
            <a:r>
              <a:rPr sz="2800" dirty="0">
                <a:latin typeface="Times New Roman"/>
                <a:cs typeface="Times New Roman"/>
              </a:rPr>
              <a:t>(jizva), svalová instabilita,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vertebrogenní  potíže </a:t>
            </a:r>
            <a:r>
              <a:rPr sz="2800" spc="-5" dirty="0">
                <a:latin typeface="Times New Roman"/>
                <a:cs typeface="Times New Roman"/>
              </a:rPr>
              <a:t>Cp, </a:t>
            </a:r>
            <a:r>
              <a:rPr sz="2800" dirty="0">
                <a:latin typeface="Times New Roman"/>
                <a:cs typeface="Times New Roman"/>
              </a:rPr>
              <a:t>Thp, </a:t>
            </a:r>
            <a:r>
              <a:rPr sz="2800" spc="-5" dirty="0">
                <a:latin typeface="Times New Roman"/>
                <a:cs typeface="Times New Roman"/>
              </a:rPr>
              <a:t>Lp, </a:t>
            </a:r>
            <a:r>
              <a:rPr sz="2800" dirty="0">
                <a:latin typeface="Times New Roman"/>
                <a:cs typeface="Times New Roman"/>
              </a:rPr>
              <a:t>sy bolestivého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ramene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Lymfatický systém a jeho</a:t>
            </a:r>
            <a:r>
              <a:rPr b="1" i="0" spc="30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funkce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209800"/>
            <a:ext cx="6788150" cy="264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403225" algn="l"/>
              </a:tabLst>
            </a:pPr>
            <a:r>
              <a:rPr sz="3200" spc="5" dirty="0">
                <a:latin typeface="Times New Roman"/>
                <a:cs typeface="Times New Roman"/>
              </a:rPr>
              <a:t>odvod přebytečné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tekutiny</a:t>
            </a:r>
          </a:p>
          <a:p>
            <a:pPr marL="402590" indent="-38989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03225" algn="l"/>
              </a:tabLst>
            </a:pPr>
            <a:r>
              <a:rPr sz="3200" spc="5" dirty="0">
                <a:latin typeface="Times New Roman"/>
                <a:cs typeface="Times New Roman"/>
              </a:rPr>
              <a:t>odvod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tuků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403225" algn="l"/>
              </a:tabLst>
            </a:pPr>
            <a:r>
              <a:rPr sz="3200" spc="5" dirty="0">
                <a:latin typeface="Times New Roman"/>
                <a:cs typeface="Times New Roman"/>
              </a:rPr>
              <a:t>ochrana </a:t>
            </a:r>
            <a:r>
              <a:rPr sz="3200" dirty="0">
                <a:latin typeface="Times New Roman"/>
                <a:cs typeface="Times New Roman"/>
              </a:rPr>
              <a:t>organizmu (při infekci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nastává  v lymfatických uzlinách zánět, </a:t>
            </a:r>
            <a:r>
              <a:rPr sz="3200" spc="5" dirty="0">
                <a:latin typeface="Times New Roman"/>
                <a:cs typeface="Times New Roman"/>
              </a:rPr>
              <a:t>dochází  </a:t>
            </a:r>
            <a:r>
              <a:rPr sz="3200" dirty="0">
                <a:latin typeface="Times New Roman"/>
                <a:cs typeface="Times New Roman"/>
              </a:rPr>
              <a:t>k jejich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zvětšení)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556514"/>
            <a:ext cx="655129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i="0" spc="-5" dirty="0">
                <a:latin typeface="Times New Roman"/>
                <a:cs typeface="Times New Roman"/>
              </a:rPr>
              <a:t>Zevní komprese končetiny</a:t>
            </a:r>
            <a:r>
              <a:rPr sz="3600" i="0" spc="15" dirty="0">
                <a:latin typeface="Times New Roman"/>
                <a:cs typeface="Times New Roman"/>
              </a:rPr>
              <a:t> </a:t>
            </a:r>
            <a:r>
              <a:rPr sz="3600" i="0" dirty="0">
                <a:latin typeface="Times New Roman"/>
                <a:cs typeface="Times New Roman"/>
              </a:rPr>
              <a:t>bandáží,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3600" i="0" spc="-5" dirty="0">
                <a:latin typeface="Times New Roman"/>
                <a:cs typeface="Times New Roman"/>
              </a:rPr>
              <a:t>návlekem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209800"/>
            <a:ext cx="7618730" cy="351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0355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Komprese </a:t>
            </a:r>
            <a:r>
              <a:rPr sz="2400" dirty="0">
                <a:latin typeface="Times New Roman"/>
                <a:cs typeface="Times New Roman"/>
              </a:rPr>
              <a:t>tvoří zevní barieru proti šíření otoku 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udržuje  efekt </a:t>
            </a:r>
            <a:r>
              <a:rPr sz="2400" spc="-5" dirty="0">
                <a:latin typeface="Times New Roman"/>
                <a:cs typeface="Times New Roman"/>
              </a:rPr>
              <a:t>manuální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lymfodrenáže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ke kompresy </a:t>
            </a:r>
            <a:r>
              <a:rPr sz="2400" dirty="0">
                <a:latin typeface="Times New Roman"/>
                <a:cs typeface="Times New Roman"/>
              </a:rPr>
              <a:t>u pacientů </a:t>
            </a:r>
            <a:r>
              <a:rPr sz="2400" spc="-5" dirty="0">
                <a:latin typeface="Times New Roman"/>
                <a:cs typeface="Times New Roman"/>
              </a:rPr>
              <a:t>s lymfedémem můžeme </a:t>
            </a:r>
            <a:r>
              <a:rPr sz="2400" dirty="0">
                <a:latin typeface="Times New Roman"/>
                <a:cs typeface="Times New Roman"/>
              </a:rPr>
              <a:t>použít ve  </a:t>
            </a:r>
            <a:r>
              <a:rPr sz="2400" spc="-5" dirty="0">
                <a:latin typeface="Times New Roman"/>
                <a:cs typeface="Times New Roman"/>
              </a:rPr>
              <a:t>fázi </a:t>
            </a:r>
            <a:r>
              <a:rPr sz="2400" dirty="0">
                <a:latin typeface="Times New Roman"/>
                <a:cs typeface="Times New Roman"/>
              </a:rPr>
              <a:t>redukce otoku </a:t>
            </a:r>
            <a:r>
              <a:rPr sz="2400" spc="-5" dirty="0">
                <a:latin typeface="Times New Roman"/>
                <a:cs typeface="Times New Roman"/>
              </a:rPr>
              <a:t>kompresivní </a:t>
            </a:r>
            <a:r>
              <a:rPr sz="2400" dirty="0">
                <a:latin typeface="Times New Roman"/>
                <a:cs typeface="Times New Roman"/>
              </a:rPr>
              <a:t>bandáž – jednoduchou  nebo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vícevrstevnou</a:t>
            </a: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pro aplikaci jednoduché bandáže je nestabilní </a:t>
            </a:r>
            <a:r>
              <a:rPr sz="2400" dirty="0">
                <a:latin typeface="Times New Roman"/>
                <a:cs typeface="Times New Roman"/>
              </a:rPr>
              <a:t>otok  nevelkých </a:t>
            </a:r>
            <a:r>
              <a:rPr sz="2400" spc="-5" dirty="0">
                <a:latin typeface="Times New Roman"/>
                <a:cs typeface="Times New Roman"/>
              </a:rPr>
              <a:t>rozměrů </a:t>
            </a:r>
            <a:r>
              <a:rPr sz="2400" dirty="0">
                <a:latin typeface="Times New Roman"/>
                <a:cs typeface="Times New Roman"/>
              </a:rPr>
              <a:t>- krátkotažná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obinadla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k vícevrstevné </a:t>
            </a:r>
            <a:r>
              <a:rPr sz="2400" spc="-5" dirty="0">
                <a:latin typeface="Times New Roman"/>
                <a:cs typeface="Times New Roman"/>
              </a:rPr>
              <a:t>bandáži používáme </a:t>
            </a:r>
            <a:r>
              <a:rPr sz="2400" dirty="0">
                <a:latin typeface="Times New Roman"/>
                <a:cs typeface="Times New Roman"/>
              </a:rPr>
              <a:t>krátkotažná obinadla,  inlay,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Mobiderm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2115820">
              <a:lnSpc>
                <a:spcPct val="100000"/>
              </a:lnSpc>
            </a:pPr>
            <a:r>
              <a:rPr sz="4400" i="0" dirty="0">
                <a:latin typeface="Times New Roman"/>
                <a:cs typeface="Times New Roman"/>
              </a:rPr>
              <a:t>Typy</a:t>
            </a:r>
            <a:r>
              <a:rPr sz="4400" i="0" spc="-95" dirty="0">
                <a:latin typeface="Times New Roman"/>
                <a:cs typeface="Times New Roman"/>
              </a:rPr>
              <a:t> </a:t>
            </a:r>
            <a:r>
              <a:rPr sz="4400" i="0" dirty="0">
                <a:latin typeface="Times New Roman"/>
                <a:cs typeface="Times New Roman"/>
              </a:rPr>
              <a:t>bandáží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76400"/>
            <a:ext cx="3227451" cy="286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0" y="3429000"/>
            <a:ext cx="4881499" cy="317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237172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Mobiderm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600200"/>
            <a:ext cx="7467600" cy="496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06905"/>
            <a:ext cx="388366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marR="5080" lvl="1" indent="-342900"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Při redukci otoku v  udržovací </a:t>
            </a:r>
            <a:r>
              <a:rPr sz="2400" spc="-5" dirty="0">
                <a:latin typeface="Times New Roman"/>
                <a:cs typeface="Times New Roman"/>
              </a:rPr>
              <a:t>fázi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využíváme  kompresivní </a:t>
            </a:r>
            <a:r>
              <a:rPr sz="2400" dirty="0">
                <a:latin typeface="Times New Roman"/>
                <a:cs typeface="Times New Roman"/>
              </a:rPr>
              <a:t>elastické  návleky,který je plně  hrazen pojišťovnou 1x </a:t>
            </a:r>
            <a:r>
              <a:rPr sz="2400" dirty="0" err="1">
                <a:latin typeface="Times New Roman"/>
                <a:cs typeface="Times New Roman"/>
              </a:rPr>
              <a:t>za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lang="cs-CZ" sz="2400" dirty="0">
                <a:latin typeface="Times New Roman"/>
                <a:cs typeface="Times New Roman"/>
              </a:rPr>
              <a:t>½ </a:t>
            </a:r>
            <a:r>
              <a:rPr sz="2400" dirty="0" err="1">
                <a:latin typeface="Times New Roman"/>
                <a:cs typeface="Times New Roman"/>
              </a:rPr>
              <a:t>roku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lang="cs-CZ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Návlek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může </a:t>
            </a:r>
            <a:r>
              <a:rPr sz="2400" dirty="0">
                <a:latin typeface="Times New Roman"/>
                <a:cs typeface="Times New Roman"/>
              </a:rPr>
              <a:t>být  individuálně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zhotoven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228600"/>
            <a:ext cx="4614799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705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Účinky kompresivní</a:t>
            </a:r>
            <a:r>
              <a:rPr b="1" i="0" dirty="0">
                <a:latin typeface="Times New Roman"/>
                <a:cs typeface="Times New Roman"/>
              </a:rPr>
              <a:t> </a:t>
            </a:r>
            <a:r>
              <a:rPr b="1" i="0" spc="-5" dirty="0">
                <a:latin typeface="Times New Roman"/>
                <a:cs typeface="Times New Roman"/>
              </a:rPr>
              <a:t>bandáže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4951" y="1786254"/>
            <a:ext cx="148336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2545" algn="l"/>
              </a:tabLst>
            </a:pP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786254"/>
            <a:ext cx="289369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ctr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1664335" algn="l"/>
              </a:tabLst>
            </a:pPr>
            <a:r>
              <a:rPr sz="2800" spc="-5" dirty="0">
                <a:latin typeface="Times New Roman"/>
                <a:cs typeface="Times New Roman"/>
              </a:rPr>
              <a:t>zlepšují	účinnost</a:t>
            </a:r>
            <a:endParaRPr sz="2800" dirty="0">
              <a:latin typeface="Times New Roman"/>
              <a:cs typeface="Times New Roman"/>
            </a:endParaRPr>
          </a:p>
          <a:p>
            <a:pPr marR="15240" algn="ctr">
              <a:lnSpc>
                <a:spcPct val="100000"/>
              </a:lnSpc>
            </a:pPr>
            <a:r>
              <a:rPr sz="2800" spc="-5" dirty="0" err="1">
                <a:latin typeface="Times New Roman"/>
                <a:cs typeface="Times New Roman"/>
              </a:rPr>
              <a:t>pumpy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237357"/>
            <a:ext cx="169037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zabraňují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5663" y="3237357"/>
            <a:ext cx="188023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nahromadění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664077"/>
            <a:ext cx="4304030" cy="2315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lymfatické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tekutiny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ML a bandážování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uvolňují  </a:t>
            </a:r>
            <a:r>
              <a:rPr sz="2800" spc="-5" dirty="0">
                <a:latin typeface="Times New Roman"/>
                <a:cs typeface="Times New Roman"/>
              </a:rPr>
              <a:t>ukládání akumulované  vazivové a jizevnaté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tkáně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1219200"/>
            <a:ext cx="3609975" cy="540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472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Kontraindikace</a:t>
            </a:r>
            <a:r>
              <a:rPr b="1" i="0" spc="-45" dirty="0">
                <a:latin typeface="Times New Roman"/>
                <a:cs typeface="Times New Roman"/>
              </a:rPr>
              <a:t> </a:t>
            </a:r>
            <a:r>
              <a:rPr b="1" i="0" dirty="0">
                <a:latin typeface="Times New Roman"/>
                <a:cs typeface="Times New Roman"/>
              </a:rPr>
              <a:t>kompresivní</a:t>
            </a:r>
          </a:p>
          <a:p>
            <a:pPr algn="ctr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terapie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4764894"/>
          </a:xfrm>
          <a:prstGeom prst="rect">
            <a:avLst/>
          </a:prstGeom>
        </p:spPr>
        <p:txBody>
          <a:bodyPr vert="horz" wrap="square" lIns="0" tIns="459232" rIns="0" bIns="0" rtlCol="0">
            <a:spAutoFit/>
          </a:bodyPr>
          <a:lstStyle/>
          <a:p>
            <a:pPr marL="358775" indent="-342900">
              <a:lnSpc>
                <a:spcPct val="100000"/>
              </a:lnSpc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pacientů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pokročilým postižením tepenného</a:t>
            </a:r>
            <a:r>
              <a:rPr sz="2800" spc="-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systému</a:t>
            </a:r>
          </a:p>
          <a:p>
            <a:pPr marL="358775" indent="-342900">
              <a:lnSpc>
                <a:spcPct val="100000"/>
              </a:lnSpc>
              <a:spcBef>
                <a:spcPts val="575"/>
              </a:spcBef>
              <a:buClrTx/>
              <a:buFont typeface="Arial" pitchFamily="34" charset="0"/>
              <a:buChar char="•"/>
              <a:tabLst>
                <a:tab pos="359410" algn="l"/>
                <a:tab pos="846455" algn="l"/>
                <a:tab pos="2025014" algn="l"/>
                <a:tab pos="3743960" algn="l"/>
                <a:tab pos="5650865" algn="l"/>
                <a:tab pos="6356350" algn="l"/>
                <a:tab pos="662305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Při	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ak</a:t>
            </a:r>
            <a:r>
              <a:rPr sz="2800" spc="-1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tních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bakte</a:t>
            </a:r>
            <a:r>
              <a:rPr sz="2800" spc="-1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iál</a:t>
            </a:r>
            <a:r>
              <a:rPr sz="2800" spc="-1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800" spc="5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2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ocněních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ků</a:t>
            </a:r>
            <a:r>
              <a:rPr sz="2800" spc="5" dirty="0" err="1">
                <a:latin typeface="Times New Roman" pitchFamily="18" charset="0"/>
                <a:cs typeface="Times New Roman" pitchFamily="18" charset="0"/>
              </a:rPr>
              <a:t>ž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	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podko</a:t>
            </a:r>
            <a:r>
              <a:rPr sz="2800" spc="5" dirty="0" err="1">
                <a:latin typeface="Times New Roman" pitchFamily="18" charset="0"/>
                <a:cs typeface="Times New Roman" pitchFamily="18" charset="0"/>
              </a:rPr>
              <a:t>ž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erysipel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) – až po odeznění akutního stavu</a:t>
            </a:r>
            <a:r>
              <a:rPr sz="2800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(48hod)</a:t>
            </a:r>
          </a:p>
          <a:p>
            <a:pPr marL="358775" indent="-342900">
              <a:lnSpc>
                <a:spcPct val="100000"/>
              </a:lnSpc>
              <a:spcBef>
                <a:spcPts val="575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Na místa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postižená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akutními mokvajícími kožními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projevy</a:t>
            </a:r>
          </a:p>
          <a:p>
            <a:pPr marL="358775" indent="-342900">
              <a:lnSpc>
                <a:spcPct val="100000"/>
              </a:lnSpc>
              <a:spcBef>
                <a:spcPts val="1545"/>
              </a:spcBef>
              <a:buClrTx/>
              <a:buFont typeface="Arial" pitchFamily="34" charset="0"/>
              <a:buChar char="•"/>
              <a:tabLst>
                <a:tab pos="35941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Přecitlivost na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materiál,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kterým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provádíme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bandáž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0" rIns="0" bIns="0" rtlCol="0">
            <a:spAutoFit/>
          </a:bodyPr>
          <a:lstStyle/>
          <a:p>
            <a:pPr marL="222885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Cvičení při lymfedému</a:t>
            </a:r>
            <a:r>
              <a:rPr i="0" spc="-2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končetiny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2514600"/>
            <a:ext cx="7495540" cy="237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1595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Speciální cvičení je </a:t>
            </a:r>
            <a:r>
              <a:rPr sz="2800" dirty="0">
                <a:latin typeface="Times New Roman"/>
                <a:cs typeface="Times New Roman"/>
              </a:rPr>
              <a:t>nedílnou součástí </a:t>
            </a:r>
            <a:r>
              <a:rPr sz="2800" spc="-10" dirty="0">
                <a:latin typeface="Times New Roman"/>
                <a:cs typeface="Times New Roman"/>
              </a:rPr>
              <a:t>terapie-  </a:t>
            </a:r>
            <a:r>
              <a:rPr sz="2800" spc="-5" dirty="0">
                <a:latin typeface="Times New Roman"/>
                <a:cs typeface="Times New Roman"/>
              </a:rPr>
              <a:t>významně </a:t>
            </a:r>
            <a:r>
              <a:rPr sz="2800" dirty="0">
                <a:latin typeface="Times New Roman"/>
                <a:cs typeface="Times New Roman"/>
              </a:rPr>
              <a:t>podporuje </a:t>
            </a:r>
            <a:r>
              <a:rPr sz="2800" spc="-5" dirty="0">
                <a:latin typeface="Times New Roman"/>
                <a:cs typeface="Times New Roman"/>
              </a:rPr>
              <a:t>mízní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oběh</a:t>
            </a: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lymfa není </a:t>
            </a:r>
            <a:r>
              <a:rPr sz="2800" dirty="0">
                <a:latin typeface="Times New Roman"/>
                <a:cs typeface="Times New Roman"/>
              </a:rPr>
              <a:t>poháněna </a:t>
            </a:r>
            <a:r>
              <a:rPr sz="2800" spc="-5" dirty="0">
                <a:latin typeface="Times New Roman"/>
                <a:cs typeface="Times New Roman"/>
              </a:rPr>
              <a:t>srdcem jako </a:t>
            </a:r>
            <a:r>
              <a:rPr sz="2800" dirty="0">
                <a:latin typeface="Times New Roman"/>
                <a:cs typeface="Times New Roman"/>
              </a:rPr>
              <a:t>krev, </a:t>
            </a:r>
            <a:r>
              <a:rPr sz="2800" spc="-5" dirty="0">
                <a:latin typeface="Times New Roman"/>
                <a:cs typeface="Times New Roman"/>
              </a:rPr>
              <a:t>ale </a:t>
            </a:r>
            <a:r>
              <a:rPr sz="2800" dirty="0">
                <a:latin typeface="Times New Roman"/>
                <a:cs typeface="Times New Roman"/>
              </a:rPr>
              <a:t>pouze  svalovou </a:t>
            </a:r>
            <a:r>
              <a:rPr sz="2800" spc="-5" dirty="0">
                <a:latin typeface="Times New Roman"/>
                <a:cs typeface="Times New Roman"/>
              </a:rPr>
              <a:t>pumpou, která </a:t>
            </a:r>
            <a:r>
              <a:rPr sz="2800" dirty="0">
                <a:latin typeface="Times New Roman"/>
                <a:cs typeface="Times New Roman"/>
              </a:rPr>
              <a:t>vzniká kontrakcí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svalstva</a:t>
            </a:r>
          </a:p>
          <a:p>
            <a:pPr marL="355600" indent="-342900">
              <a:lnSpc>
                <a:spcPct val="100000"/>
              </a:lnSpc>
              <a:spcBef>
                <a:spcPts val="11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důležitá </a:t>
            </a:r>
            <a:r>
              <a:rPr sz="2800" spc="-5" dirty="0">
                <a:latin typeface="Times New Roman"/>
                <a:cs typeface="Times New Roman"/>
              </a:rPr>
              <a:t>je i </a:t>
            </a:r>
            <a:r>
              <a:rPr sz="2800" dirty="0">
                <a:latin typeface="Times New Roman"/>
                <a:cs typeface="Times New Roman"/>
              </a:rPr>
              <a:t>dechová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terapie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826770"/>
            <a:ext cx="270192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Polohování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482975"/>
            <a:ext cx="4500626" cy="337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626" y="0"/>
            <a:ext cx="4643373" cy="348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116903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Dechová</a:t>
            </a:r>
            <a:r>
              <a:rPr sz="4400" b="1" i="0" spc="-105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gymnastika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175" y="333311"/>
            <a:ext cx="5400675" cy="622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272" rIns="0" bIns="0" rtlCol="0">
            <a:spAutoFit/>
          </a:bodyPr>
          <a:lstStyle/>
          <a:p>
            <a:pPr marL="929640">
              <a:lnSpc>
                <a:spcPct val="100000"/>
              </a:lnSpc>
            </a:pPr>
            <a:r>
              <a:rPr i="0" spc="-5" dirty="0">
                <a:latin typeface="Times New Roman"/>
                <a:cs typeface="Times New Roman"/>
              </a:rPr>
              <a:t>LS </a:t>
            </a:r>
            <a:r>
              <a:rPr i="0" dirty="0">
                <a:latin typeface="Times New Roman"/>
                <a:cs typeface="Times New Roman"/>
              </a:rPr>
              <a:t>je složen z těchto</a:t>
            </a:r>
            <a:r>
              <a:rPr i="0" spc="-11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částí: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057400"/>
            <a:ext cx="7361555" cy="332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ct val="100000"/>
              </a:lnSpc>
              <a:buFont typeface="Symbol"/>
              <a:buChar char=""/>
              <a:tabLst>
                <a:tab pos="403225" algn="l"/>
              </a:tabLst>
            </a:pPr>
            <a:r>
              <a:rPr sz="3200" dirty="0">
                <a:latin typeface="Times New Roman"/>
                <a:cs typeface="Times New Roman"/>
              </a:rPr>
              <a:t>lymfatické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kapiláry</a:t>
            </a:r>
            <a:endParaRPr sz="32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403225" algn="l"/>
              </a:tabLst>
            </a:pPr>
            <a:r>
              <a:rPr sz="3200" dirty="0">
                <a:latin typeface="Times New Roman"/>
                <a:cs typeface="Times New Roman"/>
              </a:rPr>
              <a:t>lymfatické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cévy</a:t>
            </a:r>
            <a:endParaRPr sz="32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03225" algn="l"/>
              </a:tabLst>
            </a:pPr>
            <a:r>
              <a:rPr sz="3200" dirty="0">
                <a:latin typeface="Times New Roman"/>
                <a:cs typeface="Times New Roman"/>
              </a:rPr>
              <a:t>lymfatické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uzliny</a:t>
            </a:r>
            <a:endParaRPr sz="32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403225" algn="l"/>
              </a:tabLst>
            </a:pPr>
            <a:r>
              <a:rPr sz="3200" dirty="0">
                <a:latin typeface="Times New Roman"/>
                <a:cs typeface="Times New Roman"/>
              </a:rPr>
              <a:t>lymfatické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kmeny(mízovody)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lymfatické orgány (brzlík, mandle,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slezina,  kostní dřeň a slepé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střevo)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050" y="476250"/>
            <a:ext cx="5114925" cy="592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423" rIns="0" bIns="0" rtlCol="0">
            <a:spAutoFit/>
          </a:bodyPr>
          <a:lstStyle/>
          <a:p>
            <a:pPr marL="1898014">
              <a:lnSpc>
                <a:spcPct val="100000"/>
              </a:lnSpc>
              <a:tabLst>
                <a:tab pos="4015104" algn="l"/>
              </a:tabLst>
            </a:pPr>
            <a:r>
              <a:rPr sz="4800" b="1" i="0" spc="-5" dirty="0">
                <a:latin typeface="Times New Roman"/>
                <a:cs typeface="Times New Roman"/>
              </a:rPr>
              <a:t>Tahová	</a:t>
            </a:r>
            <a:r>
              <a:rPr sz="4800" b="1" i="0" dirty="0">
                <a:latin typeface="Times New Roman"/>
                <a:cs typeface="Times New Roman"/>
              </a:rPr>
              <a:t>c</a:t>
            </a:r>
            <a:r>
              <a:rPr sz="4800" b="1" i="0" spc="5" dirty="0">
                <a:latin typeface="Times New Roman"/>
                <a:cs typeface="Times New Roman"/>
              </a:rPr>
              <a:t>v</a:t>
            </a:r>
            <a:r>
              <a:rPr sz="4800" b="1" i="0" dirty="0">
                <a:latin typeface="Times New Roman"/>
                <a:cs typeface="Times New Roman"/>
              </a:rPr>
              <a:t>ičení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29718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419100" y="0"/>
                </a:moveTo>
                <a:lnTo>
                  <a:pt x="362218" y="2783"/>
                </a:lnTo>
                <a:lnTo>
                  <a:pt x="307666" y="10892"/>
                </a:lnTo>
                <a:lnTo>
                  <a:pt x="255942" y="23961"/>
                </a:lnTo>
                <a:lnTo>
                  <a:pt x="207546" y="41627"/>
                </a:lnTo>
                <a:lnTo>
                  <a:pt x="162975" y="63527"/>
                </a:lnTo>
                <a:lnTo>
                  <a:pt x="122729" y="89296"/>
                </a:lnTo>
                <a:lnTo>
                  <a:pt x="87306" y="118571"/>
                </a:lnTo>
                <a:lnTo>
                  <a:pt x="57206" y="150988"/>
                </a:lnTo>
                <a:lnTo>
                  <a:pt x="32926" y="186183"/>
                </a:lnTo>
                <a:lnTo>
                  <a:pt x="14966" y="223793"/>
                </a:lnTo>
                <a:lnTo>
                  <a:pt x="3824" y="263453"/>
                </a:lnTo>
                <a:lnTo>
                  <a:pt x="0" y="304800"/>
                </a:lnTo>
                <a:lnTo>
                  <a:pt x="3824" y="346146"/>
                </a:lnTo>
                <a:lnTo>
                  <a:pt x="14966" y="385806"/>
                </a:lnTo>
                <a:lnTo>
                  <a:pt x="32926" y="423416"/>
                </a:lnTo>
                <a:lnTo>
                  <a:pt x="57206" y="458611"/>
                </a:lnTo>
                <a:lnTo>
                  <a:pt x="87306" y="491028"/>
                </a:lnTo>
                <a:lnTo>
                  <a:pt x="122729" y="520303"/>
                </a:lnTo>
                <a:lnTo>
                  <a:pt x="162975" y="546072"/>
                </a:lnTo>
                <a:lnTo>
                  <a:pt x="207546" y="567972"/>
                </a:lnTo>
                <a:lnTo>
                  <a:pt x="255942" y="585638"/>
                </a:lnTo>
                <a:lnTo>
                  <a:pt x="307666" y="598707"/>
                </a:lnTo>
                <a:lnTo>
                  <a:pt x="362218" y="606816"/>
                </a:lnTo>
                <a:lnTo>
                  <a:pt x="419100" y="609600"/>
                </a:lnTo>
                <a:lnTo>
                  <a:pt x="475981" y="606816"/>
                </a:lnTo>
                <a:lnTo>
                  <a:pt x="530533" y="598707"/>
                </a:lnTo>
                <a:lnTo>
                  <a:pt x="582257" y="585638"/>
                </a:lnTo>
                <a:lnTo>
                  <a:pt x="630653" y="567972"/>
                </a:lnTo>
                <a:lnTo>
                  <a:pt x="675224" y="546072"/>
                </a:lnTo>
                <a:lnTo>
                  <a:pt x="715470" y="520303"/>
                </a:lnTo>
                <a:lnTo>
                  <a:pt x="750893" y="491028"/>
                </a:lnTo>
                <a:lnTo>
                  <a:pt x="780993" y="458611"/>
                </a:lnTo>
                <a:lnTo>
                  <a:pt x="805273" y="423416"/>
                </a:lnTo>
                <a:lnTo>
                  <a:pt x="823233" y="385806"/>
                </a:lnTo>
                <a:lnTo>
                  <a:pt x="834375" y="346146"/>
                </a:lnTo>
                <a:lnTo>
                  <a:pt x="838200" y="304800"/>
                </a:lnTo>
                <a:lnTo>
                  <a:pt x="834375" y="263453"/>
                </a:lnTo>
                <a:lnTo>
                  <a:pt x="823233" y="223793"/>
                </a:lnTo>
                <a:lnTo>
                  <a:pt x="805273" y="186183"/>
                </a:lnTo>
                <a:lnTo>
                  <a:pt x="780993" y="150988"/>
                </a:lnTo>
                <a:lnTo>
                  <a:pt x="750893" y="118571"/>
                </a:lnTo>
                <a:lnTo>
                  <a:pt x="715470" y="89296"/>
                </a:lnTo>
                <a:lnTo>
                  <a:pt x="675224" y="63527"/>
                </a:lnTo>
                <a:lnTo>
                  <a:pt x="630653" y="41627"/>
                </a:lnTo>
                <a:lnTo>
                  <a:pt x="582257" y="23961"/>
                </a:lnTo>
                <a:lnTo>
                  <a:pt x="530533" y="10892"/>
                </a:lnTo>
                <a:lnTo>
                  <a:pt x="475981" y="2783"/>
                </a:lnTo>
                <a:lnTo>
                  <a:pt x="4191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29718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304800"/>
                </a:moveTo>
                <a:lnTo>
                  <a:pt x="3824" y="263453"/>
                </a:lnTo>
                <a:lnTo>
                  <a:pt x="14966" y="223793"/>
                </a:lnTo>
                <a:lnTo>
                  <a:pt x="32926" y="186183"/>
                </a:lnTo>
                <a:lnTo>
                  <a:pt x="57206" y="150988"/>
                </a:lnTo>
                <a:lnTo>
                  <a:pt x="87306" y="118571"/>
                </a:lnTo>
                <a:lnTo>
                  <a:pt x="122729" y="89296"/>
                </a:lnTo>
                <a:lnTo>
                  <a:pt x="162975" y="63527"/>
                </a:lnTo>
                <a:lnTo>
                  <a:pt x="207546" y="41627"/>
                </a:lnTo>
                <a:lnTo>
                  <a:pt x="255942" y="23961"/>
                </a:lnTo>
                <a:lnTo>
                  <a:pt x="307666" y="10892"/>
                </a:lnTo>
                <a:lnTo>
                  <a:pt x="362218" y="2783"/>
                </a:lnTo>
                <a:lnTo>
                  <a:pt x="419100" y="0"/>
                </a:lnTo>
                <a:lnTo>
                  <a:pt x="475981" y="2783"/>
                </a:lnTo>
                <a:lnTo>
                  <a:pt x="530533" y="10892"/>
                </a:lnTo>
                <a:lnTo>
                  <a:pt x="582257" y="23961"/>
                </a:lnTo>
                <a:lnTo>
                  <a:pt x="630653" y="41627"/>
                </a:lnTo>
                <a:lnTo>
                  <a:pt x="675224" y="63527"/>
                </a:lnTo>
                <a:lnTo>
                  <a:pt x="715470" y="89296"/>
                </a:lnTo>
                <a:lnTo>
                  <a:pt x="750893" y="118571"/>
                </a:lnTo>
                <a:lnTo>
                  <a:pt x="780993" y="150988"/>
                </a:lnTo>
                <a:lnTo>
                  <a:pt x="805273" y="186183"/>
                </a:lnTo>
                <a:lnTo>
                  <a:pt x="823233" y="223793"/>
                </a:lnTo>
                <a:lnTo>
                  <a:pt x="834375" y="263453"/>
                </a:lnTo>
                <a:lnTo>
                  <a:pt x="838200" y="304800"/>
                </a:lnTo>
                <a:lnTo>
                  <a:pt x="834375" y="346146"/>
                </a:lnTo>
                <a:lnTo>
                  <a:pt x="823233" y="385806"/>
                </a:lnTo>
                <a:lnTo>
                  <a:pt x="805273" y="423416"/>
                </a:lnTo>
                <a:lnTo>
                  <a:pt x="780993" y="458611"/>
                </a:lnTo>
                <a:lnTo>
                  <a:pt x="750893" y="491028"/>
                </a:lnTo>
                <a:lnTo>
                  <a:pt x="715470" y="520303"/>
                </a:lnTo>
                <a:lnTo>
                  <a:pt x="675224" y="546072"/>
                </a:lnTo>
                <a:lnTo>
                  <a:pt x="630653" y="567972"/>
                </a:lnTo>
                <a:lnTo>
                  <a:pt x="582257" y="585638"/>
                </a:lnTo>
                <a:lnTo>
                  <a:pt x="530533" y="598707"/>
                </a:lnTo>
                <a:lnTo>
                  <a:pt x="475981" y="606816"/>
                </a:lnTo>
                <a:lnTo>
                  <a:pt x="419100" y="609600"/>
                </a:lnTo>
                <a:lnTo>
                  <a:pt x="362218" y="606816"/>
                </a:lnTo>
                <a:lnTo>
                  <a:pt x="307666" y="598707"/>
                </a:lnTo>
                <a:lnTo>
                  <a:pt x="255942" y="585638"/>
                </a:lnTo>
                <a:lnTo>
                  <a:pt x="207546" y="567972"/>
                </a:lnTo>
                <a:lnTo>
                  <a:pt x="162975" y="546072"/>
                </a:lnTo>
                <a:lnTo>
                  <a:pt x="122729" y="520303"/>
                </a:lnTo>
                <a:lnTo>
                  <a:pt x="87306" y="491028"/>
                </a:lnTo>
                <a:lnTo>
                  <a:pt x="57206" y="458611"/>
                </a:lnTo>
                <a:lnTo>
                  <a:pt x="32926" y="423416"/>
                </a:lnTo>
                <a:lnTo>
                  <a:pt x="14966" y="385806"/>
                </a:lnTo>
                <a:lnTo>
                  <a:pt x="3824" y="346146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987" y="1611312"/>
            <a:ext cx="7342124" cy="50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4400" b="1" dirty="0">
                <a:latin typeface="Times New Roman"/>
                <a:cs typeface="Times New Roman"/>
              </a:rPr>
              <a:t>Cvičení s kompresivní</a:t>
            </a:r>
            <a:r>
              <a:rPr sz="4400" b="1" spc="-9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bandáží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2514600"/>
            <a:ext cx="3914775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2438400"/>
            <a:ext cx="3067050" cy="410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1861185">
              <a:lnSpc>
                <a:spcPct val="100000"/>
              </a:lnSpc>
            </a:pPr>
            <a:r>
              <a:rPr sz="4400" b="1" dirty="0">
                <a:latin typeface="Times New Roman"/>
                <a:cs typeface="Times New Roman"/>
              </a:rPr>
              <a:t>Cvičení ve</a:t>
            </a:r>
            <a:r>
              <a:rPr sz="4400" b="1" spc="-10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vodě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1975" y="1628711"/>
            <a:ext cx="6361049" cy="5021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450" y="1619313"/>
            <a:ext cx="6380480" cy="5040630"/>
          </a:xfrm>
          <a:custGeom>
            <a:avLst/>
            <a:gdLst/>
            <a:ahLst/>
            <a:cxnLst/>
            <a:rect l="l" t="t" r="r" b="b"/>
            <a:pathLst>
              <a:path w="6380480" h="5040630">
                <a:moveTo>
                  <a:pt x="0" y="5040249"/>
                </a:moveTo>
                <a:lnTo>
                  <a:pt x="6380099" y="5040249"/>
                </a:lnTo>
                <a:lnTo>
                  <a:pt x="6380099" y="0"/>
                </a:lnTo>
                <a:lnTo>
                  <a:pt x="0" y="0"/>
                </a:lnTo>
                <a:lnTo>
                  <a:pt x="0" y="504024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060" rIns="0" bIns="0" rtlCol="0">
            <a:spAutoFit/>
          </a:bodyPr>
          <a:lstStyle/>
          <a:p>
            <a:pPr marL="1657350">
              <a:lnSpc>
                <a:spcPct val="100000"/>
              </a:lnSpc>
            </a:pPr>
            <a:r>
              <a:rPr b="1" i="0" spc="-5" dirty="0">
                <a:latin typeface="Times New Roman"/>
                <a:cs typeface="Times New Roman"/>
              </a:rPr>
              <a:t>Zásady </a:t>
            </a:r>
            <a:r>
              <a:rPr b="1" i="0" spc="-10" dirty="0">
                <a:latin typeface="Times New Roman"/>
                <a:cs typeface="Times New Roman"/>
              </a:rPr>
              <a:t>při</a:t>
            </a:r>
            <a:r>
              <a:rPr b="1" i="0" spc="-70" dirty="0">
                <a:latin typeface="Times New Roman"/>
                <a:cs typeface="Times New Roman"/>
              </a:rPr>
              <a:t> </a:t>
            </a:r>
            <a:r>
              <a:rPr b="1" i="0" dirty="0">
                <a:latin typeface="Times New Roman"/>
                <a:cs typeface="Times New Roman"/>
              </a:rPr>
              <a:t>cvičení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845" y="1905000"/>
            <a:ext cx="7971155" cy="4039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Postižená končetina opatřená zevní </a:t>
            </a:r>
            <a:r>
              <a:rPr sz="2400" spc="-5" dirty="0">
                <a:latin typeface="Times New Roman"/>
                <a:cs typeface="Times New Roman"/>
              </a:rPr>
              <a:t>kompresí </a:t>
            </a:r>
            <a:r>
              <a:rPr sz="2400" dirty="0">
                <a:latin typeface="Times New Roman"/>
                <a:cs typeface="Times New Roman"/>
              </a:rPr>
              <a:t>(bandáž,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návlek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Každý cvik opakovat 5-10 </a:t>
            </a:r>
            <a:r>
              <a:rPr sz="2400" spc="-5" dirty="0">
                <a:latin typeface="Times New Roman"/>
                <a:cs typeface="Times New Roman"/>
              </a:rPr>
              <a:t>s krátkými přestávkami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(1-2min.)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Začínat cviky cílené na klouby od centra k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periferii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Začínat cvičit zdravou končetinou nebo současně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oběma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Cvičit </a:t>
            </a:r>
            <a:r>
              <a:rPr sz="2400" dirty="0" err="1">
                <a:latin typeface="Times New Roman"/>
                <a:cs typeface="Times New Roman"/>
              </a:rPr>
              <a:t>pomalu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cs-CZ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plynule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cs-CZ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tahem</a:t>
            </a:r>
            <a:r>
              <a:rPr sz="2400" dirty="0">
                <a:latin typeface="Times New Roman"/>
                <a:cs typeface="Times New Roman"/>
              </a:rPr>
              <a:t> a v plném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rozsahu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Cvičit do pocitu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únavy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Prokládat cviky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dýcháním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Cvičit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pomůckami</a:t>
            </a:r>
            <a:r>
              <a:rPr lang="cs-CZ"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-</a:t>
            </a:r>
            <a:r>
              <a:rPr lang="cs-CZ" sz="2400" spc="-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theraband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lang="cs-CZ" sz="2400" spc="-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overbal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lang="cs-CZ" sz="2400" spc="-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tyče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Nevhodné jsou cviky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silové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Cvičit ve vodě -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plavání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885" y="556514"/>
            <a:ext cx="6413500" cy="120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i="0" spc="-5" dirty="0">
                <a:latin typeface="Times New Roman"/>
                <a:cs typeface="Times New Roman"/>
              </a:rPr>
              <a:t>Režimová opatření </a:t>
            </a:r>
            <a:r>
              <a:rPr sz="3600" b="1" i="0" dirty="0">
                <a:latin typeface="Times New Roman"/>
                <a:cs typeface="Times New Roman"/>
              </a:rPr>
              <a:t>u</a:t>
            </a:r>
            <a:r>
              <a:rPr sz="3600" b="1" i="0" spc="20" dirty="0">
                <a:latin typeface="Times New Roman"/>
                <a:cs typeface="Times New Roman"/>
              </a:rPr>
              <a:t> </a:t>
            </a:r>
            <a:r>
              <a:rPr sz="3600" b="1" i="0" spc="-5" dirty="0">
                <a:latin typeface="Times New Roman"/>
                <a:cs typeface="Times New Roman"/>
              </a:rPr>
              <a:t>nemocných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  <a:tabLst>
                <a:tab pos="3034030" algn="l"/>
              </a:tabLst>
            </a:pPr>
            <a:r>
              <a:rPr sz="3600" b="1" i="0" spc="-5" dirty="0">
                <a:latin typeface="Times New Roman"/>
                <a:cs typeface="Times New Roman"/>
              </a:rPr>
              <a:t>s</a:t>
            </a:r>
            <a:r>
              <a:rPr sz="3600" b="1" i="0" spc="-10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lymfedémem	</a:t>
            </a:r>
            <a:r>
              <a:rPr sz="3600" b="1" i="0" spc="-5" dirty="0">
                <a:latin typeface="Times New Roman"/>
                <a:cs typeface="Times New Roman"/>
              </a:rPr>
              <a:t>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514600"/>
            <a:ext cx="7617459" cy="297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Péče o </a:t>
            </a:r>
            <a:r>
              <a:rPr sz="24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kůži, </a:t>
            </a: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tělo a osobní</a:t>
            </a:r>
            <a:r>
              <a:rPr sz="2400" b="1" spc="-12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hygiena: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kůži </a:t>
            </a:r>
            <a:r>
              <a:rPr sz="2400" dirty="0">
                <a:latin typeface="Times New Roman"/>
                <a:cs typeface="Times New Roman"/>
              </a:rPr>
              <a:t>udržovat v čistotě, vláčnou a v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suchu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pozor na poranění při ošetřování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nehtů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  <a:tab pos="1501775" algn="l"/>
                <a:tab pos="2343150" algn="l"/>
                <a:tab pos="2641600" algn="l"/>
                <a:tab pos="3717925" algn="l"/>
                <a:tab pos="4949190" algn="l"/>
                <a:tab pos="5908675" algn="l"/>
                <a:tab pos="6911340" algn="l"/>
              </a:tabLst>
            </a:pP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yl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uč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	p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byt	v	ho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kém	pr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ř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í	(pří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é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e,	h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rká  voda,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sauna)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žádné parafínové, bahenní zábaly,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solux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chránit končetinu před chladem 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omrznutím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885" y="617473"/>
            <a:ext cx="641350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0665" marR="5080" indent="-1498600">
              <a:lnSpc>
                <a:spcPct val="100000"/>
              </a:lnSpc>
              <a:tabLst>
                <a:tab pos="4545330" algn="l"/>
              </a:tabLst>
            </a:pPr>
            <a:r>
              <a:rPr sz="3600" b="1" i="0" dirty="0">
                <a:latin typeface="Times New Roman"/>
                <a:cs typeface="Times New Roman"/>
              </a:rPr>
              <a:t>Režimová opatření </a:t>
            </a:r>
            <a:r>
              <a:rPr sz="3600" b="1" i="0" spc="-5" dirty="0">
                <a:latin typeface="Times New Roman"/>
                <a:cs typeface="Times New Roman"/>
              </a:rPr>
              <a:t>u</a:t>
            </a:r>
            <a:r>
              <a:rPr sz="3600" b="1" i="0" spc="-95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nemocných  </a:t>
            </a:r>
            <a:r>
              <a:rPr sz="3600" b="1" i="0" spc="-5" dirty="0">
                <a:latin typeface="Times New Roman"/>
                <a:cs typeface="Times New Roman"/>
              </a:rPr>
              <a:t>s</a:t>
            </a:r>
            <a:r>
              <a:rPr sz="3600" b="1" i="0" spc="-10" dirty="0">
                <a:latin typeface="Times New Roman"/>
                <a:cs typeface="Times New Roman"/>
              </a:rPr>
              <a:t> </a:t>
            </a:r>
            <a:r>
              <a:rPr sz="3600" b="1" i="0" dirty="0">
                <a:latin typeface="Times New Roman"/>
                <a:cs typeface="Times New Roman"/>
              </a:rPr>
              <a:t>lymfedémem	</a:t>
            </a:r>
            <a:r>
              <a:rPr sz="3600" b="1" i="0" spc="-5" dirty="0">
                <a:latin typeface="Times New Roman"/>
                <a:cs typeface="Times New Roman"/>
              </a:rPr>
              <a:t>II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81200"/>
            <a:ext cx="6030595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Oblékání: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Volné </a:t>
            </a:r>
            <a:r>
              <a:rPr sz="2000" spc="5" dirty="0">
                <a:latin typeface="Times New Roman"/>
                <a:cs typeface="Times New Roman"/>
              </a:rPr>
              <a:t>spodní </a:t>
            </a:r>
            <a:r>
              <a:rPr sz="2000" dirty="0">
                <a:latin typeface="Times New Roman"/>
                <a:cs typeface="Times New Roman"/>
              </a:rPr>
              <a:t>prádlo a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oděv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Na postižené končetině nenosit těsné </a:t>
            </a:r>
            <a:r>
              <a:rPr sz="2000" spc="5" dirty="0">
                <a:latin typeface="Times New Roman"/>
                <a:cs typeface="Times New Roman"/>
              </a:rPr>
              <a:t>hodinky,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prstýnky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800" y="3200400"/>
            <a:ext cx="7772400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Domácnost a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zaměstnání: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356235" algn="l"/>
                <a:tab pos="1882775" algn="l"/>
                <a:tab pos="3058160" algn="l"/>
                <a:tab pos="4133850" algn="l"/>
                <a:tab pos="5046980" algn="l"/>
                <a:tab pos="5955665" algn="l"/>
              </a:tabLst>
            </a:pP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epře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ě</a:t>
            </a:r>
            <a:r>
              <a:rPr sz="2000" spc="-20" dirty="0">
                <a:latin typeface="Times New Roman"/>
                <a:cs typeface="Times New Roman"/>
              </a:rPr>
              <a:t>ž</a:t>
            </a:r>
            <a:r>
              <a:rPr sz="2000" spc="5" dirty="0">
                <a:latin typeface="Times New Roman"/>
                <a:cs typeface="Times New Roman"/>
              </a:rPr>
              <a:t>ov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	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ončet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nu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ouh</a:t>
            </a:r>
            <a:r>
              <a:rPr sz="2000" spc="5" dirty="0">
                <a:latin typeface="Times New Roman"/>
                <a:cs typeface="Times New Roman"/>
              </a:rPr>
              <a:t>ý</a:t>
            </a:r>
            <a:r>
              <a:rPr sz="2000" dirty="0">
                <a:latin typeface="Times New Roman"/>
                <a:cs typeface="Times New Roman"/>
              </a:rPr>
              <a:t>m	</a:t>
            </a:r>
            <a:r>
              <a:rPr sz="2000" dirty="0" err="1">
                <a:latin typeface="Times New Roman"/>
                <a:cs typeface="Times New Roman"/>
              </a:rPr>
              <a:t>st</a:t>
            </a:r>
            <a:r>
              <a:rPr sz="2000" spc="-10" dirty="0" err="1">
                <a:latin typeface="Times New Roman"/>
                <a:cs typeface="Times New Roman"/>
              </a:rPr>
              <a:t>á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í</a:t>
            </a:r>
            <a:r>
              <a:rPr sz="2000" spc="-20" dirty="0" err="1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cs-CZ" sz="2000" dirty="0">
                <a:latin typeface="Times New Roman"/>
                <a:cs typeface="Times New Roman"/>
              </a:rPr>
              <a:t> </a:t>
            </a:r>
            <a:r>
              <a:rPr sz="2000" spc="5" dirty="0" err="1">
                <a:latin typeface="Times New Roman"/>
                <a:cs typeface="Times New Roman"/>
              </a:rPr>
              <a:t>n</a:t>
            </a:r>
            <a:r>
              <a:rPr sz="2000" spc="-15" dirty="0" err="1">
                <a:latin typeface="Times New Roman"/>
                <a:cs typeface="Times New Roman"/>
              </a:rPr>
              <a:t>e</a:t>
            </a:r>
            <a:r>
              <a:rPr sz="2000" spc="5" dirty="0" err="1">
                <a:latin typeface="Times New Roman"/>
                <a:cs typeface="Times New Roman"/>
              </a:rPr>
              <a:t>n</a:t>
            </a:r>
            <a:r>
              <a:rPr sz="2000" dirty="0" err="1">
                <a:latin typeface="Times New Roman"/>
                <a:cs typeface="Times New Roman"/>
              </a:rPr>
              <a:t>os</a:t>
            </a:r>
            <a:r>
              <a:rPr sz="2000" spc="-10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t</a:t>
            </a:r>
            <a:r>
              <a:rPr lang="cs-CZ" sz="200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t</a:t>
            </a:r>
            <a:r>
              <a:rPr sz="2000" dirty="0" err="1">
                <a:latin typeface="Times New Roman"/>
                <a:cs typeface="Times New Roman"/>
              </a:rPr>
              <a:t>ěž</a:t>
            </a:r>
            <a:r>
              <a:rPr sz="2000" spc="-10" dirty="0" err="1">
                <a:latin typeface="Times New Roman"/>
                <a:cs typeface="Times New Roman"/>
              </a:rPr>
              <a:t>k</a:t>
            </a:r>
            <a:r>
              <a:rPr sz="2000" dirty="0" err="1">
                <a:latin typeface="Times New Roman"/>
                <a:cs typeface="Times New Roman"/>
              </a:rPr>
              <a:t>á</a:t>
            </a:r>
            <a:r>
              <a:rPr lang="cs-CZ" sz="2000" dirty="0">
                <a:latin typeface="Times New Roman"/>
                <a:cs typeface="Times New Roman"/>
              </a:rPr>
              <a:t> břemena,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3962400"/>
            <a:ext cx="6934834" cy="214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pracovat v kratších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intervalech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Elevace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končetiny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Vyvarovat se </a:t>
            </a:r>
            <a:r>
              <a:rPr sz="2000" spc="5" dirty="0">
                <a:latin typeface="Times New Roman"/>
                <a:cs typeface="Times New Roman"/>
              </a:rPr>
              <a:t>drobným </a:t>
            </a:r>
            <a:r>
              <a:rPr sz="2000" dirty="0">
                <a:latin typeface="Times New Roman"/>
                <a:cs typeface="Times New Roman"/>
              </a:rPr>
              <a:t>poraněním při práci a při styku se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zvířaty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Nosit ochranné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rukavice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Neprat a </a:t>
            </a:r>
            <a:r>
              <a:rPr sz="2000" spc="-5" dirty="0">
                <a:latin typeface="Times New Roman"/>
                <a:cs typeface="Times New Roman"/>
              </a:rPr>
              <a:t>nemýt </a:t>
            </a:r>
            <a:r>
              <a:rPr sz="2000" dirty="0">
                <a:latin typeface="Times New Roman"/>
                <a:cs typeface="Times New Roman"/>
              </a:rPr>
              <a:t>nádobí v </a:t>
            </a:r>
            <a:r>
              <a:rPr sz="2000" spc="5" dirty="0">
                <a:latin typeface="Times New Roman"/>
                <a:cs typeface="Times New Roman"/>
              </a:rPr>
              <a:t>horké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vodě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spc="5" dirty="0">
                <a:latin typeface="Times New Roman"/>
                <a:cs typeface="Times New Roman"/>
              </a:rPr>
              <a:t>Drobná </a:t>
            </a:r>
            <a:r>
              <a:rPr sz="2000" dirty="0">
                <a:latin typeface="Times New Roman"/>
                <a:cs typeface="Times New Roman"/>
              </a:rPr>
              <a:t>poranění vždy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ošetřit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066800"/>
            <a:ext cx="7339330" cy="4573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Zdravotní</a:t>
            </a:r>
            <a:r>
              <a:rPr sz="2800" b="1" spc="-1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péče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na postižené končetině neměřit KT,  neodebírat krev, </a:t>
            </a:r>
            <a:r>
              <a:rPr sz="3200" spc="5" dirty="0">
                <a:latin typeface="Times New Roman"/>
                <a:cs typeface="Times New Roman"/>
              </a:rPr>
              <a:t>neaplikovat žádné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injekce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Výživa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udržovat přiměřenou tělesnou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hmotnost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jíst dostatek </a:t>
            </a:r>
            <a:r>
              <a:rPr sz="3200" spc="5" dirty="0">
                <a:latin typeface="Times New Roman"/>
                <a:cs typeface="Times New Roman"/>
              </a:rPr>
              <a:t>ovoce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zeleniny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nepřesolovat pokrmy, dostatečně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pít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Komplexní terapie</a:t>
            </a:r>
            <a:r>
              <a:rPr sz="4400" b="1" i="0" spc="-8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lymfedémů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probíhá ve dvou</a:t>
            </a:r>
            <a:r>
              <a:rPr sz="4400" b="1" i="0" spc="-90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fázích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81200"/>
            <a:ext cx="7620000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V první fázi </a:t>
            </a:r>
            <a:r>
              <a:rPr sz="2800" spc="-5" dirty="0" err="1">
                <a:latin typeface="Times New Roman"/>
                <a:cs typeface="Times New Roman"/>
              </a:rPr>
              <a:t>redukce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otoku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péče</a:t>
            </a:r>
            <a:r>
              <a:rPr sz="2800" dirty="0">
                <a:latin typeface="Times New Roman"/>
                <a:cs typeface="Times New Roman"/>
              </a:rPr>
              <a:t> o </a:t>
            </a:r>
            <a:r>
              <a:rPr sz="2800" dirty="0" err="1">
                <a:latin typeface="Times New Roman"/>
                <a:cs typeface="Times New Roman"/>
              </a:rPr>
              <a:t>kůži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ML  1x </a:t>
            </a:r>
            <a:r>
              <a:rPr sz="2800" dirty="0" err="1">
                <a:latin typeface="Times New Roman"/>
                <a:cs typeface="Times New Roman"/>
              </a:rPr>
              <a:t>nebo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2x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5" dirty="0" err="1">
                <a:latin typeface="Times New Roman"/>
                <a:cs typeface="Times New Roman"/>
              </a:rPr>
              <a:t>denně</a:t>
            </a:r>
            <a:r>
              <a:rPr lang="cs-CZ" sz="2800" dirty="0">
                <a:latin typeface="Times New Roman"/>
                <a:cs typeface="Times New Roman"/>
              </a:rPr>
              <a:t> p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lang="cs-CZ" sz="2800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obu</a:t>
            </a:r>
            <a:r>
              <a:rPr sz="2800" dirty="0">
                <a:latin typeface="Times New Roman"/>
                <a:cs typeface="Times New Roman"/>
              </a:rPr>
              <a:t> 30-60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min.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Následuje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přístrojová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lymfodrenáž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vícevrstevná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bandáž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cvičení</a:t>
            </a:r>
            <a:r>
              <a:rPr sz="2800" dirty="0">
                <a:latin typeface="Times New Roman"/>
                <a:cs typeface="Times New Roman"/>
              </a:rPr>
              <a:t>  2x denně.Tato fáze léčby </a:t>
            </a:r>
            <a:r>
              <a:rPr sz="2800" dirty="0" err="1">
                <a:latin typeface="Times New Roman"/>
                <a:cs typeface="Times New Roman"/>
              </a:rPr>
              <a:t>probíhá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4-6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týdnů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  <a:tab pos="1906905" algn="l"/>
                <a:tab pos="3074670" algn="l"/>
                <a:tab pos="5168900" algn="l"/>
                <a:tab pos="7196455" algn="l"/>
              </a:tabLst>
            </a:pPr>
            <a:r>
              <a:rPr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Dr</a:t>
            </a:r>
            <a:r>
              <a:rPr sz="2800" b="1" i="1" spc="5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há</a:t>
            </a:r>
            <a:r>
              <a:rPr lang="cs-CZ" sz="28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fá</a:t>
            </a:r>
            <a:r>
              <a:rPr sz="2800" b="1" i="1" spc="1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sz="28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udržova</a:t>
            </a:r>
            <a:r>
              <a:rPr sz="2800" spc="10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í</a:t>
            </a:r>
            <a:r>
              <a:rPr lang="cs-CZ" sz="2800" dirty="0">
                <a:latin typeface="Times New Roman"/>
                <a:cs typeface="Times New Roman"/>
              </a:rPr>
              <a:t> - </a:t>
            </a:r>
            <a:r>
              <a:rPr sz="2800" dirty="0" err="1">
                <a:latin typeface="Times New Roman"/>
                <a:cs typeface="Times New Roman"/>
              </a:rPr>
              <a:t>násled</a:t>
            </a:r>
            <a:r>
              <a:rPr sz="2800" spc="5" dirty="0" err="1">
                <a:latin typeface="Times New Roman"/>
                <a:cs typeface="Times New Roman"/>
              </a:rPr>
              <a:t>u</a:t>
            </a:r>
            <a:r>
              <a:rPr sz="2800" dirty="0" err="1">
                <a:latin typeface="Times New Roman"/>
                <a:cs typeface="Times New Roman"/>
              </a:rPr>
              <a:t>je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po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maximální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redukci </a:t>
            </a:r>
            <a:r>
              <a:rPr sz="2800" dirty="0">
                <a:latin typeface="Times New Roman"/>
                <a:cs typeface="Times New Roman"/>
              </a:rPr>
              <a:t>otoku a jeho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stabilizaci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415925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Doplňující léčebné</a:t>
            </a:r>
            <a:r>
              <a:rPr sz="4400" b="1" i="0" spc="-105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postupy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905000"/>
            <a:ext cx="7755255" cy="449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Samoléčba: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péče o </a:t>
            </a:r>
            <a:r>
              <a:rPr sz="2800" dirty="0">
                <a:latin typeface="Times New Roman"/>
                <a:cs typeface="Times New Roman"/>
              </a:rPr>
              <a:t>kůži, dodržování </a:t>
            </a:r>
            <a:r>
              <a:rPr sz="2800" spc="-5" dirty="0">
                <a:latin typeface="Times New Roman"/>
                <a:cs typeface="Times New Roman"/>
              </a:rPr>
              <a:t>režimových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opatření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autolymfodrenáž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přístrojovou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lymfodrenáž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pohybová </a:t>
            </a:r>
            <a:r>
              <a:rPr sz="2800" spc="-5" dirty="0">
                <a:latin typeface="Times New Roman"/>
                <a:cs typeface="Times New Roman"/>
              </a:rPr>
              <a:t>a dechová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cvičení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samoměření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končetiny</a:t>
            </a: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6235" algn="l"/>
                <a:tab pos="1961514" algn="l"/>
              </a:tabLst>
            </a:pPr>
            <a:r>
              <a:rPr sz="2800" spc="-5" dirty="0">
                <a:latin typeface="Times New Roman"/>
                <a:cs typeface="Times New Roman"/>
              </a:rPr>
              <a:t>chůze v terénu </a:t>
            </a:r>
            <a:r>
              <a:rPr sz="2800" dirty="0">
                <a:latin typeface="Times New Roman"/>
                <a:cs typeface="Times New Roman"/>
              </a:rPr>
              <a:t>„nordic walking“ (se zevní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kompresí  </a:t>
            </a:r>
            <a:r>
              <a:rPr sz="2800" dirty="0">
                <a:latin typeface="Times New Roman"/>
                <a:cs typeface="Times New Roman"/>
              </a:rPr>
              <a:t>postižené	končetiny)</a:t>
            </a:r>
          </a:p>
          <a:p>
            <a:pPr marL="355600" marR="740410" indent="-342900">
              <a:lnSpc>
                <a:spcPts val="3030"/>
              </a:lnSpc>
              <a:spcBef>
                <a:spcPts val="66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vhodné sportovní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rekreační </a:t>
            </a:r>
            <a:r>
              <a:rPr sz="2800" spc="-5" dirty="0">
                <a:latin typeface="Times New Roman"/>
                <a:cs typeface="Times New Roman"/>
              </a:rPr>
              <a:t>aktivity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(plavání,  turistika, </a:t>
            </a:r>
            <a:r>
              <a:rPr sz="2800" spc="-5" dirty="0">
                <a:latin typeface="Times New Roman"/>
                <a:cs typeface="Times New Roman"/>
              </a:rPr>
              <a:t>jízda na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kole…)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1407" y="268224"/>
            <a:ext cx="4730496" cy="625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060">
              <a:lnSpc>
                <a:spcPct val="100000"/>
              </a:lnSpc>
            </a:pPr>
            <a:r>
              <a:rPr sz="2400" i="0" spc="-200" dirty="0">
                <a:solidFill>
                  <a:srgbClr val="262626"/>
                </a:solidFill>
                <a:latin typeface="Courier New"/>
                <a:cs typeface="Courier New"/>
              </a:rPr>
              <a:t>PHSYSTE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498080" cy="1143000"/>
          </a:xfrm>
          <a:prstGeom prst="rect">
            <a:avLst/>
          </a:prstGeom>
        </p:spPr>
        <p:txBody>
          <a:bodyPr vert="horz" wrap="square" lIns="0" tIns="398272" rIns="0" bIns="0" rtlCol="0">
            <a:spAutoFit/>
          </a:bodyPr>
          <a:lstStyle/>
          <a:p>
            <a:pPr marL="2192020">
              <a:lnSpc>
                <a:spcPct val="100000"/>
              </a:lnSpc>
            </a:pPr>
            <a:r>
              <a:rPr spc="-5" dirty="0"/>
              <a:t>Psycho</a:t>
            </a:r>
            <a:r>
              <a:rPr dirty="0"/>
              <a:t>t</a:t>
            </a:r>
            <a:r>
              <a:rPr spc="-5" dirty="0"/>
              <a:t>era</a:t>
            </a:r>
            <a:r>
              <a:rPr spc="0" dirty="0"/>
              <a:t>p</a:t>
            </a:r>
            <a:r>
              <a:rPr spc="-5" dirty="0"/>
              <a:t>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2057400"/>
            <a:ext cx="7579995" cy="362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859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Je zaměřená na získání spolupráce pacienta  a jeho aktivní účasti na léčbě a </a:t>
            </a:r>
            <a:r>
              <a:rPr sz="3200" spc="5" dirty="0">
                <a:latin typeface="Times New Roman"/>
                <a:cs typeface="Times New Roman"/>
              </a:rPr>
              <a:t>úpravách  </a:t>
            </a:r>
            <a:r>
              <a:rPr sz="3200" dirty="0">
                <a:latin typeface="Times New Roman"/>
                <a:cs typeface="Times New Roman"/>
              </a:rPr>
              <a:t>životního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režimu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spc="5" dirty="0">
                <a:latin typeface="Times New Roman"/>
                <a:cs typeface="Times New Roman"/>
              </a:rPr>
              <a:t>dobré </a:t>
            </a:r>
            <a:r>
              <a:rPr sz="3200" dirty="0">
                <a:latin typeface="Times New Roman"/>
                <a:cs typeface="Times New Roman"/>
              </a:rPr>
              <a:t>je zapojení rodinného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příslušníka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informujeme pacienta o sdruženích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pacientů  s tímto </a:t>
            </a:r>
            <a:r>
              <a:rPr sz="3200" spc="5" dirty="0">
                <a:latin typeface="Times New Roman"/>
                <a:cs typeface="Times New Roman"/>
              </a:rPr>
              <a:t>onemocněním </a:t>
            </a:r>
            <a:r>
              <a:rPr sz="3200" dirty="0">
                <a:latin typeface="Times New Roman"/>
                <a:cs typeface="Times New Roman"/>
              </a:rPr>
              <a:t>- </a:t>
            </a:r>
            <a:r>
              <a:rPr sz="3200" spc="5" dirty="0">
                <a:latin typeface="Times New Roman"/>
                <a:cs typeface="Times New Roman"/>
              </a:rPr>
              <a:t>Mamma </a:t>
            </a:r>
            <a:r>
              <a:rPr sz="3200" dirty="0">
                <a:latin typeface="Times New Roman"/>
                <a:cs typeface="Times New Roman"/>
              </a:rPr>
              <a:t>Help  centrum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HK.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7508" y="902970"/>
            <a:ext cx="480949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0" dirty="0">
                <a:latin typeface="Times New Roman"/>
                <a:cs typeface="Times New Roman"/>
              </a:rPr>
              <a:t>Děkuji za</a:t>
            </a:r>
            <a:r>
              <a:rPr sz="4400" b="1" i="0" spc="-85" dirty="0">
                <a:latin typeface="Times New Roman"/>
                <a:cs typeface="Times New Roman"/>
              </a:rPr>
              <a:t> </a:t>
            </a:r>
            <a:r>
              <a:rPr sz="4400" b="1" i="0" dirty="0">
                <a:latin typeface="Times New Roman"/>
                <a:cs typeface="Times New Roman"/>
              </a:rPr>
              <a:t>pozornost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6324600" cy="474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4400" i="0" dirty="0">
                <a:latin typeface="Times New Roman"/>
                <a:cs typeface="Times New Roman"/>
              </a:rPr>
              <a:t>Anatomie lymfatického</a:t>
            </a:r>
            <a:r>
              <a:rPr sz="4400" i="0" spc="-105" dirty="0">
                <a:latin typeface="Times New Roman"/>
                <a:cs typeface="Times New Roman"/>
              </a:rPr>
              <a:t> </a:t>
            </a:r>
            <a:r>
              <a:rPr sz="4400" i="0" dirty="0">
                <a:latin typeface="Times New Roman"/>
                <a:cs typeface="Times New Roman"/>
              </a:rPr>
              <a:t>systému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05000"/>
            <a:ext cx="7466330" cy="373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645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LS začíná v </a:t>
            </a:r>
            <a:r>
              <a:rPr sz="2800" b="1" spc="-5" dirty="0">
                <a:latin typeface="Times New Roman"/>
                <a:cs typeface="Times New Roman"/>
              </a:rPr>
              <a:t>lymfatických kapilárách </a:t>
            </a:r>
            <a:r>
              <a:rPr sz="2800" dirty="0">
                <a:latin typeface="Times New Roman"/>
                <a:cs typeface="Times New Roman"/>
              </a:rPr>
              <a:t>vedoucích  podél </a:t>
            </a:r>
            <a:r>
              <a:rPr sz="2800" spc="-5" dirty="0">
                <a:latin typeface="Times New Roman"/>
                <a:cs typeface="Times New Roman"/>
              </a:rPr>
              <a:t>tepen a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žil</a:t>
            </a:r>
            <a:endParaRPr sz="2800" dirty="0">
              <a:latin typeface="Times New Roman"/>
              <a:cs typeface="Times New Roman"/>
            </a:endParaRPr>
          </a:p>
          <a:p>
            <a:pPr marL="355600" marR="70929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Lymfatické </a:t>
            </a:r>
            <a:r>
              <a:rPr sz="2800" dirty="0">
                <a:latin typeface="Times New Roman"/>
                <a:cs typeface="Times New Roman"/>
              </a:rPr>
              <a:t>kapiláry(intersticiální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lymfatické  cévy) začínají slepě </a:t>
            </a:r>
            <a:r>
              <a:rPr sz="2800" dirty="0">
                <a:latin typeface="Times New Roman"/>
                <a:cs typeface="Times New Roman"/>
              </a:rPr>
              <a:t>ve tkáňových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prostorech</a:t>
            </a: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Po </a:t>
            </a:r>
            <a:r>
              <a:rPr sz="2800" dirty="0">
                <a:latin typeface="Times New Roman"/>
                <a:cs typeface="Times New Roman"/>
              </a:rPr>
              <a:t>prostupu </a:t>
            </a:r>
            <a:r>
              <a:rPr sz="2800" spc="-5" dirty="0">
                <a:latin typeface="Times New Roman"/>
                <a:cs typeface="Times New Roman"/>
              </a:rPr>
              <a:t>již nehovoříme o </a:t>
            </a:r>
            <a:r>
              <a:rPr sz="2800" dirty="0">
                <a:latin typeface="Times New Roman"/>
                <a:cs typeface="Times New Roman"/>
              </a:rPr>
              <a:t>tkáňovém </a:t>
            </a:r>
            <a:r>
              <a:rPr sz="2800" spc="-5" dirty="0">
                <a:latin typeface="Times New Roman"/>
                <a:cs typeface="Times New Roman"/>
              </a:rPr>
              <a:t>moku,ale  o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míze(lymfě)</a:t>
            </a:r>
            <a:endParaRPr sz="2800" dirty="0">
              <a:latin typeface="Times New Roman"/>
              <a:cs typeface="Times New Roman"/>
            </a:endParaRPr>
          </a:p>
          <a:p>
            <a:pPr marL="355600" marR="696595" indent="-342900">
              <a:lnSpc>
                <a:spcPct val="111800"/>
              </a:lnSpc>
              <a:spcBef>
                <a:spcPts val="27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Stěny lymfatické </a:t>
            </a:r>
            <a:r>
              <a:rPr sz="2800" dirty="0">
                <a:latin typeface="Times New Roman"/>
                <a:cs typeface="Times New Roman"/>
              </a:rPr>
              <a:t>kapiláry jsou propustné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  </a:t>
            </a:r>
            <a:r>
              <a:rPr sz="2800" dirty="0">
                <a:latin typeface="Times New Roman"/>
                <a:cs typeface="Times New Roman"/>
              </a:rPr>
              <a:t>všechny </a:t>
            </a:r>
            <a:r>
              <a:rPr sz="2800" spc="-5" dirty="0">
                <a:latin typeface="Times New Roman"/>
                <a:cs typeface="Times New Roman"/>
              </a:rPr>
              <a:t>látky z mezibuněčných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prostor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110" rIns="0" bIns="0" rtlCol="0">
            <a:spAutoFit/>
          </a:bodyPr>
          <a:lstStyle/>
          <a:p>
            <a:pPr marL="675005">
              <a:lnSpc>
                <a:spcPct val="100000"/>
              </a:lnSpc>
            </a:pPr>
            <a:r>
              <a:rPr sz="3600" i="0" spc="-5" dirty="0">
                <a:latin typeface="Times New Roman"/>
                <a:cs typeface="Times New Roman"/>
              </a:rPr>
              <a:t>Anatomie lymfatického</a:t>
            </a:r>
            <a:r>
              <a:rPr sz="3600" i="0" spc="20" dirty="0">
                <a:latin typeface="Times New Roman"/>
                <a:cs typeface="Times New Roman"/>
              </a:rPr>
              <a:t> </a:t>
            </a:r>
            <a:r>
              <a:rPr sz="3600" i="0" spc="-5" dirty="0">
                <a:latin typeface="Times New Roman"/>
                <a:cs typeface="Times New Roman"/>
              </a:rPr>
              <a:t>systému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600200"/>
            <a:ext cx="7617459" cy="399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Lymfatické kapiláry se </a:t>
            </a:r>
            <a:r>
              <a:rPr sz="2400" dirty="0">
                <a:latin typeface="Times New Roman"/>
                <a:cs typeface="Times New Roman"/>
              </a:rPr>
              <a:t>spojují </a:t>
            </a:r>
            <a:r>
              <a:rPr sz="2400" b="1" dirty="0">
                <a:latin typeface="Times New Roman"/>
                <a:cs typeface="Times New Roman"/>
              </a:rPr>
              <a:t>v </a:t>
            </a:r>
            <a:r>
              <a:rPr sz="2400" b="1" spc="-5" dirty="0">
                <a:latin typeface="Times New Roman"/>
                <a:cs typeface="Times New Roman"/>
              </a:rPr>
              <a:t>lymfatické cévy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které  </a:t>
            </a:r>
            <a:r>
              <a:rPr sz="2400" spc="-5" dirty="0">
                <a:latin typeface="Times New Roman"/>
                <a:cs typeface="Times New Roman"/>
              </a:rPr>
              <a:t>mají </a:t>
            </a:r>
            <a:r>
              <a:rPr sz="2400" dirty="0">
                <a:latin typeface="Times New Roman"/>
                <a:cs typeface="Times New Roman"/>
              </a:rPr>
              <a:t>chlopně, které brání </a:t>
            </a:r>
            <a:r>
              <a:rPr sz="2400" spc="-5" dirty="0">
                <a:latin typeface="Times New Roman"/>
                <a:cs typeface="Times New Roman"/>
              </a:rPr>
              <a:t>zpětnému </a:t>
            </a:r>
            <a:r>
              <a:rPr sz="2400" dirty="0">
                <a:latin typeface="Times New Roman"/>
                <a:cs typeface="Times New Roman"/>
              </a:rPr>
              <a:t>toku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lymfy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Char char="•"/>
              <a:tabLst>
                <a:tab pos="356235" algn="l"/>
                <a:tab pos="1896110" algn="l"/>
                <a:tab pos="2611120" algn="l"/>
                <a:tab pos="4067175" algn="l"/>
                <a:tab pos="4358005" algn="l"/>
                <a:tab pos="5320030" algn="l"/>
                <a:tab pos="6466205" algn="l"/>
                <a:tab pos="7467600" algn="l"/>
              </a:tabLst>
            </a:pPr>
            <a:r>
              <a:rPr sz="2400" dirty="0">
                <a:latin typeface="Times New Roman"/>
                <a:cs typeface="Times New Roman"/>
              </a:rPr>
              <a:t>Lym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ické	c</a:t>
            </a:r>
            <a:r>
              <a:rPr sz="2400" spc="5" dirty="0">
                <a:latin typeface="Times New Roman"/>
                <a:cs typeface="Times New Roman"/>
              </a:rPr>
              <a:t>é</a:t>
            </a:r>
            <a:r>
              <a:rPr sz="2400" dirty="0">
                <a:latin typeface="Times New Roman"/>
                <a:cs typeface="Times New Roman"/>
              </a:rPr>
              <a:t>vy	n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j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	v	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S,v	</a:t>
            </a:r>
            <a:r>
              <a:rPr sz="2400" spc="-5" dirty="0">
                <a:latin typeface="Times New Roman"/>
                <a:cs typeface="Times New Roman"/>
              </a:rPr>
              <a:t>ko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,	z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ch	a</a:t>
            </a: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chrupavkách.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9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Duktus thoracicus </a:t>
            </a:r>
            <a:r>
              <a:rPr sz="2400" dirty="0">
                <a:latin typeface="Times New Roman"/>
                <a:cs typeface="Times New Roman"/>
              </a:rPr>
              <a:t>- sbírá </a:t>
            </a:r>
            <a:r>
              <a:rPr sz="2400" spc="-5" dirty="0">
                <a:latin typeface="Times New Roman"/>
                <a:cs typeface="Times New Roman"/>
              </a:rPr>
              <a:t>lymfu </a:t>
            </a:r>
            <a:r>
              <a:rPr sz="2400" dirty="0">
                <a:latin typeface="Times New Roman"/>
                <a:cs typeface="Times New Roman"/>
              </a:rPr>
              <a:t>z obou DK, pánve,  břicha, L </a:t>
            </a:r>
            <a:r>
              <a:rPr sz="2400" spc="-5" dirty="0">
                <a:latin typeface="Times New Roman"/>
                <a:cs typeface="Times New Roman"/>
              </a:rPr>
              <a:t>poloviny </a:t>
            </a:r>
            <a:r>
              <a:rPr sz="2400" dirty="0">
                <a:latin typeface="Times New Roman"/>
                <a:cs typeface="Times New Roman"/>
              </a:rPr>
              <a:t>hrudníku, </a:t>
            </a:r>
            <a:r>
              <a:rPr sz="2400" spc="-5" dirty="0">
                <a:latin typeface="Times New Roman"/>
                <a:cs typeface="Times New Roman"/>
              </a:rPr>
              <a:t>LHK </a:t>
            </a:r>
            <a:r>
              <a:rPr sz="2400" dirty="0">
                <a:latin typeface="Times New Roman"/>
                <a:cs typeface="Times New Roman"/>
              </a:rPr>
              <a:t>a z L </a:t>
            </a:r>
            <a:r>
              <a:rPr sz="2400" spc="-5" dirty="0">
                <a:latin typeface="Times New Roman"/>
                <a:cs typeface="Times New Roman"/>
              </a:rPr>
              <a:t>poloviny </a:t>
            </a:r>
            <a:r>
              <a:rPr sz="2400" dirty="0">
                <a:latin typeface="Times New Roman"/>
                <a:cs typeface="Times New Roman"/>
              </a:rPr>
              <a:t>hlavy a  krku.</a:t>
            </a:r>
          </a:p>
          <a:p>
            <a:pPr>
              <a:lnSpc>
                <a:spcPct val="100000"/>
              </a:lnSpc>
              <a:spcBef>
                <a:spcPts val="6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74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Duktus lymfaticus dexter </a:t>
            </a:r>
            <a:r>
              <a:rPr sz="2400" dirty="0">
                <a:latin typeface="Times New Roman"/>
                <a:cs typeface="Times New Roman"/>
              </a:rPr>
              <a:t>- sbírá </a:t>
            </a:r>
            <a:r>
              <a:rPr sz="2400" spc="-5" dirty="0">
                <a:latin typeface="Times New Roman"/>
                <a:cs typeface="Times New Roman"/>
              </a:rPr>
              <a:t>lymfu </a:t>
            </a:r>
            <a:r>
              <a:rPr sz="2400" dirty="0">
                <a:latin typeface="Times New Roman"/>
                <a:cs typeface="Times New Roman"/>
              </a:rPr>
              <a:t>z pravé  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poloviny</a:t>
            </a:r>
          </a:p>
          <a:p>
            <a:pPr marL="355600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hrudníku, PHK a axily a z P poloviny hlavy a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krku.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1841</Words>
  <Application>Microsoft Office PowerPoint</Application>
  <PresentationFormat>Předvádění na obrazovce (4:3)</PresentationFormat>
  <Paragraphs>362</Paragraphs>
  <Slides>71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9" baseType="lpstr">
      <vt:lpstr>Arial</vt:lpstr>
      <vt:lpstr>Courier New</vt:lpstr>
      <vt:lpstr>Gill Sans MT</vt:lpstr>
      <vt:lpstr>Symbol</vt:lpstr>
      <vt:lpstr>Times New Roman</vt:lpstr>
      <vt:lpstr>Verdana</vt:lpstr>
      <vt:lpstr>Wingdings 2</vt:lpstr>
      <vt:lpstr>Slunovrat</vt:lpstr>
      <vt:lpstr>Lymfodrenážní masáže</vt:lpstr>
      <vt:lpstr>Lymfedém</vt:lpstr>
      <vt:lpstr>Lymfedém</vt:lpstr>
      <vt:lpstr>Prezentace aplikace PowerPoint</vt:lpstr>
      <vt:lpstr>Lymfatický systém a jeho funkce</vt:lpstr>
      <vt:lpstr>LS je složen z těchto částí:</vt:lpstr>
      <vt:lpstr>PHSYSTE</vt:lpstr>
      <vt:lpstr>Anatomie lymfatického systému</vt:lpstr>
      <vt:lpstr>Anatomie lymfatického systému</vt:lpstr>
      <vt:lpstr>Prezentace aplikace PowerPoint</vt:lpstr>
      <vt:lpstr>Prezentace aplikace PowerPoint</vt:lpstr>
      <vt:lpstr>Lymfatické uzliny</vt:lpstr>
      <vt:lpstr>Lymfatické uzliny</vt:lpstr>
      <vt:lpstr>Lymfatické orgány</vt:lpstr>
      <vt:lpstr>Slezina</vt:lpstr>
      <vt:lpstr>Lymfa</vt:lpstr>
      <vt:lpstr>Lymfatický systém a jeho selhání</vt:lpstr>
      <vt:lpstr>Prezentace aplikace PowerPoint</vt:lpstr>
      <vt:lpstr>Primární lymfedém se tedy může objevit po  narození, může být vyvolán virovým  onemocněním, hormonálními změnami, v  těhotenství, v menopauze</vt:lpstr>
      <vt:lpstr>Sekundární lymfedém</vt:lpstr>
      <vt:lpstr>Lokalizace lymfedému</vt:lpstr>
      <vt:lpstr>Klinická stádia lymfedému</vt:lpstr>
      <vt:lpstr>Elefantiáza</vt:lpstr>
      <vt:lpstr>Diagnostika lymfedému</vt:lpstr>
      <vt:lpstr>Prezentace aplikace PowerPoint</vt:lpstr>
      <vt:lpstr>Erysipel</vt:lpstr>
      <vt:lpstr>Stermmerovo znamení</vt:lpstr>
      <vt:lpstr>SCHÉMA RACIONÁLNÍ LÉČBY  LYMFEDÉMU</vt:lpstr>
      <vt:lpstr>Strategie základní léčby KDT</vt:lpstr>
      <vt:lpstr>Lymfatická drenáž – manuální a přístrojová</vt:lpstr>
      <vt:lpstr>Pro porovnání:</vt:lpstr>
      <vt:lpstr>Hlavní zásady provádění manuální lymfodrenáže</vt:lpstr>
      <vt:lpstr>Jizva</vt:lpstr>
      <vt:lpstr>Jizva</vt:lpstr>
      <vt:lpstr>Prezentace aplikace PowerPoint</vt:lpstr>
      <vt:lpstr>Prezentace aplikace PowerPoint</vt:lpstr>
      <vt:lpstr>Hmaty při manuální lymfodrenáži</vt:lpstr>
      <vt:lpstr>Prezentace aplikace PowerPoint</vt:lpstr>
      <vt:lpstr>Prezentace aplikace PowerPoint</vt:lpstr>
      <vt:lpstr>Prezentace aplikace PowerPoint</vt:lpstr>
      <vt:lpstr>Prezentace aplikace PowerPoint</vt:lpstr>
      <vt:lpstr>Přístrojová mízní lymfodrenáž</vt:lpstr>
      <vt:lpstr>Lymfoven</vt:lpstr>
      <vt:lpstr>Lymfoven s návlekem</vt:lpstr>
      <vt:lpstr>Prezentace aplikace PowerPoint</vt:lpstr>
      <vt:lpstr>Indikace ML a přístrojové kompresivní terapie</vt:lpstr>
      <vt:lpstr>Indikace ve sportu a v civilním životě</vt:lpstr>
      <vt:lpstr>Kontraindikace</vt:lpstr>
      <vt:lpstr>Komplikace lymfedému</vt:lpstr>
      <vt:lpstr>Zevní komprese končetiny bandáží, návlekem</vt:lpstr>
      <vt:lpstr>Typy bandáží</vt:lpstr>
      <vt:lpstr>Mobiderm</vt:lpstr>
      <vt:lpstr>Prezentace aplikace PowerPoint</vt:lpstr>
      <vt:lpstr>Účinky kompresivní bandáže</vt:lpstr>
      <vt:lpstr>Kontraindikace kompresivní terapie</vt:lpstr>
      <vt:lpstr>Cvičení při lymfedému končetiny</vt:lpstr>
      <vt:lpstr>Polohování</vt:lpstr>
      <vt:lpstr>Dechová gymnastika</vt:lpstr>
      <vt:lpstr>Prezentace aplikace PowerPoint</vt:lpstr>
      <vt:lpstr>Prezentace aplikace PowerPoint</vt:lpstr>
      <vt:lpstr>Tahová cvičení</vt:lpstr>
      <vt:lpstr>Cvičení s kompresivní bandáží</vt:lpstr>
      <vt:lpstr>Cvičení ve vodě</vt:lpstr>
      <vt:lpstr>Zásady při cvičení</vt:lpstr>
      <vt:lpstr>Režimová opatření u nemocných s lymfedémem I</vt:lpstr>
      <vt:lpstr>Režimová opatření u nemocných  s lymfedémem II</vt:lpstr>
      <vt:lpstr>Prezentace aplikace PowerPoint</vt:lpstr>
      <vt:lpstr>Komplexní terapie lymfedémů probíhá ve dvou fázích</vt:lpstr>
      <vt:lpstr>Doplňující léčebné postupy</vt:lpstr>
      <vt:lpstr>Psychoterapie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Jahoda</dc:creator>
  <cp:lastModifiedBy>ivana.jahodova@gmail.com</cp:lastModifiedBy>
  <cp:revision>17</cp:revision>
  <dcterms:created xsi:type="dcterms:W3CDTF">2016-02-22T08:14:06Z</dcterms:created>
  <dcterms:modified xsi:type="dcterms:W3CDTF">2018-10-08T20:48:38Z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2016-02-22T00:00:00Z</vt:filetime>
  </property>
</Properties>
</file>