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323" r:id="rId39"/>
    <p:sldId id="325" r:id="rId40"/>
    <p:sldId id="326" r:id="rId41"/>
    <p:sldId id="324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</p:sldIdLst>
  <p:sldSz cx="9144000" cy="6858000" type="screen4x3"/>
  <p:notesSz cx="9144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10/8/2018</a:t>
            </a:fld>
            <a:endParaRPr lang="en-US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Elipsa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10/8/2018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10/8/2018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10/8/2018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10/8/2018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10/8/2018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10/8/2018</a:t>
            </a:fld>
            <a:endParaRPr lang="en-US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5920" y="2221840"/>
            <a:ext cx="7498080" cy="661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875">
              <a:lnSpc>
                <a:spcPct val="100000"/>
              </a:lnSpc>
            </a:pPr>
            <a:r>
              <a:rPr dirty="0"/>
              <a:t>Lymfodrenážní</a:t>
            </a:r>
            <a:r>
              <a:rPr spc="-80" dirty="0"/>
              <a:t> </a:t>
            </a:r>
            <a:r>
              <a:rPr dirty="0"/>
              <a:t>masá</a:t>
            </a:r>
            <a:r>
              <a:rPr dirty="0">
                <a:cs typeface="Times New Roman"/>
              </a:rPr>
              <a:t>ž</a:t>
            </a:r>
            <a:r>
              <a:rPr dirty="0"/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43400" y="5029200"/>
            <a:ext cx="4495800" cy="4991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s-CZ" sz="3200" dirty="0">
                <a:latin typeface="Times New Roman"/>
                <a:cs typeface="Times New Roman"/>
              </a:rPr>
              <a:t>Mgr. Ivana Jahodová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4416" y="512063"/>
            <a:ext cx="5193791" cy="55839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45535" y="6364223"/>
            <a:ext cx="890015" cy="3901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18132" y="376427"/>
            <a:ext cx="5165090" cy="0"/>
          </a:xfrm>
          <a:custGeom>
            <a:avLst/>
            <a:gdLst/>
            <a:ahLst/>
            <a:cxnLst/>
            <a:rect l="l" t="t" r="r" b="b"/>
            <a:pathLst>
              <a:path w="5165090">
                <a:moveTo>
                  <a:pt x="0" y="0"/>
                </a:moveTo>
                <a:lnTo>
                  <a:pt x="5164836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18132" y="6637019"/>
            <a:ext cx="1346200" cy="0"/>
          </a:xfrm>
          <a:custGeom>
            <a:avLst/>
            <a:gdLst/>
            <a:ahLst/>
            <a:cxnLst/>
            <a:rect l="l" t="t" r="r" b="b"/>
            <a:pathLst>
              <a:path w="1346200">
                <a:moveTo>
                  <a:pt x="0" y="0"/>
                </a:moveTo>
                <a:lnTo>
                  <a:pt x="1345692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029204" y="6342126"/>
            <a:ext cx="7937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spc="45" dirty="0">
                <a:solidFill>
                  <a:srgbClr val="828375"/>
                </a:solidFill>
                <a:latin typeface="Times New Roman"/>
                <a:cs typeface="Times New Roman"/>
              </a:rPr>
              <a:t>7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644154" y="6363694"/>
            <a:ext cx="0" cy="126364"/>
          </a:xfrm>
          <a:custGeom>
            <a:avLst/>
            <a:gdLst/>
            <a:ahLst/>
            <a:cxnLst/>
            <a:rect l="l" t="t" r="r" b="b"/>
            <a:pathLst>
              <a:path h="126364">
                <a:moveTo>
                  <a:pt x="0" y="0"/>
                </a:moveTo>
                <a:lnTo>
                  <a:pt x="0" y="125945"/>
                </a:lnTo>
              </a:path>
            </a:pathLst>
          </a:custGeom>
          <a:ln w="39048">
            <a:solidFill>
              <a:srgbClr val="E4E6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383822" y="6369291"/>
            <a:ext cx="59690" cy="118745"/>
          </a:xfrm>
          <a:custGeom>
            <a:avLst/>
            <a:gdLst/>
            <a:ahLst/>
            <a:cxnLst/>
            <a:rect l="l" t="t" r="r" b="b"/>
            <a:pathLst>
              <a:path w="59689" h="118745">
                <a:moveTo>
                  <a:pt x="0" y="0"/>
                </a:moveTo>
                <a:lnTo>
                  <a:pt x="59100" y="0"/>
                </a:lnTo>
                <a:lnTo>
                  <a:pt x="59100" y="118287"/>
                </a:lnTo>
                <a:lnTo>
                  <a:pt x="0" y="118287"/>
                </a:lnTo>
                <a:lnTo>
                  <a:pt x="0" y="0"/>
                </a:lnTo>
                <a:close/>
              </a:path>
            </a:pathLst>
          </a:custGeom>
          <a:solidFill>
            <a:srgbClr val="E4E6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886985" y="6369291"/>
            <a:ext cx="0" cy="118745"/>
          </a:xfrm>
          <a:custGeom>
            <a:avLst/>
            <a:gdLst/>
            <a:ahLst/>
            <a:cxnLst/>
            <a:rect l="l" t="t" r="r" b="b"/>
            <a:pathLst>
              <a:path h="118745">
                <a:moveTo>
                  <a:pt x="0" y="0"/>
                </a:moveTo>
                <a:lnTo>
                  <a:pt x="0" y="118287"/>
                </a:lnTo>
              </a:path>
            </a:pathLst>
          </a:custGeom>
          <a:ln w="28883">
            <a:solidFill>
              <a:srgbClr val="E4E6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635755" y="6363461"/>
            <a:ext cx="233299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i="1" spc="95" dirty="0">
                <a:solidFill>
                  <a:srgbClr val="828375"/>
                </a:solidFill>
                <a:latin typeface="Arial"/>
                <a:cs typeface="Arial"/>
              </a:rPr>
              <a:t>l</a:t>
            </a:r>
            <a:r>
              <a:rPr sz="750" i="1" spc="-25" dirty="0">
                <a:solidFill>
                  <a:srgbClr val="828375"/>
                </a:solidFill>
                <a:latin typeface="Arial"/>
                <a:cs typeface="Arial"/>
              </a:rPr>
              <a:t> </a:t>
            </a:r>
            <a:r>
              <a:rPr sz="750" i="1" spc="80" dirty="0">
                <a:solidFill>
                  <a:srgbClr val="828375"/>
                </a:solidFill>
                <a:latin typeface="Arial"/>
                <a:cs typeface="Arial"/>
              </a:rPr>
              <a:t>""ME.\Y</a:t>
            </a:r>
            <a:r>
              <a:rPr sz="750" i="1" spc="-30" dirty="0">
                <a:solidFill>
                  <a:srgbClr val="828375"/>
                </a:solidFill>
                <a:latin typeface="Arial"/>
                <a:cs typeface="Arial"/>
              </a:rPr>
              <a:t> </a:t>
            </a:r>
            <a:r>
              <a:rPr sz="750" i="1" spc="114" dirty="0">
                <a:solidFill>
                  <a:srgbClr val="828375"/>
                </a:solidFill>
                <a:latin typeface="Arial"/>
                <a:cs typeface="Arial"/>
              </a:rPr>
              <a:t>J4Í7\J</a:t>
            </a:r>
            <a:r>
              <a:rPr sz="750" i="1" spc="-90" dirty="0">
                <a:solidFill>
                  <a:srgbClr val="828375"/>
                </a:solidFill>
                <a:latin typeface="Arial"/>
                <a:cs typeface="Arial"/>
              </a:rPr>
              <a:t> </a:t>
            </a:r>
            <a:r>
              <a:rPr sz="750" b="1" i="1" spc="20" dirty="0">
                <a:solidFill>
                  <a:srgbClr val="939587"/>
                </a:solidFill>
                <a:latin typeface="Times New Roman"/>
                <a:cs typeface="Times New Roman"/>
              </a:rPr>
              <a:t>A</a:t>
            </a:r>
            <a:r>
              <a:rPr sz="750" b="1" i="1" spc="15" dirty="0">
                <a:solidFill>
                  <a:srgbClr val="939587"/>
                </a:solidFill>
                <a:latin typeface="Times New Roman"/>
                <a:cs typeface="Times New Roman"/>
              </a:rPr>
              <a:t> </a:t>
            </a:r>
            <a:r>
              <a:rPr sz="750" i="1" spc="150" dirty="0">
                <a:solidFill>
                  <a:srgbClr val="ACAEA5"/>
                </a:solidFill>
                <a:latin typeface="Arial"/>
                <a:cs typeface="Arial"/>
              </a:rPr>
              <a:t>,</a:t>
            </a:r>
            <a:r>
              <a:rPr sz="750" i="1" spc="150" dirty="0">
                <a:solidFill>
                  <a:srgbClr val="828375"/>
                </a:solidFill>
                <a:latin typeface="Arial"/>
                <a:cs typeface="Arial"/>
              </a:rPr>
              <a:t>,b„TERĚ</a:t>
            </a:r>
            <a:r>
              <a:rPr sz="750" i="1" spc="35" dirty="0">
                <a:solidFill>
                  <a:srgbClr val="828375"/>
                </a:solidFill>
                <a:latin typeface="Arial"/>
                <a:cs typeface="Arial"/>
              </a:rPr>
              <a:t> </a:t>
            </a:r>
            <a:r>
              <a:rPr sz="700" spc="95" dirty="0">
                <a:solidFill>
                  <a:srgbClr val="828375"/>
                </a:solidFill>
                <a:latin typeface="Arial"/>
                <a:cs typeface="Arial"/>
              </a:rPr>
              <a:t>\fÍZ</a:t>
            </a:r>
            <a:r>
              <a:rPr sz="700" spc="95" dirty="0">
                <a:solidFill>
                  <a:srgbClr val="ACAEA5"/>
                </a:solidFill>
                <a:latin typeface="Arial"/>
                <a:cs typeface="Arial"/>
              </a:rPr>
              <a:t>.</a:t>
            </a:r>
            <a:r>
              <a:rPr sz="700" spc="95" dirty="0">
                <a:solidFill>
                  <a:srgbClr val="828375"/>
                </a:solidFill>
                <a:latin typeface="Arial"/>
                <a:cs typeface="Arial"/>
              </a:rPr>
              <a:t>\</a:t>
            </a:r>
            <a:r>
              <a:rPr sz="700" spc="-100" dirty="0">
                <a:solidFill>
                  <a:srgbClr val="828375"/>
                </a:solidFill>
                <a:latin typeface="Arial"/>
                <a:cs typeface="Arial"/>
              </a:rPr>
              <a:t> </a:t>
            </a:r>
            <a:r>
              <a:rPr sz="700" spc="135" dirty="0">
                <a:solidFill>
                  <a:srgbClr val="828375"/>
                </a:solidFill>
                <a:latin typeface="Arial"/>
                <a:cs typeface="Arial"/>
              </a:rPr>
              <a:t>/</a:t>
            </a:r>
            <a:r>
              <a:rPr sz="700" spc="-5" dirty="0">
                <a:solidFill>
                  <a:srgbClr val="828375"/>
                </a:solidFill>
                <a:latin typeface="Arial"/>
                <a:cs typeface="Arial"/>
              </a:rPr>
              <a:t> </a:t>
            </a:r>
            <a:r>
              <a:rPr sz="700" spc="180" dirty="0">
                <a:solidFill>
                  <a:srgbClr val="939587"/>
                </a:solidFill>
                <a:latin typeface="Arial"/>
                <a:cs typeface="Arial"/>
              </a:rPr>
              <a:t>L7/J\</a:t>
            </a:r>
            <a:r>
              <a:rPr sz="700" spc="180" dirty="0">
                <a:solidFill>
                  <a:srgbClr val="ACAEA5"/>
                </a:solidFill>
                <a:latin typeface="Arial"/>
                <a:cs typeface="Arial"/>
              </a:rPr>
              <a:t>'</a:t>
            </a:r>
            <a:r>
              <a:rPr sz="700" spc="180" dirty="0">
                <a:solidFill>
                  <a:srgbClr val="828375"/>
                </a:solidFill>
                <a:latin typeface="Arial"/>
                <a:cs typeface="Arial"/>
              </a:rPr>
              <a:t>)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782843" y="6475289"/>
            <a:ext cx="0" cy="133985"/>
          </a:xfrm>
          <a:custGeom>
            <a:avLst/>
            <a:gdLst/>
            <a:ahLst/>
            <a:cxnLst/>
            <a:rect l="l" t="t" r="r" b="b"/>
            <a:pathLst>
              <a:path h="133984">
                <a:moveTo>
                  <a:pt x="0" y="0"/>
                </a:moveTo>
                <a:lnTo>
                  <a:pt x="0" y="133449"/>
                </a:lnTo>
              </a:path>
            </a:pathLst>
          </a:custGeom>
          <a:ln w="28194">
            <a:solidFill>
              <a:srgbClr val="E4E6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117340" y="6475984"/>
            <a:ext cx="1699260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55" dirty="0">
                <a:solidFill>
                  <a:srgbClr val="939587"/>
                </a:solidFill>
                <a:latin typeface="Arial"/>
                <a:cs typeface="Arial"/>
              </a:rPr>
              <a:t>rtn1,</a:t>
            </a:r>
            <a:r>
              <a:rPr sz="800" spc="55" dirty="0">
                <a:solidFill>
                  <a:srgbClr val="828375"/>
                </a:solidFill>
                <a:latin typeface="Times New Roman"/>
                <a:cs typeface="Times New Roman"/>
              </a:rPr>
              <a:t>hrudru. </a:t>
            </a:r>
            <a:r>
              <a:rPr sz="750" spc="40" dirty="0">
                <a:solidFill>
                  <a:srgbClr val="828375"/>
                </a:solidFill>
                <a:latin typeface="Times New Roman"/>
                <a:cs typeface="Times New Roman"/>
              </a:rPr>
              <a:t>bederní </a:t>
            </a:r>
            <a:r>
              <a:rPr sz="800" spc="30" dirty="0">
                <a:solidFill>
                  <a:srgbClr val="939587"/>
                </a:solidFill>
                <a:latin typeface="Times New Roman"/>
                <a:cs typeface="Times New Roman"/>
              </a:rPr>
              <a:t>a </a:t>
            </a:r>
            <a:r>
              <a:rPr sz="800" spc="-70" dirty="0">
                <a:solidFill>
                  <a:srgbClr val="939587"/>
                </a:solidFill>
                <a:latin typeface="Times New Roman"/>
                <a:cs typeface="Times New Roman"/>
              </a:rPr>
              <a:t>k    </a:t>
            </a:r>
            <a:r>
              <a:rPr sz="800" spc="10" dirty="0">
                <a:solidFill>
                  <a:srgbClr val="939587"/>
                </a:solidFill>
                <a:latin typeface="Times New Roman"/>
                <a:cs typeface="Times New Roman"/>
              </a:rPr>
              <a:t>čelm   </a:t>
            </a:r>
            <a:r>
              <a:rPr sz="700" b="1" spc="-105" dirty="0">
                <a:solidFill>
                  <a:srgbClr val="939587"/>
                </a:solidFill>
                <a:latin typeface="Arial"/>
                <a:cs typeface="Arial"/>
              </a:rPr>
              <a:t>1 1    </a:t>
            </a:r>
            <a:r>
              <a:rPr sz="800" spc="25" dirty="0">
                <a:solidFill>
                  <a:srgbClr val="939587"/>
                </a:solidFill>
                <a:latin typeface="Times New Roman"/>
                <a:cs typeface="Times New Roman"/>
              </a:rPr>
              <a:t>3)</a:t>
            </a:r>
            <a:r>
              <a:rPr sz="800" spc="25" dirty="0">
                <a:solidFill>
                  <a:srgbClr val="ACAEA5"/>
                </a:solidFill>
                <a:latin typeface="Times New Roman"/>
                <a:cs typeface="Times New Roman"/>
              </a:rPr>
              <a:t>.</a:t>
            </a:r>
            <a:endParaRPr sz="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57400" y="1219136"/>
            <a:ext cx="5048250" cy="51737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5280" rIns="0" bIns="0" rtlCol="0">
            <a:spAutoFit/>
          </a:bodyPr>
          <a:lstStyle/>
          <a:p>
            <a:pPr marL="1481455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Lymfatické</a:t>
            </a:r>
            <a:r>
              <a:rPr sz="4400" b="1" i="0" spc="-110" dirty="0">
                <a:latin typeface="Times New Roman"/>
                <a:cs typeface="Times New Roman"/>
              </a:rPr>
              <a:t> </a:t>
            </a:r>
            <a:r>
              <a:rPr sz="4400" b="1" i="0" dirty="0">
                <a:latin typeface="Times New Roman"/>
                <a:cs typeface="Times New Roman"/>
              </a:rPr>
              <a:t>uzliny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800" y="1524000"/>
            <a:ext cx="4512310" cy="35932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jsou </a:t>
            </a:r>
            <a:r>
              <a:rPr sz="2400" spc="-5" dirty="0">
                <a:latin typeface="Times New Roman"/>
                <a:cs typeface="Times New Roman"/>
              </a:rPr>
              <a:t>oválného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ledvinovitého</a:t>
            </a:r>
            <a:endParaRPr sz="2400" dirty="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tvaru-velikost </a:t>
            </a:r>
            <a:r>
              <a:rPr sz="2400" spc="-5" dirty="0">
                <a:latin typeface="Times New Roman"/>
                <a:cs typeface="Times New Roman"/>
              </a:rPr>
              <a:t>1 </a:t>
            </a:r>
            <a:r>
              <a:rPr sz="2400" spc="-15" dirty="0">
                <a:latin typeface="Times New Roman"/>
                <a:cs typeface="Times New Roman"/>
              </a:rPr>
              <a:t>mm </a:t>
            </a:r>
            <a:r>
              <a:rPr sz="2400" spc="-5" dirty="0">
                <a:latin typeface="Times New Roman"/>
                <a:cs typeface="Times New Roman"/>
              </a:rPr>
              <a:t>- 3,5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cm</a:t>
            </a:r>
            <a:endParaRPr sz="2400" dirty="0">
              <a:latin typeface="Times New Roman"/>
              <a:cs typeface="Times New Roman"/>
            </a:endParaRPr>
          </a:p>
          <a:p>
            <a:pPr marL="355600" marR="19431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jsou </a:t>
            </a:r>
            <a:r>
              <a:rPr sz="2400" spc="-5" dirty="0">
                <a:latin typeface="Times New Roman"/>
                <a:cs typeface="Times New Roman"/>
              </a:rPr>
              <a:t>uspořádány v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řetězcích  a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skupinách</a:t>
            </a:r>
            <a:endParaRPr sz="2400" dirty="0">
              <a:latin typeface="Times New Roman"/>
              <a:cs typeface="Times New Roman"/>
            </a:endParaRPr>
          </a:p>
          <a:p>
            <a:pPr marL="355600" marR="19685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tvorba </a:t>
            </a:r>
            <a:r>
              <a:rPr sz="2400" spc="-5" dirty="0">
                <a:latin typeface="Times New Roman"/>
                <a:cs typeface="Times New Roman"/>
              </a:rPr>
              <a:t>lymfocytů, </a:t>
            </a:r>
            <a:r>
              <a:rPr sz="2400" dirty="0">
                <a:latin typeface="Times New Roman"/>
                <a:cs typeface="Times New Roman"/>
              </a:rPr>
              <a:t>protilátek  </a:t>
            </a:r>
            <a:r>
              <a:rPr sz="2400" spc="-5" dirty="0">
                <a:latin typeface="Times New Roman"/>
                <a:cs typeface="Times New Roman"/>
              </a:rPr>
              <a:t>imunitního systému,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zadržují  </a:t>
            </a:r>
            <a:r>
              <a:rPr sz="2400" dirty="0">
                <a:latin typeface="Times New Roman"/>
                <a:cs typeface="Times New Roman"/>
              </a:rPr>
              <a:t>toxické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látky</a:t>
            </a:r>
            <a:endParaRPr sz="24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Times New Roman"/>
              <a:buChar char="•"/>
              <a:tabLst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v organismu je </a:t>
            </a:r>
            <a:r>
              <a:rPr sz="2400" dirty="0">
                <a:latin typeface="Times New Roman"/>
                <a:cs typeface="Times New Roman"/>
              </a:rPr>
              <a:t>přibližně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450</a:t>
            </a:r>
          </a:p>
          <a:p>
            <a:pPr marL="3556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lymfatických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uzlin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81600" y="3048000"/>
            <a:ext cx="3962400" cy="3519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5280" rIns="0" bIns="0" rtlCol="0">
            <a:spAutoFit/>
          </a:bodyPr>
          <a:lstStyle/>
          <a:p>
            <a:pPr marL="1481455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Lymfatické</a:t>
            </a:r>
            <a:r>
              <a:rPr sz="4400" b="1" i="0" spc="-110" dirty="0">
                <a:latin typeface="Times New Roman"/>
                <a:cs typeface="Times New Roman"/>
              </a:rPr>
              <a:t> </a:t>
            </a:r>
            <a:r>
              <a:rPr sz="4400" b="1" i="0" dirty="0">
                <a:latin typeface="Times New Roman"/>
                <a:cs typeface="Times New Roman"/>
              </a:rPr>
              <a:t>uzliny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5800" y="1981200"/>
            <a:ext cx="3810000" cy="411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1037" y="1976437"/>
            <a:ext cx="3819525" cy="4124325"/>
          </a:xfrm>
          <a:custGeom>
            <a:avLst/>
            <a:gdLst/>
            <a:ahLst/>
            <a:cxnLst/>
            <a:rect l="l" t="t" r="r" b="b"/>
            <a:pathLst>
              <a:path w="3819525" h="4124325">
                <a:moveTo>
                  <a:pt x="0" y="4124325"/>
                </a:moveTo>
                <a:lnTo>
                  <a:pt x="3819525" y="4124325"/>
                </a:lnTo>
                <a:lnTo>
                  <a:pt x="3819525" y="0"/>
                </a:lnTo>
                <a:lnTo>
                  <a:pt x="0" y="0"/>
                </a:lnTo>
                <a:lnTo>
                  <a:pt x="0" y="4124325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48200" y="1981200"/>
            <a:ext cx="3810000" cy="4114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43373" y="1976437"/>
            <a:ext cx="3819525" cy="4124325"/>
          </a:xfrm>
          <a:custGeom>
            <a:avLst/>
            <a:gdLst/>
            <a:ahLst/>
            <a:cxnLst/>
            <a:rect l="l" t="t" r="r" b="b"/>
            <a:pathLst>
              <a:path w="3819525" h="4124325">
                <a:moveTo>
                  <a:pt x="0" y="4124325"/>
                </a:moveTo>
                <a:lnTo>
                  <a:pt x="3819525" y="4124325"/>
                </a:lnTo>
                <a:lnTo>
                  <a:pt x="3819525" y="0"/>
                </a:lnTo>
                <a:lnTo>
                  <a:pt x="0" y="0"/>
                </a:lnTo>
                <a:lnTo>
                  <a:pt x="0" y="4124325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0560" rIns="0" bIns="0" rtlCol="0">
            <a:spAutoFit/>
          </a:bodyPr>
          <a:lstStyle/>
          <a:p>
            <a:pPr marL="1371600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Lymfatické</a:t>
            </a:r>
            <a:r>
              <a:rPr sz="4400" b="1" i="0" spc="-110" dirty="0">
                <a:latin typeface="Times New Roman"/>
                <a:cs typeface="Times New Roman"/>
              </a:rPr>
              <a:t> </a:t>
            </a:r>
            <a:r>
              <a:rPr sz="4400" b="1" i="0" dirty="0">
                <a:latin typeface="Times New Roman"/>
                <a:cs typeface="Times New Roman"/>
              </a:rPr>
              <a:t>orgány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3000" y="1981200"/>
            <a:ext cx="7584440" cy="3852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Times New Roman"/>
              <a:buChar char="•"/>
              <a:tabLst>
                <a:tab pos="35623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Lymfatické </a:t>
            </a:r>
            <a:r>
              <a:rPr sz="2800" b="1" dirty="0">
                <a:latin typeface="Times New Roman"/>
                <a:cs typeface="Times New Roman"/>
              </a:rPr>
              <a:t>orgány </a:t>
            </a:r>
            <a:r>
              <a:rPr sz="2800" spc="-5" dirty="0">
                <a:latin typeface="Times New Roman"/>
                <a:cs typeface="Times New Roman"/>
              </a:rPr>
              <a:t>se </a:t>
            </a:r>
            <a:r>
              <a:rPr sz="2800" dirty="0">
                <a:latin typeface="Times New Roman"/>
                <a:cs typeface="Times New Roman"/>
              </a:rPr>
              <a:t>dělí </a:t>
            </a:r>
            <a:r>
              <a:rPr sz="2800" spc="-5" dirty="0">
                <a:latin typeface="Times New Roman"/>
                <a:cs typeface="Times New Roman"/>
              </a:rPr>
              <a:t>na centrální a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periferní</a:t>
            </a:r>
          </a:p>
          <a:p>
            <a:pPr marL="927100" lvl="1" indent="-560705">
              <a:lnSpc>
                <a:spcPct val="100000"/>
              </a:lnSpc>
              <a:spcBef>
                <a:spcPts val="670"/>
              </a:spcBef>
              <a:buFont typeface="Times New Roman"/>
              <a:buChar char="-"/>
              <a:tabLst>
                <a:tab pos="575310" algn="l"/>
              </a:tabLst>
            </a:pPr>
            <a:r>
              <a:rPr sz="2800" spc="-5" dirty="0">
                <a:latin typeface="Times New Roman"/>
                <a:cs typeface="Times New Roman"/>
              </a:rPr>
              <a:t>centrální lymfatický </a:t>
            </a:r>
            <a:r>
              <a:rPr sz="2800" dirty="0">
                <a:latin typeface="Times New Roman"/>
                <a:cs typeface="Times New Roman"/>
              </a:rPr>
              <a:t>orgán </a:t>
            </a:r>
            <a:r>
              <a:rPr sz="2800" spc="-5" dirty="0">
                <a:latin typeface="Times New Roman"/>
                <a:cs typeface="Times New Roman"/>
              </a:rPr>
              <a:t>je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brzlík</a:t>
            </a:r>
          </a:p>
          <a:p>
            <a:pPr marL="927100" marR="1572260" lvl="1" indent="-560705">
              <a:lnSpc>
                <a:spcPct val="100000"/>
              </a:lnSpc>
              <a:spcBef>
                <a:spcPts val="670"/>
              </a:spcBef>
              <a:buFont typeface="Times New Roman"/>
              <a:buChar char="-"/>
              <a:tabLst>
                <a:tab pos="575310" algn="l"/>
              </a:tabLst>
            </a:pPr>
            <a:r>
              <a:rPr sz="2800" spc="-10" dirty="0">
                <a:latin typeface="Times New Roman"/>
                <a:cs typeface="Times New Roman"/>
              </a:rPr>
              <a:t>mezi </a:t>
            </a:r>
            <a:r>
              <a:rPr sz="2800" dirty="0">
                <a:latin typeface="Times New Roman"/>
                <a:cs typeface="Times New Roman"/>
              </a:rPr>
              <a:t>periferní </a:t>
            </a:r>
            <a:r>
              <a:rPr sz="2800" spc="-5" dirty="0">
                <a:latin typeface="Times New Roman"/>
                <a:cs typeface="Times New Roman"/>
              </a:rPr>
              <a:t>lymfatické </a:t>
            </a:r>
            <a:r>
              <a:rPr sz="2800" dirty="0">
                <a:latin typeface="Times New Roman"/>
                <a:cs typeface="Times New Roman"/>
              </a:rPr>
              <a:t>orgány </a:t>
            </a:r>
            <a:r>
              <a:rPr sz="2800" spc="-5" dirty="0">
                <a:latin typeface="Times New Roman"/>
                <a:cs typeface="Times New Roman"/>
              </a:rPr>
              <a:t>patří  lymfatické </a:t>
            </a:r>
            <a:r>
              <a:rPr sz="2800" dirty="0">
                <a:latin typeface="Times New Roman"/>
                <a:cs typeface="Times New Roman"/>
              </a:rPr>
              <a:t>uzliny, </a:t>
            </a:r>
            <a:r>
              <a:rPr sz="2800" spc="-5" dirty="0">
                <a:latin typeface="Times New Roman"/>
                <a:cs typeface="Times New Roman"/>
              </a:rPr>
              <a:t>slezina a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mandle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9"/>
              </a:spcBef>
            </a:pPr>
            <a:endParaRPr sz="4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Brzlík</a:t>
            </a:r>
            <a:endParaRPr sz="2800" dirty="0">
              <a:latin typeface="Times New Roman"/>
              <a:cs typeface="Times New Roman"/>
            </a:endParaRPr>
          </a:p>
          <a:p>
            <a:pPr marL="355600" marR="1040765" indent="-343535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- v </a:t>
            </a:r>
            <a:r>
              <a:rPr sz="2800" dirty="0">
                <a:latin typeface="Times New Roman"/>
                <a:cs typeface="Times New Roman"/>
              </a:rPr>
              <a:t>dětství </a:t>
            </a:r>
            <a:r>
              <a:rPr sz="2800" spc="-5" dirty="0">
                <a:latin typeface="Times New Roman"/>
                <a:cs typeface="Times New Roman"/>
              </a:rPr>
              <a:t>je brzlík velmi </a:t>
            </a:r>
            <a:r>
              <a:rPr sz="2800" dirty="0">
                <a:latin typeface="Times New Roman"/>
                <a:cs typeface="Times New Roman"/>
              </a:rPr>
              <a:t>důležitý </a:t>
            </a:r>
            <a:r>
              <a:rPr sz="2800" spc="-5" dirty="0">
                <a:latin typeface="Times New Roman"/>
                <a:cs typeface="Times New Roman"/>
              </a:rPr>
              <a:t>pro </a:t>
            </a:r>
            <a:r>
              <a:rPr sz="2800" dirty="0">
                <a:latin typeface="Times New Roman"/>
                <a:cs typeface="Times New Roman"/>
              </a:rPr>
              <a:t>vývoj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  </a:t>
            </a:r>
            <a:r>
              <a:rPr sz="2800" dirty="0">
                <a:latin typeface="Times New Roman"/>
                <a:cs typeface="Times New Roman"/>
              </a:rPr>
              <a:t>správnou funkci </a:t>
            </a:r>
            <a:r>
              <a:rPr sz="2800" spc="-5" dirty="0">
                <a:latin typeface="Times New Roman"/>
                <a:cs typeface="Times New Roman"/>
              </a:rPr>
              <a:t>imunitního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systému.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7932" rIns="0" bIns="0" rtlCol="0">
            <a:spAutoFit/>
          </a:bodyPr>
          <a:lstStyle/>
          <a:p>
            <a:pPr marL="2790825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Slezina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0" y="2514600"/>
            <a:ext cx="994410" cy="377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04800" algn="l"/>
              </a:tabLst>
            </a:pPr>
            <a:r>
              <a:rPr sz="2400" dirty="0">
                <a:latin typeface="Times New Roman"/>
                <a:cs typeface="Times New Roman"/>
              </a:rPr>
              <a:t>a	je</a:t>
            </a:r>
            <a:r>
              <a:rPr sz="2400" spc="-10" dirty="0">
                <a:latin typeface="Times New Roman"/>
                <a:cs typeface="Times New Roman"/>
              </a:rPr>
              <a:t>j</a:t>
            </a:r>
            <a:r>
              <a:rPr sz="2400" dirty="0">
                <a:latin typeface="Times New Roman"/>
                <a:cs typeface="Times New Roman"/>
              </a:rPr>
              <a:t>ich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19200" y="1295400"/>
            <a:ext cx="6332855" cy="28802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Slezina zastává </a:t>
            </a:r>
            <a:r>
              <a:rPr sz="2400" b="1" dirty="0">
                <a:latin typeface="Times New Roman"/>
                <a:cs typeface="Times New Roman"/>
              </a:rPr>
              <a:t>tyto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funkce:</a:t>
            </a:r>
            <a:endParaRPr sz="24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00"/>
              </a:spcBef>
              <a:buFont typeface="Symbol"/>
              <a:buChar char=""/>
              <a:tabLst>
                <a:tab pos="227965" algn="l"/>
              </a:tabLst>
            </a:pPr>
            <a:r>
              <a:rPr sz="2400" dirty="0" err="1">
                <a:latin typeface="Times New Roman"/>
                <a:cs typeface="Times New Roman"/>
              </a:rPr>
              <a:t>vývoj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 err="1">
                <a:latin typeface="Times New Roman"/>
                <a:cs typeface="Times New Roman"/>
              </a:rPr>
              <a:t>lymfocytů</a:t>
            </a:r>
            <a:r>
              <a:rPr lang="cs-CZ" sz="2400" spc="-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(po </a:t>
            </a:r>
            <a:r>
              <a:rPr sz="2400" dirty="0">
                <a:latin typeface="Times New Roman"/>
                <a:cs typeface="Times New Roman"/>
              </a:rPr>
              <a:t>celý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život)</a:t>
            </a:r>
          </a:p>
          <a:p>
            <a:pPr marL="227329" indent="-214629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27965" algn="l"/>
              </a:tabLst>
            </a:pPr>
            <a:r>
              <a:rPr lang="cs-CZ" sz="2400" dirty="0">
                <a:latin typeface="Times New Roman"/>
                <a:cs typeface="Times New Roman"/>
              </a:rPr>
              <a:t>  </a:t>
            </a:r>
            <a:r>
              <a:rPr sz="2400" dirty="0" err="1">
                <a:latin typeface="Times New Roman"/>
                <a:cs typeface="Times New Roman"/>
              </a:rPr>
              <a:t>tvorba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protilátek</a:t>
            </a:r>
          </a:p>
          <a:p>
            <a:pPr marL="355600" marR="5080" indent="-342900">
              <a:lnSpc>
                <a:spcPts val="2580"/>
              </a:lnSpc>
              <a:spcBef>
                <a:spcPts val="620"/>
              </a:spcBef>
              <a:buFont typeface="Symbol"/>
              <a:buChar char=""/>
              <a:tabLst>
                <a:tab pos="311785" algn="l"/>
                <a:tab pos="1989455" algn="l"/>
                <a:tab pos="3025775" algn="l"/>
                <a:tab pos="3318510" algn="l"/>
                <a:tab pos="5066665" algn="l"/>
              </a:tabLst>
            </a:pPr>
            <a:r>
              <a:rPr sz="2400" spc="-10" dirty="0">
                <a:latin typeface="Times New Roman"/>
                <a:cs typeface="Times New Roman"/>
              </a:rPr>
              <a:t>z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5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h</a:t>
            </a:r>
            <a:r>
              <a:rPr sz="2400" spc="-10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co</a:t>
            </a:r>
            <a:r>
              <a:rPr sz="2400" spc="-10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ání	star</a:t>
            </a:r>
            <a:r>
              <a:rPr sz="2400" spc="-10" dirty="0">
                <a:latin typeface="Times New Roman"/>
                <a:cs typeface="Times New Roman"/>
              </a:rPr>
              <a:t>ý</a:t>
            </a:r>
            <a:r>
              <a:rPr sz="2400" dirty="0">
                <a:latin typeface="Times New Roman"/>
                <a:cs typeface="Times New Roman"/>
              </a:rPr>
              <a:t>ch	a	</a:t>
            </a:r>
            <a:r>
              <a:rPr sz="2400" spc="-5" dirty="0">
                <a:latin typeface="Times New Roman"/>
                <a:cs typeface="Times New Roman"/>
              </a:rPr>
              <a:t>po</a:t>
            </a:r>
            <a:r>
              <a:rPr sz="2400" dirty="0">
                <a:latin typeface="Times New Roman"/>
                <a:cs typeface="Times New Roman"/>
              </a:rPr>
              <a:t>ško</a:t>
            </a:r>
            <a:r>
              <a:rPr sz="2400" spc="5" dirty="0">
                <a:latin typeface="Times New Roman"/>
                <a:cs typeface="Times New Roman"/>
              </a:rPr>
              <a:t>z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ný</a:t>
            </a:r>
            <a:r>
              <a:rPr sz="2400" spc="5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h	e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spc="-10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spc="-10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cytů  odstranění i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mikroby</a:t>
            </a:r>
            <a:endParaRPr sz="2400" dirty="0">
              <a:latin typeface="Times New Roman"/>
              <a:cs typeface="Times New Roman"/>
            </a:endParaRPr>
          </a:p>
          <a:p>
            <a:pPr marL="303530" indent="-290830">
              <a:lnSpc>
                <a:spcPct val="100000"/>
              </a:lnSpc>
              <a:spcBef>
                <a:spcPts val="265"/>
              </a:spcBef>
              <a:buFont typeface="Symbol"/>
              <a:buChar char=""/>
              <a:tabLst>
                <a:tab pos="304165" algn="l"/>
              </a:tabLst>
            </a:pPr>
            <a:r>
              <a:rPr sz="2400" dirty="0">
                <a:latin typeface="Times New Roman"/>
                <a:cs typeface="Times New Roman"/>
              </a:rPr>
              <a:t>zásobárna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krve</a:t>
            </a:r>
          </a:p>
          <a:p>
            <a:pPr marL="3140075">
              <a:lnSpc>
                <a:spcPct val="100000"/>
              </a:lnSpc>
              <a:spcBef>
                <a:spcPts val="350"/>
              </a:spcBef>
            </a:pPr>
            <a:r>
              <a:rPr sz="3200" b="1" dirty="0">
                <a:latin typeface="Times New Roman"/>
                <a:cs typeface="Times New Roman"/>
              </a:rPr>
              <a:t>Mandle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19200" y="4267200"/>
            <a:ext cx="7304405" cy="1760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2800" dirty="0">
                <a:latin typeface="Times New Roman"/>
                <a:cs typeface="Times New Roman"/>
              </a:rPr>
              <a:t>jsou </a:t>
            </a:r>
            <a:r>
              <a:rPr sz="2800" spc="-5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párový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orgán</a:t>
            </a: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56235" algn="l"/>
              </a:tabLst>
            </a:pPr>
            <a:r>
              <a:rPr sz="2800" dirty="0">
                <a:latin typeface="Times New Roman"/>
                <a:cs typeface="Times New Roman"/>
              </a:rPr>
              <a:t>člověk </a:t>
            </a:r>
            <a:r>
              <a:rPr sz="2800" spc="-10" dirty="0">
                <a:latin typeface="Times New Roman"/>
                <a:cs typeface="Times New Roman"/>
              </a:rPr>
              <a:t>má </a:t>
            </a:r>
            <a:r>
              <a:rPr sz="2800" dirty="0">
                <a:latin typeface="Times New Roman"/>
                <a:cs typeface="Times New Roman"/>
              </a:rPr>
              <a:t>nosní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dirty="0">
                <a:latin typeface="Times New Roman"/>
                <a:cs typeface="Times New Roman"/>
              </a:rPr>
              <a:t>krční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mandle</a:t>
            </a:r>
            <a:endParaRPr sz="28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3020"/>
              </a:lnSpc>
              <a:spcBef>
                <a:spcPts val="720"/>
              </a:spcBef>
              <a:buChar char="•"/>
              <a:tabLst>
                <a:tab pos="356235" algn="l"/>
              </a:tabLst>
            </a:pPr>
            <a:r>
              <a:rPr sz="2800" dirty="0">
                <a:latin typeface="Times New Roman"/>
                <a:cs typeface="Times New Roman"/>
              </a:rPr>
              <a:t>jsou prvním </a:t>
            </a:r>
            <a:r>
              <a:rPr sz="2800" spc="-10" dirty="0">
                <a:latin typeface="Times New Roman"/>
                <a:cs typeface="Times New Roman"/>
              </a:rPr>
              <a:t>místem, </a:t>
            </a:r>
            <a:r>
              <a:rPr sz="2800" dirty="0">
                <a:latin typeface="Times New Roman"/>
                <a:cs typeface="Times New Roman"/>
              </a:rPr>
              <a:t>kde </a:t>
            </a:r>
            <a:r>
              <a:rPr sz="2800" spc="-5" dirty="0">
                <a:latin typeface="Times New Roman"/>
                <a:cs typeface="Times New Roman"/>
              </a:rPr>
              <a:t>se zachytávají </a:t>
            </a:r>
            <a:r>
              <a:rPr sz="2800" dirty="0">
                <a:latin typeface="Times New Roman"/>
                <a:cs typeface="Times New Roman"/>
              </a:rPr>
              <a:t>cizorodé  </a:t>
            </a:r>
            <a:r>
              <a:rPr sz="2800" spc="-5" dirty="0">
                <a:latin typeface="Times New Roman"/>
                <a:cs typeface="Times New Roman"/>
              </a:rPr>
              <a:t>látky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0560" rIns="0" bIns="0" rtlCol="0">
            <a:spAutoFit/>
          </a:bodyPr>
          <a:lstStyle/>
          <a:p>
            <a:pPr marL="2900680">
              <a:lnSpc>
                <a:spcPct val="100000"/>
              </a:lnSpc>
            </a:pPr>
            <a:r>
              <a:rPr sz="4400" i="0" dirty="0">
                <a:latin typeface="Times New Roman"/>
                <a:cs typeface="Times New Roman"/>
              </a:rPr>
              <a:t>Lymfa</a:t>
            </a: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800" y="1981200"/>
            <a:ext cx="7573009" cy="40344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 algn="just">
              <a:lnSpc>
                <a:spcPts val="2590"/>
              </a:lnSpc>
              <a:buFont typeface="Times New Roman"/>
              <a:buChar char="•"/>
              <a:tabLst>
                <a:tab pos="356235" algn="l"/>
              </a:tabLst>
            </a:pPr>
            <a:r>
              <a:rPr sz="2400" b="1" dirty="0">
                <a:latin typeface="Times New Roman"/>
                <a:cs typeface="Times New Roman"/>
              </a:rPr>
              <a:t>Lymfa </a:t>
            </a:r>
            <a:r>
              <a:rPr sz="2400" dirty="0">
                <a:latin typeface="Times New Roman"/>
                <a:cs typeface="Times New Roman"/>
              </a:rPr>
              <a:t>je bezbarvá, čirá tekutina, která vzniká z</a:t>
            </a:r>
            <a:r>
              <a:rPr sz="2400" spc="-2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tkáňového  </a:t>
            </a:r>
            <a:r>
              <a:rPr sz="2400" spc="-5" dirty="0">
                <a:latin typeface="Times New Roman"/>
                <a:cs typeface="Times New Roman"/>
              </a:rPr>
              <a:t>moku.</a:t>
            </a:r>
            <a:endParaRPr sz="2400" dirty="0">
              <a:latin typeface="Times New Roman"/>
              <a:cs typeface="Times New Roman"/>
            </a:endParaRPr>
          </a:p>
          <a:p>
            <a:pPr marL="355600" indent="-342900" algn="just">
              <a:lnSpc>
                <a:spcPts val="2735"/>
              </a:lnSpc>
              <a:spcBef>
                <a:spcPts val="250"/>
              </a:spcBef>
              <a:buChar char="•"/>
              <a:tabLst>
                <a:tab pos="356235" algn="l"/>
                <a:tab pos="3088640" algn="l"/>
              </a:tabLst>
            </a:pPr>
            <a:r>
              <a:rPr sz="2400" dirty="0">
                <a:latin typeface="Times New Roman"/>
                <a:cs typeface="Times New Roman"/>
              </a:rPr>
              <a:t>tkáňový </a:t>
            </a:r>
            <a:r>
              <a:rPr sz="2400" spc="-10" dirty="0">
                <a:latin typeface="Times New Roman"/>
                <a:cs typeface="Times New Roman"/>
              </a:rPr>
              <a:t>mok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tvoří	produkcí buněk a filtrací z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plazmy</a:t>
            </a:r>
            <a:endParaRPr sz="2400" dirty="0">
              <a:latin typeface="Times New Roman"/>
              <a:cs typeface="Times New Roman"/>
            </a:endParaRPr>
          </a:p>
          <a:p>
            <a:pPr marL="355600" algn="just">
              <a:lnSpc>
                <a:spcPts val="2735"/>
              </a:lnSpc>
            </a:pPr>
            <a:r>
              <a:rPr sz="2400" dirty="0">
                <a:latin typeface="Times New Roman"/>
                <a:cs typeface="Times New Roman"/>
              </a:rPr>
              <a:t>stěnou krevních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kapilár</a:t>
            </a:r>
          </a:p>
          <a:p>
            <a:pPr marL="355600" marR="137795" indent="-342900" algn="just">
              <a:lnSpc>
                <a:spcPts val="2590"/>
              </a:lnSpc>
              <a:spcBef>
                <a:spcPts val="615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do </a:t>
            </a:r>
            <a:r>
              <a:rPr sz="2400" spc="-5" dirty="0">
                <a:latin typeface="Times New Roman"/>
                <a:cs typeface="Times New Roman"/>
              </a:rPr>
              <a:t>lymfy </a:t>
            </a:r>
            <a:r>
              <a:rPr sz="2400" dirty="0">
                <a:latin typeface="Times New Roman"/>
                <a:cs typeface="Times New Roman"/>
              </a:rPr>
              <a:t>se dále vstřebávají bílkoviny, cholesterol a tuky  ve </a:t>
            </a:r>
            <a:r>
              <a:rPr sz="2400" spc="-5" dirty="0">
                <a:latin typeface="Times New Roman"/>
                <a:cs typeface="Times New Roman"/>
              </a:rPr>
              <a:t>formě mastných </a:t>
            </a:r>
            <a:r>
              <a:rPr sz="2400" dirty="0">
                <a:latin typeface="Times New Roman"/>
                <a:cs typeface="Times New Roman"/>
              </a:rPr>
              <a:t>kyselin, </a:t>
            </a:r>
            <a:r>
              <a:rPr sz="2400" spc="-5" dirty="0">
                <a:latin typeface="Times New Roman"/>
                <a:cs typeface="Times New Roman"/>
              </a:rPr>
              <a:t>vitamíny </a:t>
            </a:r>
            <a:r>
              <a:rPr sz="2400" dirty="0">
                <a:latin typeface="Times New Roman"/>
                <a:cs typeface="Times New Roman"/>
              </a:rPr>
              <a:t>rozpustné v tucích  (A,D,E,K), steroidní  </a:t>
            </a:r>
            <a:r>
              <a:rPr sz="2400" spc="-5" dirty="0">
                <a:latin typeface="Times New Roman"/>
                <a:cs typeface="Times New Roman"/>
              </a:rPr>
              <a:t>hormony, </a:t>
            </a:r>
            <a:r>
              <a:rPr sz="2400" dirty="0">
                <a:latin typeface="Times New Roman"/>
                <a:cs typeface="Times New Roman"/>
              </a:rPr>
              <a:t>železo, </a:t>
            </a:r>
            <a:r>
              <a:rPr sz="2400" spc="-10" dirty="0">
                <a:latin typeface="Times New Roman"/>
                <a:cs typeface="Times New Roman"/>
              </a:rPr>
              <a:t>měď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kalcium</a:t>
            </a:r>
          </a:p>
          <a:p>
            <a:pPr marL="355600" indent="-342900" algn="just">
              <a:lnSpc>
                <a:spcPct val="100000"/>
              </a:lnSpc>
              <a:spcBef>
                <a:spcPts val="250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denně se </a:t>
            </a:r>
            <a:r>
              <a:rPr sz="2400" spc="-5" dirty="0">
                <a:latin typeface="Times New Roman"/>
                <a:cs typeface="Times New Roman"/>
              </a:rPr>
              <a:t>lymfy </a:t>
            </a:r>
            <a:r>
              <a:rPr sz="2400" dirty="0">
                <a:latin typeface="Times New Roman"/>
                <a:cs typeface="Times New Roman"/>
              </a:rPr>
              <a:t>tvoří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2-3litry</a:t>
            </a:r>
          </a:p>
          <a:p>
            <a:pPr marL="355600" indent="-342900" algn="just">
              <a:lnSpc>
                <a:spcPct val="100000"/>
              </a:lnSpc>
              <a:spcBef>
                <a:spcPts val="285"/>
              </a:spcBef>
              <a:buChar char="•"/>
              <a:tabLst>
                <a:tab pos="356235" algn="l"/>
              </a:tabLst>
            </a:pPr>
            <a:r>
              <a:rPr sz="2400" spc="-5" dirty="0">
                <a:latin typeface="Times New Roman"/>
                <a:cs typeface="Times New Roman"/>
              </a:rPr>
              <a:t>množství samostatně </a:t>
            </a:r>
            <a:r>
              <a:rPr sz="2400" dirty="0">
                <a:latin typeface="Times New Roman"/>
                <a:cs typeface="Times New Roman"/>
              </a:rPr>
              <a:t>proudící </a:t>
            </a:r>
            <a:r>
              <a:rPr sz="2400" spc="-5" dirty="0">
                <a:latin typeface="Times New Roman"/>
                <a:cs typeface="Times New Roman"/>
              </a:rPr>
              <a:t>lymfy </a:t>
            </a:r>
            <a:r>
              <a:rPr sz="2400" dirty="0">
                <a:latin typeface="Times New Roman"/>
                <a:cs typeface="Times New Roman"/>
              </a:rPr>
              <a:t>je asi 1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litr</a:t>
            </a:r>
          </a:p>
          <a:p>
            <a:pPr marL="355600" marR="361315" indent="-342900" algn="just">
              <a:lnSpc>
                <a:spcPts val="2590"/>
              </a:lnSpc>
              <a:spcBef>
                <a:spcPts val="615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pohyb </a:t>
            </a:r>
            <a:r>
              <a:rPr sz="2400" spc="-5" dirty="0">
                <a:latin typeface="Times New Roman"/>
                <a:cs typeface="Times New Roman"/>
              </a:rPr>
              <a:t>lymfy </a:t>
            </a:r>
            <a:r>
              <a:rPr sz="2400" dirty="0">
                <a:latin typeface="Times New Roman"/>
                <a:cs typeface="Times New Roman"/>
              </a:rPr>
              <a:t>je zajištěn stahováním kosterního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svalstva,  podkožního vaziva a dechovou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terapií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8272" rIns="0" bIns="0" rtlCol="0">
            <a:spAutoFit/>
          </a:bodyPr>
          <a:lstStyle/>
          <a:p>
            <a:pPr marL="45720">
              <a:lnSpc>
                <a:spcPct val="100000"/>
              </a:lnSpc>
            </a:pPr>
            <a:r>
              <a:rPr b="1" i="0" spc="-5" dirty="0">
                <a:latin typeface="Times New Roman"/>
                <a:cs typeface="Times New Roman"/>
              </a:rPr>
              <a:t>Lymfatický </a:t>
            </a:r>
            <a:r>
              <a:rPr b="1" i="0" dirty="0">
                <a:latin typeface="Times New Roman"/>
                <a:cs typeface="Times New Roman"/>
              </a:rPr>
              <a:t>systém </a:t>
            </a:r>
            <a:r>
              <a:rPr b="1" i="0" spc="-5" dirty="0">
                <a:latin typeface="Times New Roman"/>
                <a:cs typeface="Times New Roman"/>
              </a:rPr>
              <a:t>a jeho</a:t>
            </a:r>
            <a:r>
              <a:rPr b="1" i="0" spc="10" dirty="0">
                <a:latin typeface="Times New Roman"/>
                <a:cs typeface="Times New Roman"/>
              </a:rPr>
              <a:t> </a:t>
            </a:r>
            <a:r>
              <a:rPr b="1" i="0" spc="-5" dirty="0">
                <a:latin typeface="Times New Roman"/>
                <a:cs typeface="Times New Roman"/>
              </a:rPr>
              <a:t>selhání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6800" y="1981200"/>
            <a:ext cx="7138034" cy="39135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3200" dirty="0">
                <a:latin typeface="Times New Roman"/>
                <a:cs typeface="Times New Roman"/>
              </a:rPr>
              <a:t>Nedostatek </a:t>
            </a:r>
            <a:r>
              <a:rPr sz="3200" spc="5" dirty="0">
                <a:latin typeface="Times New Roman"/>
                <a:cs typeface="Times New Roman"/>
              </a:rPr>
              <a:t>pohybu, </a:t>
            </a:r>
            <a:r>
              <a:rPr sz="3200" dirty="0">
                <a:latin typeface="Times New Roman"/>
                <a:cs typeface="Times New Roman"/>
              </a:rPr>
              <a:t>jednostranná zátěž,  ochablost svalů a </a:t>
            </a:r>
            <a:r>
              <a:rPr sz="3200" spc="5" dirty="0">
                <a:latin typeface="Times New Roman"/>
                <a:cs typeface="Times New Roman"/>
              </a:rPr>
              <a:t>podkožních </a:t>
            </a:r>
            <a:r>
              <a:rPr sz="3200" dirty="0">
                <a:latin typeface="Times New Roman"/>
                <a:cs typeface="Times New Roman"/>
              </a:rPr>
              <a:t>tkání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stejně  jako </a:t>
            </a:r>
            <a:r>
              <a:rPr sz="3200" spc="5" dirty="0">
                <a:latin typeface="Times New Roman"/>
                <a:cs typeface="Times New Roman"/>
              </a:rPr>
              <a:t>poškození </a:t>
            </a:r>
            <a:r>
              <a:rPr sz="3200" dirty="0">
                <a:latin typeface="Times New Roman"/>
                <a:cs typeface="Times New Roman"/>
              </a:rPr>
              <a:t>lymfatického systému  </a:t>
            </a:r>
            <a:r>
              <a:rPr sz="3200" spc="5" dirty="0">
                <a:latin typeface="Times New Roman"/>
                <a:cs typeface="Times New Roman"/>
              </a:rPr>
              <a:t>úrazem, operací, </a:t>
            </a:r>
            <a:r>
              <a:rPr sz="3200" dirty="0">
                <a:latin typeface="Times New Roman"/>
                <a:cs typeface="Times New Roman"/>
              </a:rPr>
              <a:t>infekcí, </a:t>
            </a:r>
            <a:r>
              <a:rPr sz="3200" spc="5" dirty="0">
                <a:latin typeface="Times New Roman"/>
                <a:cs typeface="Times New Roman"/>
              </a:rPr>
              <a:t>ozařováním,  </a:t>
            </a:r>
            <a:r>
              <a:rPr sz="3200" dirty="0">
                <a:latin typeface="Times New Roman"/>
                <a:cs typeface="Times New Roman"/>
              </a:rPr>
              <a:t>chemoterapií vede k </a:t>
            </a:r>
            <a:r>
              <a:rPr sz="3200" spc="5" dirty="0">
                <a:latin typeface="Times New Roman"/>
                <a:cs typeface="Times New Roman"/>
              </a:rPr>
              <a:t>nedostatečnému  odvádění </a:t>
            </a:r>
            <a:r>
              <a:rPr sz="3200" dirty="0">
                <a:latin typeface="Times New Roman"/>
                <a:cs typeface="Times New Roman"/>
              </a:rPr>
              <a:t>lymfy a </a:t>
            </a:r>
            <a:r>
              <a:rPr sz="3200" spc="5" dirty="0">
                <a:latin typeface="Times New Roman"/>
                <a:cs typeface="Times New Roman"/>
              </a:rPr>
              <a:t>hromadění </a:t>
            </a:r>
            <a:r>
              <a:rPr sz="3200" dirty="0">
                <a:latin typeface="Times New Roman"/>
                <a:cs typeface="Times New Roman"/>
              </a:rPr>
              <a:t>škodlivých  látek </a:t>
            </a:r>
            <a:r>
              <a:rPr sz="3200" spc="5" dirty="0">
                <a:latin typeface="Times New Roman"/>
                <a:cs typeface="Times New Roman"/>
              </a:rPr>
              <a:t>bohatých </a:t>
            </a:r>
            <a:r>
              <a:rPr sz="3200" dirty="0">
                <a:latin typeface="Times New Roman"/>
                <a:cs typeface="Times New Roman"/>
              </a:rPr>
              <a:t>na bílkoviny ve tkáních a  </a:t>
            </a:r>
            <a:r>
              <a:rPr sz="3200" spc="5" dirty="0">
                <a:latin typeface="Times New Roman"/>
                <a:cs typeface="Times New Roman"/>
              </a:rPr>
              <a:t>kloubech </a:t>
            </a:r>
            <a:r>
              <a:rPr sz="3200" dirty="0">
                <a:latin typeface="Times New Roman"/>
                <a:cs typeface="Times New Roman"/>
              </a:rPr>
              <a:t>a vytváření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otoků.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3000" y="228600"/>
            <a:ext cx="7615555" cy="2157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</a:pPr>
            <a:r>
              <a:rPr sz="3200" b="1" dirty="0">
                <a:latin typeface="Times New Roman"/>
                <a:cs typeface="Times New Roman"/>
              </a:rPr>
              <a:t>Dle </a:t>
            </a:r>
            <a:r>
              <a:rPr sz="3200" b="1" spc="-5" dirty="0">
                <a:latin typeface="Times New Roman"/>
                <a:cs typeface="Times New Roman"/>
              </a:rPr>
              <a:t>etiologie </a:t>
            </a:r>
            <a:r>
              <a:rPr sz="3200" b="1" dirty="0">
                <a:latin typeface="Times New Roman"/>
                <a:cs typeface="Times New Roman"/>
              </a:rPr>
              <a:t>rozlišujeme dva </a:t>
            </a:r>
            <a:r>
              <a:rPr sz="3200" b="1" spc="-5" dirty="0">
                <a:latin typeface="Times New Roman"/>
                <a:cs typeface="Times New Roman"/>
              </a:rPr>
              <a:t>typy mízního  </a:t>
            </a:r>
            <a:r>
              <a:rPr sz="3200" b="1" dirty="0">
                <a:latin typeface="Times New Roman"/>
                <a:cs typeface="Times New Roman"/>
              </a:rPr>
              <a:t>otoku</a:t>
            </a:r>
            <a:endParaRPr sz="3200" dirty="0">
              <a:latin typeface="Times New Roman"/>
              <a:cs typeface="Times New Roman"/>
            </a:endParaRPr>
          </a:p>
          <a:p>
            <a:pPr marL="553720" indent="-541020">
              <a:lnSpc>
                <a:spcPct val="100000"/>
              </a:lnSpc>
              <a:spcBef>
                <a:spcPts val="765"/>
              </a:spcBef>
              <a:buFont typeface="Times New Roman"/>
              <a:buAutoNum type="arabicParenR"/>
              <a:tabLst>
                <a:tab pos="554355" algn="l"/>
              </a:tabLst>
            </a:pPr>
            <a:r>
              <a:rPr sz="3200" b="1" dirty="0">
                <a:latin typeface="Times New Roman"/>
                <a:cs typeface="Times New Roman"/>
              </a:rPr>
              <a:t>primární lymfedém </a:t>
            </a:r>
            <a:r>
              <a:rPr sz="3200" dirty="0">
                <a:latin typeface="Times New Roman"/>
                <a:cs typeface="Times New Roman"/>
              </a:rPr>
              <a:t>- dědičný a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pozdní</a:t>
            </a:r>
            <a:endParaRPr sz="3200" dirty="0">
              <a:latin typeface="Times New Roman"/>
              <a:cs typeface="Times New Roman"/>
            </a:endParaRPr>
          </a:p>
          <a:p>
            <a:pPr marL="553720" indent="-541020">
              <a:lnSpc>
                <a:spcPct val="100000"/>
              </a:lnSpc>
              <a:spcBef>
                <a:spcPts val="770"/>
              </a:spcBef>
              <a:buFont typeface="Times New Roman"/>
              <a:buAutoNum type="arabicParenR"/>
              <a:tabLst>
                <a:tab pos="554355" algn="l"/>
              </a:tabLst>
            </a:pPr>
            <a:r>
              <a:rPr sz="3200" b="1" dirty="0">
                <a:latin typeface="Times New Roman"/>
                <a:cs typeface="Times New Roman"/>
              </a:rPr>
              <a:t>sekundární</a:t>
            </a:r>
            <a:r>
              <a:rPr sz="3200" b="1" spc="-8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lymfedém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8600" y="3027362"/>
            <a:ext cx="4419600" cy="33337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24400" y="3048000"/>
            <a:ext cx="4419599" cy="33210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1981200"/>
            <a:ext cx="7506970" cy="1962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3200" i="0" dirty="0">
                <a:latin typeface="Times New Roman"/>
                <a:cs typeface="Times New Roman"/>
              </a:rPr>
              <a:t>Primární lymfedém se tedy může objevit</a:t>
            </a:r>
            <a:r>
              <a:rPr sz="3200" i="0" spc="-110" dirty="0">
                <a:latin typeface="Times New Roman"/>
                <a:cs typeface="Times New Roman"/>
              </a:rPr>
              <a:t> </a:t>
            </a:r>
            <a:r>
              <a:rPr sz="3200" i="0" dirty="0">
                <a:latin typeface="Times New Roman"/>
                <a:cs typeface="Times New Roman"/>
              </a:rPr>
              <a:t>po  narození, může </a:t>
            </a:r>
            <a:r>
              <a:rPr sz="3200" i="0" spc="5" dirty="0">
                <a:latin typeface="Times New Roman"/>
                <a:cs typeface="Times New Roman"/>
              </a:rPr>
              <a:t>být </a:t>
            </a:r>
            <a:r>
              <a:rPr sz="3200" i="0" dirty="0">
                <a:latin typeface="Times New Roman"/>
                <a:cs typeface="Times New Roman"/>
              </a:rPr>
              <a:t>vyvolán </a:t>
            </a:r>
            <a:r>
              <a:rPr sz="3200" i="0" spc="5" dirty="0">
                <a:latin typeface="Times New Roman"/>
                <a:cs typeface="Times New Roman"/>
              </a:rPr>
              <a:t>virovým  </a:t>
            </a:r>
            <a:r>
              <a:rPr sz="3200" i="0" dirty="0">
                <a:latin typeface="Times New Roman"/>
                <a:cs typeface="Times New Roman"/>
              </a:rPr>
              <a:t>onemocněním, hormonálními </a:t>
            </a:r>
            <a:r>
              <a:rPr sz="3200" i="0" spc="5" dirty="0">
                <a:latin typeface="Times New Roman"/>
                <a:cs typeface="Times New Roman"/>
              </a:rPr>
              <a:t>změnami, </a:t>
            </a:r>
            <a:r>
              <a:rPr sz="3200" i="0" dirty="0">
                <a:latin typeface="Times New Roman"/>
                <a:cs typeface="Times New Roman"/>
              </a:rPr>
              <a:t>v  těhotenství, v</a:t>
            </a:r>
            <a:r>
              <a:rPr sz="3200" i="0" spc="-110" dirty="0">
                <a:latin typeface="Times New Roman"/>
                <a:cs typeface="Times New Roman"/>
              </a:rPr>
              <a:t> </a:t>
            </a:r>
            <a:r>
              <a:rPr sz="3200" i="0" spc="5" dirty="0">
                <a:latin typeface="Times New Roman"/>
                <a:cs typeface="Times New Roman"/>
              </a:rPr>
              <a:t>menopauze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0560" rIns="0" bIns="0" rtlCol="0">
            <a:spAutoFit/>
          </a:bodyPr>
          <a:lstStyle/>
          <a:p>
            <a:pPr marL="2356485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Lymfedém</a:t>
            </a: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47800" y="2057400"/>
            <a:ext cx="7456170" cy="35368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85090" indent="-343535" algn="just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Lymfedém </a:t>
            </a:r>
            <a:r>
              <a:rPr sz="2800" spc="-5" dirty="0">
                <a:latin typeface="Times New Roman"/>
                <a:cs typeface="Times New Roman"/>
              </a:rPr>
              <a:t>je </a:t>
            </a:r>
            <a:r>
              <a:rPr sz="2800" dirty="0">
                <a:latin typeface="Times New Roman"/>
                <a:cs typeface="Times New Roman"/>
              </a:rPr>
              <a:t>otok, </a:t>
            </a:r>
            <a:r>
              <a:rPr sz="2800" spc="-5" dirty="0">
                <a:latin typeface="Times New Roman"/>
                <a:cs typeface="Times New Roman"/>
              </a:rPr>
              <a:t>který </a:t>
            </a:r>
            <a:r>
              <a:rPr sz="2800" dirty="0">
                <a:latin typeface="Times New Roman"/>
                <a:cs typeface="Times New Roman"/>
              </a:rPr>
              <a:t>vzniká při dysfunkci  </a:t>
            </a:r>
            <a:r>
              <a:rPr sz="2800" spc="-5" dirty="0">
                <a:latin typeface="Times New Roman"/>
                <a:cs typeface="Times New Roman"/>
              </a:rPr>
              <a:t>lymfatického systému, </a:t>
            </a:r>
            <a:r>
              <a:rPr sz="2800" dirty="0">
                <a:latin typeface="Times New Roman"/>
                <a:cs typeface="Times New Roman"/>
              </a:rPr>
              <a:t>kdy </a:t>
            </a:r>
            <a:r>
              <a:rPr sz="2800" spc="-5" dirty="0">
                <a:latin typeface="Times New Roman"/>
                <a:cs typeface="Times New Roman"/>
              </a:rPr>
              <a:t>je </a:t>
            </a:r>
            <a:r>
              <a:rPr sz="2800" dirty="0">
                <a:latin typeface="Times New Roman"/>
                <a:cs typeface="Times New Roman"/>
              </a:rPr>
              <a:t>porušena  vstřebávací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dirty="0">
                <a:latin typeface="Times New Roman"/>
                <a:cs typeface="Times New Roman"/>
              </a:rPr>
              <a:t>transportní funkce </a:t>
            </a:r>
            <a:r>
              <a:rPr sz="2800" spc="-5" dirty="0">
                <a:latin typeface="Times New Roman"/>
                <a:cs typeface="Times New Roman"/>
              </a:rPr>
              <a:t>mízního </a:t>
            </a:r>
            <a:r>
              <a:rPr sz="2800" dirty="0">
                <a:latin typeface="Times New Roman"/>
                <a:cs typeface="Times New Roman"/>
              </a:rPr>
              <a:t>oběhu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  ve </a:t>
            </a:r>
            <a:r>
              <a:rPr sz="2800" dirty="0">
                <a:latin typeface="Times New Roman"/>
                <a:cs typeface="Times New Roman"/>
              </a:rPr>
              <a:t>tkáních </a:t>
            </a:r>
            <a:r>
              <a:rPr sz="2800" spc="-5" dirty="0">
                <a:latin typeface="Times New Roman"/>
                <a:cs typeface="Times New Roman"/>
              </a:rPr>
              <a:t>se hromadí </a:t>
            </a:r>
            <a:r>
              <a:rPr sz="2800" dirty="0">
                <a:latin typeface="Times New Roman"/>
                <a:cs typeface="Times New Roman"/>
              </a:rPr>
              <a:t>látky, </a:t>
            </a:r>
            <a:r>
              <a:rPr sz="2800" spc="-5" dirty="0">
                <a:latin typeface="Times New Roman"/>
                <a:cs typeface="Times New Roman"/>
              </a:rPr>
              <a:t>které k </a:t>
            </a:r>
            <a:r>
              <a:rPr sz="2800" dirty="0">
                <a:latin typeface="Times New Roman"/>
                <a:cs typeface="Times New Roman"/>
              </a:rPr>
              <a:t>sobě poutají  </a:t>
            </a:r>
            <a:r>
              <a:rPr sz="2800" spc="-5" dirty="0" err="1">
                <a:latin typeface="Times New Roman"/>
                <a:cs typeface="Times New Roman"/>
              </a:rPr>
              <a:t>vodu</a:t>
            </a:r>
            <a:r>
              <a:rPr sz="2800" spc="-5" dirty="0">
                <a:latin typeface="Times New Roman"/>
                <a:cs typeface="Times New Roman"/>
              </a:rPr>
              <a:t>,</a:t>
            </a:r>
            <a:r>
              <a:rPr lang="cs-CZ" sz="2800" spc="-5" dirty="0">
                <a:latin typeface="Times New Roman"/>
                <a:cs typeface="Times New Roman"/>
              </a:rPr>
              <a:t> </a:t>
            </a:r>
            <a:r>
              <a:rPr sz="2800" spc="-5" dirty="0" err="1">
                <a:latin typeface="Times New Roman"/>
                <a:cs typeface="Times New Roman"/>
              </a:rPr>
              <a:t>čímž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vzniká otok bohatý na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bílkoviny</a:t>
            </a:r>
            <a:r>
              <a:rPr sz="2800" dirty="0">
                <a:latin typeface="Times New Roman"/>
                <a:cs typeface="Times New Roman"/>
              </a:rPr>
              <a:t>.</a:t>
            </a:r>
            <a:endParaRPr lang="cs-CZ" sz="2800" dirty="0">
              <a:latin typeface="Times New Roman"/>
              <a:cs typeface="Times New Roman"/>
            </a:endParaRPr>
          </a:p>
          <a:p>
            <a:pPr marL="355600" marR="85090" indent="-343535" algn="just">
              <a:lnSpc>
                <a:spcPct val="100000"/>
              </a:lnSpc>
            </a:pPr>
            <a:endParaRPr sz="2800" dirty="0">
              <a:latin typeface="Times New Roman"/>
              <a:cs typeface="Times New Roman"/>
            </a:endParaRPr>
          </a:p>
          <a:p>
            <a:pPr marL="355600" marR="5080" indent="-343535" algn="just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- </a:t>
            </a:r>
            <a:r>
              <a:rPr sz="2800" dirty="0">
                <a:latin typeface="Times New Roman"/>
                <a:cs typeface="Times New Roman"/>
              </a:rPr>
              <a:t>při </a:t>
            </a:r>
            <a:r>
              <a:rPr sz="2800" spc="-5" dirty="0">
                <a:latin typeface="Times New Roman"/>
                <a:cs typeface="Times New Roman"/>
              </a:rPr>
              <a:t>lymfedému je </a:t>
            </a:r>
            <a:r>
              <a:rPr sz="2800" dirty="0">
                <a:latin typeface="Times New Roman"/>
                <a:cs typeface="Times New Roman"/>
              </a:rPr>
              <a:t>postižen </a:t>
            </a:r>
            <a:r>
              <a:rPr sz="2800" spc="-5" dirty="0">
                <a:latin typeface="Times New Roman"/>
                <a:cs typeface="Times New Roman"/>
              </a:rPr>
              <a:t>mízní </a:t>
            </a:r>
            <a:r>
              <a:rPr sz="2800" dirty="0">
                <a:latin typeface="Times New Roman"/>
                <a:cs typeface="Times New Roman"/>
              </a:rPr>
              <a:t>neboli </a:t>
            </a:r>
            <a:r>
              <a:rPr sz="2800" spc="-5" dirty="0">
                <a:latin typeface="Times New Roman"/>
                <a:cs typeface="Times New Roman"/>
              </a:rPr>
              <a:t>lymfatický  systém.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marL="1240790">
              <a:lnSpc>
                <a:spcPct val="100000"/>
              </a:lnSpc>
            </a:pPr>
            <a:r>
              <a:rPr b="1" i="0" spc="-5" dirty="0">
                <a:latin typeface="Times New Roman"/>
                <a:cs typeface="Times New Roman"/>
              </a:rPr>
              <a:t>Sekundární</a:t>
            </a:r>
            <a:r>
              <a:rPr b="1" i="0" spc="-45" dirty="0">
                <a:latin typeface="Times New Roman"/>
                <a:cs typeface="Times New Roman"/>
              </a:rPr>
              <a:t> </a:t>
            </a:r>
            <a:r>
              <a:rPr b="1" i="0" spc="-5" dirty="0">
                <a:latin typeface="Times New Roman"/>
                <a:cs typeface="Times New Roman"/>
              </a:rPr>
              <a:t>lymfedém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6800" y="1524000"/>
            <a:ext cx="7593965" cy="3879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444500" indent="-342900">
              <a:lnSpc>
                <a:spcPts val="2590"/>
              </a:lnSpc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je </a:t>
            </a:r>
            <a:r>
              <a:rPr sz="2400" spc="-5" dirty="0">
                <a:latin typeface="Times New Roman"/>
                <a:cs typeface="Times New Roman"/>
              </a:rPr>
              <a:t>podmíněn </a:t>
            </a:r>
            <a:r>
              <a:rPr sz="2400" dirty="0">
                <a:latin typeface="Times New Roman"/>
                <a:cs typeface="Times New Roman"/>
              </a:rPr>
              <a:t>druhotným postižení </a:t>
            </a:r>
            <a:r>
              <a:rPr sz="2400" spc="-5" dirty="0">
                <a:latin typeface="Times New Roman"/>
                <a:cs typeface="Times New Roman"/>
              </a:rPr>
              <a:t>mízního systému  </a:t>
            </a:r>
            <a:r>
              <a:rPr sz="2400" dirty="0">
                <a:latin typeface="Times New Roman"/>
                <a:cs typeface="Times New Roman"/>
              </a:rPr>
              <a:t>(blokáda </a:t>
            </a:r>
            <a:r>
              <a:rPr sz="2400" spc="-5" dirty="0">
                <a:latin typeface="Times New Roman"/>
                <a:cs typeface="Times New Roman"/>
              </a:rPr>
              <a:t>lymfatického </a:t>
            </a:r>
            <a:r>
              <a:rPr sz="2400" dirty="0">
                <a:latin typeface="Times New Roman"/>
                <a:cs typeface="Times New Roman"/>
              </a:rPr>
              <a:t>řečiště) operací, radioterapií,  zánětem (opakovaným nebo </a:t>
            </a:r>
            <a:r>
              <a:rPr sz="2400" spc="-5" dirty="0">
                <a:latin typeface="Times New Roman"/>
                <a:cs typeface="Times New Roman"/>
              </a:rPr>
              <a:t>chronickým), </a:t>
            </a:r>
            <a:r>
              <a:rPr sz="2400" dirty="0">
                <a:latin typeface="Times New Roman"/>
                <a:cs typeface="Times New Roman"/>
              </a:rPr>
              <a:t>úrazem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nebo  nádorovým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onemocněním</a:t>
            </a:r>
            <a:endParaRPr sz="2400" dirty="0">
              <a:latin typeface="Times New Roman"/>
              <a:cs typeface="Times New Roman"/>
            </a:endParaRPr>
          </a:p>
          <a:p>
            <a:pPr marL="355600" marR="1046480" indent="-342900">
              <a:lnSpc>
                <a:spcPts val="2590"/>
              </a:lnSpc>
              <a:spcBef>
                <a:spcPts val="580"/>
              </a:spcBef>
              <a:buChar char="•"/>
              <a:tabLst>
                <a:tab pos="356235" algn="l"/>
              </a:tabLst>
            </a:pPr>
            <a:r>
              <a:rPr sz="2400" spc="-5" dirty="0">
                <a:latin typeface="Times New Roman"/>
                <a:cs typeface="Times New Roman"/>
              </a:rPr>
              <a:t>může </a:t>
            </a:r>
            <a:r>
              <a:rPr sz="2400" dirty="0">
                <a:latin typeface="Times New Roman"/>
                <a:cs typeface="Times New Roman"/>
              </a:rPr>
              <a:t>také vzniknout </a:t>
            </a:r>
            <a:r>
              <a:rPr sz="2400" spc="-5" dirty="0">
                <a:latin typeface="Times New Roman"/>
                <a:cs typeface="Times New Roman"/>
              </a:rPr>
              <a:t>„nechtěným“ </a:t>
            </a:r>
            <a:r>
              <a:rPr sz="2400" dirty="0">
                <a:latin typeface="Times New Roman"/>
                <a:cs typeface="Times New Roman"/>
              </a:rPr>
              <a:t>poškozením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při  diagnostických a léčebných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výkonech</a:t>
            </a:r>
          </a:p>
          <a:p>
            <a:pPr marL="355600" marR="216535" indent="-342900">
              <a:lnSpc>
                <a:spcPct val="90100"/>
              </a:lnSpc>
              <a:spcBef>
                <a:spcPts val="535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v důsledku překážky se zvýší tlak v </a:t>
            </a:r>
            <a:r>
              <a:rPr sz="2400" spc="-5" dirty="0">
                <a:latin typeface="Times New Roman"/>
                <a:cs typeface="Times New Roman"/>
              </a:rPr>
              <a:t>lymfatických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cévách,  následně dojde k jejich rozšíření a tím vyřazení chlopní  bránících </a:t>
            </a:r>
            <a:r>
              <a:rPr sz="2400" spc="-5" dirty="0">
                <a:latin typeface="Times New Roman"/>
                <a:cs typeface="Times New Roman"/>
              </a:rPr>
              <a:t>zpětnému </a:t>
            </a:r>
            <a:r>
              <a:rPr sz="2400" dirty="0">
                <a:latin typeface="Times New Roman"/>
                <a:cs typeface="Times New Roman"/>
              </a:rPr>
              <a:t>toku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lymfy.</a:t>
            </a:r>
            <a:endParaRPr sz="24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1699"/>
              </a:lnSpc>
              <a:spcBef>
                <a:spcPts val="240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sekundární </a:t>
            </a:r>
            <a:r>
              <a:rPr sz="2400" spc="-5" dirty="0">
                <a:latin typeface="Times New Roman"/>
                <a:cs typeface="Times New Roman"/>
              </a:rPr>
              <a:t>lymfedém </a:t>
            </a:r>
            <a:r>
              <a:rPr sz="2400" dirty="0">
                <a:latin typeface="Times New Roman"/>
                <a:cs typeface="Times New Roman"/>
              </a:rPr>
              <a:t>vzniká periferně od blokády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mízního  </a:t>
            </a:r>
            <a:r>
              <a:rPr sz="2400" dirty="0">
                <a:latin typeface="Times New Roman"/>
                <a:cs typeface="Times New Roman"/>
              </a:rPr>
              <a:t>řečiště a odtud se </a:t>
            </a:r>
            <a:r>
              <a:rPr sz="2400" dirty="0" err="1">
                <a:latin typeface="Times New Roman"/>
                <a:cs typeface="Times New Roman"/>
              </a:rPr>
              <a:t>šíří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lang="cs-CZ" sz="2400" spc="-5" dirty="0">
                <a:latin typeface="Times New Roman"/>
                <a:cs typeface="Times New Roman"/>
              </a:rPr>
              <a:t>směrem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lang="cs-CZ" sz="2400" spc="-5" dirty="0">
                <a:latin typeface="Times New Roman"/>
                <a:cs typeface="Times New Roman"/>
              </a:rPr>
              <a:t>distálním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6771" rIns="0" bIns="0" rtlCol="0">
            <a:spAutoFit/>
          </a:bodyPr>
          <a:lstStyle/>
          <a:p>
            <a:pPr marL="952500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Lokalizace</a:t>
            </a:r>
            <a:r>
              <a:rPr sz="4400" b="1" i="0" spc="-105" dirty="0">
                <a:latin typeface="Times New Roman"/>
                <a:cs typeface="Times New Roman"/>
              </a:rPr>
              <a:t> </a:t>
            </a:r>
            <a:r>
              <a:rPr sz="4400" b="1" i="0" dirty="0">
                <a:latin typeface="Times New Roman"/>
                <a:cs typeface="Times New Roman"/>
              </a:rPr>
              <a:t>lymfedému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3000" y="1447800"/>
            <a:ext cx="7453630" cy="4601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Nejtypičtější lokalizace</a:t>
            </a:r>
            <a:r>
              <a:rPr sz="2000" b="1" spc="-15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jsou</a:t>
            </a:r>
            <a:r>
              <a:rPr sz="2000" b="1" dirty="0">
                <a:latin typeface="Times New Roman"/>
                <a:cs typeface="Times New Roman"/>
              </a:rPr>
              <a:t>:</a:t>
            </a:r>
            <a:endParaRPr lang="cs-CZ" sz="2000" b="1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 marL="355600" marR="200660" indent="-342900">
              <a:lnSpc>
                <a:spcPts val="2160"/>
              </a:lnSpc>
              <a:spcBef>
                <a:spcPts val="509"/>
              </a:spcBef>
              <a:buFont typeface="Symbol"/>
              <a:buChar char=""/>
              <a:tabLst>
                <a:tab pos="356235" algn="l"/>
              </a:tabLst>
            </a:pPr>
            <a:r>
              <a:rPr sz="2000" spc="5" dirty="0">
                <a:latin typeface="Times New Roman"/>
                <a:cs typeface="Times New Roman"/>
              </a:rPr>
              <a:t>HKK </a:t>
            </a:r>
            <a:r>
              <a:rPr sz="2000" dirty="0">
                <a:latin typeface="Times New Roman"/>
                <a:cs typeface="Times New Roman"/>
              </a:rPr>
              <a:t>a stěna </a:t>
            </a:r>
            <a:r>
              <a:rPr sz="2000" spc="5" dirty="0">
                <a:latin typeface="Times New Roman"/>
                <a:cs typeface="Times New Roman"/>
              </a:rPr>
              <a:t>hrudní </a:t>
            </a:r>
            <a:r>
              <a:rPr sz="2000" dirty="0">
                <a:latin typeface="Times New Roman"/>
                <a:cs typeface="Times New Roman"/>
              </a:rPr>
              <a:t>při odstranění </a:t>
            </a:r>
            <a:r>
              <a:rPr sz="2000" spc="-5" dirty="0">
                <a:latin typeface="Times New Roman"/>
                <a:cs typeface="Times New Roman"/>
              </a:rPr>
              <a:t>lymfatických </a:t>
            </a:r>
            <a:r>
              <a:rPr sz="2000" dirty="0">
                <a:latin typeface="Times New Roman"/>
                <a:cs typeface="Times New Roman"/>
              </a:rPr>
              <a:t>uzlin  </a:t>
            </a:r>
            <a:r>
              <a:rPr sz="2000" spc="-5" dirty="0">
                <a:latin typeface="Times New Roman"/>
                <a:cs typeface="Times New Roman"/>
              </a:rPr>
              <a:t>(lymfadenektomie) </a:t>
            </a:r>
            <a:r>
              <a:rPr sz="2000" dirty="0">
                <a:latin typeface="Times New Roman"/>
                <a:cs typeface="Times New Roman"/>
              </a:rPr>
              <a:t>zářením v podpažní </a:t>
            </a:r>
            <a:r>
              <a:rPr sz="2000" spc="-5" dirty="0">
                <a:latin typeface="Times New Roman"/>
                <a:cs typeface="Times New Roman"/>
              </a:rPr>
              <a:t>jamce </a:t>
            </a:r>
            <a:r>
              <a:rPr sz="2000" dirty="0">
                <a:latin typeface="Times New Roman"/>
                <a:cs typeface="Times New Roman"/>
              </a:rPr>
              <a:t>v </a:t>
            </a:r>
            <a:r>
              <a:rPr sz="2000" spc="-5" dirty="0">
                <a:latin typeface="Times New Roman"/>
                <a:cs typeface="Times New Roman"/>
              </a:rPr>
              <a:t>rámci </a:t>
            </a:r>
            <a:r>
              <a:rPr sz="2000" dirty="0">
                <a:latin typeface="Times New Roman"/>
                <a:cs typeface="Times New Roman"/>
              </a:rPr>
              <a:t>léčby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nádorů  </a:t>
            </a:r>
            <a:r>
              <a:rPr sz="2000" spc="-10" dirty="0">
                <a:latin typeface="Times New Roman"/>
                <a:cs typeface="Times New Roman"/>
              </a:rPr>
              <a:t>mammy, </a:t>
            </a:r>
            <a:r>
              <a:rPr sz="2000" spc="-5" dirty="0">
                <a:latin typeface="Times New Roman"/>
                <a:cs typeface="Times New Roman"/>
              </a:rPr>
              <a:t>maligní </a:t>
            </a:r>
            <a:r>
              <a:rPr sz="2000" dirty="0">
                <a:latin typeface="Times New Roman"/>
                <a:cs typeface="Times New Roman"/>
              </a:rPr>
              <a:t>kožní </a:t>
            </a:r>
            <a:r>
              <a:rPr sz="2000" spc="-5" dirty="0">
                <a:latin typeface="Times New Roman"/>
                <a:cs typeface="Times New Roman"/>
              </a:rPr>
              <a:t>melanom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…</a:t>
            </a:r>
          </a:p>
          <a:p>
            <a:pPr>
              <a:lnSpc>
                <a:spcPct val="100000"/>
              </a:lnSpc>
              <a:spcBef>
                <a:spcPts val="44"/>
              </a:spcBef>
              <a:buFont typeface="Symbol"/>
              <a:buChar char=""/>
            </a:pPr>
            <a:endParaRPr sz="2450" dirty="0">
              <a:latin typeface="Times New Roman"/>
              <a:cs typeface="Times New Roman"/>
            </a:endParaRPr>
          </a:p>
          <a:p>
            <a:pPr marL="318770" indent="-306070">
              <a:lnSpc>
                <a:spcPct val="100000"/>
              </a:lnSpc>
              <a:buFont typeface="Symbol"/>
              <a:buChar char=""/>
              <a:tabLst>
                <a:tab pos="319405" algn="l"/>
              </a:tabLst>
            </a:pPr>
            <a:r>
              <a:rPr sz="2000" spc="5" dirty="0">
                <a:latin typeface="Times New Roman"/>
                <a:cs typeface="Times New Roman"/>
              </a:rPr>
              <a:t>DKK </a:t>
            </a:r>
            <a:r>
              <a:rPr sz="2000" dirty="0">
                <a:latin typeface="Times New Roman"/>
                <a:cs typeface="Times New Roman"/>
              </a:rPr>
              <a:t>v souvislosti s pánevní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lymfadenektomií</a:t>
            </a:r>
            <a:endParaRPr sz="2000" dirty="0">
              <a:latin typeface="Times New Roman"/>
              <a:cs typeface="Times New Roman"/>
            </a:endParaRPr>
          </a:p>
          <a:p>
            <a:pPr marL="355600" marR="424180" indent="-27940">
              <a:lnSpc>
                <a:spcPts val="2160"/>
              </a:lnSpc>
              <a:spcBef>
                <a:spcPts val="500"/>
              </a:spcBef>
            </a:pPr>
            <a:r>
              <a:rPr sz="2000" dirty="0">
                <a:latin typeface="Times New Roman"/>
                <a:cs typeface="Times New Roman"/>
              </a:rPr>
              <a:t>ozářením v oblasti </a:t>
            </a:r>
            <a:r>
              <a:rPr sz="2000" spc="-10" dirty="0">
                <a:latin typeface="Times New Roman"/>
                <a:cs typeface="Times New Roman"/>
              </a:rPr>
              <a:t>malé </a:t>
            </a:r>
            <a:r>
              <a:rPr sz="2000" dirty="0">
                <a:latin typeface="Times New Roman"/>
                <a:cs typeface="Times New Roman"/>
              </a:rPr>
              <a:t>pánve při léčbě gynekologických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nádorů,  nádorů prostaty a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konečníku</a:t>
            </a:r>
          </a:p>
          <a:p>
            <a:pPr>
              <a:lnSpc>
                <a:spcPct val="100000"/>
              </a:lnSpc>
              <a:spcBef>
                <a:spcPts val="33"/>
              </a:spcBef>
            </a:pPr>
            <a:endParaRPr sz="245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Symbol"/>
              <a:buChar char=""/>
              <a:tabLst>
                <a:tab pos="356235" algn="l"/>
              </a:tabLst>
            </a:pPr>
            <a:r>
              <a:rPr sz="2000" spc="5" dirty="0">
                <a:latin typeface="Times New Roman"/>
                <a:cs typeface="Times New Roman"/>
              </a:rPr>
              <a:t>DKK </a:t>
            </a:r>
            <a:r>
              <a:rPr sz="2000" dirty="0">
                <a:latin typeface="Times New Roman"/>
                <a:cs typeface="Times New Roman"/>
              </a:rPr>
              <a:t>v souvislosti s opakovanými záněty (viry, bakterie,</a:t>
            </a:r>
            <a:r>
              <a:rPr sz="2000" spc="-2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plísně)</a:t>
            </a:r>
          </a:p>
          <a:p>
            <a:pPr>
              <a:lnSpc>
                <a:spcPct val="100000"/>
              </a:lnSpc>
              <a:spcBef>
                <a:spcPts val="5"/>
              </a:spcBef>
              <a:buFont typeface="Symbol"/>
              <a:buChar char=""/>
            </a:pPr>
            <a:endParaRPr sz="25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Symbol"/>
              <a:buChar char=""/>
              <a:tabLst>
                <a:tab pos="356235" algn="l"/>
              </a:tabLst>
            </a:pPr>
            <a:r>
              <a:rPr sz="2000" spc="5" dirty="0">
                <a:latin typeface="Times New Roman"/>
                <a:cs typeface="Times New Roman"/>
              </a:rPr>
              <a:t>DKK </a:t>
            </a:r>
            <a:r>
              <a:rPr sz="2000" dirty="0">
                <a:latin typeface="Times New Roman"/>
                <a:cs typeface="Times New Roman"/>
              </a:rPr>
              <a:t>v souvislosti s </a:t>
            </a:r>
            <a:r>
              <a:rPr sz="2000" spc="-5" dirty="0">
                <a:latin typeface="Times New Roman"/>
                <a:cs typeface="Times New Roman"/>
              </a:rPr>
              <a:t>žilní</a:t>
            </a:r>
            <a:r>
              <a:rPr sz="2000" spc="-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nedostatečností</a:t>
            </a:r>
          </a:p>
          <a:p>
            <a:pPr>
              <a:lnSpc>
                <a:spcPct val="100000"/>
              </a:lnSpc>
              <a:spcBef>
                <a:spcPts val="26"/>
              </a:spcBef>
              <a:buFont typeface="Symbol"/>
              <a:buChar char=""/>
            </a:pPr>
            <a:endParaRPr sz="25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0909" rIns="0" bIns="0" rtlCol="0">
            <a:spAutoFit/>
          </a:bodyPr>
          <a:lstStyle/>
          <a:p>
            <a:pPr marL="725805">
              <a:lnSpc>
                <a:spcPct val="100000"/>
              </a:lnSpc>
            </a:pPr>
            <a:r>
              <a:rPr b="1" i="0" spc="-5" dirty="0">
                <a:latin typeface="Times New Roman"/>
                <a:cs typeface="Times New Roman"/>
              </a:rPr>
              <a:t>Klinická stádia</a:t>
            </a:r>
            <a:r>
              <a:rPr b="1" i="0" spc="-10" dirty="0">
                <a:latin typeface="Times New Roman"/>
                <a:cs typeface="Times New Roman"/>
              </a:rPr>
              <a:t> </a:t>
            </a:r>
            <a:r>
              <a:rPr b="1" i="0" spc="-5" dirty="0">
                <a:latin typeface="Times New Roman"/>
                <a:cs typeface="Times New Roman"/>
              </a:rPr>
              <a:t>lymfedému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6800" y="1524000"/>
            <a:ext cx="7616825" cy="4137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91900"/>
              </a:lnSpc>
              <a:buSzPct val="116666"/>
              <a:buFont typeface="Times New Roman"/>
              <a:buAutoNum type="arabicPeriod"/>
              <a:tabLst>
                <a:tab pos="420370" algn="l"/>
              </a:tabLst>
            </a:pPr>
            <a:r>
              <a:rPr sz="2400" b="1" dirty="0">
                <a:latin typeface="Times New Roman"/>
                <a:cs typeface="Times New Roman"/>
              </a:rPr>
              <a:t>latentní lymfedém </a:t>
            </a:r>
            <a:r>
              <a:rPr sz="2400" dirty="0">
                <a:latin typeface="Times New Roman"/>
                <a:cs typeface="Times New Roman"/>
              </a:rPr>
              <a:t>- skrytý. </a:t>
            </a:r>
            <a:r>
              <a:rPr sz="2400" spc="-5" dirty="0">
                <a:latin typeface="Times New Roman"/>
                <a:cs typeface="Times New Roman"/>
              </a:rPr>
              <a:t>bez známek otoku-městnání  </a:t>
            </a:r>
            <a:r>
              <a:rPr sz="2400" dirty="0">
                <a:latin typeface="Times New Roman"/>
                <a:cs typeface="Times New Roman"/>
              </a:rPr>
              <a:t>je vidět pouze na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lymfoscintigrafii</a:t>
            </a:r>
          </a:p>
          <a:p>
            <a:pPr>
              <a:lnSpc>
                <a:spcPct val="100000"/>
              </a:lnSpc>
              <a:spcBef>
                <a:spcPts val="49"/>
              </a:spcBef>
              <a:buFont typeface="Times New Roman"/>
              <a:buAutoNum type="arabicPeriod"/>
            </a:pPr>
            <a:endParaRPr sz="325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590"/>
              </a:lnSpc>
              <a:buFont typeface="Times New Roman"/>
              <a:buAutoNum type="arabicPeriod"/>
              <a:tabLst>
                <a:tab pos="351790" algn="l"/>
                <a:tab pos="760730" algn="l"/>
                <a:tab pos="5367020" algn="l"/>
              </a:tabLst>
            </a:pPr>
            <a:r>
              <a:rPr sz="2400" b="1" dirty="0">
                <a:latin typeface="Times New Roman"/>
                <a:cs typeface="Times New Roman"/>
              </a:rPr>
              <a:t>manifestační </a:t>
            </a:r>
            <a:r>
              <a:rPr sz="2400" b="1" spc="-5" dirty="0">
                <a:latin typeface="Times New Roman"/>
                <a:cs typeface="Times New Roman"/>
              </a:rPr>
              <a:t>reverzibilní lymfedém přechodný </a:t>
            </a:r>
            <a:r>
              <a:rPr sz="2400" dirty="0">
                <a:latin typeface="Times New Roman"/>
                <a:cs typeface="Times New Roman"/>
              </a:rPr>
              <a:t>- objeví  </a:t>
            </a:r>
            <a:r>
              <a:rPr sz="2400" spc="-5" dirty="0">
                <a:latin typeface="Times New Roman"/>
                <a:cs typeface="Times New Roman"/>
              </a:rPr>
              <a:t>se	</a:t>
            </a:r>
            <a:r>
              <a:rPr sz="2400" dirty="0">
                <a:latin typeface="Times New Roman"/>
                <a:cs typeface="Times New Roman"/>
              </a:rPr>
              <a:t>při zvýšené </a:t>
            </a:r>
            <a:r>
              <a:rPr sz="2400" spc="-5" dirty="0">
                <a:latin typeface="Times New Roman"/>
                <a:cs typeface="Times New Roman"/>
              </a:rPr>
              <a:t>námaze </a:t>
            </a:r>
            <a:r>
              <a:rPr sz="2400" dirty="0">
                <a:latin typeface="Times New Roman"/>
                <a:cs typeface="Times New Roman"/>
              </a:rPr>
              <a:t>, ale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 elevaci	končetiny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zmizí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Times New Roman"/>
              <a:buAutoNum type="arabicPeriod"/>
            </a:pPr>
            <a:endParaRPr sz="3250" dirty="0">
              <a:latin typeface="Times New Roman"/>
              <a:cs typeface="Times New Roman"/>
            </a:endParaRPr>
          </a:p>
          <a:p>
            <a:pPr marL="355600" marR="5080" indent="-243840">
              <a:lnSpc>
                <a:spcPts val="2590"/>
              </a:lnSpc>
              <a:buFont typeface="Times New Roman"/>
              <a:buAutoNum type="arabicPeriod"/>
              <a:tabLst>
                <a:tab pos="440055" algn="l"/>
              </a:tabLst>
            </a:pPr>
            <a:r>
              <a:rPr sz="2400" b="1" dirty="0">
                <a:latin typeface="Times New Roman"/>
                <a:cs typeface="Times New Roman"/>
              </a:rPr>
              <a:t>manifestační ireverzibilní </a:t>
            </a:r>
            <a:r>
              <a:rPr sz="2400" b="1" spc="-5" dirty="0">
                <a:latin typeface="Times New Roman"/>
                <a:cs typeface="Times New Roman"/>
              </a:rPr>
              <a:t>lymfedém </a:t>
            </a:r>
            <a:r>
              <a:rPr sz="2400" dirty="0">
                <a:latin typeface="Times New Roman"/>
                <a:cs typeface="Times New Roman"/>
              </a:rPr>
              <a:t>– nevratný - </a:t>
            </a:r>
            <a:r>
              <a:rPr sz="2400" spc="-5" dirty="0">
                <a:latin typeface="Times New Roman"/>
                <a:cs typeface="Times New Roman"/>
              </a:rPr>
              <a:t>trvalý  </a:t>
            </a:r>
            <a:r>
              <a:rPr sz="2400" dirty="0">
                <a:latin typeface="Times New Roman"/>
                <a:cs typeface="Times New Roman"/>
              </a:rPr>
              <a:t>otok při přetížení </a:t>
            </a:r>
            <a:r>
              <a:rPr sz="2400" spc="-5" dirty="0">
                <a:latin typeface="Times New Roman"/>
                <a:cs typeface="Times New Roman"/>
              </a:rPr>
              <a:t>lymfatického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systému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"/>
              </a:spcBef>
              <a:buFont typeface="Times New Roman"/>
              <a:buAutoNum type="arabicPeriod"/>
            </a:pPr>
            <a:endParaRPr sz="2950" dirty="0">
              <a:latin typeface="Times New Roman"/>
              <a:cs typeface="Times New Roman"/>
            </a:endParaRPr>
          </a:p>
          <a:p>
            <a:pPr marL="410209" indent="-397510">
              <a:lnSpc>
                <a:spcPts val="2735"/>
              </a:lnSpc>
              <a:buFont typeface="Times New Roman"/>
              <a:buAutoNum type="arabicPeriod"/>
              <a:tabLst>
                <a:tab pos="410845" algn="l"/>
                <a:tab pos="1981835" algn="l"/>
                <a:tab pos="2252980" algn="l"/>
                <a:tab pos="3014980" algn="l"/>
                <a:tab pos="3776979" algn="l"/>
                <a:tab pos="4098925" algn="l"/>
                <a:tab pos="4925060" algn="l"/>
                <a:tab pos="6179820" algn="l"/>
              </a:tabLst>
            </a:pPr>
            <a:r>
              <a:rPr sz="2400" b="1" dirty="0">
                <a:latin typeface="Times New Roman"/>
                <a:cs typeface="Times New Roman"/>
              </a:rPr>
              <a:t>elefanti</a:t>
            </a:r>
            <a:r>
              <a:rPr sz="2400" b="1" spc="-15" dirty="0">
                <a:latin typeface="Times New Roman"/>
                <a:cs typeface="Times New Roman"/>
              </a:rPr>
              <a:t>á</a:t>
            </a:r>
            <a:r>
              <a:rPr sz="2400" b="1" spc="-10" dirty="0">
                <a:latin typeface="Times New Roman"/>
                <a:cs typeface="Times New Roman"/>
              </a:rPr>
              <a:t>z</a:t>
            </a:r>
            <a:r>
              <a:rPr sz="2400" b="1" dirty="0">
                <a:latin typeface="Times New Roman"/>
                <a:cs typeface="Times New Roman"/>
              </a:rPr>
              <a:t>a	</a:t>
            </a:r>
            <a:r>
              <a:rPr sz="2400" dirty="0">
                <a:latin typeface="Times New Roman"/>
                <a:cs typeface="Times New Roman"/>
              </a:rPr>
              <a:t>-	sloní	noha	–	edém	dos</a:t>
            </a:r>
            <a:r>
              <a:rPr sz="2400" spc="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huje	obrovský</a:t>
            </a:r>
            <a:r>
              <a:rPr sz="2400" spc="-10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h</a:t>
            </a:r>
          </a:p>
          <a:p>
            <a:pPr marL="114300" algn="ctr">
              <a:lnSpc>
                <a:spcPts val="2735"/>
              </a:lnSpc>
            </a:pPr>
            <a:r>
              <a:rPr sz="2400" spc="-5" dirty="0">
                <a:latin typeface="Times New Roman"/>
                <a:cs typeface="Times New Roman"/>
              </a:rPr>
              <a:t>rozměrů, </a:t>
            </a:r>
            <a:r>
              <a:rPr sz="2400" dirty="0">
                <a:latin typeface="Times New Roman"/>
                <a:cs typeface="Times New Roman"/>
              </a:rPr>
              <a:t>kůže je hrubá zdrsnělá, </a:t>
            </a:r>
            <a:r>
              <a:rPr sz="2400" spc="-5" dirty="0">
                <a:latin typeface="Times New Roman"/>
                <a:cs typeface="Times New Roman"/>
              </a:rPr>
              <a:t>mohou se </a:t>
            </a:r>
            <a:r>
              <a:rPr sz="2400" dirty="0">
                <a:latin typeface="Times New Roman"/>
                <a:cs typeface="Times New Roman"/>
              </a:rPr>
              <a:t>tvořit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puchýře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0560" rIns="0" bIns="0" rtlCol="0">
            <a:spAutoFit/>
          </a:bodyPr>
          <a:lstStyle/>
          <a:p>
            <a:pPr marL="2294255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Elefantiáza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2438336"/>
            <a:ext cx="8447024" cy="37386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972" rIns="0" bIns="0" rtlCol="0">
            <a:spAutoFit/>
          </a:bodyPr>
          <a:lstStyle/>
          <a:p>
            <a:pPr marL="1329055">
              <a:lnSpc>
                <a:spcPct val="100000"/>
              </a:lnSpc>
            </a:pPr>
            <a:r>
              <a:rPr sz="3600" b="1" i="0" spc="-5" dirty="0">
                <a:latin typeface="Times New Roman"/>
                <a:cs typeface="Times New Roman"/>
              </a:rPr>
              <a:t>Diagnostika</a:t>
            </a:r>
            <a:r>
              <a:rPr sz="3600" b="1" i="0" spc="-25" dirty="0">
                <a:latin typeface="Times New Roman"/>
                <a:cs typeface="Times New Roman"/>
              </a:rPr>
              <a:t> </a:t>
            </a:r>
            <a:r>
              <a:rPr sz="3600" b="1" i="0" spc="-5" dirty="0">
                <a:latin typeface="Times New Roman"/>
                <a:cs typeface="Times New Roman"/>
              </a:rPr>
              <a:t>lymfedému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3000" y="1600200"/>
            <a:ext cx="7618095" cy="4524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Základní</a:t>
            </a:r>
            <a:r>
              <a:rPr sz="2000" b="1" spc="-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vyšetření: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i="1" dirty="0">
                <a:latin typeface="Times New Roman"/>
                <a:cs typeface="Times New Roman"/>
              </a:rPr>
              <a:t>Obtíže nemocného: </a:t>
            </a:r>
            <a:r>
              <a:rPr sz="2000" dirty="0">
                <a:latin typeface="Times New Roman"/>
                <a:cs typeface="Times New Roman"/>
              </a:rPr>
              <a:t>otok, pocit napětí, tíhy, bolesti,</a:t>
            </a:r>
            <a:r>
              <a:rPr sz="2000" spc="-2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erysipel</a:t>
            </a: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i="1" spc="-5" dirty="0">
                <a:latin typeface="Times New Roman"/>
                <a:cs typeface="Times New Roman"/>
              </a:rPr>
              <a:t>Cílená</a:t>
            </a:r>
            <a:r>
              <a:rPr sz="2000" i="1" spc="-100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anamnéza: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i="1" dirty="0">
                <a:latin typeface="Times New Roman"/>
                <a:cs typeface="Times New Roman"/>
              </a:rPr>
              <a:t>RA:</a:t>
            </a:r>
            <a:r>
              <a:rPr sz="2000" dirty="0">
                <a:latin typeface="Times New Roman"/>
                <a:cs typeface="Times New Roman"/>
              </a:rPr>
              <a:t>otoky končetin, erysipel,</a:t>
            </a:r>
            <a:r>
              <a:rPr sz="2000" spc="-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nádory</a:t>
            </a:r>
          </a:p>
          <a:p>
            <a:pPr marL="355600" marR="586105" indent="-343535">
              <a:lnSpc>
                <a:spcPct val="90100"/>
              </a:lnSpc>
              <a:spcBef>
                <a:spcPts val="475"/>
              </a:spcBef>
            </a:pPr>
            <a:r>
              <a:rPr sz="2000" i="1" dirty="0">
                <a:latin typeface="Times New Roman"/>
                <a:cs typeface="Times New Roman"/>
              </a:rPr>
              <a:t>OA</a:t>
            </a:r>
            <a:r>
              <a:rPr sz="2000" dirty="0">
                <a:latin typeface="Times New Roman"/>
                <a:cs typeface="Times New Roman"/>
              </a:rPr>
              <a:t>: otoky (věk, lokalizace, příčina vzniku, </a:t>
            </a:r>
            <a:r>
              <a:rPr sz="2000" spc="-5" dirty="0">
                <a:latin typeface="Times New Roman"/>
                <a:cs typeface="Times New Roman"/>
              </a:rPr>
              <a:t>směr </a:t>
            </a:r>
            <a:r>
              <a:rPr sz="2000" dirty="0">
                <a:latin typeface="Times New Roman"/>
                <a:cs typeface="Times New Roman"/>
              </a:rPr>
              <a:t>šíření,</a:t>
            </a:r>
            <a:r>
              <a:rPr sz="2000" spc="-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komplikace),  nádorové onemocnění(operace, radioterapie, recidiva), </a:t>
            </a:r>
            <a:r>
              <a:rPr sz="2000" spc="-5" dirty="0">
                <a:latin typeface="Times New Roman"/>
                <a:cs typeface="Times New Roman"/>
              </a:rPr>
              <a:t>traumata,  </a:t>
            </a:r>
            <a:r>
              <a:rPr sz="2000" dirty="0">
                <a:latin typeface="Times New Roman"/>
                <a:cs typeface="Times New Roman"/>
              </a:rPr>
              <a:t>záněty, chirurgické</a:t>
            </a:r>
            <a:r>
              <a:rPr sz="2000" spc="-13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výkony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>
              <a:lnSpc>
                <a:spcPts val="2280"/>
              </a:lnSpc>
            </a:pPr>
            <a:r>
              <a:rPr sz="2000" i="1" dirty="0">
                <a:latin typeface="Times New Roman"/>
                <a:cs typeface="Times New Roman"/>
              </a:rPr>
              <a:t>Základní </a:t>
            </a:r>
            <a:r>
              <a:rPr sz="2000" i="1" spc="-5" dirty="0">
                <a:latin typeface="Times New Roman"/>
                <a:cs typeface="Times New Roman"/>
              </a:rPr>
              <a:t>interní vyšetření: </a:t>
            </a:r>
            <a:r>
              <a:rPr sz="2000" dirty="0">
                <a:latin typeface="Times New Roman"/>
                <a:cs typeface="Times New Roman"/>
              </a:rPr>
              <a:t>k vyloučení </a:t>
            </a:r>
            <a:r>
              <a:rPr sz="2000" spc="-5" dirty="0">
                <a:latin typeface="Times New Roman"/>
                <a:cs typeface="Times New Roman"/>
              </a:rPr>
              <a:t>systémových </a:t>
            </a:r>
            <a:r>
              <a:rPr sz="2000" dirty="0">
                <a:latin typeface="Times New Roman"/>
                <a:cs typeface="Times New Roman"/>
              </a:rPr>
              <a:t>otoků   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(onemocnění</a:t>
            </a:r>
            <a:endParaRPr sz="2000" dirty="0">
              <a:latin typeface="Times New Roman"/>
              <a:cs typeface="Times New Roman"/>
            </a:endParaRPr>
          </a:p>
          <a:p>
            <a:pPr marL="355600">
              <a:lnSpc>
                <a:spcPts val="2280"/>
              </a:lnSpc>
            </a:pPr>
            <a:r>
              <a:rPr sz="2000" dirty="0">
                <a:latin typeface="Times New Roman"/>
                <a:cs typeface="Times New Roman"/>
              </a:rPr>
              <a:t>srdce,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cs typeface="Times New Roman"/>
              </a:rPr>
              <a:t>ledvin</a:t>
            </a:r>
            <a:r>
              <a:rPr sz="2000" dirty="0">
                <a:latin typeface="Times New Roman"/>
                <a:cs typeface="Times New Roman"/>
              </a:rPr>
              <a:t>)</a:t>
            </a:r>
            <a:endParaRPr lang="cs-CZ" sz="2000" dirty="0">
              <a:latin typeface="Times New Roman"/>
              <a:cs typeface="Times New Roman"/>
            </a:endParaRPr>
          </a:p>
          <a:p>
            <a:pPr marL="355600">
              <a:lnSpc>
                <a:spcPts val="2280"/>
              </a:lnSpc>
            </a:pP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i="1" spc="-5" dirty="0">
                <a:latin typeface="Times New Roman"/>
                <a:cs typeface="Times New Roman"/>
              </a:rPr>
              <a:t>Fyzikální vyšetření: </a:t>
            </a:r>
            <a:r>
              <a:rPr sz="2000" dirty="0">
                <a:latin typeface="Times New Roman"/>
                <a:cs typeface="Times New Roman"/>
              </a:rPr>
              <a:t>– </a:t>
            </a:r>
            <a:r>
              <a:rPr sz="2000" spc="-5" dirty="0">
                <a:latin typeface="Times New Roman"/>
                <a:cs typeface="Times New Roman"/>
              </a:rPr>
              <a:t>inspekce, </a:t>
            </a:r>
            <a:r>
              <a:rPr sz="2000" dirty="0">
                <a:latin typeface="Times New Roman"/>
                <a:cs typeface="Times New Roman"/>
              </a:rPr>
              <a:t>palpace, </a:t>
            </a:r>
            <a:r>
              <a:rPr sz="2000" spc="-5" dirty="0">
                <a:latin typeface="Times New Roman"/>
                <a:cs typeface="Times New Roman"/>
              </a:rPr>
              <a:t>přítomnost otoku,  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Stermmerovo</a:t>
            </a:r>
            <a:endParaRPr sz="2000" dirty="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430"/>
              </a:spcBef>
            </a:pPr>
            <a:r>
              <a:rPr sz="2000" spc="-5" dirty="0">
                <a:latin typeface="Times New Roman"/>
                <a:cs typeface="Times New Roman"/>
              </a:rPr>
              <a:t>znamení, </a:t>
            </a:r>
            <a:r>
              <a:rPr sz="2000" dirty="0">
                <a:latin typeface="Times New Roman"/>
                <a:cs typeface="Times New Roman"/>
              </a:rPr>
              <a:t>lokalizace, rozsah, </a:t>
            </a:r>
            <a:r>
              <a:rPr sz="2000" spc="-5" dirty="0">
                <a:latin typeface="Times New Roman"/>
                <a:cs typeface="Times New Roman"/>
              </a:rPr>
              <a:t>změření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obvodů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500626" cy="33750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43501" y="0"/>
            <a:ext cx="4500498" cy="33750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11476" y="3564001"/>
            <a:ext cx="4392549" cy="32939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3360" rIns="0" bIns="0" rtlCol="0">
            <a:spAutoFit/>
          </a:bodyPr>
          <a:lstStyle/>
          <a:p>
            <a:pPr marL="2726690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Erysipel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2000" y="1447800"/>
            <a:ext cx="7848600" cy="5130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0560" rIns="0" bIns="0" rtlCol="0">
            <a:spAutoFit/>
          </a:bodyPr>
          <a:lstStyle/>
          <a:p>
            <a:pPr marL="939165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Stermmerovo</a:t>
            </a:r>
            <a:r>
              <a:rPr sz="4400" b="1" i="0" spc="-125" dirty="0">
                <a:latin typeface="Times New Roman"/>
                <a:cs typeface="Times New Roman"/>
              </a:rPr>
              <a:t> </a:t>
            </a:r>
            <a:r>
              <a:rPr sz="4400" b="1" i="0" dirty="0">
                <a:latin typeface="Times New Roman"/>
                <a:cs typeface="Times New Roman"/>
              </a:rPr>
              <a:t>znamení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2354326"/>
            <a:ext cx="8534400" cy="4246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9829" y="0"/>
            <a:ext cx="5782945" cy="1280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04010" marR="5080" indent="-1591945">
              <a:lnSpc>
                <a:spcPct val="130100"/>
              </a:lnSpc>
            </a:pPr>
            <a:r>
              <a:rPr sz="3200" i="0" dirty="0">
                <a:latin typeface="Times New Roman"/>
                <a:cs typeface="Times New Roman"/>
              </a:rPr>
              <a:t>SCHÉMA RACIONÁLNÍ</a:t>
            </a:r>
            <a:r>
              <a:rPr sz="3200" i="0" spc="-110" dirty="0">
                <a:latin typeface="Times New Roman"/>
                <a:cs typeface="Times New Roman"/>
              </a:rPr>
              <a:t> </a:t>
            </a:r>
            <a:r>
              <a:rPr sz="3200" i="0" dirty="0">
                <a:latin typeface="Times New Roman"/>
                <a:cs typeface="Times New Roman"/>
              </a:rPr>
              <a:t>LÉČBY  LYMFEDÉMU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47800" y="1981200"/>
            <a:ext cx="5128260" cy="2328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64465" algn="ctr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Základní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léčba</a:t>
            </a:r>
          </a:p>
          <a:p>
            <a:pPr marR="140970" algn="ctr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latin typeface="Times New Roman"/>
                <a:cs typeface="Times New Roman"/>
              </a:rPr>
              <a:t>↓</a:t>
            </a:r>
          </a:p>
          <a:p>
            <a:pPr marR="186055" algn="ctr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latin typeface="Times New Roman"/>
                <a:cs typeface="Times New Roman"/>
              </a:rPr>
              <a:t>Komplexní dekongestivní</a:t>
            </a:r>
            <a:r>
              <a:rPr sz="2000" spc="-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terapie</a:t>
            </a:r>
          </a:p>
          <a:p>
            <a:pPr algn="ctr">
              <a:lnSpc>
                <a:spcPct val="100000"/>
              </a:lnSpc>
              <a:spcBef>
                <a:spcPts val="240"/>
              </a:spcBef>
              <a:tabLst>
                <a:tab pos="3342640" algn="l"/>
              </a:tabLst>
            </a:pPr>
            <a:r>
              <a:rPr sz="2000" dirty="0">
                <a:latin typeface="Times New Roman"/>
                <a:cs typeface="Times New Roman"/>
              </a:rPr>
              <a:t>1)Fáze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redukce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otoku	2)Fáze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udržovací</a:t>
            </a:r>
          </a:p>
          <a:p>
            <a:pPr marR="140970" algn="ctr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latin typeface="Times New Roman"/>
                <a:cs typeface="Times New Roman"/>
              </a:rPr>
              <a:t>↑</a:t>
            </a:r>
          </a:p>
          <a:p>
            <a:pPr marL="1155700" marR="1170305" algn="ctr">
              <a:lnSpc>
                <a:spcPct val="110000"/>
              </a:lnSpc>
            </a:pPr>
            <a:r>
              <a:rPr sz="2000" dirty="0">
                <a:latin typeface="Times New Roman"/>
                <a:cs typeface="Times New Roman"/>
              </a:rPr>
              <a:t>Doplňující léčebné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postupy  (dle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indikace)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746885" y="4335653"/>
            <a:ext cx="1737995" cy="1322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247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↑</a:t>
            </a:r>
          </a:p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latin typeface="Times New Roman"/>
                <a:cs typeface="Times New Roman"/>
              </a:rPr>
              <a:t>Přístrojová</a:t>
            </a:r>
            <a:r>
              <a:rPr sz="2000" spc="-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léčba</a:t>
            </a:r>
          </a:p>
          <a:p>
            <a:pPr marL="203200" marR="97790" indent="97790" algn="ctr">
              <a:lnSpc>
                <a:spcPct val="110000"/>
              </a:lnSpc>
            </a:pPr>
            <a:r>
              <a:rPr sz="2000" dirty="0">
                <a:latin typeface="Times New Roman"/>
                <a:cs typeface="Times New Roman"/>
              </a:rPr>
              <a:t>↑           Psychot</a:t>
            </a:r>
            <a:r>
              <a:rPr sz="2000" spc="-10" dirty="0">
                <a:latin typeface="Times New Roman"/>
                <a:cs typeface="Times New Roman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ra</a:t>
            </a:r>
            <a:r>
              <a:rPr sz="2000" spc="5" dirty="0">
                <a:latin typeface="Times New Roman"/>
                <a:cs typeface="Times New Roman"/>
              </a:rPr>
              <a:t>p</a:t>
            </a:r>
            <a:r>
              <a:rPr sz="2000" dirty="0">
                <a:latin typeface="Times New Roman"/>
                <a:cs typeface="Times New Roman"/>
              </a:rPr>
              <a:t>ie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854955" y="4335653"/>
            <a:ext cx="1652270" cy="1322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178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↑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spc="-5" dirty="0">
                <a:latin typeface="Times New Roman"/>
                <a:cs typeface="Times New Roman"/>
              </a:rPr>
              <a:t>„Samoléčba“</a:t>
            </a:r>
            <a:endParaRPr sz="2000">
              <a:latin typeface="Times New Roman"/>
              <a:cs typeface="Times New Roman"/>
            </a:endParaRPr>
          </a:p>
          <a:p>
            <a:pPr marL="43180" marR="5715" indent="354965">
              <a:lnSpc>
                <a:spcPct val="110000"/>
              </a:lnSpc>
            </a:pPr>
            <a:r>
              <a:rPr sz="2000" dirty="0">
                <a:latin typeface="Times New Roman"/>
                <a:cs typeface="Times New Roman"/>
              </a:rPr>
              <a:t>↑  Far</a:t>
            </a:r>
            <a:r>
              <a:rPr sz="2000" spc="-20" dirty="0">
                <a:latin typeface="Times New Roman"/>
                <a:cs typeface="Times New Roman"/>
              </a:rPr>
              <a:t>m</a:t>
            </a:r>
            <a:r>
              <a:rPr sz="2000" dirty="0">
                <a:latin typeface="Times New Roman"/>
                <a:cs typeface="Times New Roman"/>
              </a:rPr>
              <a:t>ak</a:t>
            </a:r>
            <a:r>
              <a:rPr sz="2000" spc="5" dirty="0">
                <a:latin typeface="Times New Roman"/>
                <a:cs typeface="Times New Roman"/>
              </a:rPr>
              <a:t>o</a:t>
            </a:r>
            <a:r>
              <a:rPr sz="2000" dirty="0">
                <a:latin typeface="Times New Roman"/>
                <a:cs typeface="Times New Roman"/>
              </a:rPr>
              <a:t>t</a:t>
            </a:r>
            <a:r>
              <a:rPr sz="2000" spc="-10" dirty="0">
                <a:latin typeface="Times New Roman"/>
                <a:cs typeface="Times New Roman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ra</a:t>
            </a:r>
            <a:r>
              <a:rPr sz="2000" spc="5" dirty="0">
                <a:latin typeface="Times New Roman"/>
                <a:cs typeface="Times New Roman"/>
              </a:rPr>
              <a:t>p</a:t>
            </a:r>
            <a:r>
              <a:rPr sz="2000" dirty="0">
                <a:latin typeface="Times New Roman"/>
                <a:cs typeface="Times New Roman"/>
              </a:rPr>
              <a:t>ie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44773" y="5677103"/>
            <a:ext cx="2068195" cy="652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9335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↑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latin typeface="Times New Roman"/>
                <a:cs typeface="Times New Roman"/>
              </a:rPr>
              <a:t>Chirurgické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výkony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3423" rIns="0" bIns="0" rtlCol="0">
            <a:spAutoFit/>
          </a:bodyPr>
          <a:lstStyle/>
          <a:p>
            <a:pPr marL="757555">
              <a:lnSpc>
                <a:spcPct val="100000"/>
              </a:lnSpc>
            </a:pPr>
            <a:r>
              <a:rPr sz="3600" b="1" i="0" spc="-5" dirty="0">
                <a:latin typeface="Times New Roman"/>
                <a:cs typeface="Times New Roman"/>
              </a:rPr>
              <a:t>Strategie základní léčby</a:t>
            </a:r>
            <a:r>
              <a:rPr sz="3600" b="1" i="0" spc="5" dirty="0">
                <a:latin typeface="Times New Roman"/>
                <a:cs typeface="Times New Roman"/>
              </a:rPr>
              <a:t> </a:t>
            </a:r>
            <a:r>
              <a:rPr sz="3600" b="1" i="0" dirty="0">
                <a:latin typeface="Times New Roman"/>
                <a:cs typeface="Times New Roman"/>
              </a:rPr>
              <a:t>KDT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19200" y="1981200"/>
            <a:ext cx="3507104" cy="19932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Fáze </a:t>
            </a:r>
            <a:r>
              <a:rPr sz="20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redukce</a:t>
            </a:r>
            <a:r>
              <a:rPr sz="2000" b="1" spc="-6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otoku</a:t>
            </a:r>
            <a:endParaRPr sz="20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latin typeface="Times New Roman"/>
                <a:cs typeface="Times New Roman"/>
              </a:rPr>
              <a:t>-péče o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kůži</a:t>
            </a: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spc="-5" dirty="0">
                <a:latin typeface="Times New Roman"/>
                <a:cs typeface="Times New Roman"/>
              </a:rPr>
              <a:t>-manuální </a:t>
            </a:r>
            <a:r>
              <a:rPr sz="2000" dirty="0">
                <a:latin typeface="Times New Roman"/>
                <a:cs typeface="Times New Roman"/>
              </a:rPr>
              <a:t>lymfodrenáž 5x</a:t>
            </a:r>
            <a:r>
              <a:rPr sz="2000" spc="-13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týdně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latin typeface="Times New Roman"/>
                <a:cs typeface="Times New Roman"/>
              </a:rPr>
              <a:t>-přístrojová</a:t>
            </a:r>
            <a:r>
              <a:rPr sz="2000" spc="-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lymfodrenáž</a:t>
            </a: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latin typeface="Times New Roman"/>
                <a:cs typeface="Times New Roman"/>
              </a:rPr>
              <a:t>-kompresivní vícevrstevná</a:t>
            </a:r>
            <a:r>
              <a:rPr sz="2000" spc="-18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bandáž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latin typeface="Times New Roman"/>
                <a:cs typeface="Times New Roman"/>
              </a:rPr>
              <a:t>-pohybová a dechová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cvičení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29200" y="1981200"/>
            <a:ext cx="3709035" cy="2328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0655">
              <a:lnSpc>
                <a:spcPct val="100000"/>
              </a:lnSpc>
            </a:pPr>
            <a:r>
              <a:rPr sz="20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Fáze</a:t>
            </a:r>
            <a:r>
              <a:rPr sz="2000" b="1" spc="-6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udržovací</a:t>
            </a:r>
            <a:endParaRPr sz="20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32384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latin typeface="Times New Roman"/>
                <a:cs typeface="Times New Roman"/>
              </a:rPr>
              <a:t>-péče o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kůži</a:t>
            </a: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spc="5" dirty="0">
                <a:latin typeface="Times New Roman"/>
                <a:cs typeface="Times New Roman"/>
              </a:rPr>
              <a:t>-úprava </a:t>
            </a:r>
            <a:r>
              <a:rPr sz="2000" dirty="0">
                <a:latin typeface="Times New Roman"/>
                <a:cs typeface="Times New Roman"/>
              </a:rPr>
              <a:t>životního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režimu</a:t>
            </a:r>
            <a:endParaRPr sz="2000" dirty="0">
              <a:latin typeface="Times New Roman"/>
              <a:cs typeface="Times New Roman"/>
            </a:endParaRPr>
          </a:p>
          <a:p>
            <a:pPr marL="47625">
              <a:lnSpc>
                <a:spcPct val="100000"/>
              </a:lnSpc>
              <a:spcBef>
                <a:spcPts val="240"/>
              </a:spcBef>
            </a:pPr>
            <a:r>
              <a:rPr sz="2000" spc="-5" dirty="0">
                <a:latin typeface="Times New Roman"/>
                <a:cs typeface="Times New Roman"/>
              </a:rPr>
              <a:t>-manuální </a:t>
            </a:r>
            <a:r>
              <a:rPr sz="2000" dirty="0">
                <a:latin typeface="Times New Roman"/>
                <a:cs typeface="Times New Roman"/>
              </a:rPr>
              <a:t>lymfodrenáž  2x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měsíčně</a:t>
            </a:r>
            <a:endParaRPr sz="2000" dirty="0">
              <a:latin typeface="Times New Roman"/>
              <a:cs typeface="Times New Roman"/>
            </a:endParaRPr>
          </a:p>
          <a:p>
            <a:pPr marL="47625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latin typeface="Times New Roman"/>
                <a:cs typeface="Times New Roman"/>
              </a:rPr>
              <a:t>-přístrojová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lymfodrenáž</a:t>
            </a:r>
          </a:p>
          <a:p>
            <a:pPr marL="44450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latin typeface="Times New Roman"/>
                <a:cs typeface="Times New Roman"/>
              </a:rPr>
              <a:t>-komprese </a:t>
            </a:r>
            <a:r>
              <a:rPr sz="2000" spc="-5" dirty="0">
                <a:latin typeface="Times New Roman"/>
                <a:cs typeface="Times New Roman"/>
              </a:rPr>
              <a:t>elastickými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návleky</a:t>
            </a:r>
          </a:p>
          <a:p>
            <a:pPr marL="61594">
              <a:lnSpc>
                <a:spcPct val="100000"/>
              </a:lnSpc>
              <a:spcBef>
                <a:spcPts val="240"/>
              </a:spcBef>
            </a:pPr>
            <a:r>
              <a:rPr sz="2000" spc="5" dirty="0">
                <a:latin typeface="Times New Roman"/>
                <a:cs typeface="Times New Roman"/>
              </a:rPr>
              <a:t>-pohybová </a:t>
            </a:r>
            <a:r>
              <a:rPr sz="2000" dirty="0">
                <a:latin typeface="Times New Roman"/>
                <a:cs typeface="Times New Roman"/>
              </a:rPr>
              <a:t>a dechová</a:t>
            </a:r>
            <a:r>
              <a:rPr sz="2000" spc="-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cvičení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23748" rIns="0" bIns="0" rtlCol="0">
            <a:spAutoFit/>
          </a:bodyPr>
          <a:lstStyle/>
          <a:p>
            <a:pPr marL="2240915">
              <a:lnSpc>
                <a:spcPct val="100000"/>
              </a:lnSpc>
            </a:pPr>
            <a:r>
              <a:rPr sz="4800" b="1" i="0" dirty="0">
                <a:latin typeface="Times New Roman"/>
                <a:cs typeface="Times New Roman"/>
              </a:rPr>
              <a:t>Lymfedém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1752536"/>
            <a:ext cx="8540750" cy="46085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3580" y="809497"/>
            <a:ext cx="7736205" cy="4991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i="0" dirty="0">
                <a:latin typeface="Times New Roman"/>
                <a:cs typeface="Times New Roman"/>
              </a:rPr>
              <a:t>Lymfatická drenáž – manuální a</a:t>
            </a:r>
            <a:r>
              <a:rPr sz="3200" b="1" i="0" spc="-114" dirty="0">
                <a:latin typeface="Times New Roman"/>
                <a:cs typeface="Times New Roman"/>
              </a:rPr>
              <a:t> </a:t>
            </a:r>
            <a:r>
              <a:rPr sz="3200" b="1" i="0" dirty="0">
                <a:latin typeface="Times New Roman"/>
                <a:cs typeface="Times New Roman"/>
              </a:rPr>
              <a:t>přístrojová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800" y="1905000"/>
            <a:ext cx="7543800" cy="4255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5459" indent="-342900">
              <a:lnSpc>
                <a:spcPct val="80100"/>
              </a:lnSpc>
              <a:buChar char="•"/>
              <a:tabLst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manuální lymfatická </a:t>
            </a:r>
            <a:r>
              <a:rPr sz="2400" dirty="0">
                <a:latin typeface="Times New Roman"/>
                <a:cs typeface="Times New Roman"/>
              </a:rPr>
              <a:t>drenáž (MLD) je </a:t>
            </a:r>
            <a:r>
              <a:rPr sz="2400" spc="-5" dirty="0">
                <a:latin typeface="Times New Roman"/>
                <a:cs typeface="Times New Roman"/>
              </a:rPr>
              <a:t>jemná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manuální  </a:t>
            </a:r>
            <a:r>
              <a:rPr sz="2400" dirty="0">
                <a:latin typeface="Times New Roman"/>
                <a:cs typeface="Times New Roman"/>
              </a:rPr>
              <a:t>technika, která zvyšuje resorpci </a:t>
            </a:r>
            <a:r>
              <a:rPr sz="2400" spc="-5" dirty="0">
                <a:latin typeface="Times New Roman"/>
                <a:cs typeface="Times New Roman"/>
              </a:rPr>
              <a:t>lymfy </a:t>
            </a:r>
            <a:r>
              <a:rPr sz="2400" dirty="0">
                <a:latin typeface="Times New Roman"/>
                <a:cs typeface="Times New Roman"/>
              </a:rPr>
              <a:t>a její transport  </a:t>
            </a:r>
            <a:r>
              <a:rPr sz="2400" spc="-5" dirty="0">
                <a:latin typeface="Times New Roman"/>
                <a:cs typeface="Times New Roman"/>
              </a:rPr>
              <a:t>mízním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řečištěm</a:t>
            </a:r>
          </a:p>
          <a:p>
            <a:pPr>
              <a:lnSpc>
                <a:spcPct val="100000"/>
              </a:lnSpc>
              <a:spcBef>
                <a:spcPts val="6"/>
              </a:spcBef>
              <a:buFont typeface="Times New Roman"/>
              <a:buChar char="•"/>
            </a:pPr>
            <a:endParaRPr sz="30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80000"/>
              </a:lnSpc>
              <a:buChar char="•"/>
              <a:tabLst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využíváme </a:t>
            </a:r>
            <a:r>
              <a:rPr sz="2400" dirty="0">
                <a:latin typeface="Times New Roman"/>
                <a:cs typeface="Times New Roman"/>
              </a:rPr>
              <a:t>znalostí </a:t>
            </a:r>
            <a:r>
              <a:rPr sz="2400" spc="-5" dirty="0">
                <a:latin typeface="Times New Roman"/>
                <a:cs typeface="Times New Roman"/>
              </a:rPr>
              <a:t>anatomie, </a:t>
            </a:r>
            <a:r>
              <a:rPr sz="2400" dirty="0">
                <a:latin typeface="Times New Roman"/>
                <a:cs typeface="Times New Roman"/>
              </a:rPr>
              <a:t>topografie a fyziologie  </a:t>
            </a:r>
            <a:r>
              <a:rPr sz="2400" spc="-5" dirty="0">
                <a:latin typeface="Times New Roman"/>
                <a:cs typeface="Times New Roman"/>
              </a:rPr>
              <a:t>lymfatického systému, respektujeme </a:t>
            </a:r>
            <a:r>
              <a:rPr sz="2400" dirty="0">
                <a:latin typeface="Times New Roman"/>
                <a:cs typeface="Times New Roman"/>
              </a:rPr>
              <a:t>tok </a:t>
            </a:r>
            <a:r>
              <a:rPr sz="2400" spc="-5" dirty="0">
                <a:latin typeface="Times New Roman"/>
                <a:cs typeface="Times New Roman"/>
              </a:rPr>
              <a:t>lymfy </a:t>
            </a:r>
            <a:r>
              <a:rPr sz="2400" dirty="0">
                <a:latin typeface="Times New Roman"/>
                <a:cs typeface="Times New Roman"/>
              </a:rPr>
              <a:t>tak, aby při  </a:t>
            </a:r>
            <a:r>
              <a:rPr sz="2400" spc="-5" dirty="0">
                <a:latin typeface="Times New Roman"/>
                <a:cs typeface="Times New Roman"/>
              </a:rPr>
              <a:t>manuální lymfodrenáži směřoval </a:t>
            </a:r>
            <a:r>
              <a:rPr sz="2400" dirty="0">
                <a:latin typeface="Times New Roman"/>
                <a:cs typeface="Times New Roman"/>
              </a:rPr>
              <a:t>do oblasti volně  průchodných cév a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uzlin</a:t>
            </a:r>
          </a:p>
          <a:p>
            <a:pPr>
              <a:lnSpc>
                <a:spcPct val="100000"/>
              </a:lnSpc>
              <a:spcBef>
                <a:spcPts val="5"/>
              </a:spcBef>
              <a:buFont typeface="Times New Roman"/>
              <a:buChar char="•"/>
            </a:pPr>
            <a:endParaRPr sz="25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kvalitativně </a:t>
            </a:r>
            <a:r>
              <a:rPr sz="2400" dirty="0">
                <a:latin typeface="Times New Roman"/>
                <a:cs typeface="Times New Roman"/>
              </a:rPr>
              <a:t>jde zcela o odlišnou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techniku</a:t>
            </a:r>
          </a:p>
          <a:p>
            <a:pPr>
              <a:lnSpc>
                <a:spcPct val="100000"/>
              </a:lnSpc>
              <a:spcBef>
                <a:spcPts val="8"/>
              </a:spcBef>
              <a:buFont typeface="Times New Roman"/>
              <a:buChar char="•"/>
            </a:pPr>
            <a:endParaRPr sz="3000" dirty="0">
              <a:latin typeface="Times New Roman"/>
              <a:cs typeface="Times New Roman"/>
            </a:endParaRPr>
          </a:p>
          <a:p>
            <a:pPr marL="355600" marR="795655" indent="-342900">
              <a:lnSpc>
                <a:spcPct val="80000"/>
              </a:lnSpc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ML provádí vyškolený </a:t>
            </a:r>
            <a:r>
              <a:rPr sz="2400" spc="-5" dirty="0">
                <a:latin typeface="Times New Roman"/>
                <a:cs typeface="Times New Roman"/>
              </a:rPr>
              <a:t>lymfoterapeut </a:t>
            </a:r>
            <a:r>
              <a:rPr sz="2400" dirty="0">
                <a:latin typeface="Times New Roman"/>
                <a:cs typeface="Times New Roman"/>
              </a:rPr>
              <a:t>na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doporučení  </a:t>
            </a:r>
            <a:r>
              <a:rPr sz="2400" spc="-5" dirty="0">
                <a:latin typeface="Times New Roman"/>
                <a:cs typeface="Times New Roman"/>
              </a:rPr>
              <a:t>lymfologa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6484" rIns="0" bIns="0" rtlCol="0">
            <a:spAutoFit/>
          </a:bodyPr>
          <a:lstStyle/>
          <a:p>
            <a:pPr marL="2282190">
              <a:lnSpc>
                <a:spcPct val="100000"/>
              </a:lnSpc>
            </a:pPr>
            <a:r>
              <a:rPr sz="3600" i="0" dirty="0">
                <a:latin typeface="Times New Roman"/>
                <a:cs typeface="Times New Roman"/>
              </a:rPr>
              <a:t>Pro</a:t>
            </a:r>
            <a:r>
              <a:rPr sz="3600" i="0" spc="-75" dirty="0">
                <a:latin typeface="Times New Roman"/>
                <a:cs typeface="Times New Roman"/>
              </a:rPr>
              <a:t> </a:t>
            </a:r>
            <a:r>
              <a:rPr sz="3600" i="0" spc="-5" dirty="0">
                <a:latin typeface="Times New Roman"/>
                <a:cs typeface="Times New Roman"/>
              </a:rPr>
              <a:t>porovnání: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800" y="1371600"/>
            <a:ext cx="7569200" cy="537839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55600" marR="5080" indent="-342900">
              <a:lnSpc>
                <a:spcPts val="2590"/>
              </a:lnSpc>
              <a:spcBef>
                <a:spcPts val="40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Klasická </a:t>
            </a:r>
            <a:r>
              <a:rPr sz="2400" spc="-5" dirty="0">
                <a:latin typeface="Times New Roman"/>
                <a:cs typeface="Times New Roman"/>
              </a:rPr>
              <a:t>masáž, měkké </a:t>
            </a:r>
            <a:r>
              <a:rPr sz="2400" dirty="0">
                <a:latin typeface="Times New Roman"/>
                <a:cs typeface="Times New Roman"/>
              </a:rPr>
              <a:t>techniky: je </a:t>
            </a:r>
            <a:r>
              <a:rPr sz="2400" spc="-5" dirty="0">
                <a:latin typeface="Times New Roman"/>
                <a:cs typeface="Times New Roman"/>
              </a:rPr>
              <a:t>zaměřena </a:t>
            </a:r>
            <a:r>
              <a:rPr sz="2400" dirty="0">
                <a:latin typeface="Times New Roman"/>
                <a:cs typeface="Times New Roman"/>
              </a:rPr>
              <a:t>na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ovlivnění  svalů, šlach a facií, většinou působí intenzivnějším</a:t>
            </a:r>
            <a:r>
              <a:rPr sz="2400" spc="-204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tlakem,</a:t>
            </a:r>
            <a:endParaRPr sz="2400" dirty="0">
              <a:latin typeface="Times New Roman"/>
              <a:cs typeface="Times New Roman"/>
            </a:endParaRPr>
          </a:p>
          <a:p>
            <a:pPr marL="355600" marR="96520">
              <a:lnSpc>
                <a:spcPts val="259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zasahuje hlouběji uložené struktury, frekvence </a:t>
            </a:r>
            <a:r>
              <a:rPr sz="2400" spc="-5" dirty="0">
                <a:latin typeface="Times New Roman"/>
                <a:cs typeface="Times New Roman"/>
              </a:rPr>
              <a:t>hmatů</a:t>
            </a:r>
            <a:r>
              <a:rPr sz="2400" spc="-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není  přesně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určena.</a:t>
            </a:r>
          </a:p>
          <a:p>
            <a:pPr marL="355600" marR="85090" indent="-342900" algn="just">
              <a:lnSpc>
                <a:spcPts val="2590"/>
              </a:lnSpc>
              <a:spcBef>
                <a:spcPts val="575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2400" spc="-5" dirty="0">
                <a:latin typeface="Times New Roman"/>
                <a:cs typeface="Times New Roman"/>
              </a:rPr>
              <a:t>manuální lymfodrenáž: </a:t>
            </a:r>
            <a:r>
              <a:rPr sz="2400" dirty="0">
                <a:latin typeface="Times New Roman"/>
                <a:cs typeface="Times New Roman"/>
              </a:rPr>
              <a:t>je </a:t>
            </a:r>
            <a:r>
              <a:rPr sz="2400" spc="-5" dirty="0">
                <a:latin typeface="Times New Roman"/>
                <a:cs typeface="Times New Roman"/>
              </a:rPr>
              <a:t>zaměřená </a:t>
            </a:r>
            <a:r>
              <a:rPr sz="2400" dirty="0">
                <a:latin typeface="Times New Roman"/>
                <a:cs typeface="Times New Roman"/>
              </a:rPr>
              <a:t>na </a:t>
            </a:r>
            <a:r>
              <a:rPr sz="2400" spc="-5" dirty="0">
                <a:latin typeface="Times New Roman"/>
                <a:cs typeface="Times New Roman"/>
              </a:rPr>
              <a:t>lymfatický systém,  </a:t>
            </a:r>
            <a:r>
              <a:rPr sz="2400" dirty="0">
                <a:latin typeface="Times New Roman"/>
                <a:cs typeface="Times New Roman"/>
              </a:rPr>
              <a:t>provádí se </a:t>
            </a:r>
            <a:r>
              <a:rPr sz="2400" spc="-5" dirty="0">
                <a:latin typeface="Times New Roman"/>
                <a:cs typeface="Times New Roman"/>
              </a:rPr>
              <a:t>malým tlakem, </a:t>
            </a:r>
            <a:r>
              <a:rPr sz="2400" dirty="0">
                <a:latin typeface="Times New Roman"/>
                <a:cs typeface="Times New Roman"/>
              </a:rPr>
              <a:t>kolem 20-25 </a:t>
            </a:r>
            <a:r>
              <a:rPr sz="2400" spc="-15" dirty="0">
                <a:latin typeface="Times New Roman"/>
                <a:cs typeface="Times New Roman"/>
              </a:rPr>
              <a:t>mmHG, </a:t>
            </a:r>
            <a:r>
              <a:rPr sz="2400" dirty="0">
                <a:latin typeface="Times New Roman"/>
                <a:cs typeface="Times New Roman"/>
              </a:rPr>
              <a:t>působí na  kůži a podkoží, </a:t>
            </a:r>
            <a:r>
              <a:rPr sz="2400" spc="-5" dirty="0">
                <a:latin typeface="Times New Roman"/>
                <a:cs typeface="Times New Roman"/>
              </a:rPr>
              <a:t>nesmí </a:t>
            </a:r>
            <a:r>
              <a:rPr sz="2400" dirty="0">
                <a:latin typeface="Times New Roman"/>
                <a:cs typeface="Times New Roman"/>
              </a:rPr>
              <a:t>vyvolávat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bolest.</a:t>
            </a:r>
          </a:p>
          <a:p>
            <a:pPr marL="355600" marR="57785" indent="-116205">
              <a:lnSpc>
                <a:spcPts val="2590"/>
              </a:lnSpc>
              <a:spcBef>
                <a:spcPts val="575"/>
              </a:spcBef>
            </a:pPr>
            <a:r>
              <a:rPr sz="2400" dirty="0">
                <a:latin typeface="Times New Roman"/>
                <a:cs typeface="Times New Roman"/>
              </a:rPr>
              <a:t>- </a:t>
            </a:r>
            <a:r>
              <a:rPr sz="2400" spc="-5" dirty="0">
                <a:latin typeface="Times New Roman"/>
                <a:cs typeface="Times New Roman"/>
              </a:rPr>
              <a:t>hmaty </a:t>
            </a:r>
            <a:r>
              <a:rPr sz="2400" dirty="0">
                <a:latin typeface="Times New Roman"/>
                <a:cs typeface="Times New Roman"/>
              </a:rPr>
              <a:t>jsou většinou kruhovité, velkoplošné a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maloplošné,  </a:t>
            </a:r>
            <a:r>
              <a:rPr sz="2400" dirty="0">
                <a:latin typeface="Times New Roman"/>
                <a:cs typeface="Times New Roman"/>
              </a:rPr>
              <a:t>frekvence je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5" dirty="0" err="1">
                <a:latin typeface="Times New Roman"/>
                <a:cs typeface="Times New Roman"/>
              </a:rPr>
              <a:t>pomalá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lang="cs-CZ" sz="2400" spc="-5" dirty="0">
              <a:latin typeface="Times New Roman"/>
              <a:cs typeface="Times New Roman"/>
            </a:endParaRPr>
          </a:p>
          <a:p>
            <a:pPr marL="355600" marR="57785" indent="-116205">
              <a:lnSpc>
                <a:spcPts val="2590"/>
              </a:lnSpc>
              <a:spcBef>
                <a:spcPts val="575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355600" marR="194310" indent="-343535">
              <a:lnSpc>
                <a:spcPts val="2590"/>
              </a:lnSpc>
              <a:spcBef>
                <a:spcPts val="580"/>
              </a:spcBef>
            </a:pPr>
            <a:r>
              <a:rPr sz="2400" dirty="0">
                <a:latin typeface="Times New Roman"/>
                <a:cs typeface="Times New Roman"/>
              </a:rPr>
              <a:t>cílem </a:t>
            </a:r>
            <a:r>
              <a:rPr sz="2400" spc="-5" dirty="0">
                <a:latin typeface="Times New Roman"/>
                <a:cs typeface="Times New Roman"/>
              </a:rPr>
              <a:t>lymfodrenáže </a:t>
            </a:r>
            <a:r>
              <a:rPr sz="2400" dirty="0">
                <a:latin typeface="Times New Roman"/>
                <a:cs typeface="Times New Roman"/>
              </a:rPr>
              <a:t>je povzbuzení </a:t>
            </a:r>
            <a:r>
              <a:rPr sz="2400" spc="-5" dirty="0">
                <a:latin typeface="Times New Roman"/>
                <a:cs typeface="Times New Roman"/>
              </a:rPr>
              <a:t>lymfomotoriky, zmírnění  </a:t>
            </a:r>
            <a:r>
              <a:rPr sz="2400" dirty="0">
                <a:latin typeface="Times New Roman"/>
                <a:cs typeface="Times New Roman"/>
              </a:rPr>
              <a:t>bolestivého napětí a zlepšení odtoku </a:t>
            </a:r>
            <a:r>
              <a:rPr sz="2400" spc="-5" dirty="0">
                <a:latin typeface="Times New Roman"/>
                <a:cs typeface="Times New Roman"/>
              </a:rPr>
              <a:t>lymfy </a:t>
            </a:r>
            <a:r>
              <a:rPr sz="2400" dirty="0">
                <a:latin typeface="Times New Roman"/>
                <a:cs typeface="Times New Roman"/>
              </a:rPr>
              <a:t>z postižené  oblasti</a:t>
            </a:r>
          </a:p>
          <a:p>
            <a:pPr marL="12700">
              <a:lnSpc>
                <a:spcPts val="2735"/>
              </a:lnSpc>
              <a:spcBef>
                <a:spcPts val="250"/>
              </a:spcBef>
            </a:pPr>
            <a:r>
              <a:rPr sz="2400" dirty="0">
                <a:latin typeface="Times New Roman"/>
                <a:cs typeface="Times New Roman"/>
              </a:rPr>
              <a:t>indikací je ošetření otoků nejrůznější etiologie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1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výjimkou</a:t>
            </a:r>
            <a:endParaRPr sz="2400" dirty="0">
              <a:latin typeface="Times New Roman"/>
              <a:cs typeface="Times New Roman"/>
            </a:endParaRPr>
          </a:p>
          <a:p>
            <a:pPr marL="355600">
              <a:lnSpc>
                <a:spcPts val="2735"/>
              </a:lnSpc>
            </a:pPr>
            <a:r>
              <a:rPr sz="2400" dirty="0">
                <a:latin typeface="Times New Roman"/>
                <a:cs typeface="Times New Roman"/>
              </a:rPr>
              <a:t>otoků kardiálních a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ledvinových.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9502" y="556514"/>
            <a:ext cx="6845934" cy="1195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600" b="1" i="0" spc="-5" dirty="0">
                <a:latin typeface="Times New Roman"/>
                <a:cs typeface="Times New Roman"/>
              </a:rPr>
              <a:t>Hlavní zásady </a:t>
            </a:r>
            <a:r>
              <a:rPr sz="3600" b="1" i="0" dirty="0">
                <a:latin typeface="Times New Roman"/>
                <a:cs typeface="Times New Roman"/>
              </a:rPr>
              <a:t>provádění</a:t>
            </a:r>
            <a:r>
              <a:rPr sz="3600" b="1" i="0" spc="-60" dirty="0">
                <a:latin typeface="Times New Roman"/>
                <a:cs typeface="Times New Roman"/>
              </a:rPr>
              <a:t> </a:t>
            </a:r>
            <a:r>
              <a:rPr sz="3600" b="1" i="0" dirty="0">
                <a:latin typeface="Times New Roman"/>
                <a:cs typeface="Times New Roman"/>
              </a:rPr>
              <a:t>manuální</a:t>
            </a:r>
            <a:endParaRPr sz="36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  <a:spcBef>
                <a:spcPts val="765"/>
              </a:spcBef>
            </a:pPr>
            <a:r>
              <a:rPr sz="3600" b="1" i="0" dirty="0">
                <a:latin typeface="Times New Roman"/>
                <a:cs typeface="Times New Roman"/>
              </a:rPr>
              <a:t>lymfodrenáže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800" y="2057400"/>
            <a:ext cx="7616825" cy="43109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SzPct val="116666"/>
              <a:buFont typeface="Symbol"/>
              <a:buChar char=""/>
              <a:tabLst>
                <a:tab pos="353060" algn="l"/>
              </a:tabLst>
            </a:pPr>
            <a:r>
              <a:rPr sz="2400" dirty="0">
                <a:latin typeface="Times New Roman"/>
                <a:cs typeface="Times New Roman"/>
              </a:rPr>
              <a:t>Cíl-podpora odtoku nadbytečné </a:t>
            </a:r>
            <a:r>
              <a:rPr sz="2400" spc="-5" dirty="0">
                <a:latin typeface="Times New Roman"/>
                <a:cs typeface="Times New Roman"/>
              </a:rPr>
              <a:t>mízní</a:t>
            </a:r>
            <a:r>
              <a:rPr sz="2400" spc="-1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tekutiny</a:t>
            </a:r>
          </a:p>
          <a:p>
            <a:pPr marL="379730" indent="-367030">
              <a:lnSpc>
                <a:spcPct val="100000"/>
              </a:lnSpc>
              <a:spcBef>
                <a:spcPts val="380"/>
              </a:spcBef>
              <a:buFont typeface="Symbol"/>
              <a:buChar char=""/>
              <a:tabLst>
                <a:tab pos="380365" algn="l"/>
              </a:tabLst>
            </a:pPr>
            <a:r>
              <a:rPr sz="2400" dirty="0">
                <a:latin typeface="Times New Roman"/>
                <a:cs typeface="Times New Roman"/>
              </a:rPr>
              <a:t>Délka působení tlaku při jednotlivém </a:t>
            </a:r>
            <a:r>
              <a:rPr sz="2400" spc="-5" dirty="0">
                <a:latin typeface="Times New Roman"/>
                <a:cs typeface="Times New Roman"/>
              </a:rPr>
              <a:t>hmatu </a:t>
            </a:r>
            <a:r>
              <a:rPr sz="2400" dirty="0">
                <a:latin typeface="Times New Roman"/>
                <a:cs typeface="Times New Roman"/>
              </a:rPr>
              <a:t>je 1-4</a:t>
            </a:r>
            <a:r>
              <a:rPr sz="2400" spc="-1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sec</a:t>
            </a:r>
            <a:endParaRPr sz="2400" dirty="0">
              <a:latin typeface="Times New Roman"/>
              <a:cs typeface="Times New Roman"/>
            </a:endParaRPr>
          </a:p>
          <a:p>
            <a:pPr marL="379730" indent="-36703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80365" algn="l"/>
              </a:tabLst>
            </a:pPr>
            <a:r>
              <a:rPr sz="2400" dirty="0">
                <a:latin typeface="Times New Roman"/>
                <a:cs typeface="Times New Roman"/>
              </a:rPr>
              <a:t>Vyvíjený tlak je </a:t>
            </a:r>
            <a:r>
              <a:rPr sz="2400" spc="-5" dirty="0">
                <a:latin typeface="Times New Roman"/>
                <a:cs typeface="Times New Roman"/>
              </a:rPr>
              <a:t>20-25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mmHG</a:t>
            </a:r>
            <a:endParaRPr sz="2400" dirty="0">
              <a:latin typeface="Times New Roman"/>
              <a:cs typeface="Times New Roman"/>
            </a:endParaRPr>
          </a:p>
          <a:p>
            <a:pPr marL="379730" indent="-36703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380365" algn="l"/>
              </a:tabLst>
            </a:pPr>
            <a:r>
              <a:rPr sz="2400" dirty="0">
                <a:latin typeface="Times New Roman"/>
                <a:cs typeface="Times New Roman"/>
              </a:rPr>
              <a:t>Každý </a:t>
            </a:r>
            <a:r>
              <a:rPr sz="2400" spc="-5" dirty="0">
                <a:latin typeface="Times New Roman"/>
                <a:cs typeface="Times New Roman"/>
              </a:rPr>
              <a:t>hmat </a:t>
            </a:r>
            <a:r>
              <a:rPr sz="2400" dirty="0">
                <a:latin typeface="Times New Roman"/>
                <a:cs typeface="Times New Roman"/>
              </a:rPr>
              <a:t>opakujeme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5-7x</a:t>
            </a:r>
            <a:endParaRPr sz="2400" dirty="0">
              <a:latin typeface="Times New Roman"/>
              <a:cs typeface="Times New Roman"/>
            </a:endParaRPr>
          </a:p>
          <a:p>
            <a:pPr marL="379730" indent="-36703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80365" algn="l"/>
              </a:tabLst>
            </a:pPr>
            <a:r>
              <a:rPr sz="2400" spc="-5" dirty="0">
                <a:latin typeface="Times New Roman"/>
                <a:cs typeface="Times New Roman"/>
              </a:rPr>
              <a:t>Hmaty </a:t>
            </a:r>
            <a:r>
              <a:rPr sz="2400" dirty="0">
                <a:latin typeface="Times New Roman"/>
                <a:cs typeface="Times New Roman"/>
              </a:rPr>
              <a:t>velkoplošné a </a:t>
            </a:r>
            <a:r>
              <a:rPr sz="2400" dirty="0" err="1">
                <a:latin typeface="Times New Roman"/>
                <a:cs typeface="Times New Roman"/>
              </a:rPr>
              <a:t>maloplošné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lang="cs-CZ" sz="2400" dirty="0">
                <a:latin typeface="Times New Roman"/>
                <a:cs typeface="Times New Roman"/>
              </a:rPr>
              <a:t> </a:t>
            </a:r>
            <a:r>
              <a:rPr sz="2400" dirty="0" err="1">
                <a:latin typeface="Times New Roman"/>
                <a:cs typeface="Times New Roman"/>
              </a:rPr>
              <a:t>kruhovité</a:t>
            </a:r>
            <a:r>
              <a:rPr sz="2400" dirty="0">
                <a:latin typeface="Times New Roman"/>
                <a:cs typeface="Times New Roman"/>
              </a:rPr>
              <a:t> a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spirálovité</a:t>
            </a:r>
          </a:p>
          <a:p>
            <a:pPr marL="379730" indent="-36703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80365" algn="l"/>
              </a:tabLst>
            </a:pPr>
            <a:r>
              <a:rPr sz="2400" dirty="0">
                <a:latin typeface="Times New Roman"/>
                <a:cs typeface="Times New Roman"/>
              </a:rPr>
              <a:t>Znalost </a:t>
            </a:r>
            <a:r>
              <a:rPr sz="2400" spc="-5" dirty="0">
                <a:latin typeface="Times New Roman"/>
                <a:cs typeface="Times New Roman"/>
              </a:rPr>
              <a:t>anatomie lymfatického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systému</a:t>
            </a:r>
            <a:endParaRPr sz="2400" dirty="0">
              <a:latin typeface="Times New Roman"/>
              <a:cs typeface="Times New Roman"/>
            </a:endParaRPr>
          </a:p>
          <a:p>
            <a:pPr marL="379730" indent="-36703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380365" algn="l"/>
              </a:tabLst>
            </a:pPr>
            <a:r>
              <a:rPr sz="2400" dirty="0">
                <a:latin typeface="Times New Roman"/>
                <a:cs typeface="Times New Roman"/>
              </a:rPr>
              <a:t>Respektovat </a:t>
            </a:r>
            <a:r>
              <a:rPr sz="2400" spc="-5" dirty="0" err="1">
                <a:latin typeface="Times New Roman"/>
                <a:cs typeface="Times New Roman"/>
              </a:rPr>
              <a:t>směr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 err="1">
                <a:latin typeface="Times New Roman"/>
                <a:cs typeface="Times New Roman"/>
              </a:rPr>
              <a:t>toku</a:t>
            </a:r>
            <a:r>
              <a:rPr lang="cs-CZ" sz="2400" dirty="0">
                <a:latin typeface="Times New Roman"/>
                <a:cs typeface="Times New Roman"/>
              </a:rPr>
              <a:t> </a:t>
            </a:r>
            <a:r>
              <a:rPr sz="2400" spc="-5" dirty="0" err="1">
                <a:latin typeface="Times New Roman"/>
                <a:cs typeface="Times New Roman"/>
              </a:rPr>
              <a:t>lymfy</a:t>
            </a:r>
            <a:r>
              <a:rPr lang="cs-CZ" sz="2400" spc="-5" dirty="0">
                <a:latin typeface="Times New Roman"/>
                <a:cs typeface="Times New Roman"/>
              </a:rPr>
              <a:t> - </a:t>
            </a:r>
            <a:r>
              <a:rPr sz="2400" spc="-5" dirty="0" err="1">
                <a:latin typeface="Times New Roman"/>
                <a:cs typeface="Times New Roman"/>
              </a:rPr>
              <a:t>ke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sběrným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uzlinám</a:t>
            </a:r>
          </a:p>
          <a:p>
            <a:pPr marL="379730" indent="-36703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80365" algn="l"/>
              </a:tabLst>
            </a:pPr>
            <a:r>
              <a:rPr sz="2400" dirty="0">
                <a:latin typeface="Times New Roman"/>
                <a:cs typeface="Times New Roman"/>
              </a:rPr>
              <a:t>Správné vyprázdnění centrálních</a:t>
            </a:r>
            <a:r>
              <a:rPr sz="2400" spc="-1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uzlin</a:t>
            </a:r>
          </a:p>
          <a:p>
            <a:pPr marL="355600" marR="5080" indent="-342900" algn="just">
              <a:lnSpc>
                <a:spcPct val="89800"/>
              </a:lnSpc>
              <a:spcBef>
                <a:spcPts val="580"/>
              </a:spcBef>
              <a:buFont typeface="Symbol"/>
              <a:buChar char=""/>
              <a:tabLst>
                <a:tab pos="382270" algn="l"/>
              </a:tabLst>
            </a:pPr>
            <a:r>
              <a:rPr sz="2400" dirty="0">
                <a:latin typeface="Times New Roman"/>
                <a:cs typeface="Times New Roman"/>
              </a:rPr>
              <a:t>Vždy </a:t>
            </a:r>
            <a:r>
              <a:rPr sz="2400" spc="-5" dirty="0">
                <a:latin typeface="Times New Roman"/>
                <a:cs typeface="Times New Roman"/>
              </a:rPr>
              <a:t>začínáme ošetřením krku-bazální </a:t>
            </a:r>
            <a:r>
              <a:rPr sz="2400" dirty="0">
                <a:latin typeface="Times New Roman"/>
                <a:cs typeface="Times New Roman"/>
              </a:rPr>
              <a:t>ošetření </a:t>
            </a:r>
            <a:r>
              <a:rPr sz="2400" spc="-5" dirty="0">
                <a:latin typeface="Times New Roman"/>
                <a:cs typeface="Times New Roman"/>
              </a:rPr>
              <a:t>(podpořit  </a:t>
            </a:r>
            <a:r>
              <a:rPr sz="2400" dirty="0">
                <a:latin typeface="Times New Roman"/>
                <a:cs typeface="Times New Roman"/>
              </a:rPr>
              <a:t>transport </a:t>
            </a:r>
            <a:r>
              <a:rPr sz="2400" spc="-5" dirty="0">
                <a:latin typeface="Times New Roman"/>
                <a:cs typeface="Times New Roman"/>
              </a:rPr>
              <a:t>lymfy </a:t>
            </a:r>
            <a:r>
              <a:rPr sz="2400" dirty="0">
                <a:latin typeface="Times New Roman"/>
                <a:cs typeface="Times New Roman"/>
              </a:rPr>
              <a:t>z konečného </a:t>
            </a:r>
            <a:r>
              <a:rPr sz="2400" spc="-5" dirty="0">
                <a:latin typeface="Times New Roman"/>
                <a:cs typeface="Times New Roman"/>
              </a:rPr>
              <a:t>lymfatického systému </a:t>
            </a:r>
            <a:r>
              <a:rPr sz="2400" dirty="0">
                <a:latin typeface="Times New Roman"/>
                <a:cs typeface="Times New Roman"/>
              </a:rPr>
              <a:t>do  </a:t>
            </a:r>
            <a:r>
              <a:rPr sz="2400" spc="-5" dirty="0">
                <a:latin typeface="Times New Roman"/>
                <a:cs typeface="Times New Roman"/>
              </a:rPr>
              <a:t>systému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venózního)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5608" y="169030"/>
            <a:ext cx="7498080" cy="1354217"/>
          </a:xfrm>
          <a:prstGeom prst="rect">
            <a:avLst/>
          </a:prstGeom>
        </p:spPr>
        <p:txBody>
          <a:bodyPr vert="horz" wrap="square" lIns="0" tIns="670560" rIns="0" bIns="0" rtlCol="0">
            <a:spAutoFit/>
          </a:bodyPr>
          <a:lstStyle/>
          <a:p>
            <a:pPr marL="3071495">
              <a:lnSpc>
                <a:spcPct val="100000"/>
              </a:lnSpc>
            </a:pPr>
            <a:r>
              <a:rPr sz="4400" i="0" dirty="0" err="1">
                <a:latin typeface="Times New Roman"/>
                <a:cs typeface="Times New Roman"/>
              </a:rPr>
              <a:t>Jizva</a:t>
            </a: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1447800" y="2133600"/>
            <a:ext cx="7498080" cy="3806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8775" marR="393065" indent="-342900" algn="just">
              <a:lnSpc>
                <a:spcPct val="100000"/>
              </a:lnSpc>
              <a:buClrTx/>
              <a:buFont typeface="Arial" pitchFamily="34" charset="0"/>
              <a:buChar char="•"/>
              <a:tabLst>
                <a:tab pos="359410" algn="l"/>
              </a:tabLst>
            </a:pP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Před </a:t>
            </a:r>
            <a:r>
              <a:rPr lang="cs-CZ" sz="2800" spc="-5" dirty="0" err="1">
                <a:latin typeface="Times New Roman" pitchFamily="18" charset="0"/>
                <a:cs typeface="Times New Roman" pitchFamily="18" charset="0"/>
              </a:rPr>
              <a:t>lymfodrenáží</a:t>
            </a:r>
            <a:r>
              <a:rPr lang="cs-CZ" sz="2800" spc="-5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nutné ošetřit </a:t>
            </a:r>
            <a:r>
              <a:rPr lang="cs-CZ" sz="2800" spc="-5" dirty="0">
                <a:latin typeface="Times New Roman" pitchFamily="18" charset="0"/>
                <a:cs typeface="Times New Roman" pitchFamily="18" charset="0"/>
              </a:rPr>
              <a:t>jizvu a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poučit  </a:t>
            </a:r>
            <a:r>
              <a:rPr lang="cs-CZ" sz="2800" spc="-5" dirty="0">
                <a:latin typeface="Times New Roman" pitchFamily="18" charset="0"/>
                <a:cs typeface="Times New Roman" pitchFamily="18" charset="0"/>
              </a:rPr>
              <a:t>pacienta o</a:t>
            </a:r>
            <a:r>
              <a:rPr lang="cs-CZ" sz="28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spc="-5" dirty="0">
                <a:latin typeface="Times New Roman" pitchFamily="18" charset="0"/>
                <a:cs typeface="Times New Roman" pitchFamily="18" charset="0"/>
              </a:rPr>
              <a:t>terapii</a:t>
            </a:r>
            <a:endParaRPr lang="cs-CZ" sz="2800" dirty="0">
              <a:latin typeface="Times New Roman" pitchFamily="18" charset="0"/>
              <a:cs typeface="Times New Roman" pitchFamily="18" charset="0"/>
            </a:endParaRPr>
          </a:p>
          <a:p>
            <a:pPr marL="358775" marR="5080" indent="-342900" algn="just">
              <a:lnSpc>
                <a:spcPct val="100000"/>
              </a:lnSpc>
              <a:spcBef>
                <a:spcPts val="670"/>
              </a:spcBef>
              <a:buClrTx/>
              <a:buFont typeface="Arial" pitchFamily="34" charset="0"/>
              <a:buChar char="•"/>
              <a:tabLst>
                <a:tab pos="359410" algn="l"/>
              </a:tabLst>
            </a:pPr>
            <a:r>
              <a:rPr lang="cs-CZ" sz="2800" spc="-5" dirty="0">
                <a:latin typeface="Times New Roman" pitchFamily="18" charset="0"/>
                <a:cs typeface="Times New Roman" pitchFamily="18" charset="0"/>
              </a:rPr>
              <a:t>jizva nezasahuje jen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do svrchní kůže, </a:t>
            </a:r>
            <a:r>
              <a:rPr lang="cs-CZ" sz="2800" spc="-5" dirty="0">
                <a:latin typeface="Times New Roman" pitchFamily="18" charset="0"/>
                <a:cs typeface="Times New Roman" pitchFamily="18" charset="0"/>
              </a:rPr>
              <a:t>ale zasahuje  i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do hlubších vrstev, hojí se </a:t>
            </a:r>
            <a:r>
              <a:rPr lang="cs-CZ" sz="2800" spc="-5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narušené</a:t>
            </a:r>
            <a:r>
              <a:rPr lang="cs-CZ" sz="2800" spc="-1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svaly</a:t>
            </a:r>
          </a:p>
          <a:p>
            <a:pPr marL="358775" indent="-342900" algn="just">
              <a:lnSpc>
                <a:spcPct val="100000"/>
              </a:lnSpc>
              <a:spcBef>
                <a:spcPts val="670"/>
              </a:spcBef>
              <a:buClrTx/>
              <a:buFont typeface="Arial" pitchFamily="34" charset="0"/>
              <a:buChar char="•"/>
              <a:tabLst>
                <a:tab pos="359410" algn="l"/>
                <a:tab pos="1855470" algn="l"/>
                <a:tab pos="3134360" algn="l"/>
                <a:tab pos="3997325" algn="l"/>
                <a:tab pos="5855335" algn="l"/>
                <a:tab pos="6346190" algn="l"/>
                <a:tab pos="6775450" algn="l"/>
              </a:tabLst>
            </a:pP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povrchně	</a:t>
            </a:r>
            <a:r>
              <a:rPr lang="cs-CZ" sz="2800" spc="-5" dirty="0">
                <a:latin typeface="Times New Roman" pitchFamily="18" charset="0"/>
                <a:cs typeface="Times New Roman" pitchFamily="18" charset="0"/>
              </a:rPr>
              <a:t>zhojená	jizva	neznamená,	že	je	stejně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zregenerovaná tkáň </a:t>
            </a:r>
            <a:r>
              <a:rPr lang="cs-CZ" sz="2800" spc="-5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cs-CZ" sz="2800" spc="-1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hloubce</a:t>
            </a:r>
          </a:p>
          <a:p>
            <a:pPr marL="358775" indent="-342900" algn="just">
              <a:lnSpc>
                <a:spcPct val="100000"/>
              </a:lnSpc>
              <a:spcBef>
                <a:spcPts val="670"/>
              </a:spcBef>
              <a:buClrTx/>
              <a:buFont typeface="Arial" pitchFamily="34" charset="0"/>
              <a:buChar char="•"/>
              <a:tabLst>
                <a:tab pos="359410" algn="l"/>
              </a:tabLst>
            </a:pPr>
            <a:r>
              <a:rPr lang="cs-CZ" sz="2800" spc="-5" dirty="0">
                <a:latin typeface="Times New Roman" pitchFamily="18" charset="0"/>
                <a:cs typeface="Times New Roman" pitchFamily="18" charset="0"/>
              </a:rPr>
              <a:t>jizva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ovlivňuje tok </a:t>
            </a:r>
            <a:r>
              <a:rPr lang="cs-CZ" sz="2800" spc="-5" dirty="0">
                <a:latin typeface="Times New Roman" pitchFamily="18" charset="0"/>
                <a:cs typeface="Times New Roman" pitchFamily="18" charset="0"/>
              </a:rPr>
              <a:t>lymfy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–působí </a:t>
            </a:r>
            <a:r>
              <a:rPr lang="cs-CZ" sz="2800" spc="-5" dirty="0">
                <a:latin typeface="Times New Roman" pitchFamily="18" charset="0"/>
                <a:cs typeface="Times New Roman" pitchFamily="18" charset="0"/>
              </a:rPr>
              <a:t>jako</a:t>
            </a:r>
            <a:r>
              <a:rPr lang="cs-CZ" sz="2800" spc="-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překážka</a:t>
            </a:r>
          </a:p>
          <a:p>
            <a:pPr marL="358775" indent="-342900" algn="just">
              <a:lnSpc>
                <a:spcPct val="100000"/>
              </a:lnSpc>
              <a:spcBef>
                <a:spcPts val="670"/>
              </a:spcBef>
              <a:buClrTx/>
              <a:buFont typeface="Arial" pitchFamily="34" charset="0"/>
              <a:buChar char="•"/>
              <a:tabLst>
                <a:tab pos="359410" algn="l"/>
              </a:tabLst>
            </a:pP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při uvolňování </a:t>
            </a:r>
            <a:r>
              <a:rPr lang="cs-CZ" sz="2800" spc="-5" dirty="0">
                <a:latin typeface="Times New Roman" pitchFamily="18" charset="0"/>
                <a:cs typeface="Times New Roman" pitchFamily="18" charset="0"/>
              </a:rPr>
              <a:t>jizvy dodržujeme smět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toku</a:t>
            </a:r>
            <a:r>
              <a:rPr lang="cs-CZ" sz="28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spc="-5" dirty="0">
                <a:latin typeface="Times New Roman" pitchFamily="18" charset="0"/>
                <a:cs typeface="Times New Roman" pitchFamily="18" charset="0"/>
              </a:rPr>
              <a:t>lymfy</a:t>
            </a: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5260" rIns="0" bIns="0" rtlCol="0">
            <a:spAutoFit/>
          </a:bodyPr>
          <a:lstStyle/>
          <a:p>
            <a:pPr marL="3023870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Jizva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1230375"/>
            <a:ext cx="8428101" cy="56276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3400" y="152400"/>
            <a:ext cx="8305800" cy="65087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28637" y="147637"/>
            <a:ext cx="8315325" cy="6518275"/>
          </a:xfrm>
          <a:custGeom>
            <a:avLst/>
            <a:gdLst/>
            <a:ahLst/>
            <a:cxnLst/>
            <a:rect l="l" t="t" r="r" b="b"/>
            <a:pathLst>
              <a:path w="8315325" h="6518275">
                <a:moveTo>
                  <a:pt x="0" y="6518275"/>
                </a:moveTo>
                <a:lnTo>
                  <a:pt x="8315325" y="6518275"/>
                </a:lnTo>
                <a:lnTo>
                  <a:pt x="8315325" y="0"/>
                </a:lnTo>
                <a:lnTo>
                  <a:pt x="0" y="0"/>
                </a:lnTo>
                <a:lnTo>
                  <a:pt x="0" y="6518275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800" y="1066800"/>
            <a:ext cx="4556760" cy="1697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Reakce organismu </a:t>
            </a:r>
            <a:r>
              <a:rPr sz="24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na</a:t>
            </a:r>
            <a:r>
              <a:rPr sz="2400" b="1" spc="-9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lymfodrenáž</a:t>
            </a:r>
            <a:endParaRPr sz="24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376555">
              <a:lnSpc>
                <a:spcPct val="100000"/>
              </a:lnSpc>
              <a:spcBef>
                <a:spcPts val="430"/>
              </a:spcBef>
            </a:pPr>
            <a:r>
              <a:rPr sz="2400" dirty="0">
                <a:latin typeface="Courier New"/>
                <a:cs typeface="Courier New"/>
              </a:rPr>
              <a:t>o </a:t>
            </a:r>
            <a:r>
              <a:rPr sz="2400" dirty="0">
                <a:latin typeface="Times New Roman"/>
                <a:cs typeface="Times New Roman"/>
              </a:rPr>
              <a:t>dočasná</a:t>
            </a:r>
            <a:r>
              <a:rPr sz="2400" spc="-3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únava</a:t>
            </a:r>
          </a:p>
          <a:p>
            <a:pPr marL="376555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Courier New"/>
                <a:cs typeface="Courier New"/>
              </a:rPr>
              <a:t>o </a:t>
            </a:r>
            <a:r>
              <a:rPr sz="2400" dirty="0">
                <a:latin typeface="Times New Roman"/>
                <a:cs typeface="Times New Roman"/>
              </a:rPr>
              <a:t>sucho v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ústech</a:t>
            </a:r>
          </a:p>
          <a:p>
            <a:pPr marL="376555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Courier New"/>
                <a:cs typeface="Courier New"/>
              </a:rPr>
              <a:t>o </a:t>
            </a:r>
            <a:r>
              <a:rPr sz="2400" dirty="0">
                <a:latin typeface="Times New Roman"/>
                <a:cs typeface="Times New Roman"/>
              </a:rPr>
              <a:t>časté</a:t>
            </a:r>
            <a:r>
              <a:rPr sz="2400" spc="-3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močení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85028" y="2016886"/>
            <a:ext cx="3634104" cy="3303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Redukce otoku je</a:t>
            </a:r>
            <a:r>
              <a:rPr sz="2400" b="1" spc="-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závislá</a:t>
            </a:r>
            <a:endParaRPr sz="24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2400" dirty="0">
                <a:latin typeface="Courier New"/>
                <a:cs typeface="Courier New"/>
              </a:rPr>
              <a:t>o </a:t>
            </a:r>
            <a:r>
              <a:rPr sz="2400" dirty="0">
                <a:latin typeface="Times New Roman"/>
                <a:cs typeface="Times New Roman"/>
              </a:rPr>
              <a:t>na stupni kožních</a:t>
            </a:r>
            <a:r>
              <a:rPr sz="2400" spc="-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změn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Courier New"/>
                <a:cs typeface="Courier New"/>
              </a:rPr>
              <a:t>o </a:t>
            </a:r>
            <a:r>
              <a:rPr sz="2400" dirty="0">
                <a:latin typeface="Times New Roman"/>
                <a:cs typeface="Times New Roman"/>
              </a:rPr>
              <a:t>časnosti</a:t>
            </a:r>
            <a:r>
              <a:rPr sz="2400" spc="-3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infekce</a:t>
            </a: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Courier New"/>
                <a:cs typeface="Courier New"/>
              </a:rPr>
              <a:t>o </a:t>
            </a:r>
            <a:r>
              <a:rPr sz="2400" spc="-5" dirty="0">
                <a:latin typeface="Times New Roman"/>
                <a:cs typeface="Times New Roman"/>
              </a:rPr>
              <a:t>na </a:t>
            </a:r>
            <a:r>
              <a:rPr sz="2400" dirty="0">
                <a:latin typeface="Times New Roman"/>
                <a:cs typeface="Times New Roman"/>
              </a:rPr>
              <a:t>stupni </a:t>
            </a:r>
            <a:r>
              <a:rPr sz="2400" spc="-10" dirty="0">
                <a:latin typeface="Times New Roman"/>
                <a:cs typeface="Times New Roman"/>
              </a:rPr>
              <a:t>změn </a:t>
            </a:r>
            <a:r>
              <a:rPr sz="2400" dirty="0">
                <a:latin typeface="Times New Roman"/>
                <a:cs typeface="Times New Roman"/>
              </a:rPr>
              <a:t>v</a:t>
            </a:r>
            <a:r>
              <a:rPr sz="2400" spc="-3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podkoží</a:t>
            </a:r>
          </a:p>
          <a:p>
            <a:pPr marL="355600" marR="84455" indent="-342900">
              <a:lnSpc>
                <a:spcPct val="105000"/>
              </a:lnSpc>
              <a:spcBef>
                <a:spcPts val="430"/>
              </a:spcBef>
              <a:buFont typeface="Courier New"/>
              <a:buChar char="o"/>
              <a:tabLst>
                <a:tab pos="377190" algn="l"/>
              </a:tabLst>
            </a:pPr>
            <a:r>
              <a:rPr sz="2400" dirty="0">
                <a:latin typeface="Times New Roman"/>
                <a:cs typeface="Times New Roman"/>
              </a:rPr>
              <a:t>na topografické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lokalizaci  fibrotických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změn</a:t>
            </a:r>
            <a:endParaRPr sz="2400" dirty="0">
              <a:latin typeface="Times New Roman"/>
              <a:cs typeface="Times New Roman"/>
            </a:endParaRPr>
          </a:p>
          <a:p>
            <a:pPr marL="422275" indent="-409575">
              <a:lnSpc>
                <a:spcPct val="100000"/>
              </a:lnSpc>
              <a:spcBef>
                <a:spcPts val="434"/>
              </a:spcBef>
              <a:buFont typeface="Courier New"/>
              <a:buChar char="o"/>
              <a:tabLst>
                <a:tab pos="422909" algn="l"/>
              </a:tabLst>
            </a:pPr>
            <a:r>
              <a:rPr sz="2400" spc="-5" dirty="0">
                <a:latin typeface="Times New Roman"/>
                <a:cs typeface="Times New Roman"/>
              </a:rPr>
              <a:t>na </a:t>
            </a:r>
            <a:r>
              <a:rPr sz="2400" dirty="0">
                <a:latin typeface="Times New Roman"/>
                <a:cs typeface="Times New Roman"/>
              </a:rPr>
              <a:t>dodržování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edukačních</a:t>
            </a:r>
          </a:p>
          <a:p>
            <a:pPr marL="355600">
              <a:lnSpc>
                <a:spcPct val="100000"/>
              </a:lnSpc>
              <a:spcBef>
                <a:spcPts val="140"/>
              </a:spcBef>
            </a:pPr>
            <a:r>
              <a:rPr sz="2400" dirty="0">
                <a:latin typeface="Times New Roman"/>
                <a:cs typeface="Times New Roman"/>
              </a:rPr>
              <a:t>opatřeních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72160" rIns="0" bIns="0" rtlCol="0">
            <a:spAutoFit/>
          </a:bodyPr>
          <a:lstStyle/>
          <a:p>
            <a:pPr marL="288290">
              <a:lnSpc>
                <a:spcPct val="100000"/>
              </a:lnSpc>
            </a:pPr>
            <a:r>
              <a:rPr sz="3600" b="1" i="0" dirty="0">
                <a:latin typeface="Times New Roman"/>
                <a:cs typeface="Times New Roman"/>
              </a:rPr>
              <a:t>Hmaty při manuální</a:t>
            </a:r>
            <a:r>
              <a:rPr sz="3600" b="1" i="0" spc="-125" dirty="0">
                <a:latin typeface="Times New Roman"/>
                <a:cs typeface="Times New Roman"/>
              </a:rPr>
              <a:t> </a:t>
            </a:r>
            <a:r>
              <a:rPr sz="3600" b="1" i="0" dirty="0">
                <a:latin typeface="Times New Roman"/>
                <a:cs typeface="Times New Roman"/>
              </a:rPr>
              <a:t>lymfodrenáži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1447800" y="1828800"/>
            <a:ext cx="7498080" cy="3541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8775" indent="-342900">
              <a:lnSpc>
                <a:spcPct val="100000"/>
              </a:lnSpc>
              <a:buClrTx/>
              <a:buFont typeface="Arial" pitchFamily="34" charset="0"/>
              <a:buChar char="•"/>
              <a:tabLst>
                <a:tab pos="359410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stojící</a:t>
            </a:r>
            <a:r>
              <a:rPr sz="2800" spc="-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kruhy</a:t>
            </a:r>
          </a:p>
          <a:p>
            <a:pPr marL="358775" indent="-342900">
              <a:lnSpc>
                <a:spcPct val="100000"/>
              </a:lnSpc>
              <a:spcBef>
                <a:spcPts val="670"/>
              </a:spcBef>
              <a:buClrTx/>
              <a:buFont typeface="Arial" pitchFamily="34" charset="0"/>
              <a:buChar char="•"/>
              <a:tabLst>
                <a:tab pos="359410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pumpovaní</a:t>
            </a:r>
            <a:r>
              <a:rPr sz="28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hmat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358775" indent="-342900">
              <a:lnSpc>
                <a:spcPct val="100000"/>
              </a:lnSpc>
              <a:spcBef>
                <a:spcPts val="670"/>
              </a:spcBef>
              <a:buClrTx/>
              <a:buFont typeface="Arial" pitchFamily="34" charset="0"/>
              <a:buChar char="•"/>
              <a:tabLst>
                <a:tab pos="359410" algn="l"/>
              </a:tabLst>
            </a:pPr>
            <a:r>
              <a:rPr sz="2800" dirty="0">
                <a:latin typeface="Times New Roman" pitchFamily="18" charset="0"/>
                <a:cs typeface="Times New Roman" pitchFamily="18" charset="0"/>
              </a:rPr>
              <a:t>vypuzovací</a:t>
            </a:r>
            <a:r>
              <a:rPr sz="2800" spc="-1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hmat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358775" indent="-342900">
              <a:lnSpc>
                <a:spcPct val="100000"/>
              </a:lnSpc>
              <a:spcBef>
                <a:spcPts val="670"/>
              </a:spcBef>
              <a:buClrTx/>
              <a:buFont typeface="Arial" pitchFamily="34" charset="0"/>
              <a:buChar char="•"/>
              <a:tabLst>
                <a:tab pos="359410" algn="l"/>
              </a:tabLst>
            </a:pP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sz="2800" dirty="0" err="1">
                <a:latin typeface="Times New Roman" pitchFamily="18" charset="0"/>
                <a:cs typeface="Times New Roman" pitchFamily="18" charset="0"/>
              </a:rPr>
              <a:t>ombinovaný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(příčný)</a:t>
            </a:r>
            <a:r>
              <a:rPr sz="2800" spc="-1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hmat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358775" indent="-342900">
              <a:lnSpc>
                <a:spcPct val="100000"/>
              </a:lnSpc>
              <a:spcBef>
                <a:spcPts val="670"/>
              </a:spcBef>
              <a:buClrTx/>
              <a:buFont typeface="Arial" pitchFamily="34" charset="0"/>
              <a:buChar char="•"/>
              <a:tabLst>
                <a:tab pos="359410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otáčivý</a:t>
            </a:r>
            <a:r>
              <a:rPr sz="2800"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hmat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358775" indent="-342900">
              <a:lnSpc>
                <a:spcPct val="100000"/>
              </a:lnSpc>
              <a:spcBef>
                <a:spcPts val="675"/>
              </a:spcBef>
              <a:buClrTx/>
              <a:buFont typeface="Arial" pitchFamily="34" charset="0"/>
              <a:buChar char="•"/>
              <a:tabLst>
                <a:tab pos="359410" algn="l"/>
                <a:tab pos="2466975" algn="l"/>
                <a:tab pos="3550285" algn="l"/>
                <a:tab pos="3923665" algn="l"/>
                <a:tab pos="4967605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antifibrotické	hmaty	–	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oblast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 err="1">
                <a:latin typeface="Times New Roman" pitchFamily="18" charset="0"/>
                <a:cs typeface="Times New Roman" pitchFamily="18" charset="0"/>
              </a:rPr>
              <a:t>postižená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75311" indent="0">
              <a:lnSpc>
                <a:spcPct val="100000"/>
              </a:lnSpc>
              <a:buClrTx/>
              <a:buNone/>
            </a:pPr>
            <a:r>
              <a:rPr lang="cs-CZ" sz="2800" spc="-5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sz="2800" spc="-5" dirty="0" err="1">
                <a:latin typeface="Times New Roman" pitchFamily="18" charset="0"/>
                <a:cs typeface="Times New Roman" pitchFamily="18" charset="0"/>
              </a:rPr>
              <a:t>fibrotickými</a:t>
            </a:r>
            <a:r>
              <a:rPr sz="28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změnami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cs-CZ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Stojící kruhy  </a:t>
            </a:r>
          </a:p>
          <a:p>
            <a:pPr lvl="0">
              <a:buNone/>
            </a:pPr>
            <a:r>
              <a:rPr lang="cs-CZ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pPr lvl="0">
              <a:buClr>
                <a:schemeClr val="tx1"/>
              </a:buClr>
              <a:buFont typeface="Arial" pitchFamily="34" charset="0"/>
              <a:buChar char="•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čtyři vedle čtyř ležící prsty</a:t>
            </a:r>
          </a:p>
          <a:p>
            <a:pPr lvl="0">
              <a:buClr>
                <a:schemeClr val="tx1"/>
              </a:buClr>
              <a:buFont typeface="Arial" pitchFamily="34" charset="0"/>
              <a:buChar char="•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celá dlaň</a:t>
            </a:r>
          </a:p>
          <a:p>
            <a:pPr lvl="0">
              <a:buClr>
                <a:schemeClr val="tx1"/>
              </a:buClr>
              <a:buFont typeface="Arial" pitchFamily="34" charset="0"/>
              <a:buChar char="•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4 na 4 ležící prsty</a:t>
            </a:r>
          </a:p>
          <a:p>
            <a:pPr lvl="0">
              <a:buClr>
                <a:schemeClr val="tx1"/>
              </a:buClr>
              <a:buFont typeface="Arial" pitchFamily="34" charset="0"/>
              <a:buChar char="•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stojaté kruhy palcem, paralelně nebo </a:t>
            </a:r>
          </a:p>
          <a:p>
            <a:pPr lvl="0">
              <a:buClr>
                <a:schemeClr val="tx1"/>
              </a:buClr>
              <a:buFont typeface="Arial" pitchFamily="34" charset="0"/>
              <a:buChar char="•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střídavě</a:t>
            </a:r>
          </a:p>
          <a:p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Pracujeme celoplošně prsty případně </a:t>
            </a: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dlaní položenou na pacientovi 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1027" name="Picture 3" descr="C:\Users\acer\Desktop\IMG_0538.JPG"/>
          <p:cNvPicPr>
            <a:picLocks noChangeAspect="1" noChangeArrowheads="1"/>
          </p:cNvPicPr>
          <p:nvPr/>
        </p:nvPicPr>
        <p:blipFill>
          <a:blip r:embed="rId2" cstate="print"/>
          <a:srcRect l="21852" r="8518"/>
          <a:stretch>
            <a:fillRect/>
          </a:stretch>
        </p:blipFill>
        <p:spPr bwMode="auto">
          <a:xfrm>
            <a:off x="6096000" y="1459149"/>
            <a:ext cx="2819400" cy="5398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447800"/>
            <a:ext cx="4431792" cy="4800600"/>
          </a:xfrm>
        </p:spPr>
        <p:txBody>
          <a:bodyPr/>
          <a:lstStyle/>
          <a:p>
            <a:pPr lvl="0">
              <a:buNone/>
            </a:pPr>
            <a:r>
              <a:rPr lang="cs-CZ" sz="28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Pumpovací</a:t>
            </a:r>
            <a:r>
              <a:rPr lang="cs-CZ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hmat </a:t>
            </a:r>
          </a:p>
          <a:p>
            <a:pPr lvl="0">
              <a:buClrTx/>
              <a:buFont typeface="Arial" pitchFamily="34" charset="0"/>
              <a:buChar char="•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masírovaná část je mezi </a:t>
            </a:r>
          </a:p>
          <a:p>
            <a:pPr lvl="0"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abdukovaným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palcem a ukazovákem,     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z této polohy vykonáme pohyb celou </a:t>
            </a:r>
          </a:p>
          <a:p>
            <a:pPr lvl="0"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    rukou ve směru odtoku lymfy a </a:t>
            </a:r>
          </a:p>
          <a:p>
            <a:pPr lvl="0"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   dostaneme se do východiskové polohy. </a:t>
            </a:r>
          </a:p>
          <a:p>
            <a:pPr lvl="0"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Hmat se dá provést jednoručně nebo </a:t>
            </a:r>
          </a:p>
          <a:p>
            <a:pPr lvl="0"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dvojručně, nebo střídavě. 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6" name="Picture 2" descr="C:\Users\acer\Desktop\IMG_0539.JPG"/>
          <p:cNvPicPr>
            <a:picLocks noChangeAspect="1" noChangeArrowheads="1"/>
          </p:cNvPicPr>
          <p:nvPr/>
        </p:nvPicPr>
        <p:blipFill>
          <a:blip r:embed="rId2" cstate="print"/>
          <a:srcRect l="5467" t="1587" r="1411"/>
          <a:stretch>
            <a:fillRect/>
          </a:stretch>
        </p:blipFill>
        <p:spPr bwMode="auto">
          <a:xfrm>
            <a:off x="5845277" y="1676400"/>
            <a:ext cx="3298723" cy="4648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387" y="39686"/>
            <a:ext cx="9040749" cy="6778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447800"/>
            <a:ext cx="4812792" cy="4800600"/>
          </a:xfrm>
        </p:spPr>
        <p:txBody>
          <a:bodyPr/>
          <a:lstStyle/>
          <a:p>
            <a:pPr lvl="0">
              <a:buNone/>
            </a:pPr>
            <a:r>
              <a:rPr lang="cs-CZ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Spirálovitý hmat</a:t>
            </a:r>
          </a:p>
          <a:p>
            <a:pPr lvl="0"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hlavně na končetinách, na začátku </a:t>
            </a:r>
          </a:p>
          <a:p>
            <a:pPr lvl="0"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    jsou loket a zápěstí flektované, </a:t>
            </a:r>
          </a:p>
          <a:p>
            <a:pPr lvl="0"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    provedeme spirálový pohyb dlaní a </a:t>
            </a:r>
          </a:p>
          <a:p>
            <a:pPr lvl="0"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    prsty  s extrémním pohybem ZK a dostaneme se  do východiskové </a:t>
            </a:r>
          </a:p>
          <a:p>
            <a:pPr lvl="0"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    polohy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pic>
        <p:nvPicPr>
          <p:cNvPr id="4098" name="Picture 2" descr="C:\Users\acer\Desktop\IMG_0540.JPG"/>
          <p:cNvPicPr>
            <a:picLocks noChangeAspect="1" noChangeArrowheads="1"/>
          </p:cNvPicPr>
          <p:nvPr/>
        </p:nvPicPr>
        <p:blipFill>
          <a:blip r:embed="rId2" cstate="print"/>
          <a:srcRect l="4074" t="6667" r="12963"/>
          <a:stretch>
            <a:fillRect/>
          </a:stretch>
        </p:blipFill>
        <p:spPr bwMode="auto">
          <a:xfrm>
            <a:off x="5562600" y="1600200"/>
            <a:ext cx="33528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cs-CZ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Otáčivý hmat</a:t>
            </a:r>
          </a:p>
          <a:p>
            <a:pPr lvl="0">
              <a:buNone/>
            </a:pPr>
            <a:r>
              <a:rPr lang="cs-CZ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cs-CZ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na velkých plochách, ruka je opřená na </a:t>
            </a:r>
          </a:p>
          <a:p>
            <a:pPr lvl="0"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   dvou bodech ukazovák  a palec, následně </a:t>
            </a:r>
          </a:p>
          <a:p>
            <a:pPr lvl="0"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   se položí celá dlaň na tělo a drenážuje se </a:t>
            </a:r>
          </a:p>
          <a:p>
            <a:pPr lvl="0"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   lymfa v směru odtoku</a:t>
            </a:r>
          </a:p>
          <a:p>
            <a:endParaRPr lang="cs-CZ" dirty="0"/>
          </a:p>
          <a:p>
            <a:pPr>
              <a:buNone/>
            </a:pPr>
            <a:r>
              <a:rPr lang="cs-CZ" dirty="0"/>
              <a:t> </a:t>
            </a:r>
          </a:p>
        </p:txBody>
      </p:sp>
      <p:pic>
        <p:nvPicPr>
          <p:cNvPr id="6" name="Picture 2" descr="C:\Users\acer\Desktop\IMG_0541.JPG"/>
          <p:cNvPicPr>
            <a:picLocks noChangeAspect="1" noChangeArrowheads="1"/>
          </p:cNvPicPr>
          <p:nvPr/>
        </p:nvPicPr>
        <p:blipFill>
          <a:blip r:embed="rId2" cstate="print"/>
          <a:srcRect l="34703" t="4110" r="6849"/>
          <a:stretch>
            <a:fillRect/>
          </a:stretch>
        </p:blipFill>
        <p:spPr bwMode="auto">
          <a:xfrm>
            <a:off x="6400800" y="1524000"/>
            <a:ext cx="2194589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21360" rIns="0" bIns="0" rtlCol="0">
            <a:spAutoFit/>
          </a:bodyPr>
          <a:lstStyle/>
          <a:p>
            <a:pPr marL="539750">
              <a:lnSpc>
                <a:spcPct val="100000"/>
              </a:lnSpc>
            </a:pPr>
            <a:r>
              <a:rPr i="0" dirty="0">
                <a:latin typeface="Times New Roman"/>
                <a:cs typeface="Times New Roman"/>
              </a:rPr>
              <a:t>Přístrojová </a:t>
            </a:r>
            <a:r>
              <a:rPr i="0" spc="-5" dirty="0">
                <a:latin typeface="Times New Roman"/>
                <a:cs typeface="Times New Roman"/>
              </a:rPr>
              <a:t>mízní</a:t>
            </a:r>
            <a:r>
              <a:rPr i="0" spc="-50" dirty="0">
                <a:latin typeface="Times New Roman"/>
                <a:cs typeface="Times New Roman"/>
              </a:rPr>
              <a:t> </a:t>
            </a:r>
            <a:r>
              <a:rPr i="0" spc="-5" dirty="0">
                <a:latin typeface="Times New Roman"/>
                <a:cs typeface="Times New Roman"/>
              </a:rPr>
              <a:t>lymfodrenáž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000" y="2133600"/>
            <a:ext cx="7419975" cy="20599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3200" dirty="0">
                <a:latin typeface="Times New Roman"/>
                <a:cs typeface="Times New Roman"/>
              </a:rPr>
              <a:t>Přístrojová lymfodrenáž se provádí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pomocí  nafukovacích vícekomorových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vaků</a:t>
            </a: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3200" dirty="0">
                <a:latin typeface="Times New Roman"/>
                <a:cs typeface="Times New Roman"/>
              </a:rPr>
              <a:t>doplňuje </a:t>
            </a:r>
            <a:r>
              <a:rPr sz="3200" spc="5" dirty="0" err="1">
                <a:latin typeface="Times New Roman"/>
                <a:cs typeface="Times New Roman"/>
              </a:rPr>
              <a:t>manuální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 err="1">
                <a:latin typeface="Times New Roman"/>
                <a:cs typeface="Times New Roman"/>
              </a:rPr>
              <a:t>lymfodrenáž</a:t>
            </a:r>
            <a:r>
              <a:rPr lang="cs-CZ" sz="3200" dirty="0">
                <a:latin typeface="Times New Roman"/>
                <a:cs typeface="Times New Roman"/>
              </a:rPr>
              <a:t> -</a:t>
            </a:r>
            <a:endParaRPr sz="3200" dirty="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3200" spc="5" dirty="0">
                <a:latin typeface="Times New Roman"/>
                <a:cs typeface="Times New Roman"/>
              </a:rPr>
              <a:t>navazuje </a:t>
            </a:r>
            <a:r>
              <a:rPr sz="3200" dirty="0">
                <a:latin typeface="Times New Roman"/>
                <a:cs typeface="Times New Roman"/>
              </a:rPr>
              <a:t>na </a:t>
            </a:r>
            <a:r>
              <a:rPr sz="3200" spc="5" dirty="0">
                <a:latin typeface="Times New Roman"/>
                <a:cs typeface="Times New Roman"/>
              </a:rPr>
              <a:t>předchozí</a:t>
            </a:r>
            <a:r>
              <a:rPr sz="3200" spc="-1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ML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2372" rIns="0" bIns="0" rtlCol="0">
            <a:spAutoFit/>
          </a:bodyPr>
          <a:lstStyle/>
          <a:p>
            <a:pPr marL="2434590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Lymf</a:t>
            </a:r>
            <a:r>
              <a:rPr sz="4400" b="1" i="0" spc="10" dirty="0">
                <a:latin typeface="Times New Roman"/>
                <a:cs typeface="Times New Roman"/>
              </a:rPr>
              <a:t>o</a:t>
            </a:r>
            <a:r>
              <a:rPr sz="4400" b="1" i="0" dirty="0">
                <a:latin typeface="Times New Roman"/>
                <a:cs typeface="Times New Roman"/>
              </a:rPr>
              <a:t>ven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95400" y="1752600"/>
            <a:ext cx="6803960" cy="47799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2197" rIns="0" bIns="0" rtlCol="0">
            <a:spAutoFit/>
          </a:bodyPr>
          <a:lstStyle/>
          <a:p>
            <a:pPr marL="1036319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Lymfoven s</a:t>
            </a:r>
            <a:r>
              <a:rPr sz="4400" b="1" i="0" spc="-100" dirty="0">
                <a:latin typeface="Times New Roman"/>
                <a:cs typeface="Times New Roman"/>
              </a:rPr>
              <a:t> </a:t>
            </a:r>
            <a:r>
              <a:rPr sz="4400" b="1" i="0" dirty="0">
                <a:latin typeface="Times New Roman"/>
                <a:cs typeface="Times New Roman"/>
              </a:rPr>
              <a:t>návlekem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95400" y="1524000"/>
            <a:ext cx="6950075" cy="50831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6800" y="1371600"/>
            <a:ext cx="7745349" cy="44640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4921" y="521970"/>
            <a:ext cx="8209280" cy="4991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i="0" spc="-5" dirty="0">
                <a:latin typeface="Times New Roman"/>
                <a:cs typeface="Times New Roman"/>
              </a:rPr>
              <a:t>Indikace </a:t>
            </a:r>
            <a:r>
              <a:rPr sz="3200" b="1" i="0" spc="5" dirty="0">
                <a:latin typeface="Times New Roman"/>
                <a:cs typeface="Times New Roman"/>
              </a:rPr>
              <a:t>ML </a:t>
            </a:r>
            <a:r>
              <a:rPr sz="3200" b="1" i="0" dirty="0">
                <a:latin typeface="Times New Roman"/>
                <a:cs typeface="Times New Roman"/>
              </a:rPr>
              <a:t>a přístrojové kompresivní</a:t>
            </a:r>
            <a:r>
              <a:rPr sz="3200" b="1" i="0" spc="-105" dirty="0">
                <a:latin typeface="Times New Roman"/>
                <a:cs typeface="Times New Roman"/>
              </a:rPr>
              <a:t> </a:t>
            </a:r>
            <a:r>
              <a:rPr sz="3200" b="1" i="0" dirty="0">
                <a:latin typeface="Times New Roman"/>
                <a:cs typeface="Times New Roman"/>
              </a:rPr>
              <a:t>terapie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800" y="1447800"/>
            <a:ext cx="8378190" cy="5001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Lymfedém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primární</a:t>
            </a:r>
            <a:endParaRPr sz="20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Char char="•"/>
              <a:tabLst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Lymfedém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sekundární</a:t>
            </a:r>
          </a:p>
          <a:p>
            <a:pPr marL="355600" marR="5080" indent="-342900">
              <a:lnSpc>
                <a:spcPts val="2160"/>
              </a:lnSpc>
              <a:spcBef>
                <a:spcPts val="515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Chronické </a:t>
            </a:r>
            <a:r>
              <a:rPr sz="2000" spc="-10" dirty="0">
                <a:latin typeface="Times New Roman"/>
                <a:cs typeface="Times New Roman"/>
              </a:rPr>
              <a:t>edémy </a:t>
            </a:r>
            <a:r>
              <a:rPr sz="2000" dirty="0">
                <a:latin typeface="Times New Roman"/>
                <a:cs typeface="Times New Roman"/>
              </a:rPr>
              <a:t>žilního </a:t>
            </a:r>
            <a:r>
              <a:rPr sz="2000" spc="-5" dirty="0">
                <a:latin typeface="Times New Roman"/>
                <a:cs typeface="Times New Roman"/>
              </a:rPr>
              <a:t>původu-křečové </a:t>
            </a:r>
            <a:r>
              <a:rPr sz="2000" spc="-5" dirty="0" err="1">
                <a:latin typeface="Times New Roman"/>
                <a:cs typeface="Times New Roman"/>
              </a:rPr>
              <a:t>žíly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lang="cs-CZ" sz="2000" spc="-5" dirty="0">
                <a:latin typeface="Times New Roman"/>
                <a:cs typeface="Times New Roman"/>
              </a:rPr>
              <a:t> </a:t>
            </a:r>
            <a:r>
              <a:rPr sz="2000" spc="-5" dirty="0" err="1">
                <a:latin typeface="Times New Roman"/>
                <a:cs typeface="Times New Roman"/>
              </a:rPr>
              <a:t>chronická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cs typeface="Times New Roman"/>
              </a:rPr>
              <a:t>venosní</a:t>
            </a:r>
            <a:r>
              <a:rPr sz="2000" dirty="0">
                <a:latin typeface="Times New Roman"/>
                <a:cs typeface="Times New Roman"/>
              </a:rPr>
              <a:t> </a:t>
            </a:r>
            <a:endParaRPr lang="cs-CZ" sz="2000" dirty="0">
              <a:latin typeface="Times New Roman"/>
              <a:cs typeface="Times New Roman"/>
            </a:endParaRPr>
          </a:p>
          <a:p>
            <a:pPr marL="12700" marR="5080">
              <a:lnSpc>
                <a:spcPts val="2160"/>
              </a:lnSpc>
              <a:spcBef>
                <a:spcPts val="515"/>
              </a:spcBef>
              <a:tabLst>
                <a:tab pos="355600" algn="l"/>
              </a:tabLst>
            </a:pPr>
            <a:r>
              <a:rPr lang="cs-CZ" sz="2000" spc="-5" dirty="0">
                <a:latin typeface="Times New Roman"/>
                <a:cs typeface="Times New Roman"/>
              </a:rPr>
              <a:t>      </a:t>
            </a:r>
            <a:r>
              <a:rPr sz="2000" spc="-5" dirty="0" err="1">
                <a:latin typeface="Times New Roman"/>
                <a:cs typeface="Times New Roman"/>
              </a:rPr>
              <a:t>insuficience</a:t>
            </a:r>
            <a:r>
              <a:rPr sz="2000" spc="-5" dirty="0">
                <a:latin typeface="Times New Roman"/>
                <a:cs typeface="Times New Roman"/>
              </a:rPr>
              <a:t>,  flebolymfedém</a:t>
            </a:r>
            <a:endParaRPr sz="20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04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Bércový vřed-před kompresí se pokryje rána obvazem a nepromokavou</a:t>
            </a:r>
            <a:r>
              <a:rPr sz="2000" spc="-2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folií</a:t>
            </a: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Font typeface="Times New Roman"/>
              <a:buChar char="•"/>
              <a:tabLst>
                <a:tab pos="355600" algn="l"/>
              </a:tabLst>
            </a:pPr>
            <a:r>
              <a:rPr sz="2000" spc="-5" dirty="0" err="1">
                <a:latin typeface="Times New Roman"/>
                <a:cs typeface="Times New Roman"/>
              </a:rPr>
              <a:t>Lypohypertrofie</a:t>
            </a:r>
            <a:r>
              <a:rPr lang="cs-CZ" sz="2000" spc="-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(celulitida)</a:t>
            </a:r>
            <a:endParaRPr sz="20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Lipedém</a:t>
            </a: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Char char="•"/>
              <a:tabLst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Lipolymfedém</a:t>
            </a:r>
            <a:endParaRPr sz="20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Char char="•"/>
              <a:tabLst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Edémy </a:t>
            </a:r>
            <a:r>
              <a:rPr sz="2000" dirty="0">
                <a:latin typeface="Times New Roman"/>
                <a:cs typeface="Times New Roman"/>
              </a:rPr>
              <a:t>při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artritidách</a:t>
            </a: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Char char="•"/>
              <a:tabLst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Edémy </a:t>
            </a:r>
            <a:r>
              <a:rPr sz="2000" dirty="0">
                <a:latin typeface="Times New Roman"/>
                <a:cs typeface="Times New Roman"/>
              </a:rPr>
              <a:t>končetin po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mrtvicích</a:t>
            </a:r>
            <a:endParaRPr sz="20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Před operační příprava u plánovaných traumatických a ortopedických</a:t>
            </a:r>
            <a:r>
              <a:rPr sz="2000" spc="-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operací</a:t>
            </a: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Char char="•"/>
              <a:tabLst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Posttraumatické edémy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edémy </a:t>
            </a:r>
            <a:r>
              <a:rPr sz="2000" dirty="0">
                <a:latin typeface="Times New Roman"/>
                <a:cs typeface="Times New Roman"/>
              </a:rPr>
              <a:t>po sundání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sádry</a:t>
            </a: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Pooperační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edémy</a:t>
            </a:r>
            <a:endParaRPr sz="20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Font typeface="Times New Roman"/>
              <a:buChar char="•"/>
              <a:tabLst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Dupuytrenova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kontraktura</a:t>
            </a: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Sudekův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syndrom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72160" rIns="0" bIns="0" rtlCol="0">
            <a:spAutoFit/>
          </a:bodyPr>
          <a:lstStyle/>
          <a:p>
            <a:pPr marL="15240">
              <a:lnSpc>
                <a:spcPct val="100000"/>
              </a:lnSpc>
            </a:pPr>
            <a:r>
              <a:rPr sz="3600" b="1" i="0" spc="-5" dirty="0">
                <a:latin typeface="Times New Roman"/>
                <a:cs typeface="Times New Roman"/>
              </a:rPr>
              <a:t>Indikace </a:t>
            </a:r>
            <a:r>
              <a:rPr sz="3600" b="1" i="0" dirty="0">
                <a:latin typeface="Times New Roman"/>
                <a:cs typeface="Times New Roman"/>
              </a:rPr>
              <a:t>ve </a:t>
            </a:r>
            <a:r>
              <a:rPr sz="3600" b="1" i="0" spc="-5" dirty="0">
                <a:latin typeface="Times New Roman"/>
                <a:cs typeface="Times New Roman"/>
              </a:rPr>
              <a:t>sportu </a:t>
            </a:r>
            <a:r>
              <a:rPr sz="3600" b="1" i="0" dirty="0">
                <a:latin typeface="Times New Roman"/>
                <a:cs typeface="Times New Roman"/>
              </a:rPr>
              <a:t>a v </a:t>
            </a:r>
            <a:r>
              <a:rPr sz="3600" b="1" i="0" spc="-5" dirty="0">
                <a:latin typeface="Times New Roman"/>
                <a:cs typeface="Times New Roman"/>
              </a:rPr>
              <a:t>civilním </a:t>
            </a:r>
            <a:r>
              <a:rPr sz="3600" b="1" i="0" dirty="0">
                <a:latin typeface="Times New Roman"/>
                <a:cs typeface="Times New Roman"/>
              </a:rPr>
              <a:t>životě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3000" y="2209800"/>
            <a:ext cx="7473315" cy="2155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2590" indent="-389890">
              <a:lnSpc>
                <a:spcPct val="100000"/>
              </a:lnSpc>
              <a:buFont typeface="Symbol"/>
              <a:buChar char=""/>
              <a:tabLst>
                <a:tab pos="403225" algn="l"/>
              </a:tabLst>
            </a:pPr>
            <a:r>
              <a:rPr sz="3200" dirty="0">
                <a:latin typeface="Times New Roman"/>
                <a:cs typeface="Times New Roman"/>
              </a:rPr>
              <a:t>použití před </a:t>
            </a:r>
            <a:r>
              <a:rPr sz="3200" spc="5" dirty="0">
                <a:latin typeface="Times New Roman"/>
                <a:cs typeface="Times New Roman"/>
              </a:rPr>
              <a:t>zápasem </a:t>
            </a:r>
            <a:r>
              <a:rPr sz="3200" dirty="0">
                <a:latin typeface="Times New Roman"/>
                <a:cs typeface="Times New Roman"/>
              </a:rPr>
              <a:t>a po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zápase</a:t>
            </a:r>
            <a:endParaRPr sz="32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755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3200" spc="5" dirty="0">
                <a:latin typeface="Times New Roman"/>
                <a:cs typeface="Times New Roman"/>
              </a:rPr>
              <a:t>pocit </a:t>
            </a:r>
            <a:r>
              <a:rPr sz="3200" dirty="0">
                <a:latin typeface="Times New Roman"/>
                <a:cs typeface="Times New Roman"/>
              </a:rPr>
              <a:t>těžkých </a:t>
            </a:r>
            <a:r>
              <a:rPr sz="3200" spc="5" dirty="0">
                <a:latin typeface="Times New Roman"/>
                <a:cs typeface="Times New Roman"/>
              </a:rPr>
              <a:t>nohou </a:t>
            </a:r>
            <a:r>
              <a:rPr sz="3200" dirty="0">
                <a:latin typeface="Times New Roman"/>
                <a:cs typeface="Times New Roman"/>
              </a:rPr>
              <a:t>u dlouho stojících a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po  dlouhých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pochodech</a:t>
            </a:r>
            <a:endParaRPr sz="32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3200" dirty="0">
                <a:latin typeface="Times New Roman"/>
                <a:cs typeface="Times New Roman"/>
              </a:rPr>
              <a:t>kosmetické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využití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0560" rIns="0" bIns="0" rtlCol="0">
            <a:spAutoFit/>
          </a:bodyPr>
          <a:lstStyle/>
          <a:p>
            <a:pPr marL="1765300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Kontraindikace</a:t>
            </a: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1435608" y="1447800"/>
            <a:ext cx="7498080" cy="29315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8775" indent="-342900">
              <a:lnSpc>
                <a:spcPct val="100000"/>
              </a:lnSpc>
              <a:buFont typeface="Times New Roman"/>
              <a:buChar char="•"/>
              <a:tabLst>
                <a:tab pos="359410" algn="l"/>
              </a:tabLst>
            </a:pPr>
            <a:endParaRPr lang="cs-CZ" sz="2800" dirty="0">
              <a:latin typeface="Times New Roman" pitchFamily="18" charset="0"/>
              <a:cs typeface="Times New Roman" pitchFamily="18" charset="0"/>
            </a:endParaRPr>
          </a:p>
          <a:p>
            <a:pPr marL="358775" indent="-342900">
              <a:lnSpc>
                <a:spcPct val="100000"/>
              </a:lnSpc>
              <a:buClrTx/>
              <a:buFont typeface="Times New Roman"/>
              <a:buChar char="•"/>
              <a:tabLst>
                <a:tab pos="359410" algn="l"/>
              </a:tabLst>
            </a:pP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Otoky ledvinného</a:t>
            </a:r>
            <a:r>
              <a:rPr lang="cs-CZ" sz="2800" spc="-1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původu</a:t>
            </a:r>
          </a:p>
          <a:p>
            <a:pPr marL="358775" indent="-342900">
              <a:lnSpc>
                <a:spcPct val="100000"/>
              </a:lnSpc>
              <a:spcBef>
                <a:spcPts val="670"/>
              </a:spcBef>
              <a:buClrTx/>
              <a:buFont typeface="Times New Roman"/>
              <a:buChar char="•"/>
              <a:tabLst>
                <a:tab pos="359410" algn="l"/>
              </a:tabLst>
            </a:pP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Otoky srdečního</a:t>
            </a:r>
            <a:r>
              <a:rPr lang="cs-CZ" sz="2800" spc="-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původu</a:t>
            </a:r>
          </a:p>
          <a:p>
            <a:pPr marL="358775" indent="-342900">
              <a:lnSpc>
                <a:spcPct val="100000"/>
              </a:lnSpc>
              <a:spcBef>
                <a:spcPts val="670"/>
              </a:spcBef>
              <a:buClrTx/>
              <a:buFont typeface="Times New Roman"/>
              <a:buChar char="•"/>
              <a:tabLst>
                <a:tab pos="359410" algn="l"/>
              </a:tabLst>
            </a:pP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Otoky jaterního</a:t>
            </a:r>
            <a:r>
              <a:rPr lang="cs-CZ" sz="2800" spc="-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původu</a:t>
            </a:r>
          </a:p>
          <a:p>
            <a:pPr marL="358775" indent="-342900">
              <a:lnSpc>
                <a:spcPct val="100000"/>
              </a:lnSpc>
              <a:spcBef>
                <a:spcPts val="670"/>
              </a:spcBef>
              <a:buClrTx/>
              <a:buFont typeface="Times New Roman"/>
              <a:buChar char="•"/>
              <a:tabLst>
                <a:tab pos="359410" algn="l"/>
              </a:tabLst>
            </a:pP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Akutní </a:t>
            </a:r>
            <a:r>
              <a:rPr lang="cs-CZ" sz="2800" spc="-5" dirty="0">
                <a:latin typeface="Times New Roman" pitchFamily="18" charset="0"/>
                <a:cs typeface="Times New Roman" pitchFamily="18" charset="0"/>
              </a:rPr>
              <a:t>zánětlivá	 onemocnění kůže a podkoží (erysipel)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97330" y="3810000"/>
            <a:ext cx="7646670" cy="29443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>
              <a:lnSpc>
                <a:spcPct val="100000"/>
              </a:lnSpc>
            </a:pPr>
            <a:endParaRPr sz="28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6235" algn="l"/>
              </a:tabLst>
            </a:pPr>
            <a:r>
              <a:rPr sz="2800" dirty="0">
                <a:latin typeface="Times New Roman"/>
                <a:cs typeface="Times New Roman"/>
              </a:rPr>
              <a:t>Akutní </a:t>
            </a:r>
            <a:r>
              <a:rPr sz="2800" spc="-5" dirty="0">
                <a:latin typeface="Times New Roman"/>
                <a:cs typeface="Times New Roman"/>
              </a:rPr>
              <a:t>zánět </a:t>
            </a:r>
            <a:r>
              <a:rPr sz="2800" dirty="0">
                <a:latin typeface="Times New Roman"/>
                <a:cs typeface="Times New Roman"/>
              </a:rPr>
              <a:t>žil </a:t>
            </a:r>
            <a:r>
              <a:rPr sz="2800" spc="-5" dirty="0">
                <a:latin typeface="Times New Roman"/>
                <a:cs typeface="Times New Roman"/>
              </a:rPr>
              <a:t>-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trombophlebitis</a:t>
            </a: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6235" algn="l"/>
              </a:tabLst>
            </a:pPr>
            <a:r>
              <a:rPr sz="2800" dirty="0">
                <a:latin typeface="Times New Roman"/>
                <a:cs typeface="Times New Roman"/>
              </a:rPr>
              <a:t>Akutní </a:t>
            </a:r>
            <a:r>
              <a:rPr sz="2800" spc="-5" dirty="0">
                <a:latin typeface="Times New Roman"/>
                <a:cs typeface="Times New Roman"/>
              </a:rPr>
              <a:t>trombosa </a:t>
            </a:r>
            <a:r>
              <a:rPr sz="2800" dirty="0">
                <a:latin typeface="Times New Roman"/>
                <a:cs typeface="Times New Roman"/>
              </a:rPr>
              <a:t>hlubokých </a:t>
            </a:r>
            <a:r>
              <a:rPr sz="2800" spc="-5" dirty="0" err="1">
                <a:latin typeface="Times New Roman"/>
                <a:cs typeface="Times New Roman"/>
              </a:rPr>
              <a:t>žil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lang="cs-CZ" sz="2800" spc="-5" dirty="0">
                <a:latin typeface="Times New Roman"/>
                <a:cs typeface="Times New Roman"/>
              </a:rPr>
              <a:t>–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phlebothrombosis</a:t>
            </a:r>
            <a:endParaRPr lang="cs-CZ" sz="28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6235" algn="l"/>
              </a:tabLst>
            </a:pPr>
            <a:r>
              <a:rPr lang="cs-CZ" sz="2800" dirty="0">
                <a:latin typeface="Times New Roman"/>
                <a:cs typeface="Times New Roman"/>
              </a:rPr>
              <a:t>Maligní nádorová onemocnění</a:t>
            </a: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6235" algn="l"/>
              </a:tabLst>
            </a:pPr>
            <a:r>
              <a:rPr lang="cs-CZ" sz="2800" dirty="0">
                <a:latin typeface="Times New Roman"/>
                <a:cs typeface="Times New Roman"/>
              </a:rPr>
              <a:t>Dekompenzace onemocnění – kardiální, renální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8460" rIns="0" bIns="0" rtlCol="0">
            <a:spAutoFit/>
          </a:bodyPr>
          <a:lstStyle/>
          <a:p>
            <a:pPr marL="1057910">
              <a:lnSpc>
                <a:spcPct val="100000"/>
              </a:lnSpc>
            </a:pPr>
            <a:r>
              <a:rPr b="1" i="0" spc="-5" dirty="0">
                <a:latin typeface="Times New Roman"/>
                <a:cs typeface="Times New Roman"/>
              </a:rPr>
              <a:t>Komplikace</a:t>
            </a:r>
            <a:r>
              <a:rPr b="1" i="0" spc="-25" dirty="0">
                <a:latin typeface="Times New Roman"/>
                <a:cs typeface="Times New Roman"/>
              </a:rPr>
              <a:t> </a:t>
            </a:r>
            <a:r>
              <a:rPr b="1" i="0" spc="-5" dirty="0">
                <a:latin typeface="Times New Roman"/>
                <a:cs typeface="Times New Roman"/>
              </a:rPr>
              <a:t>lymfedému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6800" y="1524000"/>
            <a:ext cx="7461250" cy="4448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293370" indent="-342900">
              <a:lnSpc>
                <a:spcPct val="100000"/>
              </a:lnSpc>
              <a:buFont typeface="Symbol"/>
              <a:buChar char=""/>
              <a:tabLst>
                <a:tab pos="441325" algn="l"/>
              </a:tabLst>
            </a:pPr>
            <a:r>
              <a:rPr sz="2800" dirty="0">
                <a:latin typeface="Times New Roman"/>
                <a:cs typeface="Times New Roman"/>
              </a:rPr>
              <a:t>kožní </a:t>
            </a:r>
            <a:r>
              <a:rPr sz="2800" spc="-5" dirty="0">
                <a:latin typeface="Times New Roman"/>
                <a:cs typeface="Times New Roman"/>
              </a:rPr>
              <a:t>projevy - </a:t>
            </a:r>
            <a:r>
              <a:rPr sz="2800" dirty="0">
                <a:latin typeface="Times New Roman"/>
                <a:cs typeface="Times New Roman"/>
              </a:rPr>
              <a:t>lokální náchylnost </a:t>
            </a:r>
            <a:r>
              <a:rPr sz="2800" spc="-5" dirty="0">
                <a:latin typeface="Times New Roman"/>
                <a:cs typeface="Times New Roman"/>
              </a:rPr>
              <a:t>k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mykózám,  </a:t>
            </a:r>
            <a:r>
              <a:rPr sz="2800" dirty="0">
                <a:latin typeface="Times New Roman"/>
                <a:cs typeface="Times New Roman"/>
              </a:rPr>
              <a:t>bakteriální infekci </a:t>
            </a:r>
            <a:r>
              <a:rPr sz="2800" spc="-5" dirty="0">
                <a:latin typeface="Times New Roman"/>
                <a:cs typeface="Times New Roman"/>
              </a:rPr>
              <a:t>-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er</a:t>
            </a:r>
            <a:r>
              <a:rPr lang="cs-CZ" sz="2800" dirty="0">
                <a:latin typeface="Times New Roman"/>
                <a:cs typeface="Times New Roman"/>
              </a:rPr>
              <a:t>y</a:t>
            </a:r>
            <a:r>
              <a:rPr sz="2800" dirty="0" err="1">
                <a:latin typeface="Times New Roman"/>
                <a:cs typeface="Times New Roman"/>
              </a:rPr>
              <a:t>sipel</a:t>
            </a:r>
            <a:endParaRPr sz="28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99900"/>
              </a:lnSpc>
              <a:spcBef>
                <a:spcPts val="685"/>
              </a:spcBef>
              <a:buFont typeface="Symbol"/>
              <a:buChar char=""/>
              <a:tabLst>
                <a:tab pos="353060" algn="l"/>
                <a:tab pos="2384425" algn="l"/>
              </a:tabLst>
            </a:pPr>
            <a:r>
              <a:rPr sz="2800" dirty="0">
                <a:latin typeface="Times New Roman"/>
                <a:cs typeface="Times New Roman"/>
              </a:rPr>
              <a:t>neurologické	</a:t>
            </a:r>
            <a:r>
              <a:rPr sz="2800" spc="-5" dirty="0">
                <a:latin typeface="Times New Roman"/>
                <a:cs typeface="Times New Roman"/>
              </a:rPr>
              <a:t>- </a:t>
            </a:r>
            <a:r>
              <a:rPr sz="2800" dirty="0">
                <a:latin typeface="Times New Roman"/>
                <a:cs typeface="Times New Roman"/>
              </a:rPr>
              <a:t>pooperační </a:t>
            </a:r>
            <a:r>
              <a:rPr sz="2800" spc="-5" dirty="0">
                <a:latin typeface="Times New Roman"/>
                <a:cs typeface="Times New Roman"/>
              </a:rPr>
              <a:t>léze v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oblasti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plexu  brachalis mohou vést v </a:t>
            </a:r>
            <a:r>
              <a:rPr sz="2800" dirty="0">
                <a:latin typeface="Times New Roman"/>
                <a:cs typeface="Times New Roman"/>
              </a:rPr>
              <a:t>důsledku </a:t>
            </a:r>
            <a:r>
              <a:rPr sz="2800" spc="-5" dirty="0">
                <a:latin typeface="Times New Roman"/>
                <a:cs typeface="Times New Roman"/>
              </a:rPr>
              <a:t>zhmoždění,  </a:t>
            </a:r>
            <a:r>
              <a:rPr sz="2800" dirty="0">
                <a:latin typeface="Times New Roman"/>
                <a:cs typeface="Times New Roman"/>
              </a:rPr>
              <a:t>fibrotických </a:t>
            </a:r>
            <a:r>
              <a:rPr sz="2800" spc="-10" dirty="0">
                <a:latin typeface="Times New Roman"/>
                <a:cs typeface="Times New Roman"/>
              </a:rPr>
              <a:t>změn </a:t>
            </a:r>
            <a:r>
              <a:rPr sz="2800" spc="-5" dirty="0">
                <a:latin typeface="Times New Roman"/>
                <a:cs typeface="Times New Roman"/>
              </a:rPr>
              <a:t>k degeneraci </a:t>
            </a:r>
            <a:r>
              <a:rPr sz="2800" dirty="0">
                <a:latin typeface="Times New Roman"/>
                <a:cs typeface="Times New Roman"/>
              </a:rPr>
              <a:t>nervů </a:t>
            </a:r>
            <a:r>
              <a:rPr sz="2800" spc="-5" dirty="0">
                <a:latin typeface="Times New Roman"/>
                <a:cs typeface="Times New Roman"/>
              </a:rPr>
              <a:t>- </a:t>
            </a:r>
            <a:r>
              <a:rPr sz="2800" dirty="0">
                <a:latin typeface="Times New Roman"/>
                <a:cs typeface="Times New Roman"/>
              </a:rPr>
              <a:t>klinické  projevy-snížená kožní </a:t>
            </a:r>
            <a:r>
              <a:rPr sz="2800" spc="-5" dirty="0">
                <a:latin typeface="Times New Roman"/>
                <a:cs typeface="Times New Roman"/>
              </a:rPr>
              <a:t>citlivost, </a:t>
            </a:r>
            <a:r>
              <a:rPr sz="2800" dirty="0">
                <a:latin typeface="Times New Roman"/>
                <a:cs typeface="Times New Roman"/>
              </a:rPr>
              <a:t>bolest,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parestézie,  </a:t>
            </a:r>
            <a:r>
              <a:rPr sz="2800" dirty="0">
                <a:latin typeface="Times New Roman"/>
                <a:cs typeface="Times New Roman"/>
              </a:rPr>
              <a:t>pocit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pnutí</a:t>
            </a:r>
          </a:p>
          <a:p>
            <a:pPr marL="355600" marR="34671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6235" algn="l"/>
              </a:tabLst>
            </a:pPr>
            <a:r>
              <a:rPr sz="2800" dirty="0">
                <a:latin typeface="Times New Roman"/>
                <a:cs typeface="Times New Roman"/>
              </a:rPr>
              <a:t>Ortopedické </a:t>
            </a:r>
            <a:r>
              <a:rPr sz="2800" spc="-5" dirty="0">
                <a:latin typeface="Times New Roman"/>
                <a:cs typeface="Times New Roman"/>
              </a:rPr>
              <a:t>- </a:t>
            </a:r>
            <a:r>
              <a:rPr sz="2800" dirty="0">
                <a:latin typeface="Times New Roman"/>
                <a:cs typeface="Times New Roman"/>
              </a:rPr>
              <a:t>kontraktury </a:t>
            </a:r>
            <a:r>
              <a:rPr sz="2800" spc="-5" dirty="0">
                <a:latin typeface="Times New Roman"/>
                <a:cs typeface="Times New Roman"/>
              </a:rPr>
              <a:t>v </a:t>
            </a:r>
            <a:r>
              <a:rPr sz="2800" dirty="0">
                <a:latin typeface="Times New Roman"/>
                <a:cs typeface="Times New Roman"/>
              </a:rPr>
              <a:t>oblasti pektorální  </a:t>
            </a:r>
            <a:r>
              <a:rPr sz="2800" spc="-5" dirty="0">
                <a:latin typeface="Times New Roman"/>
                <a:cs typeface="Times New Roman"/>
              </a:rPr>
              <a:t>fascie </a:t>
            </a:r>
            <a:r>
              <a:rPr sz="2800" dirty="0">
                <a:latin typeface="Times New Roman"/>
                <a:cs typeface="Times New Roman"/>
              </a:rPr>
              <a:t>(jizva), svalová instabilita,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vertebrogenní  potíže </a:t>
            </a:r>
            <a:r>
              <a:rPr sz="2800" spc="-5" dirty="0">
                <a:latin typeface="Times New Roman"/>
                <a:cs typeface="Times New Roman"/>
              </a:rPr>
              <a:t>Cp, </a:t>
            </a:r>
            <a:r>
              <a:rPr sz="2800" dirty="0">
                <a:latin typeface="Times New Roman"/>
                <a:cs typeface="Times New Roman"/>
              </a:rPr>
              <a:t>Thp, </a:t>
            </a:r>
            <a:r>
              <a:rPr sz="2800" spc="-5" dirty="0">
                <a:latin typeface="Times New Roman"/>
                <a:cs typeface="Times New Roman"/>
              </a:rPr>
              <a:t>Lp, </a:t>
            </a:r>
            <a:r>
              <a:rPr sz="2800" dirty="0">
                <a:latin typeface="Times New Roman"/>
                <a:cs typeface="Times New Roman"/>
              </a:rPr>
              <a:t>sy bolestivého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ramene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21360" rIns="0" bIns="0" rtlCol="0">
            <a:spAutoFit/>
          </a:bodyPr>
          <a:lstStyle/>
          <a:p>
            <a:pPr marL="74930">
              <a:lnSpc>
                <a:spcPct val="100000"/>
              </a:lnSpc>
            </a:pPr>
            <a:r>
              <a:rPr b="1" i="0" spc="-5" dirty="0">
                <a:latin typeface="Times New Roman"/>
                <a:cs typeface="Times New Roman"/>
              </a:rPr>
              <a:t>Lymfatický systém a jeho</a:t>
            </a:r>
            <a:r>
              <a:rPr b="1" i="0" spc="30" dirty="0">
                <a:latin typeface="Times New Roman"/>
                <a:cs typeface="Times New Roman"/>
              </a:rPr>
              <a:t> </a:t>
            </a:r>
            <a:r>
              <a:rPr b="1" i="0" spc="-5" dirty="0">
                <a:latin typeface="Times New Roman"/>
                <a:cs typeface="Times New Roman"/>
              </a:rPr>
              <a:t>funkce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000" y="2209800"/>
            <a:ext cx="6788150" cy="264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Symbol"/>
              <a:buChar char=""/>
              <a:tabLst>
                <a:tab pos="403225" algn="l"/>
              </a:tabLst>
            </a:pPr>
            <a:r>
              <a:rPr sz="3200" spc="5" dirty="0">
                <a:latin typeface="Times New Roman"/>
                <a:cs typeface="Times New Roman"/>
              </a:rPr>
              <a:t>odvod přebytečné</a:t>
            </a:r>
            <a:r>
              <a:rPr sz="3200" spc="-1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tekutiny</a:t>
            </a:r>
          </a:p>
          <a:p>
            <a:pPr marL="402590" indent="-389890">
              <a:lnSpc>
                <a:spcPct val="100000"/>
              </a:lnSpc>
              <a:spcBef>
                <a:spcPts val="770"/>
              </a:spcBef>
              <a:buFont typeface="Symbol"/>
              <a:buChar char=""/>
              <a:tabLst>
                <a:tab pos="403225" algn="l"/>
              </a:tabLst>
            </a:pPr>
            <a:r>
              <a:rPr sz="3200" spc="5" dirty="0">
                <a:latin typeface="Times New Roman"/>
                <a:cs typeface="Times New Roman"/>
              </a:rPr>
              <a:t>odvod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tuků</a:t>
            </a:r>
          </a:p>
          <a:p>
            <a:pPr marL="355600" marR="5080" indent="-342900" algn="just">
              <a:lnSpc>
                <a:spcPct val="100000"/>
              </a:lnSpc>
              <a:spcBef>
                <a:spcPts val="765"/>
              </a:spcBef>
              <a:buFont typeface="Symbol"/>
              <a:buChar char=""/>
              <a:tabLst>
                <a:tab pos="403225" algn="l"/>
              </a:tabLst>
            </a:pPr>
            <a:r>
              <a:rPr sz="3200" spc="5" dirty="0">
                <a:latin typeface="Times New Roman"/>
                <a:cs typeface="Times New Roman"/>
              </a:rPr>
              <a:t>ochrana </a:t>
            </a:r>
            <a:r>
              <a:rPr sz="3200" dirty="0">
                <a:latin typeface="Times New Roman"/>
                <a:cs typeface="Times New Roman"/>
              </a:rPr>
              <a:t>organizmu (při infekci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nastává  v lymfatických uzlinách zánět, </a:t>
            </a:r>
            <a:r>
              <a:rPr sz="3200" spc="5" dirty="0">
                <a:latin typeface="Times New Roman"/>
                <a:cs typeface="Times New Roman"/>
              </a:rPr>
              <a:t>dochází  </a:t>
            </a:r>
            <a:r>
              <a:rPr sz="3200" dirty="0">
                <a:latin typeface="Times New Roman"/>
                <a:cs typeface="Times New Roman"/>
              </a:rPr>
              <a:t>k jejich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zvětšení)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7305" y="556514"/>
            <a:ext cx="6551295" cy="1195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600" i="0" spc="-5" dirty="0">
                <a:latin typeface="Times New Roman"/>
                <a:cs typeface="Times New Roman"/>
              </a:rPr>
              <a:t>Zevní komprese končetiny</a:t>
            </a:r>
            <a:r>
              <a:rPr sz="3600" i="0" spc="15" dirty="0">
                <a:latin typeface="Times New Roman"/>
                <a:cs typeface="Times New Roman"/>
              </a:rPr>
              <a:t> </a:t>
            </a:r>
            <a:r>
              <a:rPr sz="3600" i="0" dirty="0">
                <a:latin typeface="Times New Roman"/>
                <a:cs typeface="Times New Roman"/>
              </a:rPr>
              <a:t>bandáží,</a:t>
            </a:r>
            <a:endParaRPr sz="3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3600" i="0" spc="-5" dirty="0">
                <a:latin typeface="Times New Roman"/>
                <a:cs typeface="Times New Roman"/>
              </a:rPr>
              <a:t>návlekem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3000" y="2209800"/>
            <a:ext cx="7618730" cy="3512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300355" indent="-342900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2400" spc="-5" dirty="0">
                <a:latin typeface="Times New Roman"/>
                <a:cs typeface="Times New Roman"/>
              </a:rPr>
              <a:t>Komprese </a:t>
            </a:r>
            <a:r>
              <a:rPr sz="2400" dirty="0">
                <a:latin typeface="Times New Roman"/>
                <a:cs typeface="Times New Roman"/>
              </a:rPr>
              <a:t>tvoří zevní barieru proti šíření otoku a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udržuje  efekt </a:t>
            </a:r>
            <a:r>
              <a:rPr sz="2400" spc="-5" dirty="0">
                <a:latin typeface="Times New Roman"/>
                <a:cs typeface="Times New Roman"/>
              </a:rPr>
              <a:t>manuální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lymfodrenáže</a:t>
            </a:r>
            <a:endParaRPr sz="2400" dirty="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75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2400" spc="-5" dirty="0">
                <a:latin typeface="Times New Roman"/>
                <a:cs typeface="Times New Roman"/>
              </a:rPr>
              <a:t>ke kompresy </a:t>
            </a:r>
            <a:r>
              <a:rPr sz="2400" dirty="0">
                <a:latin typeface="Times New Roman"/>
                <a:cs typeface="Times New Roman"/>
              </a:rPr>
              <a:t>u pacientů </a:t>
            </a:r>
            <a:r>
              <a:rPr sz="2400" spc="-5" dirty="0">
                <a:latin typeface="Times New Roman"/>
                <a:cs typeface="Times New Roman"/>
              </a:rPr>
              <a:t>s lymfedémem můžeme </a:t>
            </a:r>
            <a:r>
              <a:rPr sz="2400" dirty="0">
                <a:latin typeface="Times New Roman"/>
                <a:cs typeface="Times New Roman"/>
              </a:rPr>
              <a:t>použít ve  </a:t>
            </a:r>
            <a:r>
              <a:rPr sz="2400" spc="-5" dirty="0">
                <a:latin typeface="Times New Roman"/>
                <a:cs typeface="Times New Roman"/>
              </a:rPr>
              <a:t>fázi </a:t>
            </a:r>
            <a:r>
              <a:rPr sz="2400" dirty="0">
                <a:latin typeface="Times New Roman"/>
                <a:cs typeface="Times New Roman"/>
              </a:rPr>
              <a:t>redukce otoku </a:t>
            </a:r>
            <a:r>
              <a:rPr sz="2400" spc="-5" dirty="0">
                <a:latin typeface="Times New Roman"/>
                <a:cs typeface="Times New Roman"/>
              </a:rPr>
              <a:t>kompresivní </a:t>
            </a:r>
            <a:r>
              <a:rPr sz="2400" dirty="0">
                <a:latin typeface="Times New Roman"/>
                <a:cs typeface="Times New Roman"/>
              </a:rPr>
              <a:t>bandáž – jednoduchou  nebo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vícevrstevnou</a:t>
            </a:r>
          </a:p>
          <a:p>
            <a:pPr marL="355600" marR="6985" indent="-342900" algn="just">
              <a:lnSpc>
                <a:spcPct val="100000"/>
              </a:lnSpc>
              <a:spcBef>
                <a:spcPts val="575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2400" spc="-5" dirty="0">
                <a:latin typeface="Times New Roman"/>
                <a:cs typeface="Times New Roman"/>
              </a:rPr>
              <a:t>pro aplikaci jednoduché bandáže je nestabilní </a:t>
            </a:r>
            <a:r>
              <a:rPr sz="2400" dirty="0">
                <a:latin typeface="Times New Roman"/>
                <a:cs typeface="Times New Roman"/>
              </a:rPr>
              <a:t>otok  nevelkých </a:t>
            </a:r>
            <a:r>
              <a:rPr sz="2400" spc="-5" dirty="0">
                <a:latin typeface="Times New Roman"/>
                <a:cs typeface="Times New Roman"/>
              </a:rPr>
              <a:t>rozměrů </a:t>
            </a:r>
            <a:r>
              <a:rPr sz="2400" dirty="0">
                <a:latin typeface="Times New Roman"/>
                <a:cs typeface="Times New Roman"/>
              </a:rPr>
              <a:t>- krátkotažná</a:t>
            </a:r>
            <a:r>
              <a:rPr sz="2400" spc="-1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obinadla</a:t>
            </a:r>
          </a:p>
          <a:p>
            <a:pPr marL="355600" marR="5715" indent="-342900" algn="just">
              <a:lnSpc>
                <a:spcPct val="100000"/>
              </a:lnSpc>
              <a:spcBef>
                <a:spcPts val="580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k vícevrstevné </a:t>
            </a:r>
            <a:r>
              <a:rPr sz="2400" spc="-5" dirty="0">
                <a:latin typeface="Times New Roman"/>
                <a:cs typeface="Times New Roman"/>
              </a:rPr>
              <a:t>bandáži používáme </a:t>
            </a:r>
            <a:r>
              <a:rPr sz="2400" dirty="0">
                <a:latin typeface="Times New Roman"/>
                <a:cs typeface="Times New Roman"/>
              </a:rPr>
              <a:t>krátkotažná obinadla,  inlay,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Mobiderm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0560" rIns="0" bIns="0" rtlCol="0">
            <a:spAutoFit/>
          </a:bodyPr>
          <a:lstStyle/>
          <a:p>
            <a:pPr marL="2115820">
              <a:lnSpc>
                <a:spcPct val="100000"/>
              </a:lnSpc>
            </a:pPr>
            <a:r>
              <a:rPr sz="4400" i="0" dirty="0">
                <a:latin typeface="Times New Roman"/>
                <a:cs typeface="Times New Roman"/>
              </a:rPr>
              <a:t>Typy</a:t>
            </a:r>
            <a:r>
              <a:rPr sz="4400" i="0" spc="-95" dirty="0">
                <a:latin typeface="Times New Roman"/>
                <a:cs typeface="Times New Roman"/>
              </a:rPr>
              <a:t> </a:t>
            </a:r>
            <a:r>
              <a:rPr sz="4400" i="0" dirty="0">
                <a:latin typeface="Times New Roman"/>
                <a:cs typeface="Times New Roman"/>
              </a:rPr>
              <a:t>bandáží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8200" y="1676400"/>
            <a:ext cx="3227451" cy="28670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14800" y="3429000"/>
            <a:ext cx="4881499" cy="31718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7660" rIns="0" bIns="0" rtlCol="0">
            <a:spAutoFit/>
          </a:bodyPr>
          <a:lstStyle/>
          <a:p>
            <a:pPr marL="2371725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Mobiderm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600200"/>
            <a:ext cx="7467600" cy="49609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340" y="1406905"/>
            <a:ext cx="3883660" cy="2954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12800" marR="5080" lvl="1" indent="-342900"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Při redukci otoku v  udržovací </a:t>
            </a:r>
            <a:r>
              <a:rPr sz="2400" spc="-5" dirty="0">
                <a:latin typeface="Times New Roman"/>
                <a:cs typeface="Times New Roman"/>
              </a:rPr>
              <a:t>fázi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využíváme  kompresivní </a:t>
            </a:r>
            <a:r>
              <a:rPr sz="2400" dirty="0">
                <a:latin typeface="Times New Roman"/>
                <a:cs typeface="Times New Roman"/>
              </a:rPr>
              <a:t>elastické  návleky,který je plně  hrazen pojišťovnou 1x </a:t>
            </a:r>
            <a:r>
              <a:rPr sz="2400" dirty="0" err="1">
                <a:latin typeface="Times New Roman"/>
                <a:cs typeface="Times New Roman"/>
              </a:rPr>
              <a:t>za</a:t>
            </a:r>
            <a:r>
              <a:rPr sz="2400" dirty="0">
                <a:latin typeface="Times New Roman"/>
                <a:cs typeface="Times New Roman"/>
              </a:rPr>
              <a:t>  </a:t>
            </a:r>
            <a:r>
              <a:rPr lang="cs-CZ" sz="2400" dirty="0">
                <a:latin typeface="Times New Roman"/>
                <a:cs typeface="Times New Roman"/>
              </a:rPr>
              <a:t>½ </a:t>
            </a:r>
            <a:r>
              <a:rPr sz="2400" dirty="0" err="1">
                <a:latin typeface="Times New Roman"/>
                <a:cs typeface="Times New Roman"/>
              </a:rPr>
              <a:t>roku</a:t>
            </a:r>
            <a:r>
              <a:rPr sz="2400" dirty="0">
                <a:latin typeface="Times New Roman"/>
                <a:cs typeface="Times New Roman"/>
              </a:rPr>
              <a:t>.</a:t>
            </a:r>
            <a:r>
              <a:rPr lang="cs-CZ" sz="2400" dirty="0">
                <a:latin typeface="Times New Roman"/>
                <a:cs typeface="Times New Roman"/>
              </a:rPr>
              <a:t> </a:t>
            </a:r>
            <a:r>
              <a:rPr sz="2400" dirty="0" err="1">
                <a:latin typeface="Times New Roman"/>
                <a:cs typeface="Times New Roman"/>
              </a:rPr>
              <a:t>Návlek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může </a:t>
            </a:r>
            <a:r>
              <a:rPr sz="2400" dirty="0">
                <a:latin typeface="Times New Roman"/>
                <a:cs typeface="Times New Roman"/>
              </a:rPr>
              <a:t>být  individuálně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zhotoven</a:t>
            </a:r>
          </a:p>
        </p:txBody>
      </p:sp>
      <p:sp>
        <p:nvSpPr>
          <p:cNvPr id="3" name="object 3"/>
          <p:cNvSpPr/>
          <p:nvPr/>
        </p:nvSpPr>
        <p:spPr>
          <a:xfrm>
            <a:off x="4267200" y="228600"/>
            <a:ext cx="4614799" cy="6477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60705">
              <a:lnSpc>
                <a:spcPct val="100000"/>
              </a:lnSpc>
            </a:pPr>
            <a:r>
              <a:rPr b="1" i="0" spc="-5" dirty="0">
                <a:latin typeface="Times New Roman"/>
                <a:cs typeface="Times New Roman"/>
              </a:rPr>
              <a:t>Účinky kompresivní</a:t>
            </a:r>
            <a:r>
              <a:rPr b="1" i="0" dirty="0">
                <a:latin typeface="Times New Roman"/>
                <a:cs typeface="Times New Roman"/>
              </a:rPr>
              <a:t> </a:t>
            </a:r>
            <a:r>
              <a:rPr b="1" i="0" spc="-5" dirty="0">
                <a:latin typeface="Times New Roman"/>
                <a:cs typeface="Times New Roman"/>
              </a:rPr>
              <a:t>bandáže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44951" y="1786254"/>
            <a:ext cx="1483360" cy="438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312545" algn="l"/>
              </a:tabLst>
            </a:pPr>
            <a:r>
              <a:rPr sz="2800" spc="-15" dirty="0">
                <a:latin typeface="Times New Roman"/>
                <a:cs typeface="Times New Roman"/>
              </a:rPr>
              <a:t>s</a:t>
            </a:r>
            <a:r>
              <a:rPr sz="2800" spc="-5" dirty="0">
                <a:latin typeface="Times New Roman"/>
                <a:cs typeface="Times New Roman"/>
              </a:rPr>
              <a:t>v</a:t>
            </a:r>
            <a:r>
              <a:rPr sz="2800" spc="-20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lo</a:t>
            </a:r>
            <a:r>
              <a:rPr sz="2800" dirty="0">
                <a:latin typeface="Times New Roman"/>
                <a:cs typeface="Times New Roman"/>
              </a:rPr>
              <a:t>v</a:t>
            </a:r>
            <a:r>
              <a:rPr sz="2800" spc="-5" dirty="0">
                <a:latin typeface="Times New Roman"/>
                <a:cs typeface="Times New Roman"/>
              </a:rPr>
              <a:t>é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9740" y="1786254"/>
            <a:ext cx="2893695" cy="8648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 algn="ctr">
              <a:lnSpc>
                <a:spcPct val="100000"/>
              </a:lnSpc>
              <a:buFont typeface="Times New Roman"/>
              <a:buChar char="•"/>
              <a:tabLst>
                <a:tab pos="355600" algn="l"/>
                <a:tab pos="1664335" algn="l"/>
              </a:tabLst>
            </a:pPr>
            <a:r>
              <a:rPr sz="2800" spc="-5" dirty="0">
                <a:latin typeface="Times New Roman"/>
                <a:cs typeface="Times New Roman"/>
              </a:rPr>
              <a:t>zlepšují	účinnost</a:t>
            </a:r>
            <a:endParaRPr sz="2800" dirty="0">
              <a:latin typeface="Times New Roman"/>
              <a:cs typeface="Times New Roman"/>
            </a:endParaRPr>
          </a:p>
          <a:p>
            <a:pPr marR="15240" algn="ctr">
              <a:lnSpc>
                <a:spcPct val="100000"/>
              </a:lnSpc>
            </a:pPr>
            <a:r>
              <a:rPr sz="2800" spc="-5" dirty="0" err="1">
                <a:latin typeface="Times New Roman"/>
                <a:cs typeface="Times New Roman"/>
              </a:rPr>
              <a:t>pumpy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9740" y="3237357"/>
            <a:ext cx="1690370" cy="438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Times New Roman"/>
              <a:buChar char="•"/>
              <a:tabLst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zabraňují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45663" y="3237357"/>
            <a:ext cx="1880235" cy="438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nahromadění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9740" y="3664077"/>
            <a:ext cx="4304030" cy="2315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lymfatické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tekutiny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9"/>
              </a:spcBef>
            </a:pPr>
            <a:endParaRPr sz="405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ML a bandážování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uvolňují  </a:t>
            </a:r>
            <a:r>
              <a:rPr sz="2800" spc="-5" dirty="0">
                <a:latin typeface="Times New Roman"/>
                <a:cs typeface="Times New Roman"/>
              </a:rPr>
              <a:t>ukládání akumulované  vazivové a jizevnaté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tkáně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34000" y="1219200"/>
            <a:ext cx="3609975" cy="54070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472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b="1" i="0" spc="-5" dirty="0">
                <a:latin typeface="Times New Roman"/>
                <a:cs typeface="Times New Roman"/>
              </a:rPr>
              <a:t>Kontraindikace</a:t>
            </a:r>
            <a:r>
              <a:rPr b="1" i="0" spc="-45" dirty="0">
                <a:latin typeface="Times New Roman"/>
                <a:cs typeface="Times New Roman"/>
              </a:rPr>
              <a:t> </a:t>
            </a:r>
            <a:r>
              <a:rPr b="1" i="0" dirty="0">
                <a:latin typeface="Times New Roman"/>
                <a:cs typeface="Times New Roman"/>
              </a:rPr>
              <a:t>kompresivní</a:t>
            </a:r>
          </a:p>
          <a:p>
            <a:pPr algn="ctr">
              <a:lnSpc>
                <a:spcPct val="100000"/>
              </a:lnSpc>
            </a:pPr>
            <a:r>
              <a:rPr b="1" i="0" spc="-5" dirty="0">
                <a:latin typeface="Times New Roman"/>
                <a:cs typeface="Times New Roman"/>
              </a:rPr>
              <a:t>terapie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1435608" y="1447800"/>
            <a:ext cx="7498080" cy="4764894"/>
          </a:xfrm>
          <a:prstGeom prst="rect">
            <a:avLst/>
          </a:prstGeom>
        </p:spPr>
        <p:txBody>
          <a:bodyPr vert="horz" wrap="square" lIns="0" tIns="459232" rIns="0" bIns="0" rtlCol="0">
            <a:spAutoFit/>
          </a:bodyPr>
          <a:lstStyle/>
          <a:p>
            <a:pPr marL="358775" indent="-342900">
              <a:lnSpc>
                <a:spcPct val="100000"/>
              </a:lnSpc>
              <a:buClrTx/>
              <a:buFont typeface="Arial" pitchFamily="34" charset="0"/>
              <a:buChar char="•"/>
              <a:tabLst>
                <a:tab pos="359410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pacientů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pokročilým postižením tepenného</a:t>
            </a:r>
            <a:r>
              <a:rPr sz="2800" spc="-1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systému</a:t>
            </a:r>
          </a:p>
          <a:p>
            <a:pPr marL="358775" indent="-342900">
              <a:lnSpc>
                <a:spcPct val="100000"/>
              </a:lnSpc>
              <a:spcBef>
                <a:spcPts val="575"/>
              </a:spcBef>
              <a:buClrTx/>
              <a:buFont typeface="Arial" pitchFamily="34" charset="0"/>
              <a:buChar char="•"/>
              <a:tabLst>
                <a:tab pos="359410" algn="l"/>
                <a:tab pos="846455" algn="l"/>
                <a:tab pos="2025014" algn="l"/>
                <a:tab pos="3743960" algn="l"/>
                <a:tab pos="5650865" algn="l"/>
                <a:tab pos="6356350" algn="l"/>
                <a:tab pos="6623050" algn="l"/>
              </a:tabLst>
            </a:pPr>
            <a:r>
              <a:rPr sz="2800" dirty="0">
                <a:latin typeface="Times New Roman" pitchFamily="18" charset="0"/>
                <a:cs typeface="Times New Roman" pitchFamily="18" charset="0"/>
              </a:rPr>
              <a:t>Při	</a:t>
            </a:r>
            <a:r>
              <a:rPr sz="2800" dirty="0" err="1">
                <a:latin typeface="Times New Roman" pitchFamily="18" charset="0"/>
                <a:cs typeface="Times New Roman" pitchFamily="18" charset="0"/>
              </a:rPr>
              <a:t>ak</a:t>
            </a:r>
            <a:r>
              <a:rPr sz="2800" spc="-10" dirty="0" err="1">
                <a:latin typeface="Times New Roman" pitchFamily="18" charset="0"/>
                <a:cs typeface="Times New Roman" pitchFamily="18" charset="0"/>
              </a:rPr>
              <a:t>u</a:t>
            </a:r>
            <a:r>
              <a:rPr sz="2800" dirty="0" err="1">
                <a:latin typeface="Times New Roman" pitchFamily="18" charset="0"/>
                <a:cs typeface="Times New Roman" pitchFamily="18" charset="0"/>
              </a:rPr>
              <a:t>tních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 err="1">
                <a:latin typeface="Times New Roman" pitchFamily="18" charset="0"/>
                <a:cs typeface="Times New Roman" pitchFamily="18" charset="0"/>
              </a:rPr>
              <a:t>bakte</a:t>
            </a:r>
            <a:r>
              <a:rPr sz="2800" spc="-10" dirty="0" err="1">
                <a:latin typeface="Times New Roman" pitchFamily="18" charset="0"/>
                <a:cs typeface="Times New Roman" pitchFamily="18" charset="0"/>
              </a:rPr>
              <a:t>r</a:t>
            </a:r>
            <a:r>
              <a:rPr sz="2800" dirty="0" err="1">
                <a:latin typeface="Times New Roman" pitchFamily="18" charset="0"/>
                <a:cs typeface="Times New Roman" pitchFamily="18" charset="0"/>
              </a:rPr>
              <a:t>iál</a:t>
            </a:r>
            <a:r>
              <a:rPr sz="2800" spc="-1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sz="2800" dirty="0" err="1">
                <a:latin typeface="Times New Roman" pitchFamily="18" charset="0"/>
                <a:cs typeface="Times New Roman" pitchFamily="18" charset="0"/>
              </a:rPr>
              <a:t>ích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 err="1">
                <a:latin typeface="Times New Roman" pitchFamily="18" charset="0"/>
                <a:cs typeface="Times New Roman" pitchFamily="18" charset="0"/>
              </a:rPr>
              <a:t>on</a:t>
            </a:r>
            <a:r>
              <a:rPr sz="2800" spc="5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spc="-20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sz="2800" dirty="0" err="1">
                <a:latin typeface="Times New Roman" pitchFamily="18" charset="0"/>
                <a:cs typeface="Times New Roman" pitchFamily="18" charset="0"/>
              </a:rPr>
              <a:t>ocněních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 err="1">
                <a:latin typeface="Times New Roman" pitchFamily="18" charset="0"/>
                <a:cs typeface="Times New Roman" pitchFamily="18" charset="0"/>
              </a:rPr>
              <a:t>ků</a:t>
            </a:r>
            <a:r>
              <a:rPr sz="2800" spc="5" dirty="0" err="1">
                <a:latin typeface="Times New Roman" pitchFamily="18" charset="0"/>
                <a:cs typeface="Times New Roman" pitchFamily="18" charset="0"/>
              </a:rPr>
              <a:t>ž</a:t>
            </a:r>
            <a:r>
              <a:rPr sz="2800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a	</a:t>
            </a:r>
            <a:r>
              <a:rPr sz="2800" dirty="0" err="1">
                <a:latin typeface="Times New Roman" pitchFamily="18" charset="0"/>
                <a:cs typeface="Times New Roman" pitchFamily="18" charset="0"/>
              </a:rPr>
              <a:t>podko</a:t>
            </a:r>
            <a:r>
              <a:rPr sz="2800" spc="5" dirty="0" err="1">
                <a:latin typeface="Times New Roman" pitchFamily="18" charset="0"/>
                <a:cs typeface="Times New Roman" pitchFamily="18" charset="0"/>
              </a:rPr>
              <a:t>ž</a:t>
            </a:r>
            <a:r>
              <a:rPr sz="2800" dirty="0" err="1">
                <a:latin typeface="Times New Roman" pitchFamily="18" charset="0"/>
                <a:cs typeface="Times New Roman" pitchFamily="18" charset="0"/>
              </a:rPr>
              <a:t>í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2800" dirty="0" err="1">
                <a:latin typeface="Times New Roman" pitchFamily="18" charset="0"/>
                <a:cs typeface="Times New Roman" pitchFamily="18" charset="0"/>
              </a:rPr>
              <a:t>erysipel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) – až po odeznění akutního stavu</a:t>
            </a:r>
            <a:r>
              <a:rPr sz="2800" spc="-1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(48hod)</a:t>
            </a:r>
          </a:p>
          <a:p>
            <a:pPr marL="358775" indent="-342900">
              <a:lnSpc>
                <a:spcPct val="100000"/>
              </a:lnSpc>
              <a:spcBef>
                <a:spcPts val="575"/>
              </a:spcBef>
              <a:buClrTx/>
              <a:buFont typeface="Arial" pitchFamily="34" charset="0"/>
              <a:buChar char="•"/>
              <a:tabLst>
                <a:tab pos="359410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Na místa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postižená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akutními mokvajícími kožními</a:t>
            </a:r>
            <a:r>
              <a:rPr sz="28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projevy</a:t>
            </a:r>
          </a:p>
          <a:p>
            <a:pPr marL="358775" indent="-342900">
              <a:lnSpc>
                <a:spcPct val="100000"/>
              </a:lnSpc>
              <a:spcBef>
                <a:spcPts val="1545"/>
              </a:spcBef>
              <a:buClrTx/>
              <a:buFont typeface="Arial" pitchFamily="34" charset="0"/>
              <a:buChar char="•"/>
              <a:tabLst>
                <a:tab pos="359410" algn="l"/>
              </a:tabLst>
            </a:pPr>
            <a:r>
              <a:rPr sz="2800" dirty="0">
                <a:latin typeface="Times New Roman" pitchFamily="18" charset="0"/>
                <a:cs typeface="Times New Roman" pitchFamily="18" charset="0"/>
              </a:rPr>
              <a:t>Přecitlivost na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materiál,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kterým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provádíme</a:t>
            </a:r>
            <a:r>
              <a:rPr sz="2800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bandáž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21360" rIns="0" bIns="0" rtlCol="0">
            <a:spAutoFit/>
          </a:bodyPr>
          <a:lstStyle/>
          <a:p>
            <a:pPr marL="222885">
              <a:lnSpc>
                <a:spcPct val="100000"/>
              </a:lnSpc>
            </a:pPr>
            <a:r>
              <a:rPr i="0" spc="-5" dirty="0">
                <a:latin typeface="Times New Roman"/>
                <a:cs typeface="Times New Roman"/>
              </a:rPr>
              <a:t>Cvičení při lymfedému</a:t>
            </a:r>
            <a:r>
              <a:rPr i="0" spc="-25" dirty="0">
                <a:latin typeface="Times New Roman"/>
                <a:cs typeface="Times New Roman"/>
              </a:rPr>
              <a:t> </a:t>
            </a:r>
            <a:r>
              <a:rPr i="0" dirty="0">
                <a:latin typeface="Times New Roman"/>
                <a:cs typeface="Times New Roman"/>
              </a:rPr>
              <a:t>končetiny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6800" y="2514600"/>
            <a:ext cx="7495540" cy="2378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615950" indent="-342900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Speciální cvičení je </a:t>
            </a:r>
            <a:r>
              <a:rPr sz="2800" dirty="0">
                <a:latin typeface="Times New Roman"/>
                <a:cs typeface="Times New Roman"/>
              </a:rPr>
              <a:t>nedílnou součástí </a:t>
            </a:r>
            <a:r>
              <a:rPr sz="2800" spc="-10" dirty="0">
                <a:latin typeface="Times New Roman"/>
                <a:cs typeface="Times New Roman"/>
              </a:rPr>
              <a:t>terapie-  </a:t>
            </a:r>
            <a:r>
              <a:rPr sz="2800" spc="-5" dirty="0">
                <a:latin typeface="Times New Roman"/>
                <a:cs typeface="Times New Roman"/>
              </a:rPr>
              <a:t>významně </a:t>
            </a:r>
            <a:r>
              <a:rPr sz="2800" dirty="0">
                <a:latin typeface="Times New Roman"/>
                <a:cs typeface="Times New Roman"/>
              </a:rPr>
              <a:t>podporuje </a:t>
            </a:r>
            <a:r>
              <a:rPr sz="2800" spc="-5" dirty="0">
                <a:latin typeface="Times New Roman"/>
                <a:cs typeface="Times New Roman"/>
              </a:rPr>
              <a:t>mízní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oběh</a:t>
            </a:r>
          </a:p>
          <a:p>
            <a:pPr marL="355600" marR="5080" indent="-342900">
              <a:lnSpc>
                <a:spcPct val="100000"/>
              </a:lnSpc>
              <a:spcBef>
                <a:spcPts val="670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lymfa není </a:t>
            </a:r>
            <a:r>
              <a:rPr sz="2800" dirty="0">
                <a:latin typeface="Times New Roman"/>
                <a:cs typeface="Times New Roman"/>
              </a:rPr>
              <a:t>poháněna </a:t>
            </a:r>
            <a:r>
              <a:rPr sz="2800" spc="-5" dirty="0">
                <a:latin typeface="Times New Roman"/>
                <a:cs typeface="Times New Roman"/>
              </a:rPr>
              <a:t>srdcem jako </a:t>
            </a:r>
            <a:r>
              <a:rPr sz="2800" dirty="0">
                <a:latin typeface="Times New Roman"/>
                <a:cs typeface="Times New Roman"/>
              </a:rPr>
              <a:t>krev, </a:t>
            </a:r>
            <a:r>
              <a:rPr sz="2800" spc="-5" dirty="0">
                <a:latin typeface="Times New Roman"/>
                <a:cs typeface="Times New Roman"/>
              </a:rPr>
              <a:t>ale </a:t>
            </a:r>
            <a:r>
              <a:rPr sz="2800" dirty="0">
                <a:latin typeface="Times New Roman"/>
                <a:cs typeface="Times New Roman"/>
              </a:rPr>
              <a:t>pouze  svalovou </a:t>
            </a:r>
            <a:r>
              <a:rPr sz="2800" spc="-5" dirty="0">
                <a:latin typeface="Times New Roman"/>
                <a:cs typeface="Times New Roman"/>
              </a:rPr>
              <a:t>pumpou, která </a:t>
            </a:r>
            <a:r>
              <a:rPr sz="2800" dirty="0">
                <a:latin typeface="Times New Roman"/>
                <a:cs typeface="Times New Roman"/>
              </a:rPr>
              <a:t>vzniká kontrakcí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svalstva</a:t>
            </a:r>
          </a:p>
          <a:p>
            <a:pPr marL="355600" indent="-342900">
              <a:lnSpc>
                <a:spcPct val="100000"/>
              </a:lnSpc>
              <a:spcBef>
                <a:spcPts val="1165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2800" dirty="0">
                <a:latin typeface="Times New Roman"/>
                <a:cs typeface="Times New Roman"/>
              </a:rPr>
              <a:t>důležitá </a:t>
            </a:r>
            <a:r>
              <a:rPr sz="2800" spc="-5" dirty="0">
                <a:latin typeface="Times New Roman"/>
                <a:cs typeface="Times New Roman"/>
              </a:rPr>
              <a:t>je i </a:t>
            </a:r>
            <a:r>
              <a:rPr sz="2800" dirty="0">
                <a:latin typeface="Times New Roman"/>
                <a:cs typeface="Times New Roman"/>
              </a:rPr>
              <a:t>dechová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terapie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826770"/>
            <a:ext cx="2701925" cy="681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Polohování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3482975"/>
            <a:ext cx="4500626" cy="33750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00626" y="0"/>
            <a:ext cx="4643373" cy="3482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0560" rIns="0" bIns="0" rtlCol="0">
            <a:spAutoFit/>
          </a:bodyPr>
          <a:lstStyle/>
          <a:p>
            <a:pPr marL="1169035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Dechová</a:t>
            </a:r>
            <a:r>
              <a:rPr sz="4400" b="1" i="0" spc="-105" dirty="0">
                <a:latin typeface="Times New Roman"/>
                <a:cs typeface="Times New Roman"/>
              </a:rPr>
              <a:t> </a:t>
            </a:r>
            <a:r>
              <a:rPr sz="4400" b="1" i="0" dirty="0">
                <a:latin typeface="Times New Roman"/>
                <a:cs typeface="Times New Roman"/>
              </a:rPr>
              <a:t>gymnastika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5800" y="1981200"/>
            <a:ext cx="7772400" cy="411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08175" y="333311"/>
            <a:ext cx="5400675" cy="6221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8272" rIns="0" bIns="0" rtlCol="0">
            <a:spAutoFit/>
          </a:bodyPr>
          <a:lstStyle/>
          <a:p>
            <a:pPr marL="929640">
              <a:lnSpc>
                <a:spcPct val="100000"/>
              </a:lnSpc>
            </a:pPr>
            <a:r>
              <a:rPr i="0" spc="-5" dirty="0">
                <a:latin typeface="Times New Roman"/>
                <a:cs typeface="Times New Roman"/>
              </a:rPr>
              <a:t>LS </a:t>
            </a:r>
            <a:r>
              <a:rPr i="0" dirty="0">
                <a:latin typeface="Times New Roman"/>
                <a:cs typeface="Times New Roman"/>
              </a:rPr>
              <a:t>je složen z těchto</a:t>
            </a:r>
            <a:r>
              <a:rPr i="0" spc="-110" dirty="0">
                <a:latin typeface="Times New Roman"/>
                <a:cs typeface="Times New Roman"/>
              </a:rPr>
              <a:t> </a:t>
            </a:r>
            <a:r>
              <a:rPr i="0" dirty="0">
                <a:latin typeface="Times New Roman"/>
                <a:cs typeface="Times New Roman"/>
              </a:rPr>
              <a:t>částí: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000" y="2057400"/>
            <a:ext cx="7361555" cy="3326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2590" indent="-389890">
              <a:lnSpc>
                <a:spcPct val="100000"/>
              </a:lnSpc>
              <a:buFont typeface="Symbol"/>
              <a:buChar char=""/>
              <a:tabLst>
                <a:tab pos="403225" algn="l"/>
              </a:tabLst>
            </a:pPr>
            <a:r>
              <a:rPr sz="3200" dirty="0">
                <a:latin typeface="Times New Roman"/>
                <a:cs typeface="Times New Roman"/>
              </a:rPr>
              <a:t>lymfatické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kapiláry</a:t>
            </a:r>
            <a:endParaRPr sz="3200">
              <a:latin typeface="Times New Roman"/>
              <a:cs typeface="Times New Roman"/>
            </a:endParaRPr>
          </a:p>
          <a:p>
            <a:pPr marL="402590" indent="-389890">
              <a:lnSpc>
                <a:spcPct val="100000"/>
              </a:lnSpc>
              <a:spcBef>
                <a:spcPts val="765"/>
              </a:spcBef>
              <a:buFont typeface="Symbol"/>
              <a:buChar char=""/>
              <a:tabLst>
                <a:tab pos="403225" algn="l"/>
              </a:tabLst>
            </a:pPr>
            <a:r>
              <a:rPr sz="3200" dirty="0">
                <a:latin typeface="Times New Roman"/>
                <a:cs typeface="Times New Roman"/>
              </a:rPr>
              <a:t>lymfatické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cévy</a:t>
            </a:r>
            <a:endParaRPr sz="3200">
              <a:latin typeface="Times New Roman"/>
              <a:cs typeface="Times New Roman"/>
            </a:endParaRPr>
          </a:p>
          <a:p>
            <a:pPr marL="402590" indent="-389890">
              <a:lnSpc>
                <a:spcPct val="100000"/>
              </a:lnSpc>
              <a:spcBef>
                <a:spcPts val="770"/>
              </a:spcBef>
              <a:buFont typeface="Symbol"/>
              <a:buChar char=""/>
              <a:tabLst>
                <a:tab pos="403225" algn="l"/>
              </a:tabLst>
            </a:pPr>
            <a:r>
              <a:rPr sz="3200" dirty="0">
                <a:latin typeface="Times New Roman"/>
                <a:cs typeface="Times New Roman"/>
              </a:rPr>
              <a:t>lymfatické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uzliny</a:t>
            </a:r>
            <a:endParaRPr sz="3200">
              <a:latin typeface="Times New Roman"/>
              <a:cs typeface="Times New Roman"/>
            </a:endParaRPr>
          </a:p>
          <a:p>
            <a:pPr marL="402590" indent="-389890">
              <a:lnSpc>
                <a:spcPct val="100000"/>
              </a:lnSpc>
              <a:spcBef>
                <a:spcPts val="765"/>
              </a:spcBef>
              <a:buFont typeface="Symbol"/>
              <a:buChar char=""/>
              <a:tabLst>
                <a:tab pos="403225" algn="l"/>
              </a:tabLst>
            </a:pPr>
            <a:r>
              <a:rPr sz="3200" dirty="0">
                <a:latin typeface="Times New Roman"/>
                <a:cs typeface="Times New Roman"/>
              </a:rPr>
              <a:t>lymfatické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kmeny(mízovody)</a:t>
            </a:r>
            <a:endParaRPr sz="32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6235" algn="l"/>
              </a:tabLst>
            </a:pPr>
            <a:r>
              <a:rPr sz="3200" dirty="0">
                <a:latin typeface="Times New Roman"/>
                <a:cs typeface="Times New Roman"/>
              </a:rPr>
              <a:t>lymfatické orgány (brzlík, mandle,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slezina,  kostní dřeň a slepé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střevo)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51050" y="476250"/>
            <a:ext cx="5114925" cy="5924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3423" rIns="0" bIns="0" rtlCol="0">
            <a:spAutoFit/>
          </a:bodyPr>
          <a:lstStyle/>
          <a:p>
            <a:pPr marL="1898014">
              <a:lnSpc>
                <a:spcPct val="100000"/>
              </a:lnSpc>
              <a:tabLst>
                <a:tab pos="4015104" algn="l"/>
              </a:tabLst>
            </a:pPr>
            <a:r>
              <a:rPr sz="4800" b="1" i="0" spc="-5" dirty="0">
                <a:latin typeface="Times New Roman"/>
                <a:cs typeface="Times New Roman"/>
              </a:rPr>
              <a:t>Tahová	</a:t>
            </a:r>
            <a:r>
              <a:rPr sz="4800" b="1" i="0" dirty="0">
                <a:latin typeface="Times New Roman"/>
                <a:cs typeface="Times New Roman"/>
              </a:rPr>
              <a:t>c</a:t>
            </a:r>
            <a:r>
              <a:rPr sz="4800" b="1" i="0" spc="5" dirty="0">
                <a:latin typeface="Times New Roman"/>
                <a:cs typeface="Times New Roman"/>
              </a:rPr>
              <a:t>v</a:t>
            </a:r>
            <a:r>
              <a:rPr sz="4800" b="1" i="0" dirty="0">
                <a:latin typeface="Times New Roman"/>
                <a:cs typeface="Times New Roman"/>
              </a:rPr>
              <a:t>ičení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00" y="2971800"/>
            <a:ext cx="838200" cy="609600"/>
          </a:xfrm>
          <a:custGeom>
            <a:avLst/>
            <a:gdLst/>
            <a:ahLst/>
            <a:cxnLst/>
            <a:rect l="l" t="t" r="r" b="b"/>
            <a:pathLst>
              <a:path w="838200" h="609600">
                <a:moveTo>
                  <a:pt x="419100" y="0"/>
                </a:moveTo>
                <a:lnTo>
                  <a:pt x="362218" y="2783"/>
                </a:lnTo>
                <a:lnTo>
                  <a:pt x="307666" y="10892"/>
                </a:lnTo>
                <a:lnTo>
                  <a:pt x="255942" y="23961"/>
                </a:lnTo>
                <a:lnTo>
                  <a:pt x="207546" y="41627"/>
                </a:lnTo>
                <a:lnTo>
                  <a:pt x="162975" y="63527"/>
                </a:lnTo>
                <a:lnTo>
                  <a:pt x="122729" y="89296"/>
                </a:lnTo>
                <a:lnTo>
                  <a:pt x="87306" y="118571"/>
                </a:lnTo>
                <a:lnTo>
                  <a:pt x="57206" y="150988"/>
                </a:lnTo>
                <a:lnTo>
                  <a:pt x="32926" y="186183"/>
                </a:lnTo>
                <a:lnTo>
                  <a:pt x="14966" y="223793"/>
                </a:lnTo>
                <a:lnTo>
                  <a:pt x="3824" y="263453"/>
                </a:lnTo>
                <a:lnTo>
                  <a:pt x="0" y="304800"/>
                </a:lnTo>
                <a:lnTo>
                  <a:pt x="3824" y="346146"/>
                </a:lnTo>
                <a:lnTo>
                  <a:pt x="14966" y="385806"/>
                </a:lnTo>
                <a:lnTo>
                  <a:pt x="32926" y="423416"/>
                </a:lnTo>
                <a:lnTo>
                  <a:pt x="57206" y="458611"/>
                </a:lnTo>
                <a:lnTo>
                  <a:pt x="87306" y="491028"/>
                </a:lnTo>
                <a:lnTo>
                  <a:pt x="122729" y="520303"/>
                </a:lnTo>
                <a:lnTo>
                  <a:pt x="162975" y="546072"/>
                </a:lnTo>
                <a:lnTo>
                  <a:pt x="207546" y="567972"/>
                </a:lnTo>
                <a:lnTo>
                  <a:pt x="255942" y="585638"/>
                </a:lnTo>
                <a:lnTo>
                  <a:pt x="307666" y="598707"/>
                </a:lnTo>
                <a:lnTo>
                  <a:pt x="362218" y="606816"/>
                </a:lnTo>
                <a:lnTo>
                  <a:pt x="419100" y="609600"/>
                </a:lnTo>
                <a:lnTo>
                  <a:pt x="475981" y="606816"/>
                </a:lnTo>
                <a:lnTo>
                  <a:pt x="530533" y="598707"/>
                </a:lnTo>
                <a:lnTo>
                  <a:pt x="582257" y="585638"/>
                </a:lnTo>
                <a:lnTo>
                  <a:pt x="630653" y="567972"/>
                </a:lnTo>
                <a:lnTo>
                  <a:pt x="675224" y="546072"/>
                </a:lnTo>
                <a:lnTo>
                  <a:pt x="715470" y="520303"/>
                </a:lnTo>
                <a:lnTo>
                  <a:pt x="750893" y="491028"/>
                </a:lnTo>
                <a:lnTo>
                  <a:pt x="780993" y="458611"/>
                </a:lnTo>
                <a:lnTo>
                  <a:pt x="805273" y="423416"/>
                </a:lnTo>
                <a:lnTo>
                  <a:pt x="823233" y="385806"/>
                </a:lnTo>
                <a:lnTo>
                  <a:pt x="834375" y="346146"/>
                </a:lnTo>
                <a:lnTo>
                  <a:pt x="838200" y="304800"/>
                </a:lnTo>
                <a:lnTo>
                  <a:pt x="834375" y="263453"/>
                </a:lnTo>
                <a:lnTo>
                  <a:pt x="823233" y="223793"/>
                </a:lnTo>
                <a:lnTo>
                  <a:pt x="805273" y="186183"/>
                </a:lnTo>
                <a:lnTo>
                  <a:pt x="780993" y="150988"/>
                </a:lnTo>
                <a:lnTo>
                  <a:pt x="750893" y="118571"/>
                </a:lnTo>
                <a:lnTo>
                  <a:pt x="715470" y="89296"/>
                </a:lnTo>
                <a:lnTo>
                  <a:pt x="675224" y="63527"/>
                </a:lnTo>
                <a:lnTo>
                  <a:pt x="630653" y="41627"/>
                </a:lnTo>
                <a:lnTo>
                  <a:pt x="582257" y="23961"/>
                </a:lnTo>
                <a:lnTo>
                  <a:pt x="530533" y="10892"/>
                </a:lnTo>
                <a:lnTo>
                  <a:pt x="475981" y="2783"/>
                </a:lnTo>
                <a:lnTo>
                  <a:pt x="419100" y="0"/>
                </a:lnTo>
                <a:close/>
              </a:path>
            </a:pathLst>
          </a:custGeom>
          <a:solidFill>
            <a:srgbClr val="00CC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72000" y="2971800"/>
            <a:ext cx="838200" cy="609600"/>
          </a:xfrm>
          <a:custGeom>
            <a:avLst/>
            <a:gdLst/>
            <a:ahLst/>
            <a:cxnLst/>
            <a:rect l="l" t="t" r="r" b="b"/>
            <a:pathLst>
              <a:path w="838200" h="609600">
                <a:moveTo>
                  <a:pt x="0" y="304800"/>
                </a:moveTo>
                <a:lnTo>
                  <a:pt x="3824" y="263453"/>
                </a:lnTo>
                <a:lnTo>
                  <a:pt x="14966" y="223793"/>
                </a:lnTo>
                <a:lnTo>
                  <a:pt x="32926" y="186183"/>
                </a:lnTo>
                <a:lnTo>
                  <a:pt x="57206" y="150988"/>
                </a:lnTo>
                <a:lnTo>
                  <a:pt x="87306" y="118571"/>
                </a:lnTo>
                <a:lnTo>
                  <a:pt x="122729" y="89296"/>
                </a:lnTo>
                <a:lnTo>
                  <a:pt x="162975" y="63527"/>
                </a:lnTo>
                <a:lnTo>
                  <a:pt x="207546" y="41627"/>
                </a:lnTo>
                <a:lnTo>
                  <a:pt x="255942" y="23961"/>
                </a:lnTo>
                <a:lnTo>
                  <a:pt x="307666" y="10892"/>
                </a:lnTo>
                <a:lnTo>
                  <a:pt x="362218" y="2783"/>
                </a:lnTo>
                <a:lnTo>
                  <a:pt x="419100" y="0"/>
                </a:lnTo>
                <a:lnTo>
                  <a:pt x="475981" y="2783"/>
                </a:lnTo>
                <a:lnTo>
                  <a:pt x="530533" y="10892"/>
                </a:lnTo>
                <a:lnTo>
                  <a:pt x="582257" y="23961"/>
                </a:lnTo>
                <a:lnTo>
                  <a:pt x="630653" y="41627"/>
                </a:lnTo>
                <a:lnTo>
                  <a:pt x="675224" y="63527"/>
                </a:lnTo>
                <a:lnTo>
                  <a:pt x="715470" y="89296"/>
                </a:lnTo>
                <a:lnTo>
                  <a:pt x="750893" y="118571"/>
                </a:lnTo>
                <a:lnTo>
                  <a:pt x="780993" y="150988"/>
                </a:lnTo>
                <a:lnTo>
                  <a:pt x="805273" y="186183"/>
                </a:lnTo>
                <a:lnTo>
                  <a:pt x="823233" y="223793"/>
                </a:lnTo>
                <a:lnTo>
                  <a:pt x="834375" y="263453"/>
                </a:lnTo>
                <a:lnTo>
                  <a:pt x="838200" y="304800"/>
                </a:lnTo>
                <a:lnTo>
                  <a:pt x="834375" y="346146"/>
                </a:lnTo>
                <a:lnTo>
                  <a:pt x="823233" y="385806"/>
                </a:lnTo>
                <a:lnTo>
                  <a:pt x="805273" y="423416"/>
                </a:lnTo>
                <a:lnTo>
                  <a:pt x="780993" y="458611"/>
                </a:lnTo>
                <a:lnTo>
                  <a:pt x="750893" y="491028"/>
                </a:lnTo>
                <a:lnTo>
                  <a:pt x="715470" y="520303"/>
                </a:lnTo>
                <a:lnTo>
                  <a:pt x="675224" y="546072"/>
                </a:lnTo>
                <a:lnTo>
                  <a:pt x="630653" y="567972"/>
                </a:lnTo>
                <a:lnTo>
                  <a:pt x="582257" y="585638"/>
                </a:lnTo>
                <a:lnTo>
                  <a:pt x="530533" y="598707"/>
                </a:lnTo>
                <a:lnTo>
                  <a:pt x="475981" y="606816"/>
                </a:lnTo>
                <a:lnTo>
                  <a:pt x="419100" y="609600"/>
                </a:lnTo>
                <a:lnTo>
                  <a:pt x="362218" y="606816"/>
                </a:lnTo>
                <a:lnTo>
                  <a:pt x="307666" y="598707"/>
                </a:lnTo>
                <a:lnTo>
                  <a:pt x="255942" y="585638"/>
                </a:lnTo>
                <a:lnTo>
                  <a:pt x="207546" y="567972"/>
                </a:lnTo>
                <a:lnTo>
                  <a:pt x="162975" y="546072"/>
                </a:lnTo>
                <a:lnTo>
                  <a:pt x="122729" y="520303"/>
                </a:lnTo>
                <a:lnTo>
                  <a:pt x="87306" y="491028"/>
                </a:lnTo>
                <a:lnTo>
                  <a:pt x="57206" y="458611"/>
                </a:lnTo>
                <a:lnTo>
                  <a:pt x="32926" y="423416"/>
                </a:lnTo>
                <a:lnTo>
                  <a:pt x="14966" y="385806"/>
                </a:lnTo>
                <a:lnTo>
                  <a:pt x="3824" y="346146"/>
                </a:lnTo>
                <a:lnTo>
                  <a:pt x="0" y="3048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42987" y="1611312"/>
            <a:ext cx="7342124" cy="5041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0560" rIns="0" bIns="0" rtlCol="0">
            <a:spAutoFit/>
          </a:bodyPr>
          <a:lstStyle/>
          <a:p>
            <a:pPr marL="143510">
              <a:lnSpc>
                <a:spcPct val="100000"/>
              </a:lnSpc>
            </a:pPr>
            <a:r>
              <a:rPr sz="4400" b="1" dirty="0">
                <a:latin typeface="Times New Roman"/>
                <a:cs typeface="Times New Roman"/>
              </a:rPr>
              <a:t>Cvičení s kompresivní</a:t>
            </a:r>
            <a:r>
              <a:rPr sz="4400" b="1" spc="-95" dirty="0">
                <a:latin typeface="Times New Roman"/>
                <a:cs typeface="Times New Roman"/>
              </a:rPr>
              <a:t> </a:t>
            </a:r>
            <a:r>
              <a:rPr sz="4400" b="1" dirty="0">
                <a:latin typeface="Times New Roman"/>
                <a:cs typeface="Times New Roman"/>
              </a:rPr>
              <a:t>bandáží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00200" y="2514600"/>
            <a:ext cx="3914775" cy="3895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867400" y="2438400"/>
            <a:ext cx="3067050" cy="41052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0560" rIns="0" bIns="0" rtlCol="0">
            <a:spAutoFit/>
          </a:bodyPr>
          <a:lstStyle/>
          <a:p>
            <a:pPr marL="1861185">
              <a:lnSpc>
                <a:spcPct val="100000"/>
              </a:lnSpc>
            </a:pPr>
            <a:r>
              <a:rPr sz="4400" b="1" dirty="0">
                <a:latin typeface="Times New Roman"/>
                <a:cs typeface="Times New Roman"/>
              </a:rPr>
              <a:t>Cvičení ve</a:t>
            </a:r>
            <a:r>
              <a:rPr sz="4400" b="1" spc="-105" dirty="0">
                <a:latin typeface="Times New Roman"/>
                <a:cs typeface="Times New Roman"/>
              </a:rPr>
              <a:t> </a:t>
            </a:r>
            <a:r>
              <a:rPr sz="4400" b="1" dirty="0">
                <a:latin typeface="Times New Roman"/>
                <a:cs typeface="Times New Roman"/>
              </a:rPr>
              <a:t>vodě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31975" y="1628711"/>
            <a:ext cx="6361049" cy="50213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22450" y="1619313"/>
            <a:ext cx="6380480" cy="5040630"/>
          </a:xfrm>
          <a:custGeom>
            <a:avLst/>
            <a:gdLst/>
            <a:ahLst/>
            <a:cxnLst/>
            <a:rect l="l" t="t" r="r" b="b"/>
            <a:pathLst>
              <a:path w="6380480" h="5040630">
                <a:moveTo>
                  <a:pt x="0" y="5040249"/>
                </a:moveTo>
                <a:lnTo>
                  <a:pt x="6380099" y="5040249"/>
                </a:lnTo>
                <a:lnTo>
                  <a:pt x="6380099" y="0"/>
                </a:lnTo>
                <a:lnTo>
                  <a:pt x="0" y="0"/>
                </a:lnTo>
                <a:lnTo>
                  <a:pt x="0" y="5040249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7060" rIns="0" bIns="0" rtlCol="0">
            <a:spAutoFit/>
          </a:bodyPr>
          <a:lstStyle/>
          <a:p>
            <a:pPr marL="1657350">
              <a:lnSpc>
                <a:spcPct val="100000"/>
              </a:lnSpc>
            </a:pPr>
            <a:r>
              <a:rPr b="1" i="0" spc="-5" dirty="0">
                <a:latin typeface="Times New Roman"/>
                <a:cs typeface="Times New Roman"/>
              </a:rPr>
              <a:t>Zásady </a:t>
            </a:r>
            <a:r>
              <a:rPr b="1" i="0" spc="-10" dirty="0">
                <a:latin typeface="Times New Roman"/>
                <a:cs typeface="Times New Roman"/>
              </a:rPr>
              <a:t>při</a:t>
            </a:r>
            <a:r>
              <a:rPr b="1" i="0" spc="-70" dirty="0">
                <a:latin typeface="Times New Roman"/>
                <a:cs typeface="Times New Roman"/>
              </a:rPr>
              <a:t> </a:t>
            </a:r>
            <a:r>
              <a:rPr b="1" i="0" dirty="0">
                <a:latin typeface="Times New Roman"/>
                <a:cs typeface="Times New Roman"/>
              </a:rPr>
              <a:t>cvičení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2845" y="1905000"/>
            <a:ext cx="7971155" cy="40395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Postižená končetina opatřená zevní </a:t>
            </a:r>
            <a:r>
              <a:rPr sz="2400" spc="-5" dirty="0">
                <a:latin typeface="Times New Roman"/>
                <a:cs typeface="Times New Roman"/>
              </a:rPr>
              <a:t>kompresí </a:t>
            </a:r>
            <a:r>
              <a:rPr sz="2400" dirty="0">
                <a:latin typeface="Times New Roman"/>
                <a:cs typeface="Times New Roman"/>
              </a:rPr>
              <a:t>(bandáž,</a:t>
            </a:r>
            <a:r>
              <a:rPr sz="2400" spc="-1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návlek</a:t>
            </a:r>
            <a:r>
              <a:rPr sz="2400" b="1" dirty="0">
                <a:latin typeface="Times New Roman"/>
                <a:cs typeface="Times New Roman"/>
              </a:rPr>
              <a:t>)</a:t>
            </a:r>
            <a:endParaRPr sz="24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Každý cvik opakovat 5-10 </a:t>
            </a:r>
            <a:r>
              <a:rPr sz="2400" spc="-5" dirty="0">
                <a:latin typeface="Times New Roman"/>
                <a:cs typeface="Times New Roman"/>
              </a:rPr>
              <a:t>s krátkými přestávkami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(1-2min.)</a:t>
            </a:r>
            <a:endParaRPr sz="24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Začínat cviky cílené na klouby od centra k</a:t>
            </a:r>
            <a:r>
              <a:rPr sz="2400" spc="-2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periferii</a:t>
            </a: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Začínat cvičit zdravou končetinou nebo současně</a:t>
            </a:r>
            <a:r>
              <a:rPr sz="2400" spc="-19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oběma</a:t>
            </a:r>
            <a:endParaRPr sz="24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Cvičit </a:t>
            </a:r>
            <a:r>
              <a:rPr sz="2400" dirty="0" err="1">
                <a:latin typeface="Times New Roman"/>
                <a:cs typeface="Times New Roman"/>
              </a:rPr>
              <a:t>pomalu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lang="cs-CZ" sz="2400" dirty="0">
                <a:latin typeface="Times New Roman"/>
                <a:cs typeface="Times New Roman"/>
              </a:rPr>
              <a:t> </a:t>
            </a:r>
            <a:r>
              <a:rPr sz="2400" dirty="0" err="1">
                <a:latin typeface="Times New Roman"/>
                <a:cs typeface="Times New Roman"/>
              </a:rPr>
              <a:t>plynule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lang="cs-CZ" sz="2400" dirty="0">
                <a:latin typeface="Times New Roman"/>
                <a:cs typeface="Times New Roman"/>
              </a:rPr>
              <a:t> </a:t>
            </a:r>
            <a:r>
              <a:rPr sz="2400" dirty="0" err="1">
                <a:latin typeface="Times New Roman"/>
                <a:cs typeface="Times New Roman"/>
              </a:rPr>
              <a:t>tahem</a:t>
            </a:r>
            <a:r>
              <a:rPr sz="2400" dirty="0">
                <a:latin typeface="Times New Roman"/>
                <a:cs typeface="Times New Roman"/>
              </a:rPr>
              <a:t> a v plném</a:t>
            </a:r>
            <a:r>
              <a:rPr sz="2400" spc="-2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rozsahu</a:t>
            </a: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Cvičit do pocitu</a:t>
            </a:r>
            <a:r>
              <a:rPr sz="2400" spc="-1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únavy</a:t>
            </a: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Prokládat cviky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dýcháním</a:t>
            </a: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Cvičit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 err="1">
                <a:latin typeface="Times New Roman"/>
                <a:cs typeface="Times New Roman"/>
              </a:rPr>
              <a:t>pomůckami</a:t>
            </a:r>
            <a:r>
              <a:rPr lang="cs-CZ" sz="2400" spc="-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-</a:t>
            </a:r>
            <a:r>
              <a:rPr lang="cs-CZ" sz="2400" spc="-5" dirty="0">
                <a:latin typeface="Times New Roman"/>
                <a:cs typeface="Times New Roman"/>
              </a:rPr>
              <a:t> </a:t>
            </a:r>
            <a:r>
              <a:rPr sz="2400" spc="-5" dirty="0" err="1">
                <a:latin typeface="Times New Roman"/>
                <a:cs typeface="Times New Roman"/>
              </a:rPr>
              <a:t>theraband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r>
              <a:rPr lang="cs-CZ" sz="2400" spc="-5" dirty="0">
                <a:latin typeface="Times New Roman"/>
                <a:cs typeface="Times New Roman"/>
              </a:rPr>
              <a:t> </a:t>
            </a:r>
            <a:r>
              <a:rPr sz="2400" spc="-5" dirty="0" err="1">
                <a:latin typeface="Times New Roman"/>
                <a:cs typeface="Times New Roman"/>
              </a:rPr>
              <a:t>overbal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r>
              <a:rPr lang="cs-CZ" sz="2400" spc="-5" dirty="0">
                <a:latin typeface="Times New Roman"/>
                <a:cs typeface="Times New Roman"/>
              </a:rPr>
              <a:t> </a:t>
            </a:r>
            <a:r>
              <a:rPr sz="2400" spc="-5" dirty="0" err="1">
                <a:latin typeface="Times New Roman"/>
                <a:cs typeface="Times New Roman"/>
              </a:rPr>
              <a:t>tyče</a:t>
            </a:r>
            <a:endParaRPr sz="24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Nevhodné jsou cviky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silové</a:t>
            </a: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Cvičit ve vodě -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plavání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5885" y="556514"/>
            <a:ext cx="6413500" cy="1205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600" b="1" i="0" spc="-5" dirty="0">
                <a:latin typeface="Times New Roman"/>
                <a:cs typeface="Times New Roman"/>
              </a:rPr>
              <a:t>Režimová opatření </a:t>
            </a:r>
            <a:r>
              <a:rPr sz="3600" b="1" i="0" dirty="0">
                <a:latin typeface="Times New Roman"/>
                <a:cs typeface="Times New Roman"/>
              </a:rPr>
              <a:t>u</a:t>
            </a:r>
            <a:r>
              <a:rPr sz="3600" b="1" i="0" spc="20" dirty="0">
                <a:latin typeface="Times New Roman"/>
                <a:cs typeface="Times New Roman"/>
              </a:rPr>
              <a:t> </a:t>
            </a:r>
            <a:r>
              <a:rPr sz="3600" b="1" i="0" spc="-5" dirty="0">
                <a:latin typeface="Times New Roman"/>
                <a:cs typeface="Times New Roman"/>
              </a:rPr>
              <a:t>nemocných</a:t>
            </a:r>
            <a:endParaRPr sz="3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  <a:tabLst>
                <a:tab pos="3034030" algn="l"/>
              </a:tabLst>
            </a:pPr>
            <a:r>
              <a:rPr sz="3600" b="1" i="0" spc="-5" dirty="0">
                <a:latin typeface="Times New Roman"/>
                <a:cs typeface="Times New Roman"/>
              </a:rPr>
              <a:t>s</a:t>
            </a:r>
            <a:r>
              <a:rPr sz="3600" b="1" i="0" spc="-10" dirty="0">
                <a:latin typeface="Times New Roman"/>
                <a:cs typeface="Times New Roman"/>
              </a:rPr>
              <a:t> </a:t>
            </a:r>
            <a:r>
              <a:rPr sz="3600" b="1" i="0" dirty="0">
                <a:latin typeface="Times New Roman"/>
                <a:cs typeface="Times New Roman"/>
              </a:rPr>
              <a:t>lymfedémem	</a:t>
            </a:r>
            <a:r>
              <a:rPr sz="3600" b="1" i="0" spc="-5" dirty="0">
                <a:latin typeface="Times New Roman"/>
                <a:cs typeface="Times New Roman"/>
              </a:rPr>
              <a:t>I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3000" y="2514600"/>
            <a:ext cx="7617459" cy="29700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Péče o </a:t>
            </a:r>
            <a:r>
              <a:rPr sz="2400" b="1" spc="-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kůži, </a:t>
            </a: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tělo a osobní</a:t>
            </a:r>
            <a:r>
              <a:rPr sz="2400" b="1" spc="-125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hygiena:</a:t>
            </a:r>
            <a:endParaRPr sz="24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2400" spc="-5" dirty="0">
                <a:latin typeface="Times New Roman"/>
                <a:cs typeface="Times New Roman"/>
              </a:rPr>
              <a:t>kůži </a:t>
            </a:r>
            <a:r>
              <a:rPr sz="2400" dirty="0">
                <a:latin typeface="Times New Roman"/>
                <a:cs typeface="Times New Roman"/>
              </a:rPr>
              <a:t>udržovat v čistotě, vláčnou a v</a:t>
            </a:r>
            <a:r>
              <a:rPr sz="2400" spc="-1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suchu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pozor na poranění při ošetřování</a:t>
            </a:r>
            <a:r>
              <a:rPr sz="2400" spc="-1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nehtů</a:t>
            </a: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  <a:buFont typeface="Times New Roman"/>
              <a:buChar char="•"/>
              <a:tabLst>
                <a:tab pos="356235" algn="l"/>
                <a:tab pos="1501775" algn="l"/>
                <a:tab pos="2343150" algn="l"/>
                <a:tab pos="2641600" algn="l"/>
                <a:tab pos="3717925" algn="l"/>
                <a:tab pos="4949190" algn="l"/>
                <a:tab pos="5908675" algn="l"/>
                <a:tab pos="6911340" algn="l"/>
              </a:tabLst>
            </a:pPr>
            <a:r>
              <a:rPr sz="2400" spc="-5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yl</a:t>
            </a:r>
            <a:r>
              <a:rPr sz="2400" spc="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uč</a:t>
            </a:r>
            <a:r>
              <a:rPr sz="2400" spc="-1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t	p</a:t>
            </a:r>
            <a:r>
              <a:rPr sz="2400" spc="-10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byt	v	ho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kém	pr</a:t>
            </a:r>
            <a:r>
              <a:rPr sz="2400" spc="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ř</a:t>
            </a:r>
            <a:r>
              <a:rPr sz="2400" spc="5" dirty="0">
                <a:latin typeface="Times New Roman"/>
                <a:cs typeface="Times New Roman"/>
              </a:rPr>
              <a:t>e</a:t>
            </a:r>
            <a:r>
              <a:rPr sz="2400" spc="-10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í	(pří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é	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10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5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e,	h</a:t>
            </a:r>
            <a:r>
              <a:rPr sz="2400" spc="-10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rká  voda,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sauna)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žádné parafínové, bahenní zábaly,</a:t>
            </a:r>
            <a:r>
              <a:rPr sz="2400" spc="-1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solux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chránit končetinu před chladem a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omrznutím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5885" y="617473"/>
            <a:ext cx="6413500" cy="1097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10665" marR="5080" indent="-1498600">
              <a:lnSpc>
                <a:spcPct val="100000"/>
              </a:lnSpc>
              <a:tabLst>
                <a:tab pos="4545330" algn="l"/>
              </a:tabLst>
            </a:pPr>
            <a:r>
              <a:rPr sz="3600" b="1" i="0" dirty="0">
                <a:latin typeface="Times New Roman"/>
                <a:cs typeface="Times New Roman"/>
              </a:rPr>
              <a:t>Režimová opatření </a:t>
            </a:r>
            <a:r>
              <a:rPr sz="3600" b="1" i="0" spc="-5" dirty="0">
                <a:latin typeface="Times New Roman"/>
                <a:cs typeface="Times New Roman"/>
              </a:rPr>
              <a:t>u</a:t>
            </a:r>
            <a:r>
              <a:rPr sz="3600" b="1" i="0" spc="-95" dirty="0">
                <a:latin typeface="Times New Roman"/>
                <a:cs typeface="Times New Roman"/>
              </a:rPr>
              <a:t> </a:t>
            </a:r>
            <a:r>
              <a:rPr sz="3600" b="1" i="0" dirty="0">
                <a:latin typeface="Times New Roman"/>
                <a:cs typeface="Times New Roman"/>
              </a:rPr>
              <a:t>nemocných  </a:t>
            </a:r>
            <a:r>
              <a:rPr sz="3600" b="1" i="0" spc="-5" dirty="0">
                <a:latin typeface="Times New Roman"/>
                <a:cs typeface="Times New Roman"/>
              </a:rPr>
              <a:t>s</a:t>
            </a:r>
            <a:r>
              <a:rPr sz="3600" b="1" i="0" spc="-10" dirty="0">
                <a:latin typeface="Times New Roman"/>
                <a:cs typeface="Times New Roman"/>
              </a:rPr>
              <a:t> </a:t>
            </a:r>
            <a:r>
              <a:rPr sz="3600" b="1" i="0" dirty="0">
                <a:latin typeface="Times New Roman"/>
                <a:cs typeface="Times New Roman"/>
              </a:rPr>
              <a:t>lymfedémem	</a:t>
            </a:r>
            <a:r>
              <a:rPr sz="3600" b="1" i="0" spc="-5" dirty="0">
                <a:latin typeface="Times New Roman"/>
                <a:cs typeface="Times New Roman"/>
              </a:rPr>
              <a:t>II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800" y="1981200"/>
            <a:ext cx="6030595" cy="1111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Oblékání:</a:t>
            </a:r>
            <a:endParaRPr sz="24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95"/>
              </a:spcBef>
              <a:buChar char="•"/>
              <a:tabLst>
                <a:tab pos="356235" algn="l"/>
              </a:tabLst>
            </a:pPr>
            <a:r>
              <a:rPr sz="2000" dirty="0">
                <a:latin typeface="Times New Roman"/>
                <a:cs typeface="Times New Roman"/>
              </a:rPr>
              <a:t>Volné </a:t>
            </a:r>
            <a:r>
              <a:rPr sz="2000" spc="5" dirty="0">
                <a:latin typeface="Times New Roman"/>
                <a:cs typeface="Times New Roman"/>
              </a:rPr>
              <a:t>spodní </a:t>
            </a:r>
            <a:r>
              <a:rPr sz="2000" dirty="0">
                <a:latin typeface="Times New Roman"/>
                <a:cs typeface="Times New Roman"/>
              </a:rPr>
              <a:t>prádlo a</a:t>
            </a:r>
            <a:r>
              <a:rPr sz="2000" spc="-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oděv</a:t>
            </a: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6235" algn="l"/>
              </a:tabLst>
            </a:pPr>
            <a:r>
              <a:rPr sz="2000" dirty="0">
                <a:latin typeface="Times New Roman"/>
                <a:cs typeface="Times New Roman"/>
              </a:rPr>
              <a:t>Na postižené končetině nenosit těsné </a:t>
            </a:r>
            <a:r>
              <a:rPr sz="2000" spc="5" dirty="0">
                <a:latin typeface="Times New Roman"/>
                <a:cs typeface="Times New Roman"/>
              </a:rPr>
              <a:t>hodinky,</a:t>
            </a:r>
            <a:r>
              <a:rPr sz="2000" spc="-2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prstýnky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66800" y="3200400"/>
            <a:ext cx="7772400" cy="745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Domácnost a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zaměstnání:</a:t>
            </a:r>
            <a:endParaRPr sz="24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95"/>
              </a:spcBef>
              <a:buChar char="•"/>
              <a:tabLst>
                <a:tab pos="356235" algn="l"/>
                <a:tab pos="1882775" algn="l"/>
                <a:tab pos="3058160" algn="l"/>
                <a:tab pos="4133850" algn="l"/>
                <a:tab pos="5046980" algn="l"/>
                <a:tab pos="5955665" algn="l"/>
              </a:tabLst>
            </a:pPr>
            <a:r>
              <a:rPr sz="2000" spc="5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epře</a:t>
            </a:r>
            <a:r>
              <a:rPr sz="2000" spc="-10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ě</a:t>
            </a:r>
            <a:r>
              <a:rPr sz="2000" spc="-20" dirty="0">
                <a:latin typeface="Times New Roman"/>
                <a:cs typeface="Times New Roman"/>
              </a:rPr>
              <a:t>ž</a:t>
            </a:r>
            <a:r>
              <a:rPr sz="2000" spc="5" dirty="0">
                <a:latin typeface="Times New Roman"/>
                <a:cs typeface="Times New Roman"/>
              </a:rPr>
              <a:t>ov</a:t>
            </a:r>
            <a:r>
              <a:rPr sz="2000" spc="-15" dirty="0">
                <a:latin typeface="Times New Roman"/>
                <a:cs typeface="Times New Roman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t	</a:t>
            </a:r>
            <a:r>
              <a:rPr sz="2000" spc="5" dirty="0">
                <a:latin typeface="Times New Roman"/>
                <a:cs typeface="Times New Roman"/>
              </a:rPr>
              <a:t>k</a:t>
            </a:r>
            <a:r>
              <a:rPr sz="2000" dirty="0">
                <a:latin typeface="Times New Roman"/>
                <a:cs typeface="Times New Roman"/>
              </a:rPr>
              <a:t>ončet</a:t>
            </a:r>
            <a:r>
              <a:rPr sz="2000" spc="-20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nu	</a:t>
            </a:r>
            <a:r>
              <a:rPr sz="2000" spc="5" dirty="0">
                <a:latin typeface="Times New Roman"/>
                <a:cs typeface="Times New Roman"/>
              </a:rPr>
              <a:t>d</a:t>
            </a:r>
            <a:r>
              <a:rPr sz="2000" spc="-20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ouh</a:t>
            </a:r>
            <a:r>
              <a:rPr sz="2000" spc="5" dirty="0">
                <a:latin typeface="Times New Roman"/>
                <a:cs typeface="Times New Roman"/>
              </a:rPr>
              <a:t>ý</a:t>
            </a:r>
            <a:r>
              <a:rPr sz="2000" dirty="0">
                <a:latin typeface="Times New Roman"/>
                <a:cs typeface="Times New Roman"/>
              </a:rPr>
              <a:t>m	</a:t>
            </a:r>
            <a:r>
              <a:rPr sz="2000" dirty="0" err="1">
                <a:latin typeface="Times New Roman"/>
                <a:cs typeface="Times New Roman"/>
              </a:rPr>
              <a:t>st</a:t>
            </a:r>
            <a:r>
              <a:rPr sz="2000" spc="-10" dirty="0" err="1">
                <a:latin typeface="Times New Roman"/>
                <a:cs typeface="Times New Roman"/>
              </a:rPr>
              <a:t>á</a:t>
            </a:r>
            <a:r>
              <a:rPr sz="2000" dirty="0" err="1">
                <a:latin typeface="Times New Roman"/>
                <a:cs typeface="Times New Roman"/>
              </a:rPr>
              <a:t>n</a:t>
            </a:r>
            <a:r>
              <a:rPr sz="2000" spc="-10" dirty="0" err="1">
                <a:latin typeface="Times New Roman"/>
                <a:cs typeface="Times New Roman"/>
              </a:rPr>
              <a:t>í</a:t>
            </a:r>
            <a:r>
              <a:rPr sz="2000" spc="-20" dirty="0" err="1">
                <a:latin typeface="Times New Roman"/>
                <a:cs typeface="Times New Roman"/>
              </a:rPr>
              <a:t>m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lang="cs-CZ" sz="2000" dirty="0">
                <a:latin typeface="Times New Roman"/>
                <a:cs typeface="Times New Roman"/>
              </a:rPr>
              <a:t> </a:t>
            </a:r>
            <a:r>
              <a:rPr sz="2000" spc="5" dirty="0" err="1">
                <a:latin typeface="Times New Roman"/>
                <a:cs typeface="Times New Roman"/>
              </a:rPr>
              <a:t>n</a:t>
            </a:r>
            <a:r>
              <a:rPr sz="2000" spc="-15" dirty="0" err="1">
                <a:latin typeface="Times New Roman"/>
                <a:cs typeface="Times New Roman"/>
              </a:rPr>
              <a:t>e</a:t>
            </a:r>
            <a:r>
              <a:rPr sz="2000" spc="5" dirty="0" err="1">
                <a:latin typeface="Times New Roman"/>
                <a:cs typeface="Times New Roman"/>
              </a:rPr>
              <a:t>n</a:t>
            </a:r>
            <a:r>
              <a:rPr sz="2000" dirty="0" err="1">
                <a:latin typeface="Times New Roman"/>
                <a:cs typeface="Times New Roman"/>
              </a:rPr>
              <a:t>os</a:t>
            </a:r>
            <a:r>
              <a:rPr sz="2000" spc="-10" dirty="0" err="1">
                <a:latin typeface="Times New Roman"/>
                <a:cs typeface="Times New Roman"/>
              </a:rPr>
              <a:t>i</a:t>
            </a:r>
            <a:r>
              <a:rPr sz="2000" dirty="0" err="1">
                <a:latin typeface="Times New Roman"/>
                <a:cs typeface="Times New Roman"/>
              </a:rPr>
              <a:t>t</a:t>
            </a:r>
            <a:r>
              <a:rPr lang="cs-CZ" sz="2000" dirty="0">
                <a:latin typeface="Times New Roman"/>
                <a:cs typeface="Times New Roman"/>
              </a:rPr>
              <a:t> </a:t>
            </a:r>
            <a:r>
              <a:rPr sz="2000" spc="-20" dirty="0" err="1">
                <a:latin typeface="Times New Roman"/>
                <a:cs typeface="Times New Roman"/>
              </a:rPr>
              <a:t>t</a:t>
            </a:r>
            <a:r>
              <a:rPr sz="2000" dirty="0" err="1">
                <a:latin typeface="Times New Roman"/>
                <a:cs typeface="Times New Roman"/>
              </a:rPr>
              <a:t>ěž</a:t>
            </a:r>
            <a:r>
              <a:rPr sz="2000" spc="-10" dirty="0" err="1">
                <a:latin typeface="Times New Roman"/>
                <a:cs typeface="Times New Roman"/>
              </a:rPr>
              <a:t>k</a:t>
            </a:r>
            <a:r>
              <a:rPr sz="2000" dirty="0" err="1">
                <a:latin typeface="Times New Roman"/>
                <a:cs typeface="Times New Roman"/>
              </a:rPr>
              <a:t>á</a:t>
            </a:r>
            <a:r>
              <a:rPr lang="cs-CZ" sz="2000" dirty="0">
                <a:latin typeface="Times New Roman"/>
                <a:cs typeface="Times New Roman"/>
              </a:rPr>
              <a:t> břemena,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6800" y="3962400"/>
            <a:ext cx="6934834" cy="2145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pracovat v kratších</a:t>
            </a:r>
            <a:r>
              <a:rPr sz="2000" spc="-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intervalech</a:t>
            </a: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2000" dirty="0">
                <a:latin typeface="Times New Roman"/>
                <a:cs typeface="Times New Roman"/>
              </a:rPr>
              <a:t>Elevace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končetiny</a:t>
            </a: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2000" dirty="0">
                <a:latin typeface="Times New Roman"/>
                <a:cs typeface="Times New Roman"/>
              </a:rPr>
              <a:t>Vyvarovat se </a:t>
            </a:r>
            <a:r>
              <a:rPr sz="2000" spc="5" dirty="0">
                <a:latin typeface="Times New Roman"/>
                <a:cs typeface="Times New Roman"/>
              </a:rPr>
              <a:t>drobným </a:t>
            </a:r>
            <a:r>
              <a:rPr sz="2000" dirty="0">
                <a:latin typeface="Times New Roman"/>
                <a:cs typeface="Times New Roman"/>
              </a:rPr>
              <a:t>poraněním při práci a při styku se</a:t>
            </a:r>
            <a:r>
              <a:rPr sz="2000" spc="-2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zvířaty</a:t>
            </a: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2000" dirty="0">
                <a:latin typeface="Times New Roman"/>
                <a:cs typeface="Times New Roman"/>
              </a:rPr>
              <a:t>Nosit ochranné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rukavice</a:t>
            </a: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2000" dirty="0">
                <a:latin typeface="Times New Roman"/>
                <a:cs typeface="Times New Roman"/>
              </a:rPr>
              <a:t>Neprat a </a:t>
            </a:r>
            <a:r>
              <a:rPr sz="2000" spc="-5" dirty="0">
                <a:latin typeface="Times New Roman"/>
                <a:cs typeface="Times New Roman"/>
              </a:rPr>
              <a:t>nemýt </a:t>
            </a:r>
            <a:r>
              <a:rPr sz="2000" dirty="0">
                <a:latin typeface="Times New Roman"/>
                <a:cs typeface="Times New Roman"/>
              </a:rPr>
              <a:t>nádobí v </a:t>
            </a:r>
            <a:r>
              <a:rPr sz="2000" spc="5" dirty="0">
                <a:latin typeface="Times New Roman"/>
                <a:cs typeface="Times New Roman"/>
              </a:rPr>
              <a:t>horké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vodě</a:t>
            </a:r>
            <a:endParaRPr sz="20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6235" algn="l"/>
              </a:tabLst>
            </a:pPr>
            <a:r>
              <a:rPr sz="2000" spc="5" dirty="0">
                <a:latin typeface="Times New Roman"/>
                <a:cs typeface="Times New Roman"/>
              </a:rPr>
              <a:t>Drobná </a:t>
            </a:r>
            <a:r>
              <a:rPr sz="2000" dirty="0">
                <a:latin typeface="Times New Roman"/>
                <a:cs typeface="Times New Roman"/>
              </a:rPr>
              <a:t>poranění vždy</a:t>
            </a:r>
            <a:r>
              <a:rPr sz="2000" spc="-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ošetřit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9200" y="1066800"/>
            <a:ext cx="7339330" cy="45730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Zdravotní</a:t>
            </a:r>
            <a:r>
              <a:rPr sz="2800" b="1" spc="-11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800" b="1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péče</a:t>
            </a:r>
            <a:endParaRPr sz="2800" dirty="0">
              <a:solidFill>
                <a:schemeClr val="accent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3200" dirty="0">
                <a:latin typeface="Times New Roman"/>
                <a:cs typeface="Times New Roman"/>
              </a:rPr>
              <a:t>na postižené končetině neměřit KT,  neodebírat krev, </a:t>
            </a:r>
            <a:r>
              <a:rPr sz="3200" spc="5" dirty="0">
                <a:latin typeface="Times New Roman"/>
                <a:cs typeface="Times New Roman"/>
              </a:rPr>
              <a:t>neaplikovat žádné</a:t>
            </a:r>
            <a:r>
              <a:rPr sz="3200" spc="-1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injekce</a:t>
            </a:r>
          </a:p>
          <a:p>
            <a:pPr>
              <a:lnSpc>
                <a:spcPct val="100000"/>
              </a:lnSpc>
              <a:spcBef>
                <a:spcPts val="30"/>
              </a:spcBef>
              <a:buFont typeface="Times New Roman"/>
              <a:buChar char="•"/>
            </a:pPr>
            <a:endParaRPr sz="46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Výživa</a:t>
            </a: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3200" dirty="0">
                <a:latin typeface="Times New Roman"/>
                <a:cs typeface="Times New Roman"/>
              </a:rPr>
              <a:t>udržovat přiměřenou tělesnou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hmotnost</a:t>
            </a:r>
            <a:endParaRPr sz="32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3200" dirty="0">
                <a:latin typeface="Times New Roman"/>
                <a:cs typeface="Times New Roman"/>
              </a:rPr>
              <a:t>jíst dostatek </a:t>
            </a:r>
            <a:r>
              <a:rPr sz="3200" spc="5" dirty="0">
                <a:latin typeface="Times New Roman"/>
                <a:cs typeface="Times New Roman"/>
              </a:rPr>
              <a:t>ovoce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zeleniny</a:t>
            </a: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3200" dirty="0">
                <a:latin typeface="Times New Roman"/>
                <a:cs typeface="Times New Roman"/>
              </a:rPr>
              <a:t>nepřesolovat pokrmy, dostatečně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pít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Komplexní terapie</a:t>
            </a:r>
            <a:r>
              <a:rPr sz="4400" b="1" i="0" spc="-80" dirty="0">
                <a:latin typeface="Times New Roman"/>
                <a:cs typeface="Times New Roman"/>
              </a:rPr>
              <a:t> </a:t>
            </a:r>
            <a:r>
              <a:rPr sz="4400" b="1" i="0" dirty="0">
                <a:latin typeface="Times New Roman"/>
                <a:cs typeface="Times New Roman"/>
              </a:rPr>
              <a:t>lymfedémů</a:t>
            </a:r>
            <a:endParaRPr sz="4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probíhá ve dvou</a:t>
            </a:r>
            <a:r>
              <a:rPr sz="4400" b="1" i="0" spc="-90" dirty="0">
                <a:latin typeface="Times New Roman"/>
                <a:cs typeface="Times New Roman"/>
              </a:rPr>
              <a:t> </a:t>
            </a:r>
            <a:r>
              <a:rPr sz="4400" b="1" i="0" dirty="0">
                <a:latin typeface="Times New Roman"/>
                <a:cs typeface="Times New Roman"/>
              </a:rPr>
              <a:t>fázích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800" y="1981200"/>
            <a:ext cx="7620000" cy="3282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6985" indent="-342900">
              <a:lnSpc>
                <a:spcPct val="100000"/>
              </a:lnSpc>
              <a:buFont typeface="Times New Roman"/>
              <a:buChar char="•"/>
              <a:tabLst>
                <a:tab pos="356235" algn="l"/>
              </a:tabLst>
            </a:pPr>
            <a:r>
              <a:rPr sz="2800" b="1" i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V první fázi </a:t>
            </a:r>
            <a:r>
              <a:rPr sz="2800" spc="-5" dirty="0" err="1">
                <a:latin typeface="Times New Roman"/>
                <a:cs typeface="Times New Roman"/>
              </a:rPr>
              <a:t>redukce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otoku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-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péče</a:t>
            </a:r>
            <a:r>
              <a:rPr sz="2800" dirty="0">
                <a:latin typeface="Times New Roman"/>
                <a:cs typeface="Times New Roman"/>
              </a:rPr>
              <a:t> o </a:t>
            </a:r>
            <a:r>
              <a:rPr sz="2800" dirty="0" err="1">
                <a:latin typeface="Times New Roman"/>
                <a:cs typeface="Times New Roman"/>
              </a:rPr>
              <a:t>kůži</a:t>
            </a:r>
            <a:r>
              <a:rPr sz="2800" dirty="0">
                <a:latin typeface="Times New Roman"/>
                <a:cs typeface="Times New Roman"/>
              </a:rPr>
              <a:t>,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ML  1x </a:t>
            </a:r>
            <a:r>
              <a:rPr sz="2800" dirty="0" err="1">
                <a:latin typeface="Times New Roman"/>
                <a:cs typeface="Times New Roman"/>
              </a:rPr>
              <a:t>nebo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2x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5" dirty="0" err="1">
                <a:latin typeface="Times New Roman"/>
                <a:cs typeface="Times New Roman"/>
              </a:rPr>
              <a:t>denně</a:t>
            </a:r>
            <a:r>
              <a:rPr lang="cs-CZ" sz="2800" dirty="0">
                <a:latin typeface="Times New Roman"/>
                <a:cs typeface="Times New Roman"/>
              </a:rPr>
              <a:t> p</a:t>
            </a:r>
            <a:r>
              <a:rPr sz="2800" dirty="0">
                <a:latin typeface="Times New Roman"/>
                <a:cs typeface="Times New Roman"/>
              </a:rPr>
              <a:t>o </a:t>
            </a:r>
            <a:r>
              <a:rPr lang="cs-CZ" sz="2800" dirty="0" err="1">
                <a:latin typeface="Times New Roman"/>
                <a:cs typeface="Times New Roman"/>
              </a:rPr>
              <a:t>d</a:t>
            </a:r>
            <a:r>
              <a:rPr sz="2800" dirty="0" err="1">
                <a:latin typeface="Times New Roman"/>
                <a:cs typeface="Times New Roman"/>
              </a:rPr>
              <a:t>obu</a:t>
            </a:r>
            <a:r>
              <a:rPr sz="2800" dirty="0">
                <a:latin typeface="Times New Roman"/>
                <a:cs typeface="Times New Roman"/>
              </a:rPr>
              <a:t> 30-60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min.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Následuje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přístrojová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lymfodrenáž</a:t>
            </a:r>
            <a:r>
              <a:rPr sz="2800" dirty="0">
                <a:latin typeface="Times New Roman"/>
                <a:cs typeface="Times New Roman"/>
              </a:rPr>
              <a:t>,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vícevrstevná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bandáž</a:t>
            </a:r>
            <a:r>
              <a:rPr sz="2800" dirty="0">
                <a:latin typeface="Times New Roman"/>
                <a:cs typeface="Times New Roman"/>
              </a:rPr>
              <a:t>,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cvičení</a:t>
            </a:r>
            <a:r>
              <a:rPr sz="2800" dirty="0">
                <a:latin typeface="Times New Roman"/>
                <a:cs typeface="Times New Roman"/>
              </a:rPr>
              <a:t>  2x denně.Tato fáze léčby </a:t>
            </a:r>
            <a:r>
              <a:rPr sz="2800" dirty="0" err="1">
                <a:latin typeface="Times New Roman"/>
                <a:cs typeface="Times New Roman"/>
              </a:rPr>
              <a:t>probíhá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4-6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týdnů</a:t>
            </a:r>
            <a:r>
              <a:rPr sz="2800" dirty="0">
                <a:latin typeface="Times New Roman"/>
                <a:cs typeface="Times New Roman"/>
              </a:rPr>
              <a:t>.</a:t>
            </a: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Times New Roman"/>
              <a:buChar char="•"/>
              <a:tabLst>
                <a:tab pos="356235" algn="l"/>
                <a:tab pos="1906905" algn="l"/>
                <a:tab pos="3074670" algn="l"/>
                <a:tab pos="5168900" algn="l"/>
                <a:tab pos="7196455" algn="l"/>
              </a:tabLst>
            </a:pPr>
            <a:r>
              <a:rPr sz="2800" b="1" i="1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Dr</a:t>
            </a:r>
            <a:r>
              <a:rPr sz="2800" b="1" i="1" spc="5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u</a:t>
            </a:r>
            <a:r>
              <a:rPr sz="2800" b="1" i="1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há</a:t>
            </a:r>
            <a:r>
              <a:rPr lang="cs-CZ" sz="2800" b="1" i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800" b="1" i="1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fá</a:t>
            </a:r>
            <a:r>
              <a:rPr sz="2800" b="1" i="1" spc="10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z</a:t>
            </a:r>
            <a:r>
              <a:rPr sz="2800" b="1" i="1" dirty="0" err="1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e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udržova</a:t>
            </a:r>
            <a:r>
              <a:rPr sz="2800" spc="10" dirty="0" err="1">
                <a:latin typeface="Times New Roman"/>
                <a:cs typeface="Times New Roman"/>
              </a:rPr>
              <a:t>c</a:t>
            </a:r>
            <a:r>
              <a:rPr sz="2800" dirty="0" err="1">
                <a:latin typeface="Times New Roman"/>
                <a:cs typeface="Times New Roman"/>
              </a:rPr>
              <a:t>í</a:t>
            </a:r>
            <a:r>
              <a:rPr lang="cs-CZ" sz="2800" dirty="0">
                <a:latin typeface="Times New Roman"/>
                <a:cs typeface="Times New Roman"/>
              </a:rPr>
              <a:t> - </a:t>
            </a:r>
            <a:r>
              <a:rPr sz="2800" dirty="0" err="1">
                <a:latin typeface="Times New Roman"/>
                <a:cs typeface="Times New Roman"/>
              </a:rPr>
              <a:t>násled</a:t>
            </a:r>
            <a:r>
              <a:rPr sz="2800" spc="5" dirty="0" err="1">
                <a:latin typeface="Times New Roman"/>
                <a:cs typeface="Times New Roman"/>
              </a:rPr>
              <a:t>u</a:t>
            </a:r>
            <a:r>
              <a:rPr sz="2800" dirty="0" err="1">
                <a:latin typeface="Times New Roman"/>
                <a:cs typeface="Times New Roman"/>
              </a:rPr>
              <a:t>je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sz="2800" spc="-5" dirty="0" err="1">
                <a:latin typeface="Times New Roman"/>
                <a:cs typeface="Times New Roman"/>
              </a:rPr>
              <a:t>po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maximální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redukci </a:t>
            </a:r>
            <a:r>
              <a:rPr sz="2800" dirty="0">
                <a:latin typeface="Times New Roman"/>
                <a:cs typeface="Times New Roman"/>
              </a:rPr>
              <a:t>otoku a jeho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stabilizaci</a:t>
            </a:r>
            <a:r>
              <a:rPr sz="3200" dirty="0">
                <a:latin typeface="Times New Roman"/>
                <a:cs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0560" rIns="0" bIns="0" rtlCol="0">
            <a:spAutoFit/>
          </a:bodyPr>
          <a:lstStyle/>
          <a:p>
            <a:pPr marL="415925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Doplňující léčebné</a:t>
            </a:r>
            <a:r>
              <a:rPr sz="4400" b="1" i="0" spc="-105" dirty="0">
                <a:latin typeface="Times New Roman"/>
                <a:cs typeface="Times New Roman"/>
              </a:rPr>
              <a:t> </a:t>
            </a:r>
            <a:r>
              <a:rPr sz="4400" b="1" i="0" dirty="0">
                <a:latin typeface="Times New Roman"/>
                <a:cs typeface="Times New Roman"/>
              </a:rPr>
              <a:t>postupy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3000" y="1905000"/>
            <a:ext cx="7755255" cy="4492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Samoléčba:</a:t>
            </a:r>
            <a:endParaRPr sz="28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péče o </a:t>
            </a:r>
            <a:r>
              <a:rPr sz="2800" dirty="0">
                <a:latin typeface="Times New Roman"/>
                <a:cs typeface="Times New Roman"/>
              </a:rPr>
              <a:t>kůži, dodržování </a:t>
            </a:r>
            <a:r>
              <a:rPr sz="2800" spc="-5" dirty="0">
                <a:latin typeface="Times New Roman"/>
                <a:cs typeface="Times New Roman"/>
              </a:rPr>
              <a:t>režimových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opatření</a:t>
            </a: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56235" algn="l"/>
              </a:tabLst>
            </a:pPr>
            <a:r>
              <a:rPr sz="2800" dirty="0">
                <a:latin typeface="Times New Roman"/>
                <a:cs typeface="Times New Roman"/>
              </a:rPr>
              <a:t>autolymfodrenáž</a:t>
            </a: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56235" algn="l"/>
              </a:tabLst>
            </a:pPr>
            <a:r>
              <a:rPr sz="2800" dirty="0">
                <a:latin typeface="Times New Roman"/>
                <a:cs typeface="Times New Roman"/>
              </a:rPr>
              <a:t>přístrojovou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lymfodrenáž</a:t>
            </a:r>
            <a:endParaRPr sz="28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56235" algn="l"/>
              </a:tabLst>
            </a:pPr>
            <a:r>
              <a:rPr sz="2800" dirty="0">
                <a:latin typeface="Times New Roman"/>
                <a:cs typeface="Times New Roman"/>
              </a:rPr>
              <a:t>pohybová </a:t>
            </a:r>
            <a:r>
              <a:rPr sz="2800" spc="-5" dirty="0">
                <a:latin typeface="Times New Roman"/>
                <a:cs typeface="Times New Roman"/>
              </a:rPr>
              <a:t>a dechová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cvičení</a:t>
            </a:r>
            <a:endParaRPr sz="28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samoměření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končetiny</a:t>
            </a:r>
          </a:p>
          <a:p>
            <a:pPr marL="355600" marR="5080" indent="-342900">
              <a:lnSpc>
                <a:spcPts val="3020"/>
              </a:lnSpc>
              <a:spcBef>
                <a:spcPts val="720"/>
              </a:spcBef>
              <a:buChar char="•"/>
              <a:tabLst>
                <a:tab pos="356235" algn="l"/>
                <a:tab pos="1961514" algn="l"/>
              </a:tabLst>
            </a:pPr>
            <a:r>
              <a:rPr sz="2800" spc="-5" dirty="0">
                <a:latin typeface="Times New Roman"/>
                <a:cs typeface="Times New Roman"/>
              </a:rPr>
              <a:t>chůze v terénu </a:t>
            </a:r>
            <a:r>
              <a:rPr sz="2800" dirty="0">
                <a:latin typeface="Times New Roman"/>
                <a:cs typeface="Times New Roman"/>
              </a:rPr>
              <a:t>„nordic walking“ (se zevní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kompresí  </a:t>
            </a:r>
            <a:r>
              <a:rPr sz="2800" dirty="0">
                <a:latin typeface="Times New Roman"/>
                <a:cs typeface="Times New Roman"/>
              </a:rPr>
              <a:t>postižené	končetiny)</a:t>
            </a:r>
          </a:p>
          <a:p>
            <a:pPr marL="355600" marR="740410" indent="-342900">
              <a:lnSpc>
                <a:spcPts val="3030"/>
              </a:lnSpc>
              <a:spcBef>
                <a:spcPts val="665"/>
              </a:spcBef>
              <a:buChar char="•"/>
              <a:tabLst>
                <a:tab pos="356235" algn="l"/>
              </a:tabLst>
            </a:pPr>
            <a:r>
              <a:rPr sz="2800" dirty="0">
                <a:latin typeface="Times New Roman"/>
                <a:cs typeface="Times New Roman"/>
              </a:rPr>
              <a:t>vhodné sportovní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dirty="0">
                <a:latin typeface="Times New Roman"/>
                <a:cs typeface="Times New Roman"/>
              </a:rPr>
              <a:t>rekreační </a:t>
            </a:r>
            <a:r>
              <a:rPr sz="2800" spc="-5" dirty="0">
                <a:latin typeface="Times New Roman"/>
                <a:cs typeface="Times New Roman"/>
              </a:rPr>
              <a:t>aktivity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(plavání,  turistika, </a:t>
            </a:r>
            <a:r>
              <a:rPr sz="2800" spc="-5" dirty="0">
                <a:latin typeface="Times New Roman"/>
                <a:cs typeface="Times New Roman"/>
              </a:rPr>
              <a:t>jízda na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kole…)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21407" y="268224"/>
            <a:ext cx="4730496" cy="62544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12060">
              <a:lnSpc>
                <a:spcPct val="100000"/>
              </a:lnSpc>
            </a:pPr>
            <a:r>
              <a:rPr sz="2400" i="0" spc="-200" dirty="0">
                <a:solidFill>
                  <a:srgbClr val="262626"/>
                </a:solidFill>
                <a:latin typeface="Courier New"/>
                <a:cs typeface="Courier New"/>
              </a:rPr>
              <a:t>PHSYSTE</a:t>
            </a:r>
            <a:endParaRPr sz="24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381000"/>
            <a:ext cx="7498080" cy="1143000"/>
          </a:xfrm>
          <a:prstGeom prst="rect">
            <a:avLst/>
          </a:prstGeom>
        </p:spPr>
        <p:txBody>
          <a:bodyPr vert="horz" wrap="square" lIns="0" tIns="398272" rIns="0" bIns="0" rtlCol="0">
            <a:spAutoFit/>
          </a:bodyPr>
          <a:lstStyle/>
          <a:p>
            <a:pPr marL="2192020">
              <a:lnSpc>
                <a:spcPct val="100000"/>
              </a:lnSpc>
            </a:pPr>
            <a:r>
              <a:rPr spc="-5" dirty="0"/>
              <a:t>Psycho</a:t>
            </a:r>
            <a:r>
              <a:rPr dirty="0"/>
              <a:t>t</a:t>
            </a:r>
            <a:r>
              <a:rPr spc="-5" dirty="0"/>
              <a:t>era</a:t>
            </a:r>
            <a:r>
              <a:rPr spc="0" dirty="0"/>
              <a:t>p</a:t>
            </a:r>
            <a:r>
              <a:rPr spc="-5" dirty="0"/>
              <a:t>ie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6800" y="2057400"/>
            <a:ext cx="7579995" cy="3620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48590" indent="-342900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3200" dirty="0">
                <a:latin typeface="Times New Roman"/>
                <a:cs typeface="Times New Roman"/>
              </a:rPr>
              <a:t>Je zaměřená na získání spolupráce pacienta  a jeho aktivní účasti na léčbě a </a:t>
            </a:r>
            <a:r>
              <a:rPr sz="3200" spc="5" dirty="0">
                <a:latin typeface="Times New Roman"/>
                <a:cs typeface="Times New Roman"/>
              </a:rPr>
              <a:t>úpravách  </a:t>
            </a:r>
            <a:r>
              <a:rPr sz="3200" dirty="0">
                <a:latin typeface="Times New Roman"/>
                <a:cs typeface="Times New Roman"/>
              </a:rPr>
              <a:t>životního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režimu</a:t>
            </a:r>
            <a:endParaRPr sz="32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3200" spc="5" dirty="0">
                <a:latin typeface="Times New Roman"/>
                <a:cs typeface="Times New Roman"/>
              </a:rPr>
              <a:t>dobré </a:t>
            </a:r>
            <a:r>
              <a:rPr sz="3200" dirty="0">
                <a:latin typeface="Times New Roman"/>
                <a:cs typeface="Times New Roman"/>
              </a:rPr>
              <a:t>je zapojení rodinného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příslušníka</a:t>
            </a:r>
          </a:p>
          <a:p>
            <a:pPr marL="355600" marR="5080" indent="-342900">
              <a:lnSpc>
                <a:spcPct val="100000"/>
              </a:lnSpc>
              <a:spcBef>
                <a:spcPts val="765"/>
              </a:spcBef>
              <a:buFont typeface="Times New Roman"/>
              <a:buChar char="•"/>
              <a:tabLst>
                <a:tab pos="356235" algn="l"/>
              </a:tabLst>
            </a:pPr>
            <a:r>
              <a:rPr sz="3200" dirty="0">
                <a:latin typeface="Times New Roman"/>
                <a:cs typeface="Times New Roman"/>
              </a:rPr>
              <a:t>informujeme pacienta o sdruženích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pacientů  s tímto </a:t>
            </a:r>
            <a:r>
              <a:rPr sz="3200" spc="5" dirty="0">
                <a:latin typeface="Times New Roman"/>
                <a:cs typeface="Times New Roman"/>
              </a:rPr>
              <a:t>onemocněním </a:t>
            </a:r>
            <a:r>
              <a:rPr sz="3200" dirty="0">
                <a:latin typeface="Times New Roman"/>
                <a:cs typeface="Times New Roman"/>
              </a:rPr>
              <a:t>- </a:t>
            </a:r>
            <a:r>
              <a:rPr sz="3200" spc="5" dirty="0">
                <a:latin typeface="Times New Roman"/>
                <a:cs typeface="Times New Roman"/>
              </a:rPr>
              <a:t>Mamma </a:t>
            </a:r>
            <a:r>
              <a:rPr sz="3200" dirty="0">
                <a:latin typeface="Times New Roman"/>
                <a:cs typeface="Times New Roman"/>
              </a:rPr>
              <a:t>Help  centrum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HK.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67508" y="902970"/>
            <a:ext cx="4809490" cy="681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b="1" i="0" dirty="0">
                <a:latin typeface="Times New Roman"/>
                <a:cs typeface="Times New Roman"/>
              </a:rPr>
              <a:t>Děkuji za</a:t>
            </a:r>
            <a:r>
              <a:rPr sz="4400" b="1" i="0" spc="-85" dirty="0">
                <a:latin typeface="Times New Roman"/>
                <a:cs typeface="Times New Roman"/>
              </a:rPr>
              <a:t> </a:t>
            </a:r>
            <a:r>
              <a:rPr sz="4400" b="1" i="0" dirty="0">
                <a:latin typeface="Times New Roman"/>
                <a:cs typeface="Times New Roman"/>
              </a:rPr>
              <a:t>pozornost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95400" y="1828800"/>
            <a:ext cx="6324600" cy="4743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0195" rIns="0" bIns="0" rtlCol="0">
            <a:spAutoFit/>
          </a:bodyPr>
          <a:lstStyle/>
          <a:p>
            <a:pPr marL="13970">
              <a:lnSpc>
                <a:spcPct val="100000"/>
              </a:lnSpc>
            </a:pPr>
            <a:r>
              <a:rPr sz="4400" i="0" dirty="0">
                <a:latin typeface="Times New Roman"/>
                <a:cs typeface="Times New Roman"/>
              </a:rPr>
              <a:t>Anatomie lymfatického</a:t>
            </a:r>
            <a:r>
              <a:rPr sz="4400" i="0" spc="-105" dirty="0">
                <a:latin typeface="Times New Roman"/>
                <a:cs typeface="Times New Roman"/>
              </a:rPr>
              <a:t> </a:t>
            </a:r>
            <a:r>
              <a:rPr sz="4400" i="0" dirty="0">
                <a:latin typeface="Times New Roman"/>
                <a:cs typeface="Times New Roman"/>
              </a:rPr>
              <a:t>systému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800" y="1905000"/>
            <a:ext cx="7466330" cy="3731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80645" indent="-342900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LS začíná v </a:t>
            </a:r>
            <a:r>
              <a:rPr sz="2800" b="1" spc="-5" dirty="0">
                <a:latin typeface="Times New Roman"/>
                <a:cs typeface="Times New Roman"/>
              </a:rPr>
              <a:t>lymfatických kapilárách </a:t>
            </a:r>
            <a:r>
              <a:rPr sz="2800" dirty="0">
                <a:latin typeface="Times New Roman"/>
                <a:cs typeface="Times New Roman"/>
              </a:rPr>
              <a:t>vedoucích  podél </a:t>
            </a:r>
            <a:r>
              <a:rPr sz="2800" spc="-5" dirty="0">
                <a:latin typeface="Times New Roman"/>
                <a:cs typeface="Times New Roman"/>
              </a:rPr>
              <a:t>tepen a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žil</a:t>
            </a:r>
            <a:endParaRPr sz="2800" dirty="0">
              <a:latin typeface="Times New Roman"/>
              <a:cs typeface="Times New Roman"/>
            </a:endParaRPr>
          </a:p>
          <a:p>
            <a:pPr marL="355600" marR="709295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Lymfatické </a:t>
            </a:r>
            <a:r>
              <a:rPr sz="2800" dirty="0">
                <a:latin typeface="Times New Roman"/>
                <a:cs typeface="Times New Roman"/>
              </a:rPr>
              <a:t>kapiláry(intersticiální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lymfatické  cévy) začínají slepě </a:t>
            </a:r>
            <a:r>
              <a:rPr sz="2800" dirty="0">
                <a:latin typeface="Times New Roman"/>
                <a:cs typeface="Times New Roman"/>
              </a:rPr>
              <a:t>ve tkáňových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prostorech</a:t>
            </a:r>
          </a:p>
          <a:p>
            <a:pPr marL="355600" marR="508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Po </a:t>
            </a:r>
            <a:r>
              <a:rPr sz="2800" dirty="0">
                <a:latin typeface="Times New Roman"/>
                <a:cs typeface="Times New Roman"/>
              </a:rPr>
              <a:t>prostupu </a:t>
            </a:r>
            <a:r>
              <a:rPr sz="2800" spc="-5" dirty="0">
                <a:latin typeface="Times New Roman"/>
                <a:cs typeface="Times New Roman"/>
              </a:rPr>
              <a:t>již nehovoříme o </a:t>
            </a:r>
            <a:r>
              <a:rPr sz="2800" dirty="0">
                <a:latin typeface="Times New Roman"/>
                <a:cs typeface="Times New Roman"/>
              </a:rPr>
              <a:t>tkáňovém </a:t>
            </a:r>
            <a:r>
              <a:rPr sz="2800" spc="-5" dirty="0">
                <a:latin typeface="Times New Roman"/>
                <a:cs typeface="Times New Roman"/>
              </a:rPr>
              <a:t>moku,ale  o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míze(lymfě)</a:t>
            </a:r>
            <a:endParaRPr sz="2800" dirty="0">
              <a:latin typeface="Times New Roman"/>
              <a:cs typeface="Times New Roman"/>
            </a:endParaRPr>
          </a:p>
          <a:p>
            <a:pPr marL="355600" marR="696595" indent="-342900">
              <a:lnSpc>
                <a:spcPct val="111800"/>
              </a:lnSpc>
              <a:spcBef>
                <a:spcPts val="275"/>
              </a:spcBef>
              <a:buChar char="•"/>
              <a:tabLst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Stěny lymfatické </a:t>
            </a:r>
            <a:r>
              <a:rPr sz="2800" dirty="0">
                <a:latin typeface="Times New Roman"/>
                <a:cs typeface="Times New Roman"/>
              </a:rPr>
              <a:t>kapiláry jsou propustné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  </a:t>
            </a:r>
            <a:r>
              <a:rPr sz="2800" dirty="0">
                <a:latin typeface="Times New Roman"/>
                <a:cs typeface="Times New Roman"/>
              </a:rPr>
              <a:t>všechny </a:t>
            </a:r>
            <a:r>
              <a:rPr sz="2800" spc="-5" dirty="0">
                <a:latin typeface="Times New Roman"/>
                <a:cs typeface="Times New Roman"/>
              </a:rPr>
              <a:t>látky z mezibuněčných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prostor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9110" rIns="0" bIns="0" rtlCol="0">
            <a:spAutoFit/>
          </a:bodyPr>
          <a:lstStyle/>
          <a:p>
            <a:pPr marL="675005">
              <a:lnSpc>
                <a:spcPct val="100000"/>
              </a:lnSpc>
            </a:pPr>
            <a:r>
              <a:rPr sz="3600" i="0" spc="-5" dirty="0">
                <a:latin typeface="Times New Roman"/>
                <a:cs typeface="Times New Roman"/>
              </a:rPr>
              <a:t>Anatomie lymfatického</a:t>
            </a:r>
            <a:r>
              <a:rPr sz="3600" i="0" spc="20" dirty="0">
                <a:latin typeface="Times New Roman"/>
                <a:cs typeface="Times New Roman"/>
              </a:rPr>
              <a:t> </a:t>
            </a:r>
            <a:r>
              <a:rPr sz="3600" i="0" spc="-5" dirty="0">
                <a:latin typeface="Times New Roman"/>
                <a:cs typeface="Times New Roman"/>
              </a:rPr>
              <a:t>systému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800" y="1600200"/>
            <a:ext cx="7617459" cy="3994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 algn="just">
              <a:lnSpc>
                <a:spcPts val="2590"/>
              </a:lnSpc>
              <a:buChar char="•"/>
              <a:tabLst>
                <a:tab pos="356235" algn="l"/>
              </a:tabLst>
            </a:pPr>
            <a:r>
              <a:rPr sz="2400" spc="-5" dirty="0">
                <a:latin typeface="Times New Roman"/>
                <a:cs typeface="Times New Roman"/>
              </a:rPr>
              <a:t>Lymfatické kapiláry se </a:t>
            </a:r>
            <a:r>
              <a:rPr sz="2400" dirty="0">
                <a:latin typeface="Times New Roman"/>
                <a:cs typeface="Times New Roman"/>
              </a:rPr>
              <a:t>spojují </a:t>
            </a:r>
            <a:r>
              <a:rPr sz="2400" b="1" dirty="0">
                <a:latin typeface="Times New Roman"/>
                <a:cs typeface="Times New Roman"/>
              </a:rPr>
              <a:t>v </a:t>
            </a:r>
            <a:r>
              <a:rPr sz="2400" b="1" spc="-5" dirty="0">
                <a:latin typeface="Times New Roman"/>
                <a:cs typeface="Times New Roman"/>
              </a:rPr>
              <a:t>lymfatické cévy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dirty="0">
                <a:latin typeface="Times New Roman"/>
                <a:cs typeface="Times New Roman"/>
              </a:rPr>
              <a:t>které  </a:t>
            </a:r>
            <a:r>
              <a:rPr sz="2400" spc="-5" dirty="0">
                <a:latin typeface="Times New Roman"/>
                <a:cs typeface="Times New Roman"/>
              </a:rPr>
              <a:t>mají </a:t>
            </a:r>
            <a:r>
              <a:rPr sz="2400" dirty="0">
                <a:latin typeface="Times New Roman"/>
                <a:cs typeface="Times New Roman"/>
              </a:rPr>
              <a:t>chlopně, které brání </a:t>
            </a:r>
            <a:r>
              <a:rPr sz="2400" spc="-5" dirty="0">
                <a:latin typeface="Times New Roman"/>
                <a:cs typeface="Times New Roman"/>
              </a:rPr>
              <a:t>zpětnému </a:t>
            </a:r>
            <a:r>
              <a:rPr sz="2400" dirty="0">
                <a:latin typeface="Times New Roman"/>
                <a:cs typeface="Times New Roman"/>
              </a:rPr>
              <a:t>toku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lymfy</a:t>
            </a:r>
            <a:endParaRPr sz="2400" dirty="0">
              <a:latin typeface="Times New Roman"/>
              <a:cs typeface="Times New Roman"/>
            </a:endParaRPr>
          </a:p>
          <a:p>
            <a:pPr marL="355600" indent="-342900">
              <a:lnSpc>
                <a:spcPts val="2735"/>
              </a:lnSpc>
              <a:spcBef>
                <a:spcPts val="250"/>
              </a:spcBef>
              <a:buChar char="•"/>
              <a:tabLst>
                <a:tab pos="356235" algn="l"/>
                <a:tab pos="1896110" algn="l"/>
                <a:tab pos="2611120" algn="l"/>
                <a:tab pos="4067175" algn="l"/>
                <a:tab pos="4358005" algn="l"/>
                <a:tab pos="5320030" algn="l"/>
                <a:tab pos="6466205" algn="l"/>
                <a:tab pos="7467600" algn="l"/>
              </a:tabLst>
            </a:pPr>
            <a:r>
              <a:rPr sz="2400" dirty="0">
                <a:latin typeface="Times New Roman"/>
                <a:cs typeface="Times New Roman"/>
              </a:rPr>
              <a:t>Lym</a:t>
            </a:r>
            <a:r>
              <a:rPr sz="2400" spc="-10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ické	c</a:t>
            </a:r>
            <a:r>
              <a:rPr sz="2400" spc="5" dirty="0">
                <a:latin typeface="Times New Roman"/>
                <a:cs typeface="Times New Roman"/>
              </a:rPr>
              <a:t>é</a:t>
            </a:r>
            <a:r>
              <a:rPr sz="2400" dirty="0">
                <a:latin typeface="Times New Roman"/>
                <a:cs typeface="Times New Roman"/>
              </a:rPr>
              <a:t>vy	n</a:t>
            </a:r>
            <a:r>
              <a:rPr sz="2400" spc="5" dirty="0">
                <a:latin typeface="Times New Roman"/>
                <a:cs typeface="Times New Roman"/>
              </a:rPr>
              <a:t>e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5" dirty="0">
                <a:latin typeface="Times New Roman"/>
                <a:cs typeface="Times New Roman"/>
              </a:rPr>
              <a:t>j</a:t>
            </a:r>
            <a:r>
              <a:rPr sz="2400" spc="-10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	v	</a:t>
            </a:r>
            <a:r>
              <a:rPr sz="2400" spc="5" dirty="0">
                <a:latin typeface="Times New Roman"/>
                <a:cs typeface="Times New Roman"/>
              </a:rPr>
              <a:t>C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S,v	</a:t>
            </a:r>
            <a:r>
              <a:rPr sz="2400" spc="-5" dirty="0">
                <a:latin typeface="Times New Roman"/>
                <a:cs typeface="Times New Roman"/>
              </a:rPr>
              <a:t>ko</a:t>
            </a:r>
            <a:r>
              <a:rPr sz="2400" dirty="0">
                <a:latin typeface="Times New Roman"/>
                <a:cs typeface="Times New Roman"/>
              </a:rPr>
              <a:t>st</a:t>
            </a:r>
            <a:r>
              <a:rPr sz="2400" spc="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spc="5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,	z</a:t>
            </a:r>
            <a:r>
              <a:rPr sz="2400" spc="5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ch	a</a:t>
            </a:r>
          </a:p>
          <a:p>
            <a:pPr marL="355600">
              <a:lnSpc>
                <a:spcPts val="2735"/>
              </a:lnSpc>
            </a:pPr>
            <a:r>
              <a:rPr sz="2400" dirty="0">
                <a:latin typeface="Times New Roman"/>
                <a:cs typeface="Times New Roman"/>
              </a:rPr>
              <a:t>chrupavkách.</a:t>
            </a:r>
          </a:p>
          <a:p>
            <a:pPr>
              <a:lnSpc>
                <a:spcPct val="100000"/>
              </a:lnSpc>
              <a:spcBef>
                <a:spcPts val="6"/>
              </a:spcBef>
            </a:pPr>
            <a:endParaRPr sz="3250" dirty="0">
              <a:latin typeface="Times New Roman"/>
              <a:cs typeface="Times New Roman"/>
            </a:endParaRPr>
          </a:p>
          <a:p>
            <a:pPr marL="355600" marR="6985" indent="-342900" algn="just">
              <a:lnSpc>
                <a:spcPct val="90000"/>
              </a:lnSpc>
              <a:buFont typeface="Times New Roman"/>
              <a:buChar char="•"/>
              <a:tabLst>
                <a:tab pos="356235" algn="l"/>
              </a:tabLst>
            </a:pPr>
            <a:r>
              <a:rPr sz="2400" b="1" dirty="0">
                <a:latin typeface="Times New Roman"/>
                <a:cs typeface="Times New Roman"/>
              </a:rPr>
              <a:t>Duktus thoracicus </a:t>
            </a:r>
            <a:r>
              <a:rPr sz="2400" dirty="0">
                <a:latin typeface="Times New Roman"/>
                <a:cs typeface="Times New Roman"/>
              </a:rPr>
              <a:t>- sbírá </a:t>
            </a:r>
            <a:r>
              <a:rPr sz="2400" spc="-5" dirty="0">
                <a:latin typeface="Times New Roman"/>
                <a:cs typeface="Times New Roman"/>
              </a:rPr>
              <a:t>lymfu </a:t>
            </a:r>
            <a:r>
              <a:rPr sz="2400" dirty="0">
                <a:latin typeface="Times New Roman"/>
                <a:cs typeface="Times New Roman"/>
              </a:rPr>
              <a:t>z obou DK, pánve,  břicha, L </a:t>
            </a:r>
            <a:r>
              <a:rPr sz="2400" spc="-5" dirty="0">
                <a:latin typeface="Times New Roman"/>
                <a:cs typeface="Times New Roman"/>
              </a:rPr>
              <a:t>poloviny </a:t>
            </a:r>
            <a:r>
              <a:rPr sz="2400" dirty="0">
                <a:latin typeface="Times New Roman"/>
                <a:cs typeface="Times New Roman"/>
              </a:rPr>
              <a:t>hrudníku, </a:t>
            </a:r>
            <a:r>
              <a:rPr sz="2400" spc="-5" dirty="0">
                <a:latin typeface="Times New Roman"/>
                <a:cs typeface="Times New Roman"/>
              </a:rPr>
              <a:t>LHK </a:t>
            </a:r>
            <a:r>
              <a:rPr sz="2400" dirty="0">
                <a:latin typeface="Times New Roman"/>
                <a:cs typeface="Times New Roman"/>
              </a:rPr>
              <a:t>a z L </a:t>
            </a:r>
            <a:r>
              <a:rPr sz="2400" spc="-5" dirty="0">
                <a:latin typeface="Times New Roman"/>
                <a:cs typeface="Times New Roman"/>
              </a:rPr>
              <a:t>poloviny </a:t>
            </a:r>
            <a:r>
              <a:rPr sz="2400" dirty="0">
                <a:latin typeface="Times New Roman"/>
                <a:cs typeface="Times New Roman"/>
              </a:rPr>
              <a:t>hlavy a  krku.</a:t>
            </a:r>
          </a:p>
          <a:p>
            <a:pPr>
              <a:lnSpc>
                <a:spcPct val="100000"/>
              </a:lnSpc>
              <a:spcBef>
                <a:spcPts val="6"/>
              </a:spcBef>
              <a:buFont typeface="Times New Roman"/>
              <a:buChar char="•"/>
            </a:pPr>
            <a:endParaRPr sz="3000" dirty="0">
              <a:latin typeface="Times New Roman"/>
              <a:cs typeface="Times New Roman"/>
            </a:endParaRPr>
          </a:p>
          <a:p>
            <a:pPr marL="355600" indent="-342900">
              <a:lnSpc>
                <a:spcPts val="2740"/>
              </a:lnSpc>
              <a:buFont typeface="Times New Roman"/>
              <a:buChar char="•"/>
              <a:tabLst>
                <a:tab pos="356235" algn="l"/>
              </a:tabLst>
            </a:pPr>
            <a:r>
              <a:rPr sz="2400" b="1" dirty="0">
                <a:latin typeface="Times New Roman"/>
                <a:cs typeface="Times New Roman"/>
              </a:rPr>
              <a:t>Duktus lymfaticus dexter </a:t>
            </a:r>
            <a:r>
              <a:rPr sz="2400" dirty="0">
                <a:latin typeface="Times New Roman"/>
                <a:cs typeface="Times New Roman"/>
              </a:rPr>
              <a:t>- sbírá </a:t>
            </a:r>
            <a:r>
              <a:rPr sz="2400" spc="-5" dirty="0">
                <a:latin typeface="Times New Roman"/>
                <a:cs typeface="Times New Roman"/>
              </a:rPr>
              <a:t>lymfu </a:t>
            </a:r>
            <a:r>
              <a:rPr sz="2400" dirty="0">
                <a:latin typeface="Times New Roman"/>
                <a:cs typeface="Times New Roman"/>
              </a:rPr>
              <a:t>z pravé  </a:t>
            </a:r>
            <a:r>
              <a:rPr sz="2400" spc="1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poloviny</a:t>
            </a:r>
          </a:p>
          <a:p>
            <a:pPr marL="355600">
              <a:lnSpc>
                <a:spcPts val="2740"/>
              </a:lnSpc>
            </a:pPr>
            <a:r>
              <a:rPr sz="2400" dirty="0">
                <a:latin typeface="Times New Roman"/>
                <a:cs typeface="Times New Roman"/>
              </a:rPr>
              <a:t>hrudníku, PHK a axily a z P poloviny hlavy a</a:t>
            </a:r>
            <a:r>
              <a:rPr sz="2400" spc="-1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krku.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165</TotalTime>
  <Words>1841</Words>
  <Application>Microsoft Office PowerPoint</Application>
  <PresentationFormat>Předvádění na obrazovce (4:3)</PresentationFormat>
  <Paragraphs>362</Paragraphs>
  <Slides>71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71</vt:i4>
      </vt:variant>
    </vt:vector>
  </HeadingPairs>
  <TitlesOfParts>
    <vt:vector size="79" baseType="lpstr">
      <vt:lpstr>Arial</vt:lpstr>
      <vt:lpstr>Courier New</vt:lpstr>
      <vt:lpstr>Gill Sans MT</vt:lpstr>
      <vt:lpstr>Symbol</vt:lpstr>
      <vt:lpstr>Times New Roman</vt:lpstr>
      <vt:lpstr>Verdana</vt:lpstr>
      <vt:lpstr>Wingdings 2</vt:lpstr>
      <vt:lpstr>Slunovrat</vt:lpstr>
      <vt:lpstr>Lymfodrenážní masáže</vt:lpstr>
      <vt:lpstr>Lymfedém</vt:lpstr>
      <vt:lpstr>Lymfedém</vt:lpstr>
      <vt:lpstr>Prezentace aplikace PowerPoint</vt:lpstr>
      <vt:lpstr>Lymfatický systém a jeho funkce</vt:lpstr>
      <vt:lpstr>LS je složen z těchto částí:</vt:lpstr>
      <vt:lpstr>PHSYSTE</vt:lpstr>
      <vt:lpstr>Anatomie lymfatického systému</vt:lpstr>
      <vt:lpstr>Anatomie lymfatického systému</vt:lpstr>
      <vt:lpstr>Prezentace aplikace PowerPoint</vt:lpstr>
      <vt:lpstr>Prezentace aplikace PowerPoint</vt:lpstr>
      <vt:lpstr>Lymfatické uzliny</vt:lpstr>
      <vt:lpstr>Lymfatické uzliny</vt:lpstr>
      <vt:lpstr>Lymfatické orgány</vt:lpstr>
      <vt:lpstr>Slezina</vt:lpstr>
      <vt:lpstr>Lymfa</vt:lpstr>
      <vt:lpstr>Lymfatický systém a jeho selhání</vt:lpstr>
      <vt:lpstr>Prezentace aplikace PowerPoint</vt:lpstr>
      <vt:lpstr>Primární lymfedém se tedy může objevit po  narození, může být vyvolán virovým  onemocněním, hormonálními změnami, v  těhotenství, v menopauze</vt:lpstr>
      <vt:lpstr>Sekundární lymfedém</vt:lpstr>
      <vt:lpstr>Lokalizace lymfedému</vt:lpstr>
      <vt:lpstr>Klinická stádia lymfedému</vt:lpstr>
      <vt:lpstr>Elefantiáza</vt:lpstr>
      <vt:lpstr>Diagnostika lymfedému</vt:lpstr>
      <vt:lpstr>Prezentace aplikace PowerPoint</vt:lpstr>
      <vt:lpstr>Erysipel</vt:lpstr>
      <vt:lpstr>Stermmerovo znamení</vt:lpstr>
      <vt:lpstr>SCHÉMA RACIONÁLNÍ LÉČBY  LYMFEDÉMU</vt:lpstr>
      <vt:lpstr>Strategie základní léčby KDT</vt:lpstr>
      <vt:lpstr>Lymfatická drenáž – manuální a přístrojová</vt:lpstr>
      <vt:lpstr>Pro porovnání:</vt:lpstr>
      <vt:lpstr>Hlavní zásady provádění manuální lymfodrenáže</vt:lpstr>
      <vt:lpstr>Jizva</vt:lpstr>
      <vt:lpstr>Jizva</vt:lpstr>
      <vt:lpstr>Prezentace aplikace PowerPoint</vt:lpstr>
      <vt:lpstr>Prezentace aplikace PowerPoint</vt:lpstr>
      <vt:lpstr>Hmaty při manuální lymfodrenáži</vt:lpstr>
      <vt:lpstr>Prezentace aplikace PowerPoint</vt:lpstr>
      <vt:lpstr>Prezentace aplikace PowerPoint</vt:lpstr>
      <vt:lpstr>Prezentace aplikace PowerPoint</vt:lpstr>
      <vt:lpstr>Prezentace aplikace PowerPoint</vt:lpstr>
      <vt:lpstr>Přístrojová mízní lymfodrenáž</vt:lpstr>
      <vt:lpstr>Lymfoven</vt:lpstr>
      <vt:lpstr>Lymfoven s návlekem</vt:lpstr>
      <vt:lpstr>Prezentace aplikace PowerPoint</vt:lpstr>
      <vt:lpstr>Indikace ML a přístrojové kompresivní terapie</vt:lpstr>
      <vt:lpstr>Indikace ve sportu a v civilním životě</vt:lpstr>
      <vt:lpstr>Kontraindikace</vt:lpstr>
      <vt:lpstr>Komplikace lymfedému</vt:lpstr>
      <vt:lpstr>Zevní komprese končetiny bandáží, návlekem</vt:lpstr>
      <vt:lpstr>Typy bandáží</vt:lpstr>
      <vt:lpstr>Mobiderm</vt:lpstr>
      <vt:lpstr>Prezentace aplikace PowerPoint</vt:lpstr>
      <vt:lpstr>Účinky kompresivní bandáže</vt:lpstr>
      <vt:lpstr>Kontraindikace kompresivní terapie</vt:lpstr>
      <vt:lpstr>Cvičení při lymfedému končetiny</vt:lpstr>
      <vt:lpstr>Polohování</vt:lpstr>
      <vt:lpstr>Dechová gymnastika</vt:lpstr>
      <vt:lpstr>Prezentace aplikace PowerPoint</vt:lpstr>
      <vt:lpstr>Prezentace aplikace PowerPoint</vt:lpstr>
      <vt:lpstr>Tahová cvičení</vt:lpstr>
      <vt:lpstr>Cvičení s kompresivní bandáží</vt:lpstr>
      <vt:lpstr>Cvičení ve vodě</vt:lpstr>
      <vt:lpstr>Zásady při cvičení</vt:lpstr>
      <vt:lpstr>Režimová opatření u nemocných s lymfedémem I</vt:lpstr>
      <vt:lpstr>Režimová opatření u nemocných  s lymfedémem II</vt:lpstr>
      <vt:lpstr>Prezentace aplikace PowerPoint</vt:lpstr>
      <vt:lpstr>Komplexní terapie lymfedémů probíhá ve dvou fázích</vt:lpstr>
      <vt:lpstr>Doplňující léčebné postupy</vt:lpstr>
      <vt:lpstr>Psychoterapie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Ivan Jahoda</dc:creator>
  <cp:lastModifiedBy>ivana.jahodova@gmail.com</cp:lastModifiedBy>
  <cp:revision>17</cp:revision>
  <dcterms:created xsi:type="dcterms:W3CDTF">2016-02-22T08:14:06Z</dcterms:created>
  <dcterms:modified xsi:type="dcterms:W3CDTF">2018-10-08T20:48:38Z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2012-11-22T00:00:00Z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2016-02-22T00:00:00Z</vt:filetime>
  </property>
</Properties>
</file>