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32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21" r:id="rId20"/>
    <p:sldId id="322" r:id="rId21"/>
    <p:sldId id="323" r:id="rId22"/>
    <p:sldId id="274" r:id="rId23"/>
    <p:sldId id="297" r:id="rId24"/>
    <p:sldId id="275" r:id="rId25"/>
    <p:sldId id="326" r:id="rId26"/>
    <p:sldId id="331" r:id="rId27"/>
    <p:sldId id="328" r:id="rId28"/>
    <p:sldId id="329" r:id="rId29"/>
    <p:sldId id="330" r:id="rId30"/>
    <p:sldId id="276" r:id="rId31"/>
    <p:sldId id="277" r:id="rId32"/>
    <p:sldId id="332" r:id="rId33"/>
    <p:sldId id="279" r:id="rId34"/>
    <p:sldId id="280" r:id="rId35"/>
    <p:sldId id="281" r:id="rId36"/>
    <p:sldId id="283" r:id="rId37"/>
    <p:sldId id="284" r:id="rId38"/>
    <p:sldId id="285" r:id="rId39"/>
    <p:sldId id="287" r:id="rId40"/>
    <p:sldId id="289" r:id="rId41"/>
    <p:sldId id="288" r:id="rId42"/>
    <p:sldId id="299" r:id="rId43"/>
    <p:sldId id="300" r:id="rId44"/>
    <p:sldId id="301" r:id="rId45"/>
    <p:sldId id="302" r:id="rId46"/>
    <p:sldId id="303" r:id="rId47"/>
    <p:sldId id="333" r:id="rId48"/>
    <p:sldId id="291" r:id="rId49"/>
    <p:sldId id="292" r:id="rId50"/>
    <p:sldId id="293" r:id="rId51"/>
    <p:sldId id="294" r:id="rId52"/>
    <p:sldId id="295" r:id="rId53"/>
    <p:sldId id="296" r:id="rId54"/>
    <p:sldId id="305" r:id="rId55"/>
    <p:sldId id="306" r:id="rId56"/>
    <p:sldId id="307" r:id="rId57"/>
    <p:sldId id="308" r:id="rId58"/>
    <p:sldId id="309" r:id="rId59"/>
    <p:sldId id="325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A151-F2A5-4B1E-BB6E-10AA8DBC3B1C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DF27-2F8C-4EB8-B6A5-6B64424C53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BBAB-7136-44A7-9C38-2AB0DE458AC1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C9DF-8172-4C0E-8124-1A56C1E802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40F6-A2AA-4E41-A074-26725E44D052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76FC-3E48-4BAC-9CCD-B62D39FDFA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13F8-A9DC-4E55-B7AC-0C9DCA68BE91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DB1B-88E5-4F2E-9150-7BECC0EEF2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692F-472E-4CD7-A47B-3C87EAC930BF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9752-AE19-4585-8113-260A54EBE9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4886-F1BA-4709-845E-2012A875D378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8074-DDB4-48B8-B240-48D7FC45C4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9295-3C59-456F-A009-9D91E8B41207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E072-F150-426C-9EDA-CBE47DBD9F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1A33-A2DA-4905-934F-D3C850885009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A281-713F-46E1-B66B-89281037BF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67C3-2F41-442F-A7A7-CEF5F6AC8F59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0E40-5FEB-4D06-9038-8DD61E0A4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21B2-AF2D-4730-AECD-18F599EBB36A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513CB-043F-4791-8242-09D51AC951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BF20-A289-4417-ABD0-98D5777EFFB3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6545-812F-4FD2-B067-27F30DC428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A53E6E8-60D3-4EC3-A676-C24AB50F3A6E}" type="datetimeFigureOut">
              <a:rPr lang="cs-CZ"/>
              <a:pPr>
                <a:defRPr/>
              </a:pPr>
              <a:t>26. 9. 2017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E7B80B-7877-4CA3-8BC5-D2A068100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3" r:id="rId2"/>
    <p:sldLayoutId id="2147483892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93" r:id="rId9"/>
    <p:sldLayoutId id="2147483889" r:id="rId10"/>
    <p:sldLayoutId id="21474838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124744"/>
            <a:ext cx="7851648" cy="1800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REFLEXNÍ MASÁŽ</a:t>
            </a: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533400" y="2997200"/>
            <a:ext cx="7854950" cy="1984375"/>
          </a:xfrm>
        </p:spPr>
        <p:txBody>
          <a:bodyPr/>
          <a:lstStyle/>
          <a:p>
            <a:pPr marR="0" algn="ctr" eaLnBrk="1" hangingPunct="1"/>
            <a:endParaRPr lang="cs-CZ" dirty="0"/>
          </a:p>
          <a:p>
            <a:pPr marR="0" algn="ctr" eaLnBrk="1" hangingPunct="1"/>
            <a:r>
              <a:rPr lang="cs-CZ" sz="2800" dirty="0"/>
              <a:t>Mgr. Ivana Jahodová</a:t>
            </a:r>
          </a:p>
          <a:p>
            <a:pPr marR="0" algn="ctr" eaLnBrk="1" hangingPunct="1"/>
            <a:endParaRPr lang="cs-CZ" sz="2800" dirty="0"/>
          </a:p>
          <a:p>
            <a:pPr marR="0" algn="l" eaLnBrk="1" hangingPunct="1"/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886"/>
          </a:xfrm>
        </p:spPr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parasympatikus – vlákna tvoří součást mozkových nervů </a:t>
            </a:r>
            <a:r>
              <a:rPr lang="cs-CZ" dirty="0">
                <a:cs typeface="Times New Roman" pitchFamily="18" charset="0"/>
              </a:rPr>
              <a:t>→ III. – </a:t>
            </a:r>
            <a:r>
              <a:rPr lang="cs-CZ" dirty="0" err="1">
                <a:cs typeface="Times New Roman" pitchFamily="18" charset="0"/>
              </a:rPr>
              <a:t>n.oculomotorius</a:t>
            </a:r>
            <a:r>
              <a:rPr lang="cs-CZ" dirty="0">
                <a:cs typeface="Times New Roman" pitchFamily="18" charset="0"/>
              </a:rPr>
              <a:t>, VII. – </a:t>
            </a:r>
            <a:r>
              <a:rPr lang="cs-CZ" dirty="0" err="1">
                <a:cs typeface="Times New Roman" pitchFamily="18" charset="0"/>
              </a:rPr>
              <a:t>n.facialis</a:t>
            </a:r>
            <a:r>
              <a:rPr lang="cs-CZ" dirty="0">
                <a:cs typeface="Times New Roman" pitchFamily="18" charset="0"/>
              </a:rPr>
              <a:t>, IX. – </a:t>
            </a:r>
            <a:r>
              <a:rPr lang="cs-CZ" dirty="0" err="1">
                <a:cs typeface="Times New Roman" pitchFamily="18" charset="0"/>
              </a:rPr>
              <a:t>n.glossopharyngeus</a:t>
            </a:r>
            <a:r>
              <a:rPr lang="cs-CZ" dirty="0">
                <a:cs typeface="Times New Roman" pitchFamily="18" charset="0"/>
              </a:rPr>
              <a:t>, X. – </a:t>
            </a:r>
            <a:r>
              <a:rPr lang="cs-CZ" dirty="0" err="1">
                <a:cs typeface="Times New Roman" pitchFamily="18" charset="0"/>
              </a:rPr>
              <a:t>n.vagus</a:t>
            </a:r>
            <a:r>
              <a:rPr lang="cs-CZ" dirty="0">
                <a:cs typeface="Times New Roman" pitchFamily="18" charset="0"/>
              </a:rPr>
              <a:t> = hlavová část parasympatiku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	- sakrální část parasympatiku – nervy </a:t>
            </a:r>
            <a:r>
              <a:rPr lang="cs-CZ" dirty="0" err="1">
                <a:cs typeface="Times New Roman" pitchFamily="18" charset="0"/>
              </a:rPr>
              <a:t>pelvické</a:t>
            </a:r>
            <a:endParaRPr lang="cs-CZ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v průběhu parasympatických vláken jsou včleněna ganglia (uložena těsně u příslušných orgánů) a i </a:t>
            </a:r>
            <a:r>
              <a:rPr lang="cs-CZ" dirty="0" err="1">
                <a:cs typeface="Times New Roman" pitchFamily="18" charset="0"/>
              </a:rPr>
              <a:t>paraganglia</a:t>
            </a:r>
            <a:endParaRPr lang="cs-CZ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parasympatická inervace – vzdálené tkáně a orgány na povrchu těla i v jeho útrobách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solidFill>
                  <a:srgbClr val="7030A0"/>
                </a:solidFill>
              </a:rPr>
              <a:t>Vegetativní nervový systém</a:t>
            </a:r>
          </a:p>
        </p:txBody>
      </p:sp>
      <p:pic>
        <p:nvPicPr>
          <p:cNvPr id="16387" name="Zástupný symbol pro obsah 3" descr="Bár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935163"/>
            <a:ext cx="4073525" cy="45894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účinek S a P se projevuje na činnost orgánů protichůdně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zornice – S rozšiřuje, P zužuje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srdeční činnost – S zrychluje, P zpomaluje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střevní pohyb – S zpomaluje, P zrychluje (obráceně!)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při práci převažuje vliv S, v klidu P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přenos vzruchů se děje látkově – </a:t>
            </a:r>
            <a:r>
              <a:rPr lang="cs-CZ" dirty="0" err="1"/>
              <a:t>mediátor</a:t>
            </a:r>
            <a:r>
              <a:rPr lang="cs-CZ" dirty="0"/>
              <a:t> S </a:t>
            </a:r>
            <a:r>
              <a:rPr lang="cs-CZ" dirty="0">
                <a:cs typeface="Times New Roman"/>
              </a:rPr>
              <a:t>→ noradrenalin, </a:t>
            </a:r>
            <a:r>
              <a:rPr lang="cs-CZ" dirty="0" err="1">
                <a:cs typeface="Times New Roman"/>
              </a:rPr>
              <a:t>mediátor</a:t>
            </a:r>
            <a:r>
              <a:rPr lang="cs-CZ" dirty="0">
                <a:cs typeface="Times New Roman"/>
              </a:rPr>
              <a:t> P → acetylcholin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/>
              <a:t>REFLEXNÍ MASÁŽ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/>
              <a:t>oba vegetativní systémy vedou vzruchy stále, antagonistický efekt je výsledkem převahy působení jedné nebo druhé složky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/>
              <a:t>vegetativní soustavu lze ovlivnit farmaky i chemickými látkami humorální povahy (hormony)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/>
              <a:t>podráždění vegetativní soustavy vyvolávají i vlivy psychické (úzkost, radost – zčervenání, zblednutí, pocení) a obráceně – podráždění vegetativního NS ovlivňuje naši náladu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/>
              <a:t>REFLEXNÍ MASÁŽ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za normálních okolností jsou oba vegetativní partneři v rovnovážném stavu –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normální vegetativní tonus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při porušení této rovnováhy dochází k rozladění vegetativní shody –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vegetativní dystonie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Převažuje-li S – sympatikotonie, převažuje-li P – parasympatikotonie</a:t>
            </a:r>
          </a:p>
          <a:p>
            <a:pPr algn="ctr" eaLnBrk="1" hangingPunct="1">
              <a:buFont typeface="Wingdings 2" pitchFamily="18" charset="2"/>
              <a:buNone/>
            </a:pPr>
            <a:endParaRPr lang="cs-CZ" b="1" u="sng" dirty="0">
              <a:solidFill>
                <a:srgbClr val="7030A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cs-CZ" b="1" u="sng" dirty="0">
                <a:solidFill>
                  <a:srgbClr val="7030A0"/>
                </a:solidFill>
              </a:rPr>
              <a:t>Reflexní projevy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skoro všechna lidská tkáň je prostoupena periferními nervy, kromě vlasu, nehtu,chrupavky, krvinky apod.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/>
              <a:t>REFLEXNÍ MASÁŽ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průběh periferních nervů má vymezené uspořádání – začíná v určitém míšním segmentu – podle toho, ze kterého segmentu je část těla zásobována nervovými vlákny, jsou vymezeny tzv.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kořenové okrsky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kořenové okrsky  </a:t>
            </a:r>
            <a:r>
              <a:rPr lang="cs-CZ" dirty="0"/>
              <a:t>– na povrchu </a:t>
            </a:r>
            <a:r>
              <a:rPr lang="cs-CZ" dirty="0">
                <a:cs typeface="Times New Roman" pitchFamily="18" charset="0"/>
              </a:rPr>
              <a:t>→ dermatomy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				 - ve svalovině → </a:t>
            </a:r>
            <a:r>
              <a:rPr lang="cs-CZ" dirty="0" err="1">
                <a:cs typeface="Times New Roman" pitchFamily="18" charset="0"/>
              </a:rPr>
              <a:t>myotomy</a:t>
            </a:r>
            <a:endParaRPr lang="cs-CZ" dirty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				 - v útrobách → </a:t>
            </a:r>
            <a:r>
              <a:rPr lang="cs-CZ" dirty="0" err="1">
                <a:cs typeface="Times New Roman" pitchFamily="18" charset="0"/>
              </a:rPr>
              <a:t>enterotomy</a:t>
            </a:r>
            <a:endParaRPr lang="cs-CZ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ze stejného míšního úseku jde nervové zásobení k </a:t>
            </a:r>
            <a:r>
              <a:rPr lang="cs-CZ" dirty="0" err="1">
                <a:cs typeface="Times New Roman" pitchFamily="18" charset="0"/>
              </a:rPr>
              <a:t>enterotomu</a:t>
            </a:r>
            <a:r>
              <a:rPr lang="cs-CZ" dirty="0">
                <a:cs typeface="Times New Roman" pitchFamily="18" charset="0"/>
              </a:rPr>
              <a:t>, </a:t>
            </a:r>
            <a:r>
              <a:rPr lang="cs-CZ" dirty="0" err="1">
                <a:cs typeface="Times New Roman" pitchFamily="18" charset="0"/>
              </a:rPr>
              <a:t>myotomu</a:t>
            </a:r>
            <a:r>
              <a:rPr lang="cs-CZ" dirty="0">
                <a:cs typeface="Times New Roman" pitchFamily="18" charset="0"/>
              </a:rPr>
              <a:t>, dermatomu, a to i když jsou tyto od sebe topograficky vzdáleněji uloženy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/>
              <a:t>REFLEXNÍ MASÁŽ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kořenové okrsky tvoří v jednotlivých tkáních inervačně určitou funkční jednotku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dráždění v kterékoli z tkání takto nervově propojených, může vyvolat odezvu v jiné tkáni, která je s ní nervově propojena (nezáleží na tom, že jsou uloženy daleko od sebe) – př. onemocnění prostaty </a:t>
            </a:r>
            <a:r>
              <a:rPr lang="cs-CZ" dirty="0">
                <a:cs typeface="Times New Roman" pitchFamily="18" charset="0"/>
              </a:rPr>
              <a:t>→ bolest v bederní krajině, onemocnění žlučníku → bolest pod pravou lopatkou, ledvinová kolika → zvracení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dirty="0"/>
              <a:t>REFLEXNÍ MASÁŽ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vznikne-li podráždění v útrobách a jeho projev se manifestuje na kůži</a:t>
            </a:r>
            <a:r>
              <a:rPr lang="cs-CZ" dirty="0"/>
              <a:t> </a:t>
            </a:r>
            <a:r>
              <a:rPr lang="cs-CZ" dirty="0">
                <a:cs typeface="Times New Roman" pitchFamily="18" charset="0"/>
              </a:rPr>
              <a:t>→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viscerokutánní reflex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vznikne-li podráždění v útrobách a jeho projev se manifestuje ve svalovině →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visceromotorický reflex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působení z útrobního orgánu na jiný útrobní orgán →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visceroviscerální reflex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podráždění na povrchu těla se projevuje na útrobním orgánu →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kutiviscerální reflex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Do reflexních dějů je zapojen i vegetativní nervový systém, proto se objevují i další projevy → změny prokrvení, potivosti, změna anatomického profilu, tkáňové elasticity atd.</a:t>
            </a:r>
            <a:endParaRPr lang="cs-CZ" dirty="0"/>
          </a:p>
          <a:p>
            <a:pPr eaLnBrk="1" hangingPunct="1">
              <a:buFont typeface="Wingdings" pitchFamily="2" charset="2"/>
              <a:buChar char="Ø"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dirty="0"/>
              <a:t>REFLEXNÍ MASÁŽ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3100" dirty="0"/>
              <a:t>kořenové okrsky útrob jsou označovány podle míšního segmentu, ze kterého jsou inervovány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sz="3100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3100" b="1" u="sng" dirty="0">
                <a:solidFill>
                  <a:srgbClr val="7030A0"/>
                </a:solidFill>
              </a:rPr>
              <a:t>Míšní segmenty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3100" dirty="0"/>
              <a:t>8 krčních (cervikálních)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3100" dirty="0"/>
              <a:t>12 hrudních (torakálních)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3100" dirty="0"/>
              <a:t>5 bederních (lumbálních)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3100" dirty="0"/>
              <a:t>5 křížových (sakrálních)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sz="31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3100" dirty="0"/>
              <a:t>Linie nejsou ostré - do jednotlivých segmentových projekcí přicházejí nervová vlákna i z okolních míšních segmentů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rgbClr val="7030A0"/>
                </a:solidFill>
              </a:rPr>
              <a:t>Segmentová kožní inervace </a:t>
            </a:r>
          </a:p>
        </p:txBody>
      </p:sp>
      <p:pic>
        <p:nvPicPr>
          <p:cNvPr id="24579" name="Zástupný symbol pro obsah 3" descr="Bár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628800"/>
            <a:ext cx="6685276" cy="49686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ctr" eaLnBrk="1" hangingPunct="1"/>
            <a:br>
              <a:rPr lang="cs-CZ" u="sng" dirty="0"/>
            </a:br>
            <a:r>
              <a:rPr lang="cs-CZ" sz="3600" u="sng" dirty="0">
                <a:solidFill>
                  <a:srgbClr val="7030A0"/>
                </a:solidFill>
              </a:rPr>
              <a:t>Vznik a vývoj reflexní masáže</a:t>
            </a:r>
            <a:br>
              <a:rPr lang="cs-CZ" u="sng" dirty="0"/>
            </a:br>
            <a:endParaRPr lang="cs-CZ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cs-CZ" dirty="0"/>
              <a:t>odvozena z techniky klasické masáže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cs-CZ" dirty="0"/>
              <a:t>1898 – Henry </a:t>
            </a:r>
            <a:r>
              <a:rPr lang="cs-CZ" dirty="0" err="1"/>
              <a:t>Head</a:t>
            </a:r>
            <a:r>
              <a:rPr lang="cs-CZ" dirty="0"/>
              <a:t> publikace pojednávající o změnách kožní citlivosti při onemocnění v útrobách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cs-CZ" dirty="0"/>
              <a:t>vymezil na povrchu těla citlivé kožní okrsky, které označil podle inervace z míšního segmentu</a:t>
            </a:r>
          </a:p>
          <a:p>
            <a:pPr algn="just" eaLnBrk="1" hangingPunct="1">
              <a:buNone/>
            </a:pPr>
            <a:r>
              <a:rPr lang="cs-CZ" dirty="0"/>
              <a:t>   – body s největší kožní citlivostí až spontánní bolestivostí označil jako „maximální body“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cs-CZ" dirty="0" err="1"/>
              <a:t>Cornelius</a:t>
            </a:r>
            <a:r>
              <a:rPr lang="cs-CZ" dirty="0"/>
              <a:t> – 1909 popsal tzv. „nervové body“ (kožní projevy v inervačně spjatém onemocnělém orgánu), které zvolil za místo masážního výkonu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Zástupný symbol pro obsah 3" descr="Bár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412776"/>
            <a:ext cx="6425265" cy="4969098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95736" y="764704"/>
            <a:ext cx="3888432" cy="507082"/>
          </a:xfrm>
        </p:spPr>
        <p:txBody>
          <a:bodyPr/>
          <a:lstStyle/>
          <a:p>
            <a:r>
              <a:rPr lang="cs-CZ" sz="2400" dirty="0">
                <a:solidFill>
                  <a:srgbClr val="7030A0"/>
                </a:solidFill>
              </a:rPr>
              <a:t>Segmentová kožní inervace </a:t>
            </a:r>
            <a:endParaRPr lang="cs-CZ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976664" cy="579090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rgbClr val="7030A0"/>
                </a:solidFill>
              </a:rPr>
              <a:t>Segmentová kožní inervace </a:t>
            </a:r>
            <a:endParaRPr lang="cs-CZ" sz="2400" dirty="0"/>
          </a:p>
        </p:txBody>
      </p:sp>
      <p:pic>
        <p:nvPicPr>
          <p:cNvPr id="26627" name="Zástupný symbol pro obsah 3" descr="Bár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628800"/>
            <a:ext cx="6681357" cy="496852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1098"/>
          </a:xfrm>
        </p:spPr>
        <p:txBody>
          <a:bodyPr/>
          <a:lstStyle/>
          <a:p>
            <a:pPr algn="ctr" eaLnBrk="1" hangingPunct="1"/>
            <a:r>
              <a:rPr lang="cs-CZ" sz="2400" dirty="0">
                <a:solidFill>
                  <a:srgbClr val="7030A0"/>
                </a:solidFill>
              </a:rPr>
              <a:t>Nervová zásobení jednotlivých útrobních orgánů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/>
              <a:t>	</a:t>
            </a: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Orgán	                     Segmentové	            Strana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            zásobení			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srdce, aorta		            Th1-Th8 	         vlevo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plíce, průdušky		Th3-Th9 	         oboustranně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jícen			            Th3-Th5     	         oboustranně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žaludek			Th5-Th9     	         vlevo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slinivka břišní		Th7-Th9     	         vlevo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slezina			Th8-Th9     	         vlevo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tenké střevo		Th9-Th11   	         oboustranně</a:t>
            </a:r>
          </a:p>
          <a:p>
            <a:pPr eaLnBrk="1" hangingPunct="1"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dvanáctník,játra 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/>
              <a:t>    žlučník			        Th6-Th10           vpravo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slepé střevo,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/>
              <a:t>    vzestupný tračník	                    Th10-L1	           vpravo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příčný a sestupný tračník         Th11-Th12           vlevo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esovitá klička,konečník	        L1-L2                  vlevo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ledviny,močovody,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/>
              <a:t>    močový měchýř		        Th10-S3              oboustranně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/>
              <a:t>pohlavní ústrojí jako celek       Th11-S3               oboustranně</a:t>
            </a:r>
          </a:p>
          <a:p>
            <a:pPr eaLnBrk="1" hangingPunct="1">
              <a:buFont typeface="Wingdings" pitchFamily="2" charset="2"/>
              <a:buChar char="Ø"/>
            </a:pPr>
            <a:endParaRPr lang="cs-CZ" dirty="0"/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579090"/>
          </a:xfrm>
        </p:spPr>
        <p:txBody>
          <a:bodyPr/>
          <a:lstStyle/>
          <a:p>
            <a:pPr algn="ctr" eaLnBrk="1" hangingPunct="1"/>
            <a:r>
              <a:rPr lang="cs-CZ" sz="4000" dirty="0">
                <a:solidFill>
                  <a:srgbClr val="7030A0"/>
                </a:solidFill>
              </a:rPr>
              <a:t>REFLEXNÍ ZMĚNY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výskyt změn je možno najít především v inervačně shodné segmentové oblasti povrchových tkání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u nepárových orgánů platí zásada stejnostranného výskytu RZ  - pravidlo </a:t>
            </a:r>
            <a:r>
              <a:rPr lang="cs-CZ" dirty="0" err="1"/>
              <a:t>stejnostrannosti</a:t>
            </a:r>
            <a:r>
              <a:rPr lang="cs-CZ" dirty="0"/>
              <a:t> (</a:t>
            </a:r>
            <a:r>
              <a:rPr lang="cs-CZ" dirty="0" err="1"/>
              <a:t>homolaterality</a:t>
            </a:r>
            <a:r>
              <a:rPr lang="cs-CZ" dirty="0"/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RZ nezaujímají svým rozsahem celou oblast segmentu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plošná malá místa RZ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→ označujeme dle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Heada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maximální body 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plošně větší oblast RZ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maximální okrsky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RZ větší než dětská dlaň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maximální oblasti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pPr algn="ctr"/>
            <a:br>
              <a:rPr lang="cs-CZ" sz="5400" u="sng" dirty="0">
                <a:solidFill>
                  <a:srgbClr val="7030A0"/>
                </a:solidFill>
              </a:rPr>
            </a:br>
            <a:br>
              <a:rPr lang="cs-CZ" sz="5400" u="sng" dirty="0">
                <a:solidFill>
                  <a:srgbClr val="7030A0"/>
                </a:solidFill>
              </a:rPr>
            </a:br>
            <a:r>
              <a:rPr lang="cs-CZ" sz="3600" u="sng" dirty="0">
                <a:solidFill>
                  <a:srgbClr val="7030A0"/>
                </a:solidFill>
              </a:rPr>
              <a:t>Lokalizace reflexních změn</a:t>
            </a:r>
            <a:br>
              <a:rPr lang="cs-CZ" sz="5400" u="sng" dirty="0">
                <a:solidFill>
                  <a:srgbClr val="7030A0"/>
                </a:solidFill>
              </a:rPr>
            </a:br>
            <a:endParaRPr lang="cs-CZ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2400" dirty="0">
                <a:solidFill>
                  <a:srgbClr val="7030A0"/>
                </a:solidFill>
              </a:rPr>
              <a:t>Cervikokraniální syndrom</a:t>
            </a:r>
          </a:p>
        </p:txBody>
      </p:sp>
      <p:pic>
        <p:nvPicPr>
          <p:cNvPr id="30724" name="Obrázek 4" descr="Fyzikální terapie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3168030" cy="313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Obrázek 5" descr="Fyzikální terapie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16113"/>
            <a:ext cx="32289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040188" cy="659352"/>
          </a:xfrm>
        </p:spPr>
        <p:txBody>
          <a:bodyPr/>
          <a:lstStyle/>
          <a:p>
            <a:r>
              <a:rPr lang="cs-CZ" b="0" dirty="0" err="1">
                <a:solidFill>
                  <a:srgbClr val="7030A0"/>
                </a:solidFill>
              </a:rPr>
              <a:t>Cervikobrachiální</a:t>
            </a:r>
            <a:r>
              <a:rPr lang="cs-CZ" b="0" dirty="0">
                <a:solidFill>
                  <a:srgbClr val="7030A0"/>
                </a:solidFill>
              </a:rPr>
              <a:t> syndrom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788024" y="1124744"/>
            <a:ext cx="4041775" cy="654843"/>
          </a:xfrm>
        </p:spPr>
        <p:txBody>
          <a:bodyPr/>
          <a:lstStyle/>
          <a:p>
            <a:r>
              <a:rPr lang="cs-CZ" b="0" dirty="0">
                <a:solidFill>
                  <a:srgbClr val="7030A0"/>
                </a:solidFill>
              </a:rPr>
              <a:t>Lumbosakrální syndrom</a:t>
            </a:r>
          </a:p>
        </p:txBody>
      </p:sp>
      <p:pic>
        <p:nvPicPr>
          <p:cNvPr id="31747" name="Zástupný symbol pro obsah 3" descr="Fyzikální terapie00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2657085" cy="3846513"/>
          </a:xfrm>
        </p:spPr>
      </p:pic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5364088" y="3284984"/>
            <a:ext cx="1800200" cy="3075336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31748" name="Obrázek 4" descr="Fyzikální terapie0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246438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rgbClr val="7030A0"/>
                </a:solidFill>
                <a:latin typeface="+mn-lt"/>
              </a:rPr>
              <a:t>Onemocnění srdce</a:t>
            </a:r>
          </a:p>
        </p:txBody>
      </p:sp>
      <p:pic>
        <p:nvPicPr>
          <p:cNvPr id="32771" name="Zástupný symbol pro obsah 3" descr="Fyzikální terapie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916113"/>
            <a:ext cx="3335337" cy="4540250"/>
          </a:xfrm>
        </p:spPr>
      </p:pic>
      <p:pic>
        <p:nvPicPr>
          <p:cNvPr id="32772" name="Obrázek 4" descr="Fyzikální terapie0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16113"/>
            <a:ext cx="31559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4040188" cy="659352"/>
          </a:xfrm>
        </p:spPr>
        <p:txBody>
          <a:bodyPr/>
          <a:lstStyle/>
          <a:p>
            <a:r>
              <a:rPr lang="cs-CZ" b="0" dirty="0">
                <a:solidFill>
                  <a:srgbClr val="7030A0"/>
                </a:solidFill>
              </a:rPr>
              <a:t>Onemocnění dýchacího   </a:t>
            </a:r>
          </a:p>
          <a:p>
            <a:r>
              <a:rPr lang="cs-CZ" b="0" dirty="0">
                <a:solidFill>
                  <a:srgbClr val="7030A0"/>
                </a:solidFill>
              </a:rPr>
              <a:t>              ústrojí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860032" y="1268760"/>
            <a:ext cx="4041775" cy="654843"/>
          </a:xfrm>
        </p:spPr>
        <p:txBody>
          <a:bodyPr/>
          <a:lstStyle/>
          <a:p>
            <a:r>
              <a:rPr lang="cs-CZ" b="0" dirty="0">
                <a:solidFill>
                  <a:srgbClr val="7030A0"/>
                </a:solidFill>
              </a:rPr>
              <a:t>Onemocnění žaludku a </a:t>
            </a:r>
          </a:p>
          <a:p>
            <a:r>
              <a:rPr lang="cs-CZ" b="0" dirty="0">
                <a:solidFill>
                  <a:srgbClr val="7030A0"/>
                </a:solidFill>
              </a:rPr>
              <a:t>          tenkého střeva</a:t>
            </a:r>
          </a:p>
        </p:txBody>
      </p:sp>
      <p:pic>
        <p:nvPicPr>
          <p:cNvPr id="33795" name="Zástupný symbol pro obsah 3" descr="Fyzikální terapie00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2767517" cy="3846513"/>
          </a:xfrm>
        </p:spPr>
      </p:pic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508104" y="4869160"/>
            <a:ext cx="1296144" cy="149116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3796" name="Obrázek 4" descr="Fyzikální terapie0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151188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19256" cy="651098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rgbClr val="7030A0"/>
                </a:solidFill>
                <a:latin typeface="+mn-lt"/>
              </a:rPr>
              <a:t>Onemocnění žlučníku, žlučových cest a jater</a:t>
            </a:r>
          </a:p>
        </p:txBody>
      </p:sp>
      <p:pic>
        <p:nvPicPr>
          <p:cNvPr id="34819" name="Zástupný symbol pro obsah 3" descr="Fyzikální terapie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060575"/>
            <a:ext cx="3217862" cy="4489450"/>
          </a:xfrm>
        </p:spPr>
      </p:pic>
      <p:pic>
        <p:nvPicPr>
          <p:cNvPr id="34820" name="Obrázek 4" descr="Fyzikální terapie0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060575"/>
            <a:ext cx="4097337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dirty="0"/>
              <a:t>REFLEXNÍ MASÁŽ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vznik nového druhu masáže , při kterém se vyhledávala místa se změněnou kožní citlivostí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	 – používala některé hmaty KM, jinak zcela odlišná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RM – manuální léčebný zásah na povrchu těla, aplikovaný v místech druhotných, onemocněním reflexně vyvolaných změn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charset="0"/>
              </a:rPr>
              <a:t>Cíl RM </a:t>
            </a:r>
            <a:r>
              <a:rPr lang="cs-CZ" dirty="0">
                <a:cs typeface="Arial" charset="0"/>
              </a:rPr>
              <a:t>– příznivé ovlivnění změn, které se objevují v povrchních tkáňových vrstvách při onemocnění v jiných tkáních nebo útrobních orgánech a léčebně na ně působit.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místem zásahu není primárně onemocnělá tkáň nebo ústrojí</a:t>
            </a:r>
          </a:p>
          <a:p>
            <a:pPr eaLnBrk="1" hangingPunct="1">
              <a:buFont typeface="Wingdings" pitchFamily="2" charset="2"/>
              <a:buChar char="ü"/>
            </a:pPr>
            <a:endParaRPr lang="cs-CZ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/>
          <a:lstStyle/>
          <a:p>
            <a:pPr algn="ctr" eaLnBrk="1" hangingPunct="1"/>
            <a:r>
              <a:rPr lang="cs-CZ" sz="4000" u="sng" dirty="0">
                <a:solidFill>
                  <a:srgbClr val="7030A0"/>
                </a:solidFill>
              </a:rPr>
              <a:t>Význam reflexních projevů</a:t>
            </a:r>
            <a:br>
              <a:rPr lang="cs-CZ" sz="4000" u="sng" dirty="0">
                <a:solidFill>
                  <a:srgbClr val="7030A0"/>
                </a:solidFill>
              </a:rPr>
            </a:b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RZ jsou článkem tzv. </a:t>
            </a:r>
            <a:r>
              <a:rPr lang="cs-CZ" dirty="0" err="1"/>
              <a:t>Sperenského</a:t>
            </a:r>
            <a:r>
              <a:rPr lang="cs-CZ" dirty="0"/>
              <a:t> patogenního oblouku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SPO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dirty="0">
                <a:cs typeface="Times New Roman" pitchFamily="18" charset="0"/>
              </a:rPr>
              <a:t>stavy a projevy, které chorobu a její příznaky podporují a udržují; takový kruh vzájemných působení je nutné léčebně narušit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musí se působit na co největším počtu míst a současně likvidovat druhotně vzniklé změny (mohly by zpětně nepříznivě ovlivňovat funkce tkáně nebo orgánů, které onemocněly prvotně)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projevy </a:t>
            </a:r>
            <a:r>
              <a:rPr lang="cs-CZ" dirty="0" err="1"/>
              <a:t>viscerokutánních</a:t>
            </a:r>
            <a:r>
              <a:rPr lang="cs-CZ" dirty="0"/>
              <a:t> a </a:t>
            </a:r>
            <a:r>
              <a:rPr lang="cs-CZ" dirty="0" err="1"/>
              <a:t>visceromotorických</a:t>
            </a:r>
            <a:r>
              <a:rPr lang="cs-CZ" dirty="0"/>
              <a:t> reflexů mají pro RM informativní význam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cesty </a:t>
            </a:r>
            <a:r>
              <a:rPr lang="cs-CZ" dirty="0" err="1"/>
              <a:t>kutiviscerálních</a:t>
            </a:r>
            <a:r>
              <a:rPr lang="cs-CZ" dirty="0"/>
              <a:t> reflexů využíváme terapeuticky</a:t>
            </a:r>
          </a:p>
          <a:p>
            <a:pPr eaLnBrk="1" hangingPunct="1">
              <a:buFont typeface="Wingdings" pitchFamily="2" charset="2"/>
              <a:buChar char="Ø"/>
            </a:pPr>
            <a:endParaRPr lang="cs-CZ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-252536" y="1700808"/>
            <a:ext cx="7344816" cy="720080"/>
          </a:xfrm>
        </p:spPr>
        <p:txBody>
          <a:bodyPr/>
          <a:lstStyle/>
          <a:p>
            <a:pPr algn="ctr" eaLnBrk="1" hangingPunct="1"/>
            <a:r>
              <a:rPr lang="cs-CZ" sz="4000" u="sng" dirty="0">
                <a:solidFill>
                  <a:srgbClr val="7030A0"/>
                </a:solidFill>
              </a:rPr>
              <a:t>Technika reflexní masáže (RM)</a:t>
            </a:r>
            <a:br>
              <a:rPr lang="cs-CZ" sz="4000" u="sng" dirty="0">
                <a:solidFill>
                  <a:srgbClr val="7030A0"/>
                </a:solidFill>
              </a:rPr>
            </a:b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pouze po indikaci lékaře (jméno, věk pac., přesná dg., počet a frekvence masáží, datum lékařské kontroly)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dobře osvětlená místnost, větratelná, teplota 22˚C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provádí se na sucho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pomalé provádění hmatů (rychlejší tempo skluzu po kůži – uniknutí pohmatových změn)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suchá pokožka pacienta (nezpocená, nemastná)</a:t>
            </a:r>
          </a:p>
          <a:p>
            <a:pPr eaLnBrk="1" hangingPunct="1">
              <a:buFont typeface="Wingdings" pitchFamily="2" charset="2"/>
              <a:buChar char="Ø"/>
            </a:pPr>
            <a:endParaRPr lang="cs-CZ" dirty="0"/>
          </a:p>
          <a:p>
            <a:pPr algn="ctr" eaLnBrk="1" hangingPunct="1">
              <a:buFont typeface="Wingdings 2" pitchFamily="18" charset="2"/>
              <a:buNone/>
            </a:pPr>
            <a:endParaRPr lang="cs-CZ" u="sng" dirty="0"/>
          </a:p>
          <a:p>
            <a:pPr algn="ctr" eaLnBrk="1" hangingPunct="1">
              <a:buFont typeface="Wingdings 2" pitchFamily="18" charset="2"/>
              <a:buNone/>
            </a:pPr>
            <a:endParaRPr lang="cs-CZ" u="sng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>
                <a:solidFill>
                  <a:srgbClr val="7030A0"/>
                </a:solidFill>
              </a:rPr>
              <a:t>Technika reflexní masáže (RM)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čisté prostředí, upravený zevnějšek terapeuta, příjemné vystupování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zařízení – masážní stůl (pevná podložka), 2 otáčivé stoličky bez opěradel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poloha pac. – dle sestavy – v sedu, vleže, max. uvolnění svalstva – neplatí u masáže periostu, kde pac. klade vlastní silou odpor hmatům této techniky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851942"/>
          </a:xfrm>
        </p:spPr>
        <p:txBody>
          <a:bodyPr/>
          <a:lstStyle/>
          <a:p>
            <a:pPr algn="ctr" eaLnBrk="1" hangingPunct="1"/>
            <a:r>
              <a:rPr lang="cs-CZ" sz="4000" u="sng" dirty="0">
                <a:solidFill>
                  <a:srgbClr val="7030A0"/>
                </a:solidFill>
              </a:rPr>
              <a:t>Indikace RM</a:t>
            </a:r>
            <a:br>
              <a:rPr lang="cs-CZ" sz="4000" u="sng" dirty="0">
                <a:solidFill>
                  <a:srgbClr val="7030A0"/>
                </a:solidFill>
              </a:rPr>
            </a:b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funkční a chronická organická onemocnění vnitřních ústrojí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poruchy prokrvení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funkční, degenerativní a některá chronická revmatická onemocnění páteře a kloubů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poúrazové a pooperační stavy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vegetativní a endokrinní </a:t>
            </a:r>
            <a:r>
              <a:rPr lang="cs-CZ" dirty="0" err="1"/>
              <a:t>dysregulace</a:t>
            </a: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4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Onemocnění páteře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průvodní jev postižení páteře = bolest </a:t>
            </a:r>
            <a:r>
              <a:rPr lang="cs-CZ" dirty="0">
                <a:cs typeface="Times New Roman" pitchFamily="18" charset="0"/>
              </a:rPr>
              <a:t>→ RZ – </a:t>
            </a:r>
            <a:r>
              <a:rPr lang="cs-CZ" dirty="0" err="1">
                <a:cs typeface="Times New Roman" pitchFamily="18" charset="0"/>
              </a:rPr>
              <a:t>hypertonus</a:t>
            </a:r>
            <a:endParaRPr lang="cs-CZ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postižení meziobratlových plotének (poranění i degenerativní změny)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krční (cervikální) migréna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 err="1"/>
              <a:t>Bechtěrevova</a:t>
            </a:r>
            <a:r>
              <a:rPr lang="cs-CZ" dirty="0"/>
              <a:t> choroba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stavy po zlomeninách obratlů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stavy po operacích páteře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CC </a:t>
            </a:r>
            <a:r>
              <a:rPr lang="cs-CZ" dirty="0" err="1"/>
              <a:t>sy</a:t>
            </a:r>
            <a:r>
              <a:rPr lang="cs-CZ" dirty="0"/>
              <a:t>, CB </a:t>
            </a:r>
            <a:r>
              <a:rPr lang="cs-CZ" dirty="0" err="1"/>
              <a:t>sy</a:t>
            </a:r>
            <a:r>
              <a:rPr lang="cs-CZ" dirty="0"/>
              <a:t>, LS </a:t>
            </a:r>
            <a:r>
              <a:rPr lang="cs-CZ" dirty="0" err="1"/>
              <a:t>sy</a:t>
            </a:r>
            <a:endParaRPr lang="cs-CZ" dirty="0"/>
          </a:p>
          <a:p>
            <a:pPr eaLnBrk="1" hangingPunct="1">
              <a:buFont typeface="Wingdings" pitchFamily="2" charset="2"/>
              <a:buChar char="Ø"/>
            </a:pPr>
            <a:endParaRPr lang="cs-CZ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15816" y="692696"/>
            <a:ext cx="2962672" cy="795114"/>
          </a:xfrm>
        </p:spPr>
        <p:txBody>
          <a:bodyPr/>
          <a:lstStyle/>
          <a:p>
            <a:r>
              <a:rPr lang="cs-CZ" sz="4000" u="sng" dirty="0">
                <a:solidFill>
                  <a:srgbClr val="7030A0"/>
                </a:solidFill>
              </a:rPr>
              <a:t>Indikace RM</a:t>
            </a:r>
            <a:endParaRPr lang="cs-CZ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4896544" cy="723106"/>
          </a:xfrm>
        </p:spPr>
        <p:txBody>
          <a:bodyPr/>
          <a:lstStyle/>
          <a:p>
            <a:pPr algn="ctr" eaLnBrk="1" hangingPunct="1"/>
            <a:r>
              <a:rPr lang="cs-CZ" sz="4000" u="sng" dirty="0">
                <a:solidFill>
                  <a:srgbClr val="7030A0"/>
                </a:solidFill>
              </a:rPr>
              <a:t>Indikace RM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462379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cs-CZ" dirty="0"/>
          </a:p>
          <a:p>
            <a:pPr algn="ctr" eaLnBrk="1" hangingPunct="1">
              <a:buFont typeface="Wingdings 2" pitchFamily="18" charset="2"/>
              <a:buNone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Onemocnění dýchacího ústrojí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chronická </a:t>
            </a:r>
            <a:r>
              <a:rPr lang="cs-CZ" dirty="0" err="1"/>
              <a:t>tracheobronchitida</a:t>
            </a:r>
            <a:endParaRPr lang="cs-CZ" dirty="0"/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spastická bronchitida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emfyzém, bronchiektázie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astma bronchiale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stavy po pneumoniích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stavy po operacích plic</a:t>
            </a:r>
          </a:p>
          <a:p>
            <a:pPr eaLnBrk="1" hangingPunct="1">
              <a:buNone/>
            </a:pPr>
            <a:r>
              <a:rPr lang="cs-CZ" dirty="0"/>
              <a:t>= reflexní uvolnění </a:t>
            </a:r>
            <a:r>
              <a:rPr lang="cs-CZ" dirty="0" err="1"/>
              <a:t>hypertonu</a:t>
            </a:r>
            <a:r>
              <a:rPr lang="cs-CZ" dirty="0"/>
              <a:t> svaloviny hrudníku a bránice, lepší prokrvení dýchacích cest, zlepšená souhra </a:t>
            </a:r>
            <a:r>
              <a:rPr lang="cs-CZ" dirty="0" err="1"/>
              <a:t>sympatikoparasympatické</a:t>
            </a:r>
            <a:r>
              <a:rPr lang="cs-CZ" dirty="0"/>
              <a:t> inervace svaloviny průdušek</a:t>
            </a:r>
          </a:p>
          <a:p>
            <a:pPr eaLnBrk="1" hangingPunct="1">
              <a:buFont typeface="Wingdings" pitchFamily="2" charset="2"/>
              <a:buChar char="Ø"/>
            </a:pPr>
            <a:endParaRPr lang="cs-CZ" dirty="0"/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4320480" cy="723106"/>
          </a:xfrm>
        </p:spPr>
        <p:txBody>
          <a:bodyPr/>
          <a:lstStyle/>
          <a:p>
            <a:pPr algn="ctr" eaLnBrk="1" hangingPunct="1"/>
            <a:r>
              <a:rPr lang="cs-CZ" sz="4000" u="sng" dirty="0">
                <a:solidFill>
                  <a:srgbClr val="7030A0"/>
                </a:solidFill>
              </a:rPr>
              <a:t>Indikace 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33453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Onemocnění srdce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RM pouze u stavů, kdy je pacientovi dovolen pohyb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dbát na správné dávkování masáže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stenokardie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stavy po akutním IM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stavy po operacích srdce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Onemocnění žaludku a tenkého střeva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poruchy sekrece žaludeční šťávy bez organických příčin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chronická gastritida provázená sekrečními změnami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5040560" cy="723106"/>
          </a:xfrm>
        </p:spPr>
        <p:txBody>
          <a:bodyPr/>
          <a:lstStyle/>
          <a:p>
            <a:pPr algn="ctr" eaLnBrk="1" hangingPunct="1"/>
            <a:r>
              <a:rPr lang="cs-CZ" sz="4000" u="sng" dirty="0">
                <a:solidFill>
                  <a:srgbClr val="7030A0"/>
                </a:solidFill>
              </a:rPr>
              <a:t>Indikace 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vředová choroba žaludku i dvanáctníku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neinfekční enteritidy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stavy po operacích žaludku a dvanáctníku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Onemocnění žlučových cest, žlučníku a jater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 err="1"/>
              <a:t>dyskineze</a:t>
            </a:r>
            <a:r>
              <a:rPr lang="cs-CZ" dirty="0"/>
              <a:t> žlučových cest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žlučové kameny nekomplikované zánětem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stadium začínající žlučové koliky (ovlivnění její intenzity a délky trvání, popř. její rozvinutí)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stavy po operacích žlučníku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stavy po prodělané infekční žloutence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563910"/>
          </a:xfrm>
        </p:spPr>
        <p:txBody>
          <a:bodyPr/>
          <a:lstStyle/>
          <a:p>
            <a:pPr algn="ctr" eaLnBrk="1" hangingPunct="1"/>
            <a:r>
              <a:rPr lang="cs-CZ" sz="4000" u="sng" dirty="0">
                <a:solidFill>
                  <a:srgbClr val="7030A0"/>
                </a:solidFill>
              </a:rPr>
              <a:t>Kontraindikace RM</a:t>
            </a:r>
            <a:br>
              <a:rPr lang="cs-CZ" u="sng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4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akutní záněty tkání nebo orgánů, vyžadující neprodleně chirurgické řešení (</a:t>
            </a:r>
            <a:r>
              <a:rPr lang="cs-CZ" dirty="0" err="1"/>
              <a:t>appendicitis</a:t>
            </a:r>
            <a:r>
              <a:rPr lang="cs-CZ" dirty="0"/>
              <a:t>, zánět pobřišnice)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akutní stavy, vyžadující absolutní klid na lůžku (akutní IM, otřes mozku, akutní postižení páteře)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horečnatá a infekční onemocnění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akutní zánět v povrchových tkáních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nádorová onemocnění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gravidita, menstruace (KI pánevní sestava)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KI uvolňování hrudníku – stavy po resekci žeber, v pokročilých stadiích </a:t>
            </a:r>
            <a:r>
              <a:rPr lang="cs-CZ" dirty="0" err="1"/>
              <a:t>Bechtěrevovy</a:t>
            </a:r>
            <a:r>
              <a:rPr lang="cs-CZ" dirty="0"/>
              <a:t> choroby, pneumotorax jakéhokoliv původu, závažná srdeční onemocnění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085584" cy="648072"/>
          </a:xfrm>
        </p:spPr>
        <p:txBody>
          <a:bodyPr/>
          <a:lstStyle/>
          <a:p>
            <a:pPr algn="ctr" eaLnBrk="1" hangingPunct="1"/>
            <a:r>
              <a:rPr lang="cs-CZ" sz="4000" u="sng" dirty="0">
                <a:solidFill>
                  <a:srgbClr val="7030A0"/>
                </a:solidFill>
              </a:rPr>
              <a:t>Dávkování RM</a:t>
            </a:r>
            <a:br>
              <a:rPr lang="cs-CZ" u="sng" dirty="0"/>
            </a:br>
            <a:endParaRPr lang="cs-CZ" dirty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dodržovat správné dávkování – brát v úvahu: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věk, pohlaví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celkovou reaktivitu organismu, která se mění již za normálních fyziologických poměrů– povolání,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    konstituční typ, fyziologické kolísání reaktivity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    člověka v průběhu dne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pro správné dávkování RM je nutné uvážit druh nemoci, její lokalizaci, stadium a dobu trvání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stav podráždění organismu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/>
              <a:t>REFLEXNÍ MASÁŽ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reflexní změny (RZ) jsou nacházeny na kůži, v podkožním vazivu, na svalové povázce, ve svalové tkáni i na periostu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 err="1"/>
              <a:t>Kohlrausch</a:t>
            </a:r>
            <a:r>
              <a:rPr lang="cs-CZ" dirty="0"/>
              <a:t> – při funkčních orgánových obtížích nacházel v příslušných segmentech svalový </a:t>
            </a:r>
            <a:r>
              <a:rPr lang="cs-CZ" dirty="0" err="1"/>
              <a:t>hypertonus</a:t>
            </a:r>
            <a:r>
              <a:rPr lang="cs-CZ" dirty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	- ovlivňoval ho jemným hnětením a lehkými nárazovými úkony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 err="1"/>
              <a:t>Dickeová</a:t>
            </a:r>
            <a:r>
              <a:rPr lang="cs-CZ" dirty="0"/>
              <a:t> s </a:t>
            </a:r>
            <a:r>
              <a:rPr lang="cs-CZ" dirty="0" err="1"/>
              <a:t>Leubeovou</a:t>
            </a:r>
            <a:r>
              <a:rPr lang="cs-CZ" dirty="0"/>
              <a:t> zavedly do léčby revmatických a některých interních chorob speciální reflexní masáž ve vazivu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Bipolární efekt (</a:t>
            </a:r>
            <a:r>
              <a:rPr lang="cs-CZ" dirty="0" err="1">
                <a:cs typeface="Times New Roman" pitchFamily="18" charset="0"/>
              </a:rPr>
              <a:t>Wilder</a:t>
            </a:r>
            <a:r>
              <a:rPr lang="cs-CZ" dirty="0">
                <a:cs typeface="Times New Roman" pitchFamily="18" charset="0"/>
              </a:rPr>
              <a:t>) – se stoupajícím podrážděním jednoho z partnerů vegetativního nervstva současně ubývá jeho dráždivosti.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Čím větší je podráždění vegetativního nervu v jednom směru, tím příznivější situace nastává pro uplatnění děje protichůdného, až konečně při předávkování podnětu dochází na efektoru k výsledku opačnému.</a:t>
            </a:r>
          </a:p>
          <a:p>
            <a:pPr eaLnBrk="1" hangingPunct="1">
              <a:buNone/>
            </a:pPr>
            <a:r>
              <a:rPr lang="cs-CZ" dirty="0">
                <a:cs typeface="Times New Roman" pitchFamily="18" charset="0"/>
              </a:rPr>
              <a:t>– týž fyzikální podnět může působit opačně, škodlivě – např. aplikace přiměřeného tepla – začervenání, příjemné, hladká pokožka; náhlé zvýšení teploty – zbělení, vazokonstrikce, husí kůže (předávkování)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Intenzita dráždivého podnětu závisí i na: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druh hmatu</a:t>
            </a:r>
            <a:endParaRPr lang="cs-CZ" dirty="0"/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síla provedení hmatu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rozsah jeho působení (plošně i do hloubky)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doba působení hmatu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doba trvání celé masáže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frekvence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→ celkový počet masážních procedur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>
                <a:cs typeface="Times New Roman" pitchFamily="18" charset="0"/>
              </a:rPr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sz="4000" u="sng" dirty="0">
                <a:solidFill>
                  <a:srgbClr val="7030A0"/>
                </a:solidFill>
                <a:cs typeface="Arial" charset="0"/>
              </a:rPr>
              <a:t>Zásady při dávkování RM</a:t>
            </a:r>
            <a:br>
              <a:rPr lang="cs-CZ" u="sng" dirty="0">
                <a:cs typeface="Arial" charset="0"/>
              </a:rPr>
            </a:br>
            <a:endParaRPr lang="cs-CZ" dirty="0"/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cs-CZ" dirty="0">
                <a:cs typeface="Arial" charset="0"/>
              </a:rPr>
              <a:t>ženy-citlivější na podněty RM než muži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>
                <a:cs typeface="Arial" charset="0"/>
              </a:rPr>
              <a:t>děti (obzvlášť batolata)-nejživější reakce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>
                <a:cs typeface="Arial" charset="0"/>
              </a:rPr>
              <a:t>osoby nad 30 let – středně intenzívní masáž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>
                <a:cs typeface="Arial" charset="0"/>
              </a:rPr>
              <a:t>nemocní od 20 let do 40 let – nejintenzivnější masáž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>
                <a:cs typeface="Arial" charset="0"/>
              </a:rPr>
              <a:t>atletická konstituce – mírnější tlak hmatů,masáž nemá vyvolávat pocit bolesti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>
                <a:cs typeface="Arial" charset="0"/>
              </a:rPr>
              <a:t>štíhlé, leptosomní osoby – intenzívní tlak, delší dobu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u všech typů platí – první sezení – menší síla, která plynule stoupá s počtem procedur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intenzitu ihned zmírnit, dojde-li z jakéhokoliv důvodu ke zhoršení stavu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intenzita síly hmatů: </a:t>
            </a:r>
          </a:p>
          <a:p>
            <a:pPr eaLnBrk="1" hangingPunct="1">
              <a:buNone/>
            </a:pPr>
            <a:r>
              <a:rPr lang="cs-CZ" dirty="0"/>
              <a:t>          u onemocnění srdce, žaludku, duodena a tenkého střeva – zcela bez vyvolání bolesti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		onemocnění cév, jater, žlučníku, revmatická onemocnění, postižení na hlavě – na hranici bolestivého pocitu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                                      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899592" y="43651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827584" y="53012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/>
              <a:t>		onemocnění dýchacích cest, močového a pohlavního ústrojí, tlustého střeva, páteře a kostí – lze překročit pocit bolesti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propracovávání jednotlivých vrstev – stejnoměrné zesilování intenzity tlaku s postupným pronikáním do hlubších vrstev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pro časnější a trvalejší výsledek je důležité systematické odstraňování všech reflexních změn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místa maximálních změn – snížený tlak hmatů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827584" y="220486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povrchnější </a:t>
            </a:r>
            <a:r>
              <a:rPr lang="cs-CZ" dirty="0" err="1"/>
              <a:t>hyperalgické</a:t>
            </a:r>
            <a:r>
              <a:rPr lang="cs-CZ" dirty="0"/>
              <a:t> </a:t>
            </a:r>
            <a:r>
              <a:rPr lang="cs-CZ" dirty="0" err="1"/>
              <a:t>Headovy</a:t>
            </a:r>
            <a:r>
              <a:rPr lang="cs-CZ" dirty="0"/>
              <a:t> zóny – jemněji než v hlubších svalových zónách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tlak hmatů se zeslabuje směrem z </a:t>
            </a:r>
            <a:r>
              <a:rPr lang="cs-CZ" dirty="0" err="1"/>
              <a:t>kaudolaterálních</a:t>
            </a:r>
            <a:r>
              <a:rPr lang="cs-CZ" dirty="0"/>
              <a:t> ke </a:t>
            </a:r>
            <a:r>
              <a:rPr lang="cs-CZ" dirty="0" err="1"/>
              <a:t>kranioparavertebrálně</a:t>
            </a:r>
            <a:r>
              <a:rPr lang="cs-CZ" dirty="0"/>
              <a:t> ležícím částem trupu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doba trvání RM – 20 min., ale lze dle potřeby zkrátit (nežádoucí reaktivita u slabých podnětů) i prodloužit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   (vyvolání silnějších reakcí nebo slabší podněty, ale delší dobu)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frekvence – obden, ale lze i několikrát za den, popř. denně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počet masáží – nelze přesně stanovit (</a:t>
            </a:r>
            <a:r>
              <a:rPr lang="cs-CZ" dirty="0" err="1"/>
              <a:t>fční</a:t>
            </a:r>
            <a:r>
              <a:rPr lang="cs-CZ" dirty="0"/>
              <a:t> postižení – menší počet než u </a:t>
            </a:r>
            <a:r>
              <a:rPr lang="cs-CZ" dirty="0" err="1"/>
              <a:t>organic</a:t>
            </a:r>
            <a:r>
              <a:rPr lang="cs-CZ" dirty="0"/>
              <a:t>. on.) -</a:t>
            </a:r>
            <a:r>
              <a:rPr lang="cs-CZ" dirty="0" err="1"/>
              <a:t>nejč</a:t>
            </a:r>
            <a:r>
              <a:rPr lang="cs-CZ" dirty="0"/>
              <a:t>. 5 masáží, lékařská kontrola, ordinace dalšího postupu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RM provádět vždy ve stejnou denní dobu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dirty="0"/>
              <a:t>RM provádět v klidném prostředí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/>
          <a:lstStyle/>
          <a:p>
            <a:r>
              <a:rPr lang="cs-CZ" sz="4000" u="sng" dirty="0">
                <a:solidFill>
                  <a:srgbClr val="7030A0"/>
                </a:solidFill>
                <a:cs typeface="Times New Roman" pitchFamily="18" charset="0"/>
              </a:rPr>
              <a:t>Přesuny reflexů a jejich zrušení</a:t>
            </a:r>
            <a:br>
              <a:rPr lang="cs-CZ" sz="4000" u="sng" dirty="0">
                <a:solidFill>
                  <a:srgbClr val="7030A0"/>
                </a:solidFill>
                <a:cs typeface="Times New Roman" pitchFamily="18" charset="0"/>
              </a:rPr>
            </a:b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cs typeface="Times New Roman" pitchFamily="18" charset="0"/>
              </a:rPr>
              <a:t>v průběhu masáže nebo po provedení masáže  se mohou objevit obtíže ve vzdálených tkáních nebo orgánech, které před tím nebyly a zdánlivě nesouvisí s vlastním onemocněním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příčina: nedokonalé dávkování, při kterém dojde k podráždění vegetativního systému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Tyto jevy se označují jako „přesuny reflexů“</a:t>
            </a:r>
          </a:p>
          <a:p>
            <a:pPr eaLnBrk="1" hangingPunct="1">
              <a:buFont typeface="Wingdings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Přehled možných přesunů reflexů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masáž vedle 3. a 4. bederního obratle – bolesti směrem do DK – pocit mravenčení, dřevěnění, bodavé bolesti s lokalizací až v okolí kotníků a na chodidle – mizí po masáži krajiny mezi velkým trochanterem a sedacím hrbolem téže strany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masáž v bederních a v dolních hrudních segmentech </a:t>
            </a:r>
            <a:r>
              <a:rPr lang="cs-CZ" dirty="0" err="1"/>
              <a:t>paravertebrálně</a:t>
            </a:r>
            <a:r>
              <a:rPr lang="cs-CZ" dirty="0"/>
              <a:t> – pocit tupého tlaku až bolesti v močovém měchýři – mizí při tření v podbřišku a v průběhu slabin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1862"/>
          </a:xfrm>
        </p:spPr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437"/>
          </a:xfrm>
        </p:spPr>
        <p:txBody>
          <a:bodyPr/>
          <a:lstStyle/>
          <a:p>
            <a:pPr marL="514350" indent="-514350" algn="just" eaLnBrk="1" hangingPunct="1">
              <a:buFont typeface="Wingdings" pitchFamily="2" charset="2"/>
              <a:buChar char="Ø"/>
            </a:pPr>
            <a:r>
              <a:rPr lang="cs-CZ" dirty="0"/>
              <a:t>masáž mezi okrajem lopatky a páteří vlevo –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cs-CZ" dirty="0"/>
              <a:t>	- nepříjemné pocity v srdeční krajině imitující až anginózní záchvat – odstranění – propracování levé přední poloviny hrudníku s třením podél levého žeberního oblouku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cs-CZ" dirty="0"/>
              <a:t>   při jaterních a žlučníkových onemocněních –     </a:t>
            </a:r>
          </a:p>
          <a:p>
            <a:pPr algn="just" eaLnBrk="1" hangingPunct="1">
              <a:buNone/>
            </a:pPr>
            <a:r>
              <a:rPr lang="cs-CZ" dirty="0"/>
              <a:t>      důležité – nejdříve uvolnit RZ v níže ležících </a:t>
            </a:r>
          </a:p>
          <a:p>
            <a:pPr algn="just" eaLnBrk="1" hangingPunct="1">
              <a:buNone/>
            </a:pPr>
            <a:r>
              <a:rPr lang="cs-CZ" dirty="0"/>
              <a:t>      segmentech a potom promasírovat krajinu mezi </a:t>
            </a:r>
          </a:p>
          <a:p>
            <a:pPr algn="just" eaLnBrk="1" hangingPunct="1">
              <a:buNone/>
            </a:pPr>
            <a:r>
              <a:rPr lang="cs-CZ" dirty="0"/>
              <a:t>      páteří a okrajem pravé lopatky v rozsahu Th2-Th3 </a:t>
            </a:r>
          </a:p>
          <a:p>
            <a:pPr algn="just" eaLnBrk="1" hangingPunct="1">
              <a:buNone/>
            </a:pPr>
            <a:r>
              <a:rPr lang="cs-CZ" dirty="0"/>
              <a:t>      segmentu – při opomenutí – může dojít ke zhoršení </a:t>
            </a:r>
          </a:p>
          <a:p>
            <a:pPr algn="just" eaLnBrk="1" hangingPunct="1">
              <a:buNone/>
            </a:pPr>
            <a:r>
              <a:rPr lang="cs-CZ" dirty="0"/>
              <a:t>      stávajících potíží – jejich odstranění – energický   </a:t>
            </a:r>
          </a:p>
          <a:p>
            <a:pPr algn="just" eaLnBrk="1" hangingPunct="1">
              <a:buNone/>
            </a:pPr>
            <a:r>
              <a:rPr lang="cs-CZ" dirty="0"/>
              <a:t>      výtěr v průběhu pravého žeber. oblouku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cs-CZ" dirty="0"/>
          </a:p>
          <a:p>
            <a:pPr marL="514350" indent="-514350" eaLnBrk="1" hangingPunct="1">
              <a:buNone/>
            </a:pPr>
            <a:endParaRPr lang="cs-CZ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dirty="0"/>
              <a:t>REFLEXNÍ MASÁŽ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charakteristický znak – podráždění kůže a podkoží pomalu přejíždějícím a různě hluboko do kůže vtlačovaným prstem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 err="1"/>
              <a:t>Vogler</a:t>
            </a:r>
            <a:r>
              <a:rPr lang="cs-CZ" dirty="0"/>
              <a:t> a Kraus – „Masáž periostu“ (1953) – na periost vhodných kostních ploch vykonávají mezičlánkovým kloubem nebo bříškem prstu různě intenzívní bodový tlak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 err="1"/>
              <a:t>Gläser</a:t>
            </a:r>
            <a:r>
              <a:rPr lang="cs-CZ" dirty="0"/>
              <a:t> a </a:t>
            </a:r>
            <a:r>
              <a:rPr lang="cs-CZ" dirty="0" err="1"/>
              <a:t>Dalicho</a:t>
            </a:r>
            <a:r>
              <a:rPr lang="cs-CZ" dirty="0"/>
              <a:t> – „Segmentová masáž“ (1952) – masážní technika postihující současně všechny tkáňové vrstvy dosažitelné z povrchu těla - ovlivnění najednou reflexních změn jak v kůži, podkoží, na fascii a ve svalu, tak změny na periostu vhodných kostních ploch</a:t>
            </a:r>
          </a:p>
          <a:p>
            <a:pPr eaLnBrk="1" hangingPunct="1">
              <a:buFont typeface="Wingdings" pitchFamily="2" charset="2"/>
              <a:buChar char="Ø"/>
            </a:pPr>
            <a:endParaRPr lang="cs-CZ" dirty="0"/>
          </a:p>
          <a:p>
            <a:pPr eaLnBrk="1" hangingPunct="1"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masáž v axilární části hřebene lopatky – pocit mravenčení až dřevěnění HK vyzařující až do ruky – ovlivnění – intenzivní masáž v oblasti axily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při žaludečních obtížích – masáž maximálního bodu nad hřebenem lopatky vlevo až po uvolnění svalových </a:t>
            </a:r>
            <a:r>
              <a:rPr lang="cs-CZ" dirty="0" err="1"/>
              <a:t>hypertonů</a:t>
            </a:r>
            <a:r>
              <a:rPr lang="cs-CZ" dirty="0"/>
              <a:t> pod hřebenem – jinak může dojít k výraznému zhoršení žaludečních obtíží – jejich odstranění – tření podél levého žeberního oblouku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/>
              <a:t>	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příliš energická masáž sterna a chrupavčitých úponů žeber – pocit sucha v ústech, žízeň až sevření hrdla – odstranění – hluboké tření okolo 7. krč. obratle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masáž horní části zad, šíje a v týle – napětí na krku a hrudníku, zejm. v úhlu mezi klíčkem a sternem – odstranění – tření nebo plošná vibrace na přední straně hrudníku</a:t>
            </a:r>
          </a:p>
          <a:p>
            <a:pPr eaLnBrk="1" hangingPunct="1">
              <a:buFont typeface="Wingdings" pitchFamily="2" charset="2"/>
              <a:buChar char="ü"/>
            </a:pPr>
            <a:endParaRPr lang="cs-CZ" dirty="0"/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masáž šíjové svaloviny a laterálních částí krčních segmentů – bolest hlavy, závratě, pocit stísněnosti až mdloba – odstranění – plochý výtěr přes víčka a v průběhu snopců m. </a:t>
            </a:r>
            <a:r>
              <a:rPr lang="cs-CZ" dirty="0" err="1"/>
              <a:t>frontalis</a:t>
            </a:r>
            <a:endParaRPr lang="cs-CZ" dirty="0"/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intenzívní masáž v 6. až 9. mezižebří vlevo – srdeční obtíže – odstranění – tření podél levého žeberního oblouku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po masáži aplikované pro obstipaci při předávkovaném tření bochánků v Th10-Th12 – nutkání na močení až 2 hod., ojediněle krátkodobé krvácení do střeva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masáž v okolí sedacího hrbolu – lumbální bolesti </a:t>
            </a:r>
            <a:r>
              <a:rPr lang="cs-CZ" dirty="0" err="1"/>
              <a:t>diskogenního</a:t>
            </a:r>
            <a:r>
              <a:rPr lang="cs-CZ" dirty="0"/>
              <a:t> rázu – odstranění – masáž v kořenové lumbální oblasti</a:t>
            </a:r>
          </a:p>
          <a:p>
            <a:pPr eaLnBrk="1" hangingPunct="1">
              <a:buFont typeface="Wingdings" pitchFamily="2" charset="2"/>
              <a:buChar char="Ø"/>
            </a:pPr>
            <a:endParaRPr lang="cs-CZ" dirty="0"/>
          </a:p>
          <a:p>
            <a:pPr eaLnBrk="1" hangingPunct="1"/>
            <a:r>
              <a:rPr lang="cs-CZ" dirty="0"/>
              <a:t>Masáží neodstraněné RZ vyprovokujeme stejné orgánové obtíže, které byly před zahájením nebo na počátku léčby</a:t>
            </a:r>
          </a:p>
          <a:p>
            <a:pPr eaLnBrk="1" hangingPunct="1"/>
            <a:r>
              <a:rPr lang="cs-CZ" dirty="0"/>
              <a:t>Při dalším provádění masáže i po zaniknutí reflexních projevů může přibližně po dalších 5 procedurách vést k obnovení původních obtíží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pPr algn="ctr"/>
            <a:r>
              <a:rPr lang="cs-CZ" sz="4000" u="sng" dirty="0">
                <a:solidFill>
                  <a:srgbClr val="7030A0"/>
                </a:solidFill>
              </a:rPr>
              <a:t>Příprava masáže</a:t>
            </a:r>
            <a:br>
              <a:rPr lang="cs-CZ" u="sng" dirty="0"/>
            </a:br>
            <a:endParaRPr lang="cs-CZ" dirty="0"/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/>
              <a:t>pacient sedí nebo leží, podle typu sestavy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masážní stůl – pevný povrch, výška asi do poloviny stehen masírujícího, většina hmatů – zleva,proto světlo z boku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poloha vleže na břiše – nohy mimo stůl, HK volně podél těla dlaněmi vzhůru, hlava opřena o tvář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poloha vleže na zádech – mírná FLX DKK,popř. podloženy  válcovou podložkou, HKK volně podél těla, hlava mírně podložena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/>
              <a:t>poloha v sedě – výška sedačky – pac. se opírá celou plochou chodidel o podlahu, hýždě o něco přečnívají přes zadní okraj sedačky, HKK položeny na stehnech, hlava volně vzpřímena. Masírující sedí za pacientem, vzdálenost asi na polovinu délky svého předpažení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při pocení pacienta (nežádoucí skluz)– pokožku osušit lehkým přiložením ručníku, nestírat, ne froté ručník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ctr"/>
            <a:r>
              <a:rPr lang="cs-CZ" sz="4000" u="sng" dirty="0">
                <a:solidFill>
                  <a:srgbClr val="7030A0"/>
                </a:solidFill>
              </a:rPr>
              <a:t>Vyhledávání reflexních projevů</a:t>
            </a:r>
            <a:br>
              <a:rPr lang="cs-CZ" u="sng" dirty="0"/>
            </a:br>
            <a:endParaRPr lang="cs-CZ" dirty="0"/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/>
              <a:t>základní předpoklad účinnosti RM = zjištění a zhodnocení povrchových reflexních projevů před každou masáží – zjišťujeme jejich druh, lokalizaci, rozsah a intenzitu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RZ se vyskytují ve všech vrstvách, proto vyšetřujeme kůži, podkožní vazivo, fascie, sval i periost</a:t>
            </a:r>
          </a:p>
          <a:p>
            <a:pPr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                             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Viditelné změny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Nacházíme hlavně na zadní ploše trupu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Všímáme si </a:t>
            </a:r>
          </a:p>
          <a:p>
            <a:pPr>
              <a:buNone/>
            </a:pPr>
            <a:r>
              <a:rPr lang="cs-CZ" dirty="0"/>
              <a:t>    - barvy kůže – nažloutlá, bledší než okolní, zarůžovělá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/>
              <a:t>lesku – mdlý, zašlý, suchá kůže, zapocená kůže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povaze rohové vrstvy – různě napjatá až šupinovitá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anatomického profilu povrchu – různé </a:t>
            </a:r>
            <a:r>
              <a:rPr lang="cs-CZ" dirty="0" err="1"/>
              <a:t>vtaženiny</a:t>
            </a:r>
            <a:r>
              <a:rPr lang="cs-CZ" dirty="0"/>
              <a:t> (provazcovité, pruhovité), plošné </a:t>
            </a:r>
            <a:r>
              <a:rPr lang="cs-CZ" dirty="0" err="1"/>
              <a:t>vklesliny</a:t>
            </a:r>
            <a:r>
              <a:rPr lang="cs-CZ" dirty="0"/>
              <a:t>, </a:t>
            </a:r>
            <a:r>
              <a:rPr lang="cs-CZ" dirty="0" err="1"/>
              <a:t>prominující</a:t>
            </a:r>
            <a:r>
              <a:rPr lang="cs-CZ" dirty="0"/>
              <a:t> plošné hrbolky (bochánky)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svalových atrofií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kostních změn (zejména při páteři)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svalků po frakturách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malformací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19894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Vyšetření pohmatem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/>
              <a:t>větší význam než změny  viditelné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/>
              <a:t>Pohmatově nacházíme zvýšení rezistence postihující kůži, podkoží, svalstvo, popř. hlubší vazivové tkáně i periost</a:t>
            </a:r>
          </a:p>
          <a:p>
            <a:pPr>
              <a:buFont typeface="Wingdings" pitchFamily="2" charset="2"/>
              <a:buChar char="ü"/>
            </a:pPr>
            <a:endParaRPr lang="cs-CZ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cs-CZ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Vyšetření kůže a podkoží</a:t>
            </a:r>
          </a:p>
          <a:p>
            <a:pPr lvl="1">
              <a:buFont typeface="Wingdings" pitchFamily="2" charset="2"/>
              <a:buChar char="v"/>
            </a:pPr>
            <a:r>
              <a:rPr lang="cs-CZ" dirty="0"/>
              <a:t>velmi jemná povrchní palpace bříšky prstů - dosažení </a:t>
            </a:r>
          </a:p>
          <a:p>
            <a:pPr lvl="1">
              <a:buFont typeface="Wingdings 2" pitchFamily="18" charset="2"/>
              <a:buNone/>
            </a:pPr>
            <a:r>
              <a:rPr lang="cs-CZ" dirty="0"/>
              <a:t>	mírného tlaku přiložením celé dlaně ruky + lehké ohnutí </a:t>
            </a:r>
          </a:p>
          <a:p>
            <a:pPr lvl="1">
              <a:buFont typeface="Wingdings 2" pitchFamily="18" charset="2"/>
              <a:buNone/>
            </a:pPr>
            <a:r>
              <a:rPr lang="cs-CZ" dirty="0"/>
              <a:t>   hmatajících prstů</a:t>
            </a:r>
          </a:p>
          <a:p>
            <a:pPr lvl="1">
              <a:buFont typeface="Wingdings 2" pitchFamily="18" charset="2"/>
              <a:buNone/>
            </a:pPr>
            <a:r>
              <a:rPr lang="cs-CZ" dirty="0"/>
              <a:t>   - zvýšené napětí se projevuje jako měkká </a:t>
            </a:r>
            <a:r>
              <a:rPr lang="cs-CZ" dirty="0" err="1"/>
              <a:t>prohmátnutelná</a:t>
            </a:r>
            <a:r>
              <a:rPr lang="cs-CZ" dirty="0"/>
              <a:t> rezistence (jako odpor pěnové pryže)</a:t>
            </a:r>
          </a:p>
          <a:p>
            <a:pPr lvl="1">
              <a:buFont typeface="Wingdings 2" pitchFamily="18" charset="2"/>
              <a:buNone/>
            </a:pPr>
            <a:endParaRPr lang="cs-CZ" dirty="0"/>
          </a:p>
          <a:p>
            <a:pPr lvl="1">
              <a:buFont typeface="Wingdings 2" pitchFamily="18" charset="2"/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886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/>
              <a:t>RZ můžeme vyhmatávat i tzv. diagnostickým hmatem</a:t>
            </a:r>
          </a:p>
          <a:p>
            <a:pPr>
              <a:buFont typeface="Wingdings 2" pitchFamily="18" charset="2"/>
              <a:buNone/>
            </a:pPr>
            <a:endParaRPr lang="cs-CZ" dirty="0"/>
          </a:p>
        </p:txBody>
      </p:sp>
      <p:pic>
        <p:nvPicPr>
          <p:cNvPr id="67588" name="Obrázek 3" descr="Barunka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2070628"/>
            <a:ext cx="5617170" cy="455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sz="4000" u="sng" dirty="0">
                <a:solidFill>
                  <a:srgbClr val="7030A0"/>
                </a:solidFill>
              </a:rPr>
              <a:t>Anatomicko-fyziologické podklady reflexního působení</a:t>
            </a:r>
            <a:br>
              <a:rPr lang="cs-CZ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funkce NS – zajištění vztahů mezi organismem a zevním prostředím a vztahů všech částí uvnitř organismu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dirty="0"/>
              <a:t>NS – ústřední (centrální) - mozek, mícha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/>
              <a:t>	      - obvodová  (periferní), zprostředkovává spojení center s periferií), má 2 skupiny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u="sng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u="sng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/>
              <a:t>do kůže mírně vtlačeným 3.prstem provádíme pomalý tangenciálně směřující tah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před prstem ustupuje kožní řasa – cítíme hladké klouzání po spodině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místo RZ – změna v posunu kožní řasy i v pocitu klouzání </a:t>
            </a:r>
            <a:r>
              <a:rPr lang="cs-CZ" dirty="0">
                <a:cs typeface="Times New Roman" pitchFamily="18" charset="0"/>
              </a:rPr>
              <a:t>→ pružná, ustupující řasa se rozpadne do plochých vrásek, v prstu pocit zřetelného odporu tkáně proti spodině brzdícího posun a pocit přejíždění po tupém struhadle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cs typeface="Times New Roman" pitchFamily="18" charset="0"/>
              </a:rPr>
              <a:t>pocit nemocného </a:t>
            </a:r>
            <a:r>
              <a:rPr lang="cs-CZ" dirty="0"/>
              <a:t>→ škrábnutí nehtem,špendlíkem až říznutí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886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/>
              <a:t>pocit říznutí je lokalizován více do hloubky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místo mimořádného napětí </a:t>
            </a:r>
            <a:r>
              <a:rPr lang="cs-CZ" dirty="0">
                <a:cs typeface="Times New Roman" pitchFamily="18" charset="0"/>
              </a:rPr>
              <a:t>→ kůži s podkožím nelze proti fascii posunovat vůbec → pokud necháme prst za stálého tlaku zabořen v kůži → po chvíli uvolnění podkoží od spodiny → někdy slyšitelné slabé mlasknutí → obnovení pohyblivosti charakteru zvrásnění, ne elastické kožní řasy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cs typeface="Times New Roman" pitchFamily="18" charset="0"/>
              </a:rPr>
              <a:t>pozor – diagnostický hmat v dolní bederní páteři – někdy se nedaří vyvolat kožní řasu, ale jen mírné zvrásnění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cs typeface="Times New Roman" pitchFamily="18" charset="0"/>
              </a:rPr>
              <a:t>tato RZ bývá např. při zvětšené bederní lordóze v poloze v leže na břiše 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Prohmatávání tkáně mezi palcem a ukazovákem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oba prsty uchopí kůži s podkožím, mírně ji vyzdvihnou a lehkým stisknutím prohmátnou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místo RZ </a:t>
            </a:r>
            <a:r>
              <a:rPr lang="cs-CZ" dirty="0">
                <a:cs typeface="Times New Roman" pitchFamily="18" charset="0"/>
              </a:rPr>
              <a:t>→ dokonalé prohmátnutí se nepodaří (kůži se nepovede oddálit od spodiny)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cs typeface="Times New Roman" pitchFamily="18" charset="0"/>
              </a:rPr>
              <a:t>RZ v kůži a podkoží – bývají plošně největší (hodně maximálních okrsků, občas maximální oblasti)</a:t>
            </a: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75878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26375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Změny ve svalstvu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využíváme větší tlak než při palpaci kůže a podkoží, opření o celou dlaň,větší FX prstů, pronikání ke svalu musí být pozvolné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 místě RZ </a:t>
            </a:r>
            <a:r>
              <a:rPr lang="cs-CZ" dirty="0">
                <a:cs typeface="Times New Roman" pitchFamily="18" charset="0"/>
              </a:rPr>
              <a:t>→ zvýšené napětí (tuhý plošný odpor), převládá typ max. bodů až okrsků; mají paralelní průběh ve směru sv. snopců v síle jako stéblo až tužka, v délce až několik cm, někdy jsou okrouhlé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cs typeface="Times New Roman" pitchFamily="18" charset="0"/>
              </a:rPr>
              <a:t>při palpaci – bolestivost, zatvrdliny před prstem neuhýbají x zatvrdliny - </a:t>
            </a:r>
            <a:r>
              <a:rPr lang="cs-CZ" dirty="0" err="1">
                <a:cs typeface="Times New Roman" pitchFamily="18" charset="0"/>
              </a:rPr>
              <a:t>myogelózy</a:t>
            </a:r>
            <a:r>
              <a:rPr lang="cs-CZ" dirty="0">
                <a:cs typeface="Times New Roman" pitchFamily="18" charset="0"/>
              </a:rPr>
              <a:t> (degenerativní změny, ohraničené, méně citlivé, při kolmé palpaci uhýbají)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3870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/>
              <a:t>palpaci ve svalech – tlak zvětšovat pozvolně, lze oddálit dlaň od povrchu těla a druhou ruku přiložit na hřbet ruky palpující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 algn="ctr">
              <a:buFont typeface="Wingdings 2" pitchFamily="18" charset="2"/>
              <a:buNone/>
            </a:pP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Změny na periostu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zjišťujeme na dostupných kostních plochách tvrdou palpací několika ohnutými prsty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Vyhledáváme místa s nejbolestivějším periostem, většinou typ max. bodů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při RM segmentové a vazivové se neprovádí</a:t>
            </a:r>
          </a:p>
          <a:p>
            <a:pPr algn="ctr">
              <a:buFont typeface="Wingdings 2" pitchFamily="18" charset="2"/>
              <a:buNone/>
            </a:pPr>
            <a:endParaRPr lang="cs-CZ" u="sng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886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/>
              <a:t>Při všech popsaných vyšetřeních je důležité porovnávat zjištěné změny s okolní nepostiženou tkání.</a:t>
            </a:r>
          </a:p>
          <a:p>
            <a:pPr>
              <a:buFont typeface="Wingdings 2" pitchFamily="18" charset="2"/>
              <a:buNone/>
            </a:pPr>
            <a:endParaRPr lang="cs-CZ" b="1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I pacient tak má možnost srovnávat pocity vyvolané pohmatem.</a:t>
            </a:r>
          </a:p>
          <a:p>
            <a:pPr>
              <a:buFont typeface="Wingdings 2" pitchFamily="18" charset="2"/>
              <a:buNone/>
            </a:pPr>
            <a:endParaRPr lang="cs-CZ" b="1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Palpaci provádět nejdříve při páteře ve směru od křížové kosti k šíji, teprve potom více do stran a periférie segmentu.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19894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Zjištění citlivosti a vazomotorických projevů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má pomocný význam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význam při potvrzení výskytu max. kožních změn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kožní citlivost zkoušíme přejetím kůže špendlíkovou hlavičkou 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hlubší citlivost zkoušíme přejetím povrchu prsty s využitím většího tlaku nebo místní palpací</a:t>
            </a:r>
          </a:p>
          <a:p>
            <a:pPr>
              <a:buFont typeface="Wingdings 2" pitchFamily="18" charset="2"/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Vazomotorickým projevem je </a:t>
            </a:r>
            <a:r>
              <a:rPr lang="cs-CZ" dirty="0" err="1"/>
              <a:t>dermografismus</a:t>
            </a:r>
            <a:r>
              <a:rPr lang="cs-CZ" dirty="0"/>
              <a:t> - bělavá čára, která vzápětí zrůžoví)</a:t>
            </a:r>
          </a:p>
          <a:p>
            <a:pPr>
              <a:buFont typeface="Wingdings 2" pitchFamily="18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19894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/>
              <a:t>místo RZ – </a:t>
            </a:r>
            <a:r>
              <a:rPr lang="cs-CZ" dirty="0" err="1"/>
              <a:t>dermografia</a:t>
            </a:r>
            <a:r>
              <a:rPr lang="cs-CZ" dirty="0"/>
              <a:t> rubra (výrazné zčervenání)</a:t>
            </a:r>
          </a:p>
          <a:p>
            <a:pPr>
              <a:buFont typeface="Wingdings 2" pitchFamily="18" charset="2"/>
              <a:buNone/>
            </a:pPr>
            <a:r>
              <a:rPr lang="cs-CZ" dirty="0"/>
              <a:t>		         - </a:t>
            </a:r>
            <a:r>
              <a:rPr lang="cs-CZ" dirty="0" err="1"/>
              <a:t>dermografia</a:t>
            </a:r>
            <a:r>
              <a:rPr lang="cs-CZ" dirty="0"/>
              <a:t> alba (bílý </a:t>
            </a:r>
            <a:r>
              <a:rPr lang="cs-CZ" dirty="0" err="1"/>
              <a:t>dermografismus</a:t>
            </a:r>
            <a:r>
              <a:rPr lang="cs-CZ" dirty="0"/>
              <a:t> –   </a:t>
            </a:r>
          </a:p>
          <a:p>
            <a:pPr>
              <a:buFont typeface="Wingdings 2" pitchFamily="18" charset="2"/>
              <a:buNone/>
            </a:pPr>
            <a:r>
              <a:rPr lang="cs-CZ" dirty="0"/>
              <a:t>     		vazokonstrikce)</a:t>
            </a:r>
          </a:p>
          <a:p>
            <a:pPr>
              <a:buFont typeface="Wingdings 2" pitchFamily="18" charset="2"/>
              <a:buNone/>
            </a:pPr>
            <a:r>
              <a:rPr lang="cs-CZ" dirty="0"/>
              <a:t>		         - </a:t>
            </a:r>
            <a:r>
              <a:rPr lang="cs-CZ" dirty="0" err="1"/>
              <a:t>dermografia</a:t>
            </a:r>
            <a:r>
              <a:rPr lang="cs-CZ" dirty="0"/>
              <a:t> </a:t>
            </a:r>
            <a:r>
              <a:rPr lang="cs-CZ" dirty="0" err="1"/>
              <a:t>elevata</a:t>
            </a:r>
            <a:r>
              <a:rPr lang="cs-CZ" dirty="0"/>
              <a:t> (plošný otok nebo </a:t>
            </a:r>
          </a:p>
          <a:p>
            <a:pPr>
              <a:buFont typeface="Wingdings 2" pitchFamily="18" charset="2"/>
              <a:buNone/>
            </a:pPr>
            <a:r>
              <a:rPr lang="cs-CZ" dirty="0"/>
              <a:t>			pupen) – výrazná reakce, může přetrvávat i </a:t>
            </a:r>
          </a:p>
          <a:p>
            <a:pPr>
              <a:buFont typeface="Wingdings 2" pitchFamily="18" charset="2"/>
              <a:buNone/>
            </a:pPr>
            <a:r>
              <a:rPr lang="cs-CZ" dirty="0"/>
              <a:t>			několik hod.</a:t>
            </a:r>
          </a:p>
          <a:p>
            <a:pPr>
              <a:buFont typeface="Wingdings 2" pitchFamily="18" charset="2"/>
              <a:buNone/>
            </a:pPr>
            <a:endParaRPr lang="cs-CZ" dirty="0"/>
          </a:p>
          <a:p>
            <a:pPr algn="ctr">
              <a:buFont typeface="Wingdings 2" pitchFamily="18" charset="2"/>
              <a:buNone/>
            </a:pP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Vyšetření přístrojem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odlišné hodnoty kožních teplot, kožní perspirace a potivosti, změny v elektrickém kožním odporu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 eaLnBrk="1" hangingPunct="1"/>
            <a:endParaRPr lang="cs-CZ" sz="4000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 a)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mozkomíšní nervy </a:t>
            </a:r>
            <a:r>
              <a:rPr lang="cs-CZ" dirty="0"/>
              <a:t>– cerebrospinální - 12 párů mozkových nervů a 32 párů míšních nervů buď senzitivních nebo motorických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b)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vegetativní nervy </a:t>
            </a:r>
            <a:r>
              <a:rPr lang="cs-CZ" dirty="0"/>
              <a:t>– sympatikus (</a:t>
            </a:r>
            <a:r>
              <a:rPr lang="cs-CZ" dirty="0" err="1"/>
              <a:t>adrenergní</a:t>
            </a:r>
            <a:r>
              <a:rPr lang="cs-CZ" dirty="0"/>
              <a:t> vlákna)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				      - parasympatikus (</a:t>
            </a:r>
            <a:r>
              <a:rPr lang="cs-CZ" dirty="0" err="1"/>
              <a:t>cholinergní</a:t>
            </a:r>
            <a:r>
              <a:rPr lang="cs-CZ" dirty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                                          vlákna)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	- vedou k hladké svalovině útrob, povrchu těla, ke žlázám, k cévám, k srdeční svalovině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všechny části NS jsou ve vzájemných funkčních i morfologických vztazích, jsou na sobě životně závislé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</p:txBody>
      </p:sp>
    </p:spTree>
  </p:cSld>
  <p:clrMapOvr>
    <a:masterClrMapping/>
  </p:clrMapOvr>
  <p:transition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 flipV="1">
            <a:off x="457200" y="404664"/>
            <a:ext cx="8229600" cy="300186"/>
          </a:xfrm>
        </p:spPr>
        <p:txBody>
          <a:bodyPr/>
          <a:lstStyle/>
          <a:p>
            <a:pPr algn="ctr" eaLnBrk="1" hangingPunct="1"/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dirty="0"/>
              <a:t>na řídící činnosti NS se podílí i látkové řízení (chemické) – schopnost některých chemických látek změnit činnost určitých buněk a orgánů (nejdůležitější jsou hormony)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reflex</a:t>
            </a:r>
            <a:r>
              <a:rPr lang="cs-CZ" dirty="0"/>
              <a:t> – podnět (zvenku nebo z útrob) podráždí receptor – vzruch postupuje nervem k vyšším nervovým centrům = dostředivá dráha (centripetální), opačným směrem jde dráha odstředivá (centrifugální) – vzruch postupuje k periferii (sval, žláza, orgán) výkonný orgán (efektor)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nervy vegetativní </a:t>
            </a:r>
            <a:r>
              <a:rPr lang="cs-CZ" dirty="0"/>
              <a:t>– průběh nerv. vláken je několikrát přerušen uzlinami (gangliemi), vlákna končí v buněčných stěnách orgánů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7740352" y="37890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sz="4000" dirty="0">
                <a:solidFill>
                  <a:srgbClr val="7030A0"/>
                </a:solidFill>
              </a:rPr>
              <a:t>Vegetativní NS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/>
              <a:t>vegetativní NS zajišťuje chod životně důležitých dějů v org. – krevní oběh, trávení, látkovou výměnu atd. bez vlivů naší vůle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/>
              <a:t>sympatikus – výstup 1.hrudní až 3.bederní obratel z páteře cestou míšních nervů,po krátkém společném průběhu vstupují do vegetativních ganglií, uložených po obou stranách a po celé délce páteře a jsou navzájem propojena (podélně i příčně) </a:t>
            </a:r>
            <a:r>
              <a:rPr lang="cs-CZ">
                <a:cs typeface="Times New Roman" pitchFamily="18" charset="0"/>
              </a:rPr>
              <a:t>→ kmen sympatiku, odtud pokračují do periferie (do průběhu této části jsou vložena ganglia, tzv.paraganglia)</a:t>
            </a:r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istický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istický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1244</TotalTime>
  <Words>3054</Words>
  <Application>Microsoft Office PowerPoint</Application>
  <PresentationFormat>Předvádění na obrazovce (4:3)</PresentationFormat>
  <Paragraphs>356</Paragraphs>
  <Slides>67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4" baseType="lpstr">
      <vt:lpstr>Arial</vt:lpstr>
      <vt:lpstr>Calibri</vt:lpstr>
      <vt:lpstr>Constantia</vt:lpstr>
      <vt:lpstr>Times New Roman</vt:lpstr>
      <vt:lpstr>Wingdings</vt:lpstr>
      <vt:lpstr>Wingdings 2</vt:lpstr>
      <vt:lpstr>Tok</vt:lpstr>
      <vt:lpstr>REFLEXNÍ MASÁŽ</vt:lpstr>
      <vt:lpstr> Vznik a vývoj reflexní masáže </vt:lpstr>
      <vt:lpstr>REFLEXNÍ MASÁŽ</vt:lpstr>
      <vt:lpstr>REFLEXNÍ MASÁŽ</vt:lpstr>
      <vt:lpstr>REFLEXNÍ MASÁŽ</vt:lpstr>
      <vt:lpstr>Anatomicko-fyziologické podklady reflexního působení </vt:lpstr>
      <vt:lpstr>Prezentace aplikace PowerPoint</vt:lpstr>
      <vt:lpstr>Prezentace aplikace PowerPoint</vt:lpstr>
      <vt:lpstr>Vegetativní NS</vt:lpstr>
      <vt:lpstr>Prezentace aplikace PowerPoint</vt:lpstr>
      <vt:lpstr>Vegetativní nervový systém</vt:lpstr>
      <vt:lpstr>Prezentace aplikace PowerPoint</vt:lpstr>
      <vt:lpstr>REFLEXNÍ MASÁŽ</vt:lpstr>
      <vt:lpstr>REFLEXNÍ MASÁŽ</vt:lpstr>
      <vt:lpstr>REFLEXNÍ MASÁŽ</vt:lpstr>
      <vt:lpstr>REFLEXNÍ MASÁŽ</vt:lpstr>
      <vt:lpstr>REFLEXNÍ MASÁŽ</vt:lpstr>
      <vt:lpstr>REFLEXNÍ MASÁŽ</vt:lpstr>
      <vt:lpstr>Segmentová kožní inervace </vt:lpstr>
      <vt:lpstr>Segmentová kožní inervace </vt:lpstr>
      <vt:lpstr>Segmentová kožní inervace </vt:lpstr>
      <vt:lpstr>Nervová zásobení jednotlivých útrobních orgánů</vt:lpstr>
      <vt:lpstr>Prezentace aplikace PowerPoint</vt:lpstr>
      <vt:lpstr>REFLEXNÍ ZMĚNY</vt:lpstr>
      <vt:lpstr>  Lokalizace reflexních změn </vt:lpstr>
      <vt:lpstr>Prezentace aplikace PowerPoint</vt:lpstr>
      <vt:lpstr>Onemocnění srdce</vt:lpstr>
      <vt:lpstr>Prezentace aplikace PowerPoint</vt:lpstr>
      <vt:lpstr>Onemocnění žlučníku, žlučových cest a jater</vt:lpstr>
      <vt:lpstr>Význam reflexních projevů </vt:lpstr>
      <vt:lpstr>Technika reflexní masáže (RM) </vt:lpstr>
      <vt:lpstr>Technika reflexní masáže (RM)</vt:lpstr>
      <vt:lpstr>Indikace RM </vt:lpstr>
      <vt:lpstr>Indikace RM</vt:lpstr>
      <vt:lpstr>Indikace RM</vt:lpstr>
      <vt:lpstr>Indikace RM</vt:lpstr>
      <vt:lpstr>Indikace RM</vt:lpstr>
      <vt:lpstr>Kontraindikace RM </vt:lpstr>
      <vt:lpstr>Dávkování RM </vt:lpstr>
      <vt:lpstr>Prezentace aplikace PowerPoint</vt:lpstr>
      <vt:lpstr>Prezentace aplikace PowerPoint</vt:lpstr>
      <vt:lpstr>Zásady při dávkování RM </vt:lpstr>
      <vt:lpstr>Prezentace aplikace PowerPoint</vt:lpstr>
      <vt:lpstr>Prezentace aplikace PowerPoint</vt:lpstr>
      <vt:lpstr>Prezentace aplikace PowerPoint</vt:lpstr>
      <vt:lpstr>Prezentace aplikace PowerPoint</vt:lpstr>
      <vt:lpstr>Přesuny reflexů a jejich zrušení </vt:lpstr>
      <vt:lpstr>Přehled možných přesunů reflexů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Příprava masáže </vt:lpstr>
      <vt:lpstr>Prezentace aplikace PowerPoint</vt:lpstr>
      <vt:lpstr>Vyhledávání reflexních projevů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REFLEXNÍ MASÁŽ</dc:title>
  <dc:creator>Vechetovi</dc:creator>
  <cp:lastModifiedBy>Céline Pianelli</cp:lastModifiedBy>
  <cp:revision>128</cp:revision>
  <dcterms:created xsi:type="dcterms:W3CDTF">2011-09-30T13:06:27Z</dcterms:created>
  <dcterms:modified xsi:type="dcterms:W3CDTF">2017-09-26T18:25:17Z</dcterms:modified>
</cp:coreProperties>
</file>