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7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4" r:id="rId9"/>
    <p:sldId id="265" r:id="rId10"/>
    <p:sldId id="266" r:id="rId11"/>
    <p:sldId id="320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321" r:id="rId20"/>
    <p:sldId id="322" r:id="rId21"/>
    <p:sldId id="323" r:id="rId22"/>
    <p:sldId id="274" r:id="rId23"/>
    <p:sldId id="297" r:id="rId24"/>
    <p:sldId id="275" r:id="rId25"/>
    <p:sldId id="326" r:id="rId26"/>
    <p:sldId id="331" r:id="rId27"/>
    <p:sldId id="328" r:id="rId28"/>
    <p:sldId id="329" r:id="rId29"/>
    <p:sldId id="330" r:id="rId30"/>
    <p:sldId id="276" r:id="rId31"/>
    <p:sldId id="277" r:id="rId32"/>
    <p:sldId id="332" r:id="rId33"/>
    <p:sldId id="279" r:id="rId34"/>
    <p:sldId id="280" r:id="rId35"/>
    <p:sldId id="281" r:id="rId36"/>
    <p:sldId id="283" r:id="rId37"/>
    <p:sldId id="284" r:id="rId38"/>
    <p:sldId id="285" r:id="rId39"/>
    <p:sldId id="287" r:id="rId40"/>
    <p:sldId id="289" r:id="rId41"/>
    <p:sldId id="288" r:id="rId42"/>
    <p:sldId id="299" r:id="rId43"/>
    <p:sldId id="300" r:id="rId44"/>
    <p:sldId id="301" r:id="rId45"/>
    <p:sldId id="302" r:id="rId46"/>
    <p:sldId id="303" r:id="rId47"/>
    <p:sldId id="333" r:id="rId48"/>
    <p:sldId id="291" r:id="rId49"/>
    <p:sldId id="292" r:id="rId50"/>
    <p:sldId id="293" r:id="rId51"/>
    <p:sldId id="294" r:id="rId52"/>
    <p:sldId id="295" r:id="rId53"/>
    <p:sldId id="296" r:id="rId54"/>
    <p:sldId id="305" r:id="rId55"/>
    <p:sldId id="306" r:id="rId56"/>
    <p:sldId id="307" r:id="rId57"/>
    <p:sldId id="308" r:id="rId58"/>
    <p:sldId id="309" r:id="rId59"/>
    <p:sldId id="325" r:id="rId60"/>
    <p:sldId id="311" r:id="rId61"/>
    <p:sldId id="312" r:id="rId62"/>
    <p:sldId id="313" r:id="rId63"/>
    <p:sldId id="314" r:id="rId64"/>
    <p:sldId id="315" r:id="rId65"/>
    <p:sldId id="316" r:id="rId66"/>
    <p:sldId id="317" r:id="rId67"/>
    <p:sldId id="318" r:id="rId68"/>
  </p:sldIdLst>
  <p:sldSz cx="9144000" cy="6858000" type="screen4x3"/>
  <p:notesSz cx="6858000" cy="9144000"/>
  <p:defaultTextStyle>
    <a:defPPr>
      <a:defRPr lang="cs-CZ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9" autoAdjust="0"/>
    <p:restoredTop sz="94671" autoAdjust="0"/>
  </p:normalViewPr>
  <p:slideViewPr>
    <p:cSldViewPr>
      <p:cViewPr varScale="1">
        <p:scale>
          <a:sx n="82" d="100"/>
          <a:sy n="82" d="100"/>
        </p:scale>
        <p:origin x="1474" y="6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" Type="http://schemas.openxmlformats.org/officeDocument/2006/relationships/slide" Target="slides/slide6.xml"/><Relationship Id="rId71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tableStyles" Target="tableStyle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bg>
      <p:bgPr>
        <a:blipFill dpi="0" rotWithShape="0">
          <a:blip r:embed="rId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Nadpis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tIns="0" rIns="18288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cs-CZ"/>
              <a:t>Klepnutím lze upravit styl předlohy nadpisů.</a:t>
            </a:r>
            <a:endParaRPr lang="en-US"/>
          </a:p>
        </p:txBody>
      </p:sp>
      <p:sp>
        <p:nvSpPr>
          <p:cNvPr id="17" name="Podnadpis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cs-CZ"/>
              <a:t>Klepnutím lze upravit styl předlohy podnadpisů.</a:t>
            </a:r>
            <a:endParaRPr lang="en-US"/>
          </a:p>
        </p:txBody>
      </p:sp>
      <p:sp>
        <p:nvSpPr>
          <p:cNvPr id="4" name="Zástupný symbol pro datum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DC0A151-F2A5-4B1E-BB6E-10AA8DBC3B1C}" type="datetimeFigureOut">
              <a:rPr lang="cs-CZ"/>
              <a:pPr>
                <a:defRPr/>
              </a:pPr>
              <a:t>26. 9. 2017</a:t>
            </a:fld>
            <a:endParaRPr lang="cs-CZ"/>
          </a:p>
        </p:txBody>
      </p:sp>
      <p:sp>
        <p:nvSpPr>
          <p:cNvPr id="5" name="Zástupný symbol pro zápatí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6" name="Zástupný symbol pro číslo snímku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3CBDF27-2F8C-4EB8-B6A5-6B64424C533F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Klepnutím lze upravit styl předlohy nadpisů.</a:t>
            </a:r>
            <a:endParaRPr lang="en-US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/>
          </a:p>
        </p:txBody>
      </p:sp>
      <p:sp>
        <p:nvSpPr>
          <p:cNvPr id="4" name="Zástupný symbol pro datum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92213F8-A9DC-4E55-B7AC-0C9DCA68BE91}" type="datetimeFigureOut">
              <a:rPr lang="cs-CZ"/>
              <a:pPr>
                <a:defRPr/>
              </a:pPr>
              <a:t>26. 9. 2017</a:t>
            </a:fld>
            <a:endParaRPr lang="cs-CZ"/>
          </a:p>
        </p:txBody>
      </p:sp>
      <p:sp>
        <p:nvSpPr>
          <p:cNvPr id="5" name="Zástupný symbol pro zápatí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6" name="Zástupný symbol pro číslo snímku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DFCDB1B-88E5-4F2E-9150-7BECC0EEF295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bg>
      <p:bgPr>
        <a:blipFill dpi="0" rotWithShape="0">
          <a:blip r:embed="rId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tIns="0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cs-CZ"/>
              <a:t>Klepnutím lze upravit styl předlohy nadpisů.</a:t>
            </a:r>
            <a:endParaRPr lang="en-US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cs-CZ"/>
              <a:t>Klepnutím lze upravit styly předlohy textu.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954692F-472E-4CD7-A47B-3C87EAC930BF}" type="datetimeFigureOut">
              <a:rPr lang="cs-CZ"/>
              <a:pPr>
                <a:defRPr/>
              </a:pPr>
              <a:t>26. 9. 2017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F0A9752-AE19-4585-8113-260A54EBE93C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lang="cs-CZ"/>
              <a:t>Klepnutím lze upravit styl předlohy nadpisů.</a:t>
            </a:r>
            <a:endParaRPr lang="en-US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/>
          </a:p>
        </p:txBody>
      </p:sp>
      <p:sp>
        <p:nvSpPr>
          <p:cNvPr id="5" name="Zástupný symbol pro datum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16D4886-F1BA-4709-845E-2012A875D378}" type="datetimeFigureOut">
              <a:rPr lang="cs-CZ"/>
              <a:pPr>
                <a:defRPr/>
              </a:pPr>
              <a:t>26. 9. 2017</a:t>
            </a:fld>
            <a:endParaRPr lang="cs-CZ"/>
          </a:p>
        </p:txBody>
      </p:sp>
      <p:sp>
        <p:nvSpPr>
          <p:cNvPr id="6" name="Zástupný symbol pro zápatí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7" name="Zástupný symbol pro číslo snímku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A2E8074-DDB4-48B8-B240-48D7FC45C437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cs-CZ"/>
              <a:t>Klepnutím lze upravit styl předlohy nadpisů.</a:t>
            </a:r>
            <a:endParaRPr lang="en-US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cs-CZ"/>
              <a:t>Klepnutím lze upravit styly předlohy textu.</a:t>
            </a:r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cs-CZ"/>
              <a:t>Klepnutím lze upravit styly předlohy textu.</a:t>
            </a:r>
          </a:p>
        </p:txBody>
      </p:sp>
      <p:sp>
        <p:nvSpPr>
          <p:cNvPr id="5" name="Zástupný symbol pro obsah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/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/>
          </a:p>
        </p:txBody>
      </p:sp>
      <p:sp>
        <p:nvSpPr>
          <p:cNvPr id="7" name="Zástupný symbol pro datum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81E9295-3C59-456F-A009-9D91E8B41207}" type="datetimeFigureOut">
              <a:rPr lang="cs-CZ"/>
              <a:pPr>
                <a:defRPr/>
              </a:pPr>
              <a:t>26. 9. 2017</a:t>
            </a:fld>
            <a:endParaRPr lang="cs-CZ"/>
          </a:p>
        </p:txBody>
      </p:sp>
      <p:sp>
        <p:nvSpPr>
          <p:cNvPr id="8" name="Zástupný symbol pro zápatí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9" name="Zástupný symbol pro číslo snímku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1A2E072-F150-426C-9EDA-CBE47DBD9F4A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cs-CZ"/>
              <a:t>Klepnutím lze upravit styl předlohy nadpisů.</a:t>
            </a:r>
            <a:endParaRPr lang="en-US"/>
          </a:p>
        </p:txBody>
      </p:sp>
      <p:sp>
        <p:nvSpPr>
          <p:cNvPr id="3" name="Zástupný symbol pro datum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4611A33-A2DA-4905-934F-D3C850885009}" type="datetimeFigureOut">
              <a:rPr lang="cs-CZ"/>
              <a:pPr>
                <a:defRPr/>
              </a:pPr>
              <a:t>26. 9. 2017</a:t>
            </a:fld>
            <a:endParaRPr lang="cs-CZ"/>
          </a:p>
        </p:txBody>
      </p:sp>
      <p:sp>
        <p:nvSpPr>
          <p:cNvPr id="4" name="Zástupný symbol pro zápatí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5" name="Zástupný symbol pro číslo snímku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D4AA281-713F-46E1-B66B-89281037BF85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1D567C3-2F41-442F-A7A7-CEF5F6AC8F59}" type="datetimeFigureOut">
              <a:rPr lang="cs-CZ"/>
              <a:pPr>
                <a:defRPr/>
              </a:pPr>
              <a:t>26. 9. 2017</a:t>
            </a:fld>
            <a:endParaRPr lang="cs-CZ"/>
          </a:p>
        </p:txBody>
      </p:sp>
      <p:sp>
        <p:nvSpPr>
          <p:cNvPr id="3" name="Zástupný symbol pro zápatí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4" name="Zástupný symbol pro číslo snímku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030E40-5FEB-4D06-9038-8DD61E0A4C58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cs-CZ"/>
              <a:t>Klepnutím lze upravit styl předlohy nadpisů.</a:t>
            </a:r>
            <a:endParaRPr lang="en-US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/>
            <a:r>
              <a:rPr lang="cs-CZ"/>
              <a:t>Klepnutím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/>
          </a:p>
        </p:txBody>
      </p:sp>
      <p:sp>
        <p:nvSpPr>
          <p:cNvPr id="5" name="Zástupný symbol pro datum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86621B2-AF2D-4730-AECD-18F599EBB36A}" type="datetimeFigureOut">
              <a:rPr lang="cs-CZ"/>
              <a:pPr>
                <a:defRPr/>
              </a:pPr>
              <a:t>26. 9. 2017</a:t>
            </a:fld>
            <a:endParaRPr lang="cs-CZ"/>
          </a:p>
        </p:txBody>
      </p:sp>
      <p:sp>
        <p:nvSpPr>
          <p:cNvPr id="6" name="Zástupný symbol pro zápatí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7" name="Zástupný symbol pro číslo snímku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AC513CB-043F-4791-8242-09D51AC951D6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délník s odříznutým a zakulaceným jedním rohem 4"/>
          <p:cNvSpPr/>
          <p:nvPr/>
        </p:nvSpPr>
        <p:spPr>
          <a:xfrm rot="420000" flipV="1">
            <a:off x="3165475" y="1108075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" name="Pravoúhlý trojúhelník 5"/>
          <p:cNvSpPr/>
          <p:nvPr/>
        </p:nvSpPr>
        <p:spPr>
          <a:xfrm rot="420000" flipV="1">
            <a:off x="8004175" y="5359400"/>
            <a:ext cx="155575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7" name="Volný tvar 6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latin typeface="+mn-lt"/>
            </a:endParaRPr>
          </a:p>
        </p:txBody>
      </p:sp>
      <p:sp>
        <p:nvSpPr>
          <p:cNvPr id="8" name="Volný tvar 7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latin typeface="+mn-lt"/>
            </a:endParaRPr>
          </a:p>
        </p:txBody>
      </p:sp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lang="cs-CZ"/>
              <a:t>Klepnutím lze upravit styl předlohy nadpisů.</a:t>
            </a:r>
            <a:endParaRPr lang="en-US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cs-CZ"/>
              <a:t>Klepnutím lze upravit styly předlohy textu.</a:t>
            </a:r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cs-CZ" noProof="0"/>
              <a:t>Klepnutím na ikonu přidáte obrázek.</a:t>
            </a:r>
            <a:endParaRPr lang="en-US" noProof="0" dirty="0"/>
          </a:p>
        </p:txBody>
      </p:sp>
      <p:sp>
        <p:nvSpPr>
          <p:cNvPr id="9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E72BF20-A289-4417-ABD0-98D5777EFFB3}" type="datetimeFigureOut">
              <a:rPr lang="cs-CZ"/>
              <a:pPr>
                <a:defRPr/>
              </a:pPr>
              <a:t>26. 9. 2017</a:t>
            </a:fld>
            <a:endParaRPr lang="cs-CZ"/>
          </a:p>
        </p:txBody>
      </p:sp>
      <p:sp>
        <p:nvSpPr>
          <p:cNvPr id="10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11" name="Zástupný symbol pro číslo snímku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D626545-812F-4FD2-B067-27F30DC428E2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Klepnutím lze upravit styl předlohy nadpisů.</a:t>
            </a:r>
            <a:endParaRPr lang="en-US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/>
          </a:p>
        </p:txBody>
      </p:sp>
      <p:sp>
        <p:nvSpPr>
          <p:cNvPr id="4" name="Zástupný symbol pro datum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40CBBAB-7136-44A7-9C38-2AB0DE458AC1}" type="datetimeFigureOut">
              <a:rPr lang="cs-CZ"/>
              <a:pPr>
                <a:defRPr/>
              </a:pPr>
              <a:t>26. 9. 2017</a:t>
            </a:fld>
            <a:endParaRPr lang="cs-CZ"/>
          </a:p>
        </p:txBody>
      </p:sp>
      <p:sp>
        <p:nvSpPr>
          <p:cNvPr id="5" name="Zástupný symbol pro zápatí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6" name="Zástupný symbol pro číslo snímku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759C9DF-8172-4C0E-8124-1A56C1E802E2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lang="cs-CZ"/>
              <a:t>Klepnutím lze upravit styl předlohy nadpisů.</a:t>
            </a:r>
            <a:endParaRPr lang="en-US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/>
          </a:p>
        </p:txBody>
      </p:sp>
      <p:sp>
        <p:nvSpPr>
          <p:cNvPr id="4" name="Zástupný symbol pro datum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0A940F6-A2AA-4E41-A074-26725E44D052}" type="datetimeFigureOut">
              <a:rPr lang="cs-CZ"/>
              <a:pPr>
                <a:defRPr/>
              </a:pPr>
              <a:t>26. 9. 2017</a:t>
            </a:fld>
            <a:endParaRPr lang="cs-CZ"/>
          </a:p>
        </p:txBody>
      </p:sp>
      <p:sp>
        <p:nvSpPr>
          <p:cNvPr id="5" name="Zástupný symbol pro zápatí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6" name="Zástupný symbol pro číslo snímku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56876FC-3E48-4BAC-9CCD-B62D39FDFA56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Volný tvar 6"/>
          <p:cNvSpPr>
            <a:spLocks/>
          </p:cNvSpPr>
          <p:nvPr/>
        </p:nvSpPr>
        <p:spPr bwMode="auto">
          <a:xfrm>
            <a:off x="-9525" y="-7938"/>
            <a:ext cx="916305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latin typeface="+mn-lt"/>
            </a:endParaRPr>
          </a:p>
        </p:txBody>
      </p:sp>
      <p:sp>
        <p:nvSpPr>
          <p:cNvPr id="8" name="Volný tvar 7"/>
          <p:cNvSpPr>
            <a:spLocks/>
          </p:cNvSpPr>
          <p:nvPr/>
        </p:nvSpPr>
        <p:spPr bwMode="auto">
          <a:xfrm>
            <a:off x="4381500" y="-7938"/>
            <a:ext cx="47625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latin typeface="+mn-lt"/>
            </a:endParaRPr>
          </a:p>
        </p:txBody>
      </p:sp>
      <p:sp>
        <p:nvSpPr>
          <p:cNvPr id="1028" name="Zástupný symbol pro nadpis 8"/>
          <p:cNvSpPr>
            <a:spLocks noGrp="1"/>
          </p:cNvSpPr>
          <p:nvPr>
            <p:ph type="title"/>
          </p:nvPr>
        </p:nvSpPr>
        <p:spPr bwMode="auto">
          <a:xfrm>
            <a:off x="457200" y="704850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cs-CZ"/>
              <a:t>Klepnutím lze upravit styl předlohy nadpisů.</a:t>
            </a:r>
            <a:endParaRPr lang="en-US"/>
          </a:p>
        </p:txBody>
      </p:sp>
      <p:sp>
        <p:nvSpPr>
          <p:cNvPr id="1029" name="Zástupný symbol pro text 29"/>
          <p:cNvSpPr>
            <a:spLocks noGrp="1"/>
          </p:cNvSpPr>
          <p:nvPr>
            <p:ph type="body" idx="1"/>
          </p:nvPr>
        </p:nvSpPr>
        <p:spPr bwMode="auto">
          <a:xfrm>
            <a:off x="457200" y="1935163"/>
            <a:ext cx="8229600" cy="438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/>
          </a:p>
        </p:txBody>
      </p:sp>
      <p:sp>
        <p:nvSpPr>
          <p:cNvPr id="10" name="Zástupný symbol pro datum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pPr>
              <a:defRPr/>
            </a:pPr>
            <a:fld id="{7A53E6E8-60D3-4EC3-A676-C24AB50F3A6E}" type="datetimeFigureOut">
              <a:rPr lang="cs-CZ"/>
              <a:pPr>
                <a:defRPr/>
              </a:pPr>
              <a:t>26. 9. 2017</a:t>
            </a:fld>
            <a:endParaRPr lang="cs-CZ"/>
          </a:p>
        </p:txBody>
      </p:sp>
      <p:sp>
        <p:nvSpPr>
          <p:cNvPr id="22" name="Zástupný symbol pro zápatí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18" name="Zástupný symbol pro číslo snímku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pPr>
              <a:defRPr/>
            </a:pPr>
            <a:fld id="{8FE7B80B-7877-4CA3-8BC5-D2A06810073D}" type="slidenum">
              <a:rPr lang="cs-CZ"/>
              <a:pPr>
                <a:defRPr/>
              </a:pPr>
              <a:t>‹#›</a:t>
            </a:fld>
            <a:endParaRPr lang="cs-CZ"/>
          </a:p>
        </p:txBody>
      </p:sp>
      <p:grpSp>
        <p:nvGrpSpPr>
          <p:cNvPr id="1033" name="Skupina 1"/>
          <p:cNvGrpSpPr>
            <a:grpSpLocks/>
          </p:cNvGrpSpPr>
          <p:nvPr/>
        </p:nvGrpSpPr>
        <p:grpSpPr bwMode="auto">
          <a:xfrm>
            <a:off x="-19050" y="203200"/>
            <a:ext cx="9180513" cy="647700"/>
            <a:chOff x="-19045" y="216550"/>
            <a:chExt cx="9180548" cy="649224"/>
          </a:xfrm>
        </p:grpSpPr>
        <p:sp>
          <p:nvSpPr>
            <p:cNvPr id="12" name="Volný tvar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3" name="Volný tvar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91" r:id="rId1"/>
    <p:sldLayoutId id="2147483883" r:id="rId2"/>
    <p:sldLayoutId id="2147483892" r:id="rId3"/>
    <p:sldLayoutId id="2147483884" r:id="rId4"/>
    <p:sldLayoutId id="2147483885" r:id="rId5"/>
    <p:sldLayoutId id="2147483886" r:id="rId6"/>
    <p:sldLayoutId id="2147483887" r:id="rId7"/>
    <p:sldLayoutId id="2147483888" r:id="rId8"/>
    <p:sldLayoutId id="2147483893" r:id="rId9"/>
    <p:sldLayoutId id="2147483889" r:id="rId10"/>
    <p:sldLayoutId id="2147483890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50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9pPr>
    </p:titleStyle>
    <p:bodyStyle>
      <a:lvl1pPr marL="273050" indent="-273050" algn="l" rtl="0" eaLnBrk="0" fontAlgn="base" hangingPunct="0">
        <a:spcBef>
          <a:spcPct val="20000"/>
        </a:spcBef>
        <a:spcAft>
          <a:spcPct val="0"/>
        </a:spcAft>
        <a:buClr>
          <a:srgbClr val="A04DA3"/>
        </a:buClr>
        <a:buSzPct val="95000"/>
        <a:buFont typeface="Wingdings 2" pitchFamily="18" charset="2"/>
        <a:buChar char="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46063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85000"/>
        <a:buFont typeface="Wingdings 2" pitchFamily="18" charset="2"/>
        <a:buChar char="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06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 2" pitchFamily="18" charset="2"/>
        <a:buChar char="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209550" algn="l" rtl="0" eaLnBrk="0" fontAlgn="base" hangingPunct="0">
        <a:spcBef>
          <a:spcPct val="20000"/>
        </a:spcBef>
        <a:spcAft>
          <a:spcPct val="0"/>
        </a:spcAft>
        <a:buClr>
          <a:srgbClr val="A04DA3"/>
        </a:buClr>
        <a:buSzPct val="65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2088" indent="-209550" algn="l" rtl="0" eaLnBrk="0" fontAlgn="base" hangingPunct="0">
        <a:spcBef>
          <a:spcPct val="20000"/>
        </a:spcBef>
        <a:spcAft>
          <a:spcPct val="0"/>
        </a:spcAft>
        <a:buClr>
          <a:srgbClr val="C4652D"/>
        </a:buClr>
        <a:buSzPct val="65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5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5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533400" y="1124744"/>
            <a:ext cx="7851648" cy="1800200"/>
          </a:xfrm>
        </p:spPr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cs-CZ" dirty="0"/>
              <a:t>REFLEXNÍ MASÁŽ</a:t>
            </a:r>
          </a:p>
        </p:txBody>
      </p:sp>
      <p:sp>
        <p:nvSpPr>
          <p:cNvPr id="5123" name="Podnadpis 2"/>
          <p:cNvSpPr>
            <a:spLocks noGrp="1"/>
          </p:cNvSpPr>
          <p:nvPr>
            <p:ph type="subTitle" idx="1"/>
          </p:nvPr>
        </p:nvSpPr>
        <p:spPr>
          <a:xfrm>
            <a:off x="533400" y="2997200"/>
            <a:ext cx="7854950" cy="1984375"/>
          </a:xfrm>
        </p:spPr>
        <p:txBody>
          <a:bodyPr/>
          <a:lstStyle/>
          <a:p>
            <a:pPr marR="0" algn="ctr" eaLnBrk="1" hangingPunct="1"/>
            <a:endParaRPr lang="cs-CZ" dirty="0"/>
          </a:p>
          <a:p>
            <a:pPr marR="0" algn="ctr" eaLnBrk="1" hangingPunct="1"/>
            <a:r>
              <a:rPr lang="cs-CZ" sz="2800" dirty="0"/>
              <a:t>Mgr. Ivana Jahodová</a:t>
            </a:r>
          </a:p>
          <a:p>
            <a:pPr marR="0" algn="ctr" eaLnBrk="1" hangingPunct="1"/>
            <a:endParaRPr lang="cs-CZ" sz="2800" dirty="0"/>
          </a:p>
          <a:p>
            <a:pPr marR="0" algn="l" eaLnBrk="1" hangingPunct="1"/>
            <a:endParaRPr lang="cs-CZ" sz="2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Nadpis 1"/>
          <p:cNvSpPr>
            <a:spLocks noGrp="1"/>
          </p:cNvSpPr>
          <p:nvPr>
            <p:ph type="title"/>
          </p:nvPr>
        </p:nvSpPr>
        <p:spPr>
          <a:xfrm>
            <a:off x="467544" y="1124744"/>
            <a:ext cx="8229600" cy="1143000"/>
          </a:xfrm>
        </p:spPr>
        <p:txBody>
          <a:bodyPr/>
          <a:lstStyle/>
          <a:p>
            <a:pPr algn="ctr" eaLnBrk="1" hangingPunct="1"/>
            <a:br>
              <a:rPr lang="cs-CZ" u="sng" dirty="0"/>
            </a:br>
            <a:r>
              <a:rPr lang="cs-CZ" sz="3600" u="sng" dirty="0">
                <a:solidFill>
                  <a:srgbClr val="7030A0"/>
                </a:solidFill>
              </a:rPr>
              <a:t>Vznik a vývoj reflexní masáže</a:t>
            </a:r>
            <a:br>
              <a:rPr lang="cs-CZ" u="sng" dirty="0"/>
            </a:br>
            <a:endParaRPr lang="cs-CZ" dirty="0"/>
          </a:p>
        </p:txBody>
      </p:sp>
      <p:sp>
        <p:nvSpPr>
          <p:cNvPr id="6147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 eaLnBrk="1" hangingPunct="1">
              <a:buFont typeface="Wingdings" pitchFamily="2" charset="2"/>
              <a:buChar char="Ø"/>
            </a:pPr>
            <a:r>
              <a:rPr lang="cs-CZ" dirty="0"/>
              <a:t>odvozena z techniky klasické masáže</a:t>
            </a:r>
          </a:p>
          <a:p>
            <a:pPr algn="just" eaLnBrk="1" hangingPunct="1">
              <a:buFont typeface="Wingdings" pitchFamily="2" charset="2"/>
              <a:buChar char="Ø"/>
            </a:pPr>
            <a:r>
              <a:rPr lang="cs-CZ" dirty="0"/>
              <a:t>1898 – Henry </a:t>
            </a:r>
            <a:r>
              <a:rPr lang="cs-CZ" dirty="0" err="1"/>
              <a:t>Head</a:t>
            </a:r>
            <a:r>
              <a:rPr lang="cs-CZ" dirty="0"/>
              <a:t> publikace pojednávající o změnách kožní citlivosti při onemocnění v útrobách</a:t>
            </a:r>
          </a:p>
          <a:p>
            <a:pPr algn="just" eaLnBrk="1" hangingPunct="1">
              <a:buFont typeface="Wingdings" pitchFamily="2" charset="2"/>
              <a:buChar char="Ø"/>
            </a:pPr>
            <a:r>
              <a:rPr lang="cs-CZ" dirty="0"/>
              <a:t>vymezil na povrchu těla citlivé kožní okrsky, které označil podle inervace z míšního segmentu</a:t>
            </a:r>
          </a:p>
          <a:p>
            <a:pPr algn="just" eaLnBrk="1" hangingPunct="1">
              <a:buNone/>
            </a:pPr>
            <a:r>
              <a:rPr lang="cs-CZ" dirty="0"/>
              <a:t>   – body s největší kožní citlivostí až spontánní bolestivostí označil jako „maximální body“ </a:t>
            </a:r>
          </a:p>
          <a:p>
            <a:pPr algn="just" eaLnBrk="1" hangingPunct="1">
              <a:buFont typeface="Wingdings" pitchFamily="2" charset="2"/>
              <a:buChar char="Ø"/>
            </a:pPr>
            <a:r>
              <a:rPr lang="cs-CZ" dirty="0" err="1"/>
              <a:t>Cornelius</a:t>
            </a:r>
            <a:r>
              <a:rPr lang="cs-CZ" dirty="0"/>
              <a:t> – 1909 popsal tzv. „nervové body“ (kožní projevy v inervačně spjatém onemocnělém orgánu), které zvolil za místo masážního výkonu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Nadpis 1"/>
          <p:cNvSpPr>
            <a:spLocks noGrp="1"/>
          </p:cNvSpPr>
          <p:nvPr>
            <p:ph type="title"/>
          </p:nvPr>
        </p:nvSpPr>
        <p:spPr>
          <a:xfrm>
            <a:off x="467544" y="188640"/>
            <a:ext cx="8229600" cy="1143000"/>
          </a:xfrm>
        </p:spPr>
        <p:txBody>
          <a:bodyPr/>
          <a:lstStyle/>
          <a:p>
            <a:pPr algn="ctr" eaLnBrk="1" hangingPunct="1"/>
            <a:r>
              <a:rPr lang="cs-CZ" dirty="0"/>
              <a:t>REFLEXNÍ MASÁŽ</a:t>
            </a:r>
          </a:p>
        </p:txBody>
      </p:sp>
      <p:sp>
        <p:nvSpPr>
          <p:cNvPr id="7171" name="Zástupný symbol pro obsah 2"/>
          <p:cNvSpPr>
            <a:spLocks noGrp="1"/>
          </p:cNvSpPr>
          <p:nvPr>
            <p:ph idx="1"/>
          </p:nvPr>
        </p:nvSpPr>
        <p:spPr>
          <a:xfrm>
            <a:off x="467544" y="1412776"/>
            <a:ext cx="8229600" cy="4389437"/>
          </a:xfrm>
        </p:spPr>
        <p:txBody>
          <a:bodyPr/>
          <a:lstStyle/>
          <a:p>
            <a:pPr eaLnBrk="1" hangingPunct="1">
              <a:buFont typeface="Wingdings" pitchFamily="2" charset="2"/>
              <a:buChar char="Ø"/>
            </a:pPr>
            <a:r>
              <a:rPr lang="cs-CZ" dirty="0"/>
              <a:t>vznik nového druhu masáže , při kterém se vyhledávala místa se změněnou kožní citlivostí</a:t>
            </a:r>
          </a:p>
          <a:p>
            <a:pPr eaLnBrk="1" hangingPunct="1">
              <a:buFont typeface="Wingdings 2" pitchFamily="18" charset="2"/>
              <a:buNone/>
            </a:pPr>
            <a:r>
              <a:rPr lang="cs-CZ" dirty="0"/>
              <a:t>	 – používala některé hmaty KM, jinak zcela odlišná</a:t>
            </a:r>
          </a:p>
          <a:p>
            <a:pPr eaLnBrk="1" hangingPunct="1">
              <a:buFont typeface="Wingdings" pitchFamily="2" charset="2"/>
              <a:buChar char="ü"/>
            </a:pPr>
            <a:r>
              <a:rPr lang="cs-CZ" b="1" dirty="0">
                <a:solidFill>
                  <a:schemeClr val="accent3">
                    <a:lumMod val="60000"/>
                    <a:lumOff val="40000"/>
                  </a:schemeClr>
                </a:solidFill>
              </a:rPr>
              <a:t>RM – manuální léčebný zásah na povrchu těla, aplikovaný v místech druhotných, onemocněním reflexně vyvolaných změn</a:t>
            </a:r>
          </a:p>
          <a:p>
            <a:pPr eaLnBrk="1" hangingPunct="1">
              <a:buFont typeface="Wingdings" pitchFamily="2" charset="2"/>
              <a:buChar char="ü"/>
            </a:pPr>
            <a:r>
              <a:rPr lang="cs-CZ" b="1" dirty="0">
                <a:solidFill>
                  <a:schemeClr val="accent3">
                    <a:lumMod val="60000"/>
                    <a:lumOff val="40000"/>
                  </a:schemeClr>
                </a:solidFill>
                <a:cs typeface="Arial" charset="0"/>
              </a:rPr>
              <a:t>Cíl RM </a:t>
            </a:r>
            <a:r>
              <a:rPr lang="cs-CZ" dirty="0">
                <a:cs typeface="Arial" charset="0"/>
              </a:rPr>
              <a:t>– příznivé ovlivnění změn, které se objevují v povrchních tkáňových vrstvách při onemocnění v jiných tkáních nebo útrobních orgánech a léčebně na ně působit.</a:t>
            </a:r>
          </a:p>
          <a:p>
            <a:pPr eaLnBrk="1" hangingPunct="1">
              <a:buFont typeface="Wingdings" pitchFamily="2" charset="2"/>
              <a:buChar char="ü"/>
            </a:pPr>
            <a:r>
              <a:rPr lang="cs-CZ" dirty="0"/>
              <a:t>místem zásahu není primárně onemocnělá tkáň nebo ústrojí</a:t>
            </a:r>
          </a:p>
          <a:p>
            <a:pPr eaLnBrk="1" hangingPunct="1">
              <a:buFont typeface="Wingdings" pitchFamily="2" charset="2"/>
              <a:buChar char="ü"/>
            </a:pPr>
            <a:endParaRPr lang="cs-CZ" dirty="0">
              <a:cs typeface="Arial" charset="0"/>
            </a:endParaRPr>
          </a:p>
          <a:p>
            <a:pPr eaLnBrk="1" hangingPunct="1">
              <a:buFont typeface="Wingdings" pitchFamily="2" charset="2"/>
              <a:buChar char="ü"/>
            </a:pPr>
            <a:endParaRPr lang="cs-CZ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cs-CZ"/>
              <a:t>REFLEXNÍ MASÁŽ</a:t>
            </a:r>
          </a:p>
        </p:txBody>
      </p:sp>
      <p:sp>
        <p:nvSpPr>
          <p:cNvPr id="8195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Font typeface="Wingdings" pitchFamily="2" charset="2"/>
              <a:buChar char="Ø"/>
            </a:pPr>
            <a:r>
              <a:rPr lang="cs-CZ" dirty="0"/>
              <a:t>reflexní změny (RZ) jsou nacházeny na kůži, v podkožním vazivu, na svalové povázce, ve svalové tkáni i na periostu</a:t>
            </a:r>
          </a:p>
          <a:p>
            <a:pPr eaLnBrk="1" hangingPunct="1">
              <a:buFont typeface="Wingdings" pitchFamily="2" charset="2"/>
              <a:buChar char="Ø"/>
            </a:pPr>
            <a:r>
              <a:rPr lang="cs-CZ" dirty="0" err="1"/>
              <a:t>Kohlrausch</a:t>
            </a:r>
            <a:r>
              <a:rPr lang="cs-CZ" dirty="0"/>
              <a:t> – při funkčních orgánových obtížích nacházel v příslušných segmentech svalový </a:t>
            </a:r>
            <a:r>
              <a:rPr lang="cs-CZ" dirty="0" err="1"/>
              <a:t>hypertonus</a:t>
            </a:r>
            <a:r>
              <a:rPr lang="cs-CZ" dirty="0"/>
              <a:t> </a:t>
            </a:r>
          </a:p>
          <a:p>
            <a:pPr eaLnBrk="1" hangingPunct="1">
              <a:buFont typeface="Wingdings 2" pitchFamily="18" charset="2"/>
              <a:buNone/>
            </a:pPr>
            <a:r>
              <a:rPr lang="cs-CZ" dirty="0"/>
              <a:t>	- ovlivňoval ho jemným hnětením a lehkými nárazovými úkony</a:t>
            </a:r>
          </a:p>
          <a:p>
            <a:pPr eaLnBrk="1" hangingPunct="1">
              <a:buFont typeface="Wingdings" pitchFamily="2" charset="2"/>
              <a:buChar char="Ø"/>
            </a:pPr>
            <a:r>
              <a:rPr lang="cs-CZ" dirty="0" err="1"/>
              <a:t>Dickeová</a:t>
            </a:r>
            <a:r>
              <a:rPr lang="cs-CZ" dirty="0"/>
              <a:t> s </a:t>
            </a:r>
            <a:r>
              <a:rPr lang="cs-CZ" dirty="0" err="1"/>
              <a:t>Leubeovou</a:t>
            </a:r>
            <a:r>
              <a:rPr lang="cs-CZ" dirty="0"/>
              <a:t> zavedly do léčby revmatických a některých interních chorob speciální reflexní masáž ve vazivu</a:t>
            </a:r>
          </a:p>
          <a:p>
            <a:pPr eaLnBrk="1" hangingPunct="1">
              <a:buFont typeface="Wingdings 2" pitchFamily="18" charset="2"/>
              <a:buNone/>
            </a:pPr>
            <a:endParaRPr lang="cs-CZ" dirty="0"/>
          </a:p>
          <a:p>
            <a:pPr eaLnBrk="1" hangingPunct="1">
              <a:buFont typeface="Wingdings 2" pitchFamily="18" charset="2"/>
              <a:buNone/>
            </a:pPr>
            <a:endParaRPr lang="cs-CZ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Nadpis 1"/>
          <p:cNvSpPr>
            <a:spLocks noGrp="1"/>
          </p:cNvSpPr>
          <p:nvPr>
            <p:ph type="title"/>
          </p:nvPr>
        </p:nvSpPr>
        <p:spPr>
          <a:xfrm>
            <a:off x="395536" y="0"/>
            <a:ext cx="8229600" cy="1143000"/>
          </a:xfrm>
        </p:spPr>
        <p:txBody>
          <a:bodyPr/>
          <a:lstStyle/>
          <a:p>
            <a:pPr algn="ctr" eaLnBrk="1" hangingPunct="1"/>
            <a:r>
              <a:rPr lang="cs-CZ" dirty="0"/>
              <a:t>REFLEXNÍ MASÁŽ</a:t>
            </a:r>
          </a:p>
        </p:txBody>
      </p:sp>
      <p:sp>
        <p:nvSpPr>
          <p:cNvPr id="9219" name="Zástupný symbol pro obsah 2"/>
          <p:cNvSpPr>
            <a:spLocks noGrp="1"/>
          </p:cNvSpPr>
          <p:nvPr>
            <p:ph idx="1"/>
          </p:nvPr>
        </p:nvSpPr>
        <p:spPr>
          <a:xfrm>
            <a:off x="395536" y="1196752"/>
            <a:ext cx="8229600" cy="4389437"/>
          </a:xfrm>
        </p:spPr>
        <p:txBody>
          <a:bodyPr/>
          <a:lstStyle/>
          <a:p>
            <a:pPr eaLnBrk="1" hangingPunct="1">
              <a:buFont typeface="Wingdings" pitchFamily="2" charset="2"/>
              <a:buChar char="Ø"/>
            </a:pPr>
            <a:r>
              <a:rPr lang="cs-CZ" dirty="0"/>
              <a:t>charakteristický znak – podráždění kůže a podkoží pomalu přejíždějícím a různě hluboko do kůže vtlačovaným prstem</a:t>
            </a:r>
          </a:p>
          <a:p>
            <a:pPr eaLnBrk="1" hangingPunct="1">
              <a:buFont typeface="Wingdings" pitchFamily="2" charset="2"/>
              <a:buChar char="Ø"/>
            </a:pPr>
            <a:r>
              <a:rPr lang="cs-CZ" dirty="0" err="1"/>
              <a:t>Vogler</a:t>
            </a:r>
            <a:r>
              <a:rPr lang="cs-CZ" dirty="0"/>
              <a:t> a Kraus – „Masáž periostu“ (1953) – na periost vhodných kostních ploch vykonávají mezičlánkovým kloubem nebo bříškem prstu různě intenzívní bodový tlak</a:t>
            </a:r>
          </a:p>
          <a:p>
            <a:pPr eaLnBrk="1" hangingPunct="1">
              <a:buFont typeface="Wingdings" pitchFamily="2" charset="2"/>
              <a:buChar char="Ø"/>
            </a:pPr>
            <a:r>
              <a:rPr lang="cs-CZ" dirty="0" err="1"/>
              <a:t>Gläser</a:t>
            </a:r>
            <a:r>
              <a:rPr lang="cs-CZ" dirty="0"/>
              <a:t> a </a:t>
            </a:r>
            <a:r>
              <a:rPr lang="cs-CZ" dirty="0" err="1"/>
              <a:t>Dalicho</a:t>
            </a:r>
            <a:r>
              <a:rPr lang="cs-CZ" dirty="0"/>
              <a:t> – „Segmentová masáž“ (1952) – masážní technika postihující současně všechny tkáňové vrstvy dosažitelné z povrchu těla - ovlivnění najednou reflexních změn jak v kůži, podkoží, na fascii a ve svalu, tak změny na periostu vhodných kostních ploch</a:t>
            </a:r>
          </a:p>
          <a:p>
            <a:pPr eaLnBrk="1" hangingPunct="1">
              <a:buFont typeface="Wingdings" pitchFamily="2" charset="2"/>
              <a:buChar char="Ø"/>
            </a:pPr>
            <a:endParaRPr lang="cs-CZ" dirty="0"/>
          </a:p>
          <a:p>
            <a:pPr eaLnBrk="1" hangingPunct="1">
              <a:buFont typeface="Wingdings" pitchFamily="2" charset="2"/>
              <a:buChar char="Ø"/>
            </a:pPr>
            <a:endParaRPr lang="cs-CZ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Nadpis 1"/>
          <p:cNvSpPr>
            <a:spLocks noGrp="1"/>
          </p:cNvSpPr>
          <p:nvPr>
            <p:ph type="title"/>
          </p:nvPr>
        </p:nvSpPr>
        <p:spPr>
          <a:xfrm>
            <a:off x="539552" y="1700808"/>
            <a:ext cx="8229600" cy="1143000"/>
          </a:xfrm>
        </p:spPr>
        <p:txBody>
          <a:bodyPr/>
          <a:lstStyle/>
          <a:p>
            <a:pPr algn="ctr" eaLnBrk="1" hangingPunct="1"/>
            <a:r>
              <a:rPr lang="cs-CZ" sz="4000" u="sng" dirty="0">
                <a:solidFill>
                  <a:srgbClr val="7030A0"/>
                </a:solidFill>
              </a:rPr>
              <a:t>Anatomicko-fyziologické podklady reflexního působení</a:t>
            </a:r>
            <a:br>
              <a:rPr lang="cs-CZ" u="sng" dirty="0">
                <a:solidFill>
                  <a:schemeClr val="accent2">
                    <a:lumMod val="75000"/>
                  </a:schemeClr>
                </a:solidFill>
              </a:rPr>
            </a:b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274320" indent="-274320" algn="ctr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endParaRPr lang="cs-CZ" u="sng" dirty="0"/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" pitchFamily="2" charset="2"/>
              <a:buChar char="Ø"/>
              <a:defRPr/>
            </a:pPr>
            <a:r>
              <a:rPr lang="cs-CZ" dirty="0"/>
              <a:t>funkce NS – zajištění vztahů mezi organismem a zevním prostředím a vztahů všech částí uvnitř organismu</a:t>
            </a:r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" pitchFamily="2" charset="2"/>
              <a:buChar char="Ø"/>
              <a:defRPr/>
            </a:pPr>
            <a:r>
              <a:rPr lang="cs-CZ" dirty="0"/>
              <a:t>NS – ústřední (centrální) - mozek, mícha</a:t>
            </a:r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r>
              <a:rPr lang="cs-CZ" dirty="0"/>
              <a:t>	      - obvodová  (periferní), zprostředkovává spojení center s periferií), má 2 skupiny</a:t>
            </a:r>
          </a:p>
          <a:p>
            <a:pPr marL="274320" indent="-274320" algn="ctr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endParaRPr lang="cs-CZ" u="sng" dirty="0"/>
          </a:p>
          <a:p>
            <a:pPr marL="274320" indent="-274320" algn="ctr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endParaRPr lang="cs-CZ" u="sng" dirty="0"/>
          </a:p>
          <a:p>
            <a:pPr marL="274320" indent="-274320" algn="ctr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endParaRPr lang="cs-CZ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Nadpis 1"/>
          <p:cNvSpPr>
            <a:spLocks noGrp="1"/>
          </p:cNvSpPr>
          <p:nvPr>
            <p:ph type="title"/>
          </p:nvPr>
        </p:nvSpPr>
        <p:spPr>
          <a:xfrm>
            <a:off x="457200" y="704850"/>
            <a:ext cx="8229600" cy="491902"/>
          </a:xfrm>
        </p:spPr>
        <p:txBody>
          <a:bodyPr/>
          <a:lstStyle/>
          <a:p>
            <a:pPr algn="ctr" eaLnBrk="1" hangingPunct="1"/>
            <a:endParaRPr lang="cs-CZ" sz="4000" dirty="0"/>
          </a:p>
        </p:txBody>
      </p:sp>
      <p:sp>
        <p:nvSpPr>
          <p:cNvPr id="11267" name="Zástupný symbol pro obsah 2"/>
          <p:cNvSpPr>
            <a:spLocks noGrp="1"/>
          </p:cNvSpPr>
          <p:nvPr>
            <p:ph idx="1"/>
          </p:nvPr>
        </p:nvSpPr>
        <p:spPr>
          <a:xfrm>
            <a:off x="467544" y="1340768"/>
            <a:ext cx="8229600" cy="4389437"/>
          </a:xfrm>
        </p:spPr>
        <p:txBody>
          <a:bodyPr/>
          <a:lstStyle/>
          <a:p>
            <a:pPr eaLnBrk="1" hangingPunct="1">
              <a:buFont typeface="Wingdings" pitchFamily="2" charset="2"/>
              <a:buChar char="Ø"/>
            </a:pPr>
            <a:r>
              <a:rPr lang="cs-CZ" dirty="0"/>
              <a:t> a) </a:t>
            </a:r>
            <a:r>
              <a:rPr lang="cs-CZ" dirty="0">
                <a:solidFill>
                  <a:schemeClr val="accent3">
                    <a:lumMod val="60000"/>
                    <a:lumOff val="40000"/>
                  </a:schemeClr>
                </a:solidFill>
              </a:rPr>
              <a:t>mozkomíšní nervy </a:t>
            </a:r>
            <a:r>
              <a:rPr lang="cs-CZ" dirty="0"/>
              <a:t>– cerebrospinální - 12 párů mozkových nervů a 32 párů míšních nervů buď senzitivních nebo motorických</a:t>
            </a:r>
          </a:p>
          <a:p>
            <a:pPr eaLnBrk="1" hangingPunct="1">
              <a:buFont typeface="Wingdings" pitchFamily="2" charset="2"/>
              <a:buChar char="Ø"/>
            </a:pPr>
            <a:r>
              <a:rPr lang="cs-CZ" dirty="0"/>
              <a:t>b) </a:t>
            </a:r>
            <a:r>
              <a:rPr lang="cs-CZ" dirty="0">
                <a:solidFill>
                  <a:schemeClr val="accent3">
                    <a:lumMod val="60000"/>
                    <a:lumOff val="40000"/>
                  </a:schemeClr>
                </a:solidFill>
              </a:rPr>
              <a:t>vegetativní nervy </a:t>
            </a:r>
            <a:r>
              <a:rPr lang="cs-CZ" dirty="0"/>
              <a:t>– sympatikus (</a:t>
            </a:r>
            <a:r>
              <a:rPr lang="cs-CZ" dirty="0" err="1"/>
              <a:t>adrenergní</a:t>
            </a:r>
            <a:r>
              <a:rPr lang="cs-CZ" dirty="0"/>
              <a:t> vlákna)</a:t>
            </a:r>
          </a:p>
          <a:p>
            <a:pPr eaLnBrk="1" hangingPunct="1">
              <a:buFont typeface="Wingdings 2" pitchFamily="18" charset="2"/>
              <a:buNone/>
            </a:pPr>
            <a:r>
              <a:rPr lang="cs-CZ" dirty="0"/>
              <a:t>				      - parasympatikus (</a:t>
            </a:r>
            <a:r>
              <a:rPr lang="cs-CZ" dirty="0" err="1"/>
              <a:t>cholinergní</a:t>
            </a:r>
            <a:r>
              <a:rPr lang="cs-CZ" dirty="0"/>
              <a:t>    </a:t>
            </a:r>
          </a:p>
          <a:p>
            <a:pPr eaLnBrk="1" hangingPunct="1">
              <a:buFont typeface="Wingdings 2" pitchFamily="18" charset="2"/>
              <a:buNone/>
            </a:pPr>
            <a:r>
              <a:rPr lang="cs-CZ" dirty="0"/>
              <a:t>                                          vlákna)</a:t>
            </a:r>
          </a:p>
          <a:p>
            <a:pPr eaLnBrk="1" hangingPunct="1">
              <a:buFont typeface="Wingdings 2" pitchFamily="18" charset="2"/>
              <a:buNone/>
            </a:pPr>
            <a:r>
              <a:rPr lang="cs-CZ" dirty="0"/>
              <a:t>	- vedou k hladké svalovině útrob, povrchu těla, ke žlázám, k cévám, k srdeční svalovině</a:t>
            </a:r>
          </a:p>
          <a:p>
            <a:pPr eaLnBrk="1" hangingPunct="1">
              <a:buFont typeface="Wingdings 2" pitchFamily="18" charset="2"/>
              <a:buNone/>
            </a:pPr>
            <a:endParaRPr lang="cs-CZ" dirty="0"/>
          </a:p>
          <a:p>
            <a:pPr eaLnBrk="1" hangingPunct="1">
              <a:buFont typeface="Wingdings" pitchFamily="2" charset="2"/>
              <a:buChar char="q"/>
            </a:pPr>
            <a:r>
              <a:rPr lang="cs-CZ" dirty="0"/>
              <a:t>všechny části NS jsou ve vzájemných funkčních i morfologických vztazích, jsou na sobě životně závislé</a:t>
            </a:r>
          </a:p>
          <a:p>
            <a:pPr eaLnBrk="1" hangingPunct="1">
              <a:buFont typeface="Wingdings 2" pitchFamily="18" charset="2"/>
              <a:buNone/>
            </a:pPr>
            <a:endParaRPr lang="cs-CZ" dirty="0"/>
          </a:p>
          <a:p>
            <a:pPr eaLnBrk="1" hangingPunct="1">
              <a:buFont typeface="Wingdings 2" pitchFamily="18" charset="2"/>
              <a:buNone/>
            </a:pPr>
            <a:endParaRPr lang="cs-CZ" dirty="0"/>
          </a:p>
        </p:txBody>
      </p:sp>
    </p:spTree>
  </p:cSld>
  <p:clrMapOvr>
    <a:masterClrMapping/>
  </p:clrMapOvr>
  <p:transition advTm="0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Nadpis 1"/>
          <p:cNvSpPr>
            <a:spLocks noGrp="1"/>
          </p:cNvSpPr>
          <p:nvPr>
            <p:ph type="title"/>
          </p:nvPr>
        </p:nvSpPr>
        <p:spPr>
          <a:xfrm flipV="1">
            <a:off x="457200" y="404664"/>
            <a:ext cx="8229600" cy="300186"/>
          </a:xfrm>
        </p:spPr>
        <p:txBody>
          <a:bodyPr/>
          <a:lstStyle/>
          <a:p>
            <a:pPr algn="ctr" eaLnBrk="1" hangingPunct="1"/>
            <a:endParaRPr lang="cs-CZ" dirty="0"/>
          </a:p>
        </p:txBody>
      </p:sp>
      <p:sp>
        <p:nvSpPr>
          <p:cNvPr id="13315" name="Zástupný symbol pro obsah 2"/>
          <p:cNvSpPr>
            <a:spLocks noGrp="1"/>
          </p:cNvSpPr>
          <p:nvPr>
            <p:ph idx="1"/>
          </p:nvPr>
        </p:nvSpPr>
        <p:spPr>
          <a:xfrm>
            <a:off x="467544" y="1268760"/>
            <a:ext cx="8229600" cy="4389437"/>
          </a:xfrm>
        </p:spPr>
        <p:txBody>
          <a:bodyPr/>
          <a:lstStyle/>
          <a:p>
            <a:pPr eaLnBrk="1" hangingPunct="1">
              <a:buFont typeface="Wingdings" pitchFamily="2" charset="2"/>
              <a:buChar char="Ø"/>
            </a:pPr>
            <a:r>
              <a:rPr lang="cs-CZ" dirty="0"/>
              <a:t>na řídící činnosti NS se podílí i látkové řízení (chemické) – schopnost některých chemických látek změnit činnost určitých buněk a orgánů (nejdůležitější jsou hormony)</a:t>
            </a:r>
            <a:endParaRPr lang="cs-CZ" dirty="0">
              <a:solidFill>
                <a:schemeClr val="accent2">
                  <a:lumMod val="60000"/>
                  <a:lumOff val="40000"/>
                </a:schemeClr>
              </a:solidFill>
            </a:endParaRPr>
          </a:p>
          <a:p>
            <a:pPr eaLnBrk="1" hangingPunct="1">
              <a:buFont typeface="Wingdings" pitchFamily="2" charset="2"/>
              <a:buChar char="Ø"/>
            </a:pPr>
            <a:r>
              <a:rPr lang="cs-CZ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reflex</a:t>
            </a:r>
            <a:r>
              <a:rPr lang="cs-CZ" dirty="0"/>
              <a:t> – podnět (zvenku nebo z útrob) podráždí receptor – vzruch postupuje nervem k vyšším nervovým centrům = dostředivá dráha (centripetální), opačným směrem jde dráha odstředivá (centrifugální) – vzruch postupuje k periferii (sval, žláza, orgán) výkonný orgán (efektor)</a:t>
            </a:r>
          </a:p>
          <a:p>
            <a:pPr eaLnBrk="1" hangingPunct="1">
              <a:buFont typeface="Wingdings" pitchFamily="2" charset="2"/>
              <a:buChar char="Ø"/>
            </a:pPr>
            <a:r>
              <a:rPr lang="cs-CZ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nervy vegetativní </a:t>
            </a:r>
            <a:r>
              <a:rPr lang="cs-CZ" dirty="0"/>
              <a:t>– průběh nerv. vláken je několikrát přerušen uzlinami (gangliemi), vlákna končí v buněčných stěnách orgánů</a:t>
            </a:r>
          </a:p>
        </p:txBody>
      </p:sp>
      <p:cxnSp>
        <p:nvCxnSpPr>
          <p:cNvPr id="5" name="Přímá spojovací šipka 4"/>
          <p:cNvCxnSpPr/>
          <p:nvPr/>
        </p:nvCxnSpPr>
        <p:spPr>
          <a:xfrm>
            <a:off x="7740352" y="3789040"/>
            <a:ext cx="504056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Nadpis 1"/>
          <p:cNvSpPr>
            <a:spLocks noGrp="1"/>
          </p:cNvSpPr>
          <p:nvPr>
            <p:ph type="title"/>
          </p:nvPr>
        </p:nvSpPr>
        <p:spPr>
          <a:xfrm>
            <a:off x="395536" y="332656"/>
            <a:ext cx="8229600" cy="1143000"/>
          </a:xfrm>
        </p:spPr>
        <p:txBody>
          <a:bodyPr/>
          <a:lstStyle/>
          <a:p>
            <a:pPr algn="ctr" eaLnBrk="1" hangingPunct="1"/>
            <a:r>
              <a:rPr lang="cs-CZ" sz="4000" dirty="0">
                <a:solidFill>
                  <a:srgbClr val="7030A0"/>
                </a:solidFill>
              </a:rPr>
              <a:t>Vegetativní NS</a:t>
            </a:r>
          </a:p>
        </p:txBody>
      </p:sp>
      <p:sp>
        <p:nvSpPr>
          <p:cNvPr id="14339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Font typeface="Wingdings" pitchFamily="2" charset="2"/>
              <a:buChar char="Ø"/>
            </a:pPr>
            <a:r>
              <a:rPr lang="cs-CZ"/>
              <a:t>vegetativní NS zajišťuje chod životně důležitých dějů v org. – krevní oběh, trávení, látkovou výměnu atd. bez vlivů naší vůle</a:t>
            </a:r>
          </a:p>
          <a:p>
            <a:pPr eaLnBrk="1" hangingPunct="1">
              <a:buFont typeface="Wingdings" pitchFamily="2" charset="2"/>
              <a:buChar char="Ø"/>
            </a:pPr>
            <a:r>
              <a:rPr lang="cs-CZ"/>
              <a:t>sympatikus – výstup 1.hrudní až 3.bederní obratel z páteře cestou míšních nervů,po krátkém společném průběhu vstupují do vegetativních ganglií, uložených po obou stranách a po celé délce páteře a jsou navzájem propojena (podélně i příčně) </a:t>
            </a:r>
            <a:r>
              <a:rPr lang="cs-CZ">
                <a:cs typeface="Times New Roman" pitchFamily="18" charset="0"/>
              </a:rPr>
              <a:t>→ kmen sympatiku, odtud pokračují do periferie (do průběhu této části jsou vložena ganglia, tzv.paraganglia)</a:t>
            </a:r>
            <a:endParaRPr lang="cs-CZ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Nadpis 1"/>
          <p:cNvSpPr>
            <a:spLocks noGrp="1"/>
          </p:cNvSpPr>
          <p:nvPr>
            <p:ph type="title"/>
          </p:nvPr>
        </p:nvSpPr>
        <p:spPr>
          <a:xfrm>
            <a:off x="457200" y="704850"/>
            <a:ext cx="8229600" cy="347886"/>
          </a:xfrm>
        </p:spPr>
        <p:txBody>
          <a:bodyPr/>
          <a:lstStyle/>
          <a:p>
            <a:pPr algn="ctr" eaLnBrk="1" hangingPunct="1"/>
            <a:endParaRPr lang="cs-CZ" dirty="0"/>
          </a:p>
        </p:txBody>
      </p:sp>
      <p:sp>
        <p:nvSpPr>
          <p:cNvPr id="15363" name="Zástupný symbol pro obsah 2"/>
          <p:cNvSpPr>
            <a:spLocks noGrp="1"/>
          </p:cNvSpPr>
          <p:nvPr>
            <p:ph idx="1"/>
          </p:nvPr>
        </p:nvSpPr>
        <p:spPr>
          <a:xfrm>
            <a:off x="467544" y="1556792"/>
            <a:ext cx="8229600" cy="4389437"/>
          </a:xfrm>
        </p:spPr>
        <p:txBody>
          <a:bodyPr/>
          <a:lstStyle/>
          <a:p>
            <a:pPr eaLnBrk="1" hangingPunct="1">
              <a:buFont typeface="Wingdings" pitchFamily="2" charset="2"/>
              <a:buChar char="Ø"/>
            </a:pPr>
            <a:r>
              <a:rPr lang="cs-CZ" dirty="0"/>
              <a:t>parasympatikus – vlákna tvoří součást mozkových nervů </a:t>
            </a:r>
            <a:r>
              <a:rPr lang="cs-CZ" dirty="0">
                <a:cs typeface="Times New Roman" pitchFamily="18" charset="0"/>
              </a:rPr>
              <a:t>→ III. – </a:t>
            </a:r>
            <a:r>
              <a:rPr lang="cs-CZ" dirty="0" err="1">
                <a:cs typeface="Times New Roman" pitchFamily="18" charset="0"/>
              </a:rPr>
              <a:t>n.oculomotorius</a:t>
            </a:r>
            <a:r>
              <a:rPr lang="cs-CZ" dirty="0">
                <a:cs typeface="Times New Roman" pitchFamily="18" charset="0"/>
              </a:rPr>
              <a:t>, VII. – </a:t>
            </a:r>
            <a:r>
              <a:rPr lang="cs-CZ" dirty="0" err="1">
                <a:cs typeface="Times New Roman" pitchFamily="18" charset="0"/>
              </a:rPr>
              <a:t>n.facialis</a:t>
            </a:r>
            <a:r>
              <a:rPr lang="cs-CZ" dirty="0">
                <a:cs typeface="Times New Roman" pitchFamily="18" charset="0"/>
              </a:rPr>
              <a:t>, IX. – </a:t>
            </a:r>
            <a:r>
              <a:rPr lang="cs-CZ" dirty="0" err="1">
                <a:cs typeface="Times New Roman" pitchFamily="18" charset="0"/>
              </a:rPr>
              <a:t>n.glossopharyngeus</a:t>
            </a:r>
            <a:r>
              <a:rPr lang="cs-CZ" dirty="0">
                <a:cs typeface="Times New Roman" pitchFamily="18" charset="0"/>
              </a:rPr>
              <a:t>, X. – </a:t>
            </a:r>
            <a:r>
              <a:rPr lang="cs-CZ" dirty="0" err="1">
                <a:cs typeface="Times New Roman" pitchFamily="18" charset="0"/>
              </a:rPr>
              <a:t>n.vagus</a:t>
            </a:r>
            <a:r>
              <a:rPr lang="cs-CZ" dirty="0">
                <a:cs typeface="Times New Roman" pitchFamily="18" charset="0"/>
              </a:rPr>
              <a:t> = hlavová část parasympatiku</a:t>
            </a:r>
          </a:p>
          <a:p>
            <a:pPr eaLnBrk="1" hangingPunct="1">
              <a:buFont typeface="Wingdings 2" pitchFamily="18" charset="2"/>
              <a:buNone/>
            </a:pPr>
            <a:r>
              <a:rPr lang="cs-CZ" dirty="0">
                <a:cs typeface="Times New Roman" pitchFamily="18" charset="0"/>
              </a:rPr>
              <a:t>	- sakrální část parasympatiku – nervy </a:t>
            </a:r>
            <a:r>
              <a:rPr lang="cs-CZ" dirty="0" err="1">
                <a:cs typeface="Times New Roman" pitchFamily="18" charset="0"/>
              </a:rPr>
              <a:t>pelvické</a:t>
            </a:r>
            <a:endParaRPr lang="cs-CZ" dirty="0">
              <a:cs typeface="Times New Roman" pitchFamily="18" charset="0"/>
            </a:endParaRPr>
          </a:p>
          <a:p>
            <a:pPr eaLnBrk="1" hangingPunct="1">
              <a:buFont typeface="Wingdings" pitchFamily="2" charset="2"/>
              <a:buChar char="Ø"/>
            </a:pPr>
            <a:r>
              <a:rPr lang="cs-CZ" dirty="0">
                <a:cs typeface="Times New Roman" pitchFamily="18" charset="0"/>
              </a:rPr>
              <a:t>v průběhu parasympatických vláken jsou včleněna ganglia (uložena těsně u příslušných orgánů) a i </a:t>
            </a:r>
            <a:r>
              <a:rPr lang="cs-CZ" dirty="0" err="1">
                <a:cs typeface="Times New Roman" pitchFamily="18" charset="0"/>
              </a:rPr>
              <a:t>paraganglia</a:t>
            </a:r>
            <a:endParaRPr lang="cs-CZ" dirty="0">
              <a:cs typeface="Times New Roman" pitchFamily="18" charset="0"/>
            </a:endParaRPr>
          </a:p>
          <a:p>
            <a:pPr eaLnBrk="1" hangingPunct="1">
              <a:buFont typeface="Wingdings" pitchFamily="2" charset="2"/>
              <a:buChar char="Ø"/>
            </a:pPr>
            <a:r>
              <a:rPr lang="cs-CZ" dirty="0">
                <a:cs typeface="Times New Roman" pitchFamily="18" charset="0"/>
              </a:rPr>
              <a:t>parasympatická inervace – vzdálené tkáně a orgány na povrchu těla i v jeho útrobách</a:t>
            </a:r>
            <a:endParaRPr lang="cs-CZ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cs-CZ" sz="4000" dirty="0">
                <a:solidFill>
                  <a:srgbClr val="7030A0"/>
                </a:solidFill>
              </a:rPr>
              <a:t>Vegetativní nervový systém</a:t>
            </a:r>
          </a:p>
        </p:txBody>
      </p:sp>
      <p:pic>
        <p:nvPicPr>
          <p:cNvPr id="16387" name="Zástupný symbol pro obsah 3" descr="Bára0004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2339975" y="1935163"/>
            <a:ext cx="4073525" cy="4589462"/>
          </a:xfr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" pitchFamily="2" charset="2"/>
              <a:buChar char="Ø"/>
              <a:defRPr/>
            </a:pPr>
            <a:r>
              <a:rPr lang="cs-CZ" dirty="0"/>
              <a:t>účinek S a P se projevuje na činnost orgánů protichůdně</a:t>
            </a:r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" pitchFamily="2" charset="2"/>
              <a:buChar char="Ø"/>
              <a:defRPr/>
            </a:pPr>
            <a:r>
              <a:rPr lang="cs-CZ" dirty="0"/>
              <a:t>zornice – S rozšiřuje, P zužuje</a:t>
            </a:r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" pitchFamily="2" charset="2"/>
              <a:buChar char="Ø"/>
              <a:defRPr/>
            </a:pPr>
            <a:r>
              <a:rPr lang="cs-CZ" dirty="0"/>
              <a:t>srdeční činnost – S zrychluje, P zpomaluje</a:t>
            </a:r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" pitchFamily="2" charset="2"/>
              <a:buChar char="Ø"/>
              <a:defRPr/>
            </a:pPr>
            <a:r>
              <a:rPr lang="cs-CZ" dirty="0"/>
              <a:t>střevní pohyb – S zpomaluje, P zrychluje (obráceně!) </a:t>
            </a:r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" pitchFamily="2" charset="2"/>
              <a:buChar char="Ø"/>
              <a:defRPr/>
            </a:pPr>
            <a:r>
              <a:rPr lang="cs-CZ" dirty="0"/>
              <a:t>při práci převažuje vliv S, v klidu P </a:t>
            </a:r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" pitchFamily="2" charset="2"/>
              <a:buChar char="Ø"/>
              <a:defRPr/>
            </a:pPr>
            <a:r>
              <a:rPr lang="cs-CZ" dirty="0"/>
              <a:t>přenos vzruchů se děje látkově – </a:t>
            </a:r>
            <a:r>
              <a:rPr lang="cs-CZ" dirty="0" err="1"/>
              <a:t>mediátor</a:t>
            </a:r>
            <a:r>
              <a:rPr lang="cs-CZ" dirty="0"/>
              <a:t> S </a:t>
            </a:r>
            <a:r>
              <a:rPr lang="cs-CZ" dirty="0">
                <a:cs typeface="Times New Roman"/>
              </a:rPr>
              <a:t>→ noradrenalin, </a:t>
            </a:r>
            <a:r>
              <a:rPr lang="cs-CZ" dirty="0" err="1">
                <a:cs typeface="Times New Roman"/>
              </a:rPr>
              <a:t>mediátor</a:t>
            </a:r>
            <a:r>
              <a:rPr lang="cs-CZ" dirty="0">
                <a:cs typeface="Times New Roman"/>
              </a:rPr>
              <a:t> P → acetylcholin</a:t>
            </a:r>
            <a:endParaRPr lang="cs-CZ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cs-CZ"/>
              <a:t>REFLEXNÍ MASÁŽ</a:t>
            </a:r>
          </a:p>
        </p:txBody>
      </p:sp>
      <p:sp>
        <p:nvSpPr>
          <p:cNvPr id="18435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Font typeface="Wingdings" pitchFamily="2" charset="2"/>
              <a:buChar char="Ø"/>
            </a:pPr>
            <a:r>
              <a:rPr lang="cs-CZ"/>
              <a:t>oba vegetativní systémy vedou vzruchy stále, antagonistický efekt je výsledkem převahy působení jedné nebo druhé složky</a:t>
            </a:r>
          </a:p>
          <a:p>
            <a:pPr eaLnBrk="1" hangingPunct="1">
              <a:buFont typeface="Wingdings" pitchFamily="2" charset="2"/>
              <a:buChar char="Ø"/>
            </a:pPr>
            <a:r>
              <a:rPr lang="cs-CZ"/>
              <a:t>vegetativní soustavu lze ovlivnit farmaky i chemickými látkami humorální povahy (hormony)</a:t>
            </a:r>
          </a:p>
          <a:p>
            <a:pPr eaLnBrk="1" hangingPunct="1">
              <a:buFont typeface="Wingdings" pitchFamily="2" charset="2"/>
              <a:buChar char="Ø"/>
            </a:pPr>
            <a:r>
              <a:rPr lang="cs-CZ"/>
              <a:t>podráždění vegetativní soustavy vyvolávají i vlivy psychické (úzkost, radost – zčervenání, zblednutí, pocení) a obráceně – podráždění vegetativního NS ovlivňuje naši náladu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cs-CZ"/>
              <a:t>REFLEXNÍ MASÁŽ</a:t>
            </a:r>
          </a:p>
        </p:txBody>
      </p:sp>
      <p:sp>
        <p:nvSpPr>
          <p:cNvPr id="19459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Font typeface="Wingdings" pitchFamily="2" charset="2"/>
              <a:buChar char="Ø"/>
            </a:pPr>
            <a:r>
              <a:rPr lang="cs-CZ" dirty="0"/>
              <a:t>za normálních okolností jsou oba vegetativní partneři v rovnovážném stavu – </a:t>
            </a:r>
            <a:r>
              <a:rPr lang="cs-CZ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normální vegetativní tonus</a:t>
            </a:r>
          </a:p>
          <a:p>
            <a:pPr eaLnBrk="1" hangingPunct="1">
              <a:buFont typeface="Wingdings" pitchFamily="2" charset="2"/>
              <a:buChar char="Ø"/>
            </a:pPr>
            <a:r>
              <a:rPr lang="cs-CZ" dirty="0"/>
              <a:t>při porušení této rovnováhy dochází k rozladění vegetativní shody – </a:t>
            </a:r>
            <a:r>
              <a:rPr lang="cs-CZ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vegetativní dystonie</a:t>
            </a:r>
          </a:p>
          <a:p>
            <a:pPr eaLnBrk="1" hangingPunct="1">
              <a:buFont typeface="Wingdings" pitchFamily="2" charset="2"/>
              <a:buChar char="Ø"/>
            </a:pPr>
            <a:r>
              <a:rPr lang="cs-CZ" dirty="0"/>
              <a:t>Převažuje-li S – sympatikotonie, převažuje-li P – parasympatikotonie</a:t>
            </a:r>
          </a:p>
          <a:p>
            <a:pPr algn="ctr" eaLnBrk="1" hangingPunct="1">
              <a:buFont typeface="Wingdings 2" pitchFamily="18" charset="2"/>
              <a:buNone/>
            </a:pPr>
            <a:endParaRPr lang="cs-CZ" b="1" u="sng" dirty="0">
              <a:solidFill>
                <a:srgbClr val="7030A0"/>
              </a:solidFill>
            </a:endParaRPr>
          </a:p>
          <a:p>
            <a:pPr algn="ctr" eaLnBrk="1" hangingPunct="1">
              <a:buFont typeface="Wingdings 2" pitchFamily="18" charset="2"/>
              <a:buNone/>
            </a:pPr>
            <a:r>
              <a:rPr lang="cs-CZ" b="1" u="sng" dirty="0">
                <a:solidFill>
                  <a:srgbClr val="7030A0"/>
                </a:solidFill>
              </a:rPr>
              <a:t>Reflexní projevy</a:t>
            </a:r>
          </a:p>
          <a:p>
            <a:pPr eaLnBrk="1" hangingPunct="1">
              <a:buFont typeface="Wingdings" pitchFamily="2" charset="2"/>
              <a:buChar char="Ø"/>
            </a:pPr>
            <a:r>
              <a:rPr lang="cs-CZ" dirty="0"/>
              <a:t>skoro všechna lidská tkáň je prostoupena periferními nervy, kromě vlasu, nehtu,chrupavky, krvinky apod.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cs-CZ"/>
              <a:t>REFLEXNÍ MASÁŽ</a:t>
            </a:r>
          </a:p>
        </p:txBody>
      </p:sp>
      <p:sp>
        <p:nvSpPr>
          <p:cNvPr id="2048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Font typeface="Wingdings" pitchFamily="2" charset="2"/>
              <a:buChar char="Ø"/>
            </a:pPr>
            <a:r>
              <a:rPr lang="cs-CZ" dirty="0"/>
              <a:t>průběh periferních nervů má vymezené uspořádání – začíná v určitém míšním segmentu – podle toho, ze kterého segmentu je část těla zásobována nervovými vlákny, jsou vymezeny tzv. </a:t>
            </a:r>
            <a:r>
              <a:rPr lang="cs-CZ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kořenové okrsky</a:t>
            </a:r>
          </a:p>
          <a:p>
            <a:pPr eaLnBrk="1" hangingPunct="1">
              <a:buFont typeface="Wingdings" pitchFamily="2" charset="2"/>
              <a:buChar char="Ø"/>
            </a:pPr>
            <a:r>
              <a:rPr lang="cs-CZ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kořenové okrsky  </a:t>
            </a:r>
            <a:r>
              <a:rPr lang="cs-CZ" dirty="0"/>
              <a:t>– na povrchu </a:t>
            </a:r>
            <a:r>
              <a:rPr lang="cs-CZ" dirty="0">
                <a:cs typeface="Times New Roman" pitchFamily="18" charset="0"/>
              </a:rPr>
              <a:t>→ dermatomy</a:t>
            </a:r>
          </a:p>
          <a:p>
            <a:pPr eaLnBrk="1" hangingPunct="1">
              <a:buFont typeface="Wingdings 2" pitchFamily="18" charset="2"/>
              <a:buNone/>
            </a:pPr>
            <a:r>
              <a:rPr lang="cs-CZ" dirty="0">
                <a:cs typeface="Times New Roman" pitchFamily="18" charset="0"/>
              </a:rPr>
              <a:t>				 - ve svalovině → </a:t>
            </a:r>
            <a:r>
              <a:rPr lang="cs-CZ" dirty="0" err="1">
                <a:cs typeface="Times New Roman" pitchFamily="18" charset="0"/>
              </a:rPr>
              <a:t>myotomy</a:t>
            </a:r>
            <a:endParaRPr lang="cs-CZ" dirty="0">
              <a:cs typeface="Times New Roman" pitchFamily="18" charset="0"/>
            </a:endParaRPr>
          </a:p>
          <a:p>
            <a:pPr eaLnBrk="1" hangingPunct="1">
              <a:buFont typeface="Wingdings 2" pitchFamily="18" charset="2"/>
              <a:buNone/>
            </a:pPr>
            <a:r>
              <a:rPr lang="cs-CZ" dirty="0">
                <a:cs typeface="Times New Roman" pitchFamily="18" charset="0"/>
              </a:rPr>
              <a:t>				 - v útrobách → </a:t>
            </a:r>
            <a:r>
              <a:rPr lang="cs-CZ" dirty="0" err="1">
                <a:cs typeface="Times New Roman" pitchFamily="18" charset="0"/>
              </a:rPr>
              <a:t>enterotomy</a:t>
            </a:r>
            <a:endParaRPr lang="cs-CZ" dirty="0">
              <a:cs typeface="Times New Roman" pitchFamily="18" charset="0"/>
            </a:endParaRPr>
          </a:p>
          <a:p>
            <a:pPr eaLnBrk="1" hangingPunct="1">
              <a:buFont typeface="Wingdings" pitchFamily="2" charset="2"/>
              <a:buChar char="Ø"/>
            </a:pPr>
            <a:r>
              <a:rPr lang="cs-CZ" dirty="0">
                <a:cs typeface="Times New Roman" pitchFamily="18" charset="0"/>
              </a:rPr>
              <a:t>ze stejného míšního úseku jde nervové zásobení k </a:t>
            </a:r>
            <a:r>
              <a:rPr lang="cs-CZ" dirty="0" err="1">
                <a:cs typeface="Times New Roman" pitchFamily="18" charset="0"/>
              </a:rPr>
              <a:t>enterotomu</a:t>
            </a:r>
            <a:r>
              <a:rPr lang="cs-CZ" dirty="0">
                <a:cs typeface="Times New Roman" pitchFamily="18" charset="0"/>
              </a:rPr>
              <a:t>, </a:t>
            </a:r>
            <a:r>
              <a:rPr lang="cs-CZ" dirty="0" err="1">
                <a:cs typeface="Times New Roman" pitchFamily="18" charset="0"/>
              </a:rPr>
              <a:t>myotomu</a:t>
            </a:r>
            <a:r>
              <a:rPr lang="cs-CZ" dirty="0">
                <a:cs typeface="Times New Roman" pitchFamily="18" charset="0"/>
              </a:rPr>
              <a:t>, dermatomu, a to i když jsou tyto od sebe topograficky vzdáleněji uloženy</a:t>
            </a:r>
          </a:p>
          <a:p>
            <a:pPr eaLnBrk="1" hangingPunct="1">
              <a:buFont typeface="Wingdings 2" pitchFamily="18" charset="2"/>
              <a:buNone/>
            </a:pPr>
            <a:endParaRPr lang="cs-CZ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cs-CZ"/>
              <a:t>REFLEXNÍ MASÁŽ</a:t>
            </a:r>
          </a:p>
        </p:txBody>
      </p:sp>
      <p:sp>
        <p:nvSpPr>
          <p:cNvPr id="21507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Font typeface="Wingdings" pitchFamily="2" charset="2"/>
              <a:buChar char="Ø"/>
            </a:pPr>
            <a:r>
              <a:rPr lang="cs-CZ" dirty="0"/>
              <a:t>kořenové okrsky tvoří v jednotlivých tkáních inervačně určitou funkční jednotku</a:t>
            </a:r>
          </a:p>
          <a:p>
            <a:pPr eaLnBrk="1" hangingPunct="1">
              <a:buFont typeface="Wingdings" pitchFamily="2" charset="2"/>
              <a:buChar char="Ø"/>
            </a:pPr>
            <a:r>
              <a:rPr lang="cs-CZ" dirty="0"/>
              <a:t>dráždění v kterékoli z tkání takto nervově propojených, může vyvolat odezvu v jiné tkáni, která je s ní nervově propojena (nezáleží na tom, že jsou uloženy daleko od sebe) – př. onemocnění prostaty </a:t>
            </a:r>
            <a:r>
              <a:rPr lang="cs-CZ" dirty="0">
                <a:cs typeface="Times New Roman" pitchFamily="18" charset="0"/>
              </a:rPr>
              <a:t>→ bolest v bederní krajině, onemocnění žlučníku → bolest pod pravou lopatkou, ledvinová kolika → zvracení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Nadpis 1"/>
          <p:cNvSpPr>
            <a:spLocks noGrp="1"/>
          </p:cNvSpPr>
          <p:nvPr>
            <p:ph type="title"/>
          </p:nvPr>
        </p:nvSpPr>
        <p:spPr>
          <a:xfrm>
            <a:off x="467544" y="404664"/>
            <a:ext cx="8229600" cy="1143000"/>
          </a:xfrm>
        </p:spPr>
        <p:txBody>
          <a:bodyPr/>
          <a:lstStyle/>
          <a:p>
            <a:pPr algn="ctr" eaLnBrk="1" hangingPunct="1"/>
            <a:r>
              <a:rPr lang="cs-CZ" dirty="0"/>
              <a:t>REFLEXNÍ MASÁŽ</a:t>
            </a:r>
          </a:p>
        </p:txBody>
      </p:sp>
      <p:sp>
        <p:nvSpPr>
          <p:cNvPr id="22531" name="Zástupný symbol pro obsah 2"/>
          <p:cNvSpPr>
            <a:spLocks noGrp="1"/>
          </p:cNvSpPr>
          <p:nvPr>
            <p:ph idx="1"/>
          </p:nvPr>
        </p:nvSpPr>
        <p:spPr>
          <a:xfrm>
            <a:off x="395536" y="1412776"/>
            <a:ext cx="8229600" cy="4389437"/>
          </a:xfrm>
        </p:spPr>
        <p:txBody>
          <a:bodyPr/>
          <a:lstStyle/>
          <a:p>
            <a:pPr eaLnBrk="1" hangingPunct="1">
              <a:buFont typeface="Wingdings" pitchFamily="2" charset="2"/>
              <a:buChar char="Ø"/>
            </a:pPr>
            <a:r>
              <a:rPr lang="cs-CZ" dirty="0">
                <a:cs typeface="Times New Roman" pitchFamily="18" charset="0"/>
              </a:rPr>
              <a:t>vznikne-li podráždění v útrobách a jeho projev se manifestuje na kůži</a:t>
            </a:r>
            <a:r>
              <a:rPr lang="cs-CZ" dirty="0"/>
              <a:t> </a:t>
            </a:r>
            <a:r>
              <a:rPr lang="cs-CZ" dirty="0">
                <a:cs typeface="Times New Roman" pitchFamily="18" charset="0"/>
              </a:rPr>
              <a:t>→ </a:t>
            </a:r>
            <a:r>
              <a:rPr lang="cs-CZ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viscerokutánní reflex</a:t>
            </a:r>
            <a:r>
              <a:rPr lang="cs-CZ" dirty="0">
                <a:solidFill>
                  <a:schemeClr val="accent2">
                    <a:lumMod val="60000"/>
                    <a:lumOff val="40000"/>
                  </a:schemeClr>
                </a:solidFill>
                <a:cs typeface="Times New Roman" pitchFamily="18" charset="0"/>
              </a:rPr>
              <a:t> </a:t>
            </a:r>
          </a:p>
          <a:p>
            <a:pPr eaLnBrk="1" hangingPunct="1">
              <a:buFont typeface="Wingdings" pitchFamily="2" charset="2"/>
              <a:buChar char="Ø"/>
            </a:pPr>
            <a:r>
              <a:rPr lang="cs-CZ" dirty="0">
                <a:cs typeface="Times New Roman" pitchFamily="18" charset="0"/>
              </a:rPr>
              <a:t>vznikne-li podráždění v útrobách a jeho projev se manifestuje ve svalovině → </a:t>
            </a:r>
            <a:r>
              <a:rPr lang="cs-CZ" dirty="0">
                <a:solidFill>
                  <a:schemeClr val="accent2">
                    <a:lumMod val="60000"/>
                    <a:lumOff val="40000"/>
                  </a:schemeClr>
                </a:solidFill>
                <a:cs typeface="Times New Roman" pitchFamily="18" charset="0"/>
              </a:rPr>
              <a:t>visceromotorický reflex </a:t>
            </a:r>
          </a:p>
          <a:p>
            <a:pPr eaLnBrk="1" hangingPunct="1">
              <a:buFont typeface="Wingdings" pitchFamily="2" charset="2"/>
              <a:buChar char="Ø"/>
            </a:pPr>
            <a:r>
              <a:rPr lang="cs-CZ" dirty="0">
                <a:cs typeface="Times New Roman" pitchFamily="18" charset="0"/>
              </a:rPr>
              <a:t>působení z útrobního orgánu na jiný útrobní orgán → </a:t>
            </a:r>
            <a:r>
              <a:rPr lang="cs-CZ" dirty="0">
                <a:solidFill>
                  <a:schemeClr val="accent2">
                    <a:lumMod val="60000"/>
                    <a:lumOff val="40000"/>
                  </a:schemeClr>
                </a:solidFill>
                <a:cs typeface="Times New Roman" pitchFamily="18" charset="0"/>
              </a:rPr>
              <a:t>visceroviscerální reflex </a:t>
            </a:r>
          </a:p>
          <a:p>
            <a:pPr eaLnBrk="1" hangingPunct="1">
              <a:buFont typeface="Wingdings" pitchFamily="2" charset="2"/>
              <a:buChar char="Ø"/>
            </a:pPr>
            <a:r>
              <a:rPr lang="cs-CZ" dirty="0">
                <a:cs typeface="Times New Roman" pitchFamily="18" charset="0"/>
              </a:rPr>
              <a:t>podráždění na povrchu těla se projevuje na útrobním orgánu → </a:t>
            </a:r>
            <a:r>
              <a:rPr lang="cs-CZ" dirty="0">
                <a:solidFill>
                  <a:schemeClr val="accent2">
                    <a:lumMod val="60000"/>
                    <a:lumOff val="40000"/>
                  </a:schemeClr>
                </a:solidFill>
                <a:cs typeface="Times New Roman" pitchFamily="18" charset="0"/>
              </a:rPr>
              <a:t>kutiviscerální reflex</a:t>
            </a:r>
          </a:p>
          <a:p>
            <a:pPr eaLnBrk="1" hangingPunct="1">
              <a:buFont typeface="Wingdings" pitchFamily="2" charset="2"/>
              <a:buChar char="Ø"/>
            </a:pPr>
            <a:r>
              <a:rPr lang="cs-CZ" dirty="0">
                <a:cs typeface="Times New Roman" pitchFamily="18" charset="0"/>
              </a:rPr>
              <a:t>Do reflexních dějů je zapojen i vegetativní nervový systém, proto se objevují i další projevy → změny prokrvení, potivosti, změna anatomického profilu, tkáňové elasticity atd.</a:t>
            </a:r>
            <a:endParaRPr lang="cs-CZ" dirty="0"/>
          </a:p>
          <a:p>
            <a:pPr eaLnBrk="1" hangingPunct="1">
              <a:buFont typeface="Wingdings" pitchFamily="2" charset="2"/>
              <a:buChar char="Ø"/>
            </a:pPr>
            <a:endParaRPr lang="cs-CZ" dirty="0">
              <a:solidFill>
                <a:schemeClr val="accent2">
                  <a:lumMod val="60000"/>
                  <a:lumOff val="40000"/>
                </a:schemeClr>
              </a:solidFill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cs-CZ" dirty="0"/>
              <a:t>REFLEXNÍ MASÁŽ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" pitchFamily="2" charset="2"/>
              <a:buChar char="Ø"/>
              <a:defRPr/>
            </a:pPr>
            <a:r>
              <a:rPr lang="cs-CZ" sz="3100" dirty="0"/>
              <a:t>kořenové okrsky útrob jsou označovány podle míšního segmentu, ze kterého jsou inervovány</a:t>
            </a:r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" pitchFamily="2" charset="2"/>
              <a:buChar char="Ø"/>
              <a:defRPr/>
            </a:pPr>
            <a:endParaRPr lang="cs-CZ" sz="3100" dirty="0"/>
          </a:p>
          <a:p>
            <a:pPr marL="274320" indent="-274320" algn="ctr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r>
              <a:rPr lang="cs-CZ" sz="3100" b="1" u="sng" dirty="0">
                <a:solidFill>
                  <a:srgbClr val="7030A0"/>
                </a:solidFill>
              </a:rPr>
              <a:t>Míšní segmenty</a:t>
            </a:r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" pitchFamily="2" charset="2"/>
              <a:buChar char="Ø"/>
              <a:defRPr/>
            </a:pPr>
            <a:r>
              <a:rPr lang="cs-CZ" sz="3100" dirty="0"/>
              <a:t>8 krčních (cervikálních)</a:t>
            </a:r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" pitchFamily="2" charset="2"/>
              <a:buChar char="Ø"/>
              <a:defRPr/>
            </a:pPr>
            <a:r>
              <a:rPr lang="cs-CZ" sz="3100" dirty="0"/>
              <a:t>12 hrudních (torakálních)</a:t>
            </a:r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" pitchFamily="2" charset="2"/>
              <a:buChar char="Ø"/>
              <a:defRPr/>
            </a:pPr>
            <a:r>
              <a:rPr lang="cs-CZ" sz="3100" dirty="0"/>
              <a:t>5 bederních (lumbálních)</a:t>
            </a:r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" pitchFamily="2" charset="2"/>
              <a:buChar char="Ø"/>
              <a:defRPr/>
            </a:pPr>
            <a:r>
              <a:rPr lang="cs-CZ" sz="3100" dirty="0"/>
              <a:t>5 křížových (sakrálních)</a:t>
            </a:r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" pitchFamily="2" charset="2"/>
              <a:buChar char="Ø"/>
              <a:defRPr/>
            </a:pPr>
            <a:endParaRPr lang="cs-CZ" sz="3100" dirty="0"/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" pitchFamily="2" charset="2"/>
              <a:buChar char="Ø"/>
              <a:defRPr/>
            </a:pPr>
            <a:r>
              <a:rPr lang="cs-CZ" sz="3100" dirty="0"/>
              <a:t>Linie nejsou ostré - do jednotlivých segmentových projekcí přicházejí nervová vlákna i z okolních míšních segmentů</a:t>
            </a:r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" pitchFamily="2" charset="2"/>
              <a:buChar char="Ø"/>
              <a:defRPr/>
            </a:pPr>
            <a:endParaRPr lang="cs-CZ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Nadpis 1"/>
          <p:cNvSpPr>
            <a:spLocks noGrp="1"/>
          </p:cNvSpPr>
          <p:nvPr>
            <p:ph type="title"/>
          </p:nvPr>
        </p:nvSpPr>
        <p:spPr>
          <a:xfrm>
            <a:off x="467544" y="332656"/>
            <a:ext cx="8229600" cy="1143000"/>
          </a:xfrm>
        </p:spPr>
        <p:txBody>
          <a:bodyPr/>
          <a:lstStyle/>
          <a:p>
            <a:pPr algn="ctr"/>
            <a:r>
              <a:rPr lang="cs-CZ" sz="2400" dirty="0">
                <a:solidFill>
                  <a:srgbClr val="7030A0"/>
                </a:solidFill>
              </a:rPr>
              <a:t>Segmentová kožní inervace </a:t>
            </a:r>
          </a:p>
        </p:txBody>
      </p:sp>
      <p:pic>
        <p:nvPicPr>
          <p:cNvPr id="24579" name="Zástupný symbol pro obsah 3" descr="Bára0001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1043608" y="1628800"/>
            <a:ext cx="6685276" cy="4968652"/>
          </a:xfr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3" name="Zástupný symbol pro obsah 3" descr="Bára0002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1043608" y="1412776"/>
            <a:ext cx="6425265" cy="4969098"/>
          </a:xfrm>
        </p:spPr>
      </p:pic>
      <p:sp>
        <p:nvSpPr>
          <p:cNvPr id="4" name="Nadpis 3"/>
          <p:cNvSpPr>
            <a:spLocks noGrp="1"/>
          </p:cNvSpPr>
          <p:nvPr>
            <p:ph type="title"/>
          </p:nvPr>
        </p:nvSpPr>
        <p:spPr>
          <a:xfrm>
            <a:off x="2195736" y="764704"/>
            <a:ext cx="3888432" cy="507082"/>
          </a:xfrm>
        </p:spPr>
        <p:txBody>
          <a:bodyPr/>
          <a:lstStyle/>
          <a:p>
            <a:r>
              <a:rPr lang="cs-CZ" sz="2400" dirty="0">
                <a:solidFill>
                  <a:srgbClr val="7030A0"/>
                </a:solidFill>
              </a:rPr>
              <a:t>Segmentová kožní inervace </a:t>
            </a:r>
            <a:endParaRPr lang="cs-CZ" sz="24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Nadpis 1"/>
          <p:cNvSpPr>
            <a:spLocks noGrp="1"/>
          </p:cNvSpPr>
          <p:nvPr>
            <p:ph type="title"/>
          </p:nvPr>
        </p:nvSpPr>
        <p:spPr>
          <a:xfrm>
            <a:off x="1763688" y="836712"/>
            <a:ext cx="5976664" cy="579090"/>
          </a:xfrm>
        </p:spPr>
        <p:txBody>
          <a:bodyPr/>
          <a:lstStyle/>
          <a:p>
            <a:pPr algn="ctr"/>
            <a:r>
              <a:rPr lang="cs-CZ" sz="2400" dirty="0">
                <a:solidFill>
                  <a:srgbClr val="7030A0"/>
                </a:solidFill>
              </a:rPr>
              <a:t>Segmentová kožní inervace </a:t>
            </a:r>
            <a:endParaRPr lang="cs-CZ" sz="2400" dirty="0"/>
          </a:p>
        </p:txBody>
      </p:sp>
      <p:pic>
        <p:nvPicPr>
          <p:cNvPr id="26627" name="Zástupný symbol pro obsah 3" descr="Bára0001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1187624" y="1628800"/>
            <a:ext cx="6681357" cy="4968528"/>
          </a:xfr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Nadpis 1"/>
          <p:cNvSpPr>
            <a:spLocks noGrp="1"/>
          </p:cNvSpPr>
          <p:nvPr>
            <p:ph type="title"/>
          </p:nvPr>
        </p:nvSpPr>
        <p:spPr>
          <a:xfrm>
            <a:off x="467544" y="764704"/>
            <a:ext cx="8229600" cy="651098"/>
          </a:xfrm>
        </p:spPr>
        <p:txBody>
          <a:bodyPr/>
          <a:lstStyle/>
          <a:p>
            <a:pPr algn="ctr" eaLnBrk="1" hangingPunct="1"/>
            <a:r>
              <a:rPr lang="cs-CZ" sz="2400" dirty="0">
                <a:solidFill>
                  <a:srgbClr val="7030A0"/>
                </a:solidFill>
              </a:rPr>
              <a:t>Nervová zásobení jednotlivých útrobních orgánů</a:t>
            </a:r>
          </a:p>
        </p:txBody>
      </p:sp>
      <p:sp>
        <p:nvSpPr>
          <p:cNvPr id="27651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Font typeface="Wingdings 2" pitchFamily="18" charset="2"/>
              <a:buNone/>
            </a:pPr>
            <a:r>
              <a:rPr lang="cs-CZ" dirty="0"/>
              <a:t>	</a:t>
            </a:r>
            <a:r>
              <a:rPr lang="cs-CZ" sz="2400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Orgán	                     Segmentové	            Strana  </a:t>
            </a:r>
          </a:p>
          <a:p>
            <a:pPr eaLnBrk="1" hangingPunct="1">
              <a:buFont typeface="Wingdings 2" pitchFamily="18" charset="2"/>
              <a:buNone/>
            </a:pPr>
            <a:r>
              <a:rPr lang="cs-CZ" sz="2400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				            zásobení			</a:t>
            </a:r>
          </a:p>
          <a:p>
            <a:pPr eaLnBrk="1" hangingPunct="1">
              <a:buFont typeface="Wingdings" pitchFamily="2" charset="2"/>
              <a:buChar char="Ø"/>
            </a:pPr>
            <a:r>
              <a:rPr lang="cs-CZ" sz="2400" dirty="0"/>
              <a:t>srdce, aorta		            Th1-Th8 	         vlevo</a:t>
            </a:r>
          </a:p>
          <a:p>
            <a:pPr eaLnBrk="1" hangingPunct="1">
              <a:buFont typeface="Wingdings" pitchFamily="2" charset="2"/>
              <a:buChar char="Ø"/>
            </a:pPr>
            <a:r>
              <a:rPr lang="cs-CZ" sz="2400" dirty="0"/>
              <a:t>plíce, průdušky		Th3-Th9 	         oboustranně</a:t>
            </a:r>
          </a:p>
          <a:p>
            <a:pPr eaLnBrk="1" hangingPunct="1">
              <a:buFont typeface="Wingdings" pitchFamily="2" charset="2"/>
              <a:buChar char="Ø"/>
            </a:pPr>
            <a:r>
              <a:rPr lang="cs-CZ" sz="2400" dirty="0"/>
              <a:t>jícen			            Th3-Th5     	         oboustranně</a:t>
            </a:r>
          </a:p>
          <a:p>
            <a:pPr eaLnBrk="1" hangingPunct="1">
              <a:buFont typeface="Wingdings" pitchFamily="2" charset="2"/>
              <a:buChar char="Ø"/>
            </a:pPr>
            <a:r>
              <a:rPr lang="cs-CZ" sz="2400" dirty="0"/>
              <a:t>žaludek			Th5-Th9     	         vlevo</a:t>
            </a:r>
          </a:p>
          <a:p>
            <a:pPr eaLnBrk="1" hangingPunct="1">
              <a:buFont typeface="Wingdings" pitchFamily="2" charset="2"/>
              <a:buChar char="Ø"/>
            </a:pPr>
            <a:r>
              <a:rPr lang="cs-CZ" sz="2400" dirty="0"/>
              <a:t>slinivka břišní		Th7-Th9     	         vlevo </a:t>
            </a:r>
          </a:p>
          <a:p>
            <a:pPr eaLnBrk="1" hangingPunct="1">
              <a:buFont typeface="Wingdings" pitchFamily="2" charset="2"/>
              <a:buChar char="Ø"/>
            </a:pPr>
            <a:r>
              <a:rPr lang="cs-CZ" sz="2400" dirty="0"/>
              <a:t>slezina			Th8-Th9     	         vlevo</a:t>
            </a:r>
          </a:p>
          <a:p>
            <a:pPr eaLnBrk="1" hangingPunct="1">
              <a:buFont typeface="Wingdings" pitchFamily="2" charset="2"/>
              <a:buChar char="Ø"/>
            </a:pPr>
            <a:r>
              <a:rPr lang="cs-CZ" sz="2400" dirty="0"/>
              <a:t>tenké střevo		Th9-Th11   	         oboustranně</a:t>
            </a:r>
          </a:p>
          <a:p>
            <a:pPr eaLnBrk="1" hangingPunct="1">
              <a:buFont typeface="Wingdings" pitchFamily="2" charset="2"/>
              <a:buChar char="Ø"/>
            </a:pPr>
            <a:endParaRPr lang="cs-CZ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endParaRPr lang="cs-CZ" dirty="0"/>
          </a:p>
        </p:txBody>
      </p:sp>
      <p:sp>
        <p:nvSpPr>
          <p:cNvPr id="28675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Font typeface="Wingdings" pitchFamily="2" charset="2"/>
              <a:buChar char="Ø"/>
            </a:pPr>
            <a:r>
              <a:rPr lang="cs-CZ" sz="2400" dirty="0"/>
              <a:t>dvanáctník,játra , </a:t>
            </a:r>
          </a:p>
          <a:p>
            <a:pPr eaLnBrk="1" hangingPunct="1">
              <a:buFont typeface="Wingdings 2" pitchFamily="18" charset="2"/>
              <a:buNone/>
            </a:pPr>
            <a:r>
              <a:rPr lang="cs-CZ" sz="2400" dirty="0"/>
              <a:t>    žlučník			        Th6-Th10           vpravo</a:t>
            </a:r>
          </a:p>
          <a:p>
            <a:pPr eaLnBrk="1" hangingPunct="1">
              <a:buFont typeface="Wingdings" pitchFamily="2" charset="2"/>
              <a:buChar char="Ø"/>
            </a:pPr>
            <a:r>
              <a:rPr lang="cs-CZ" sz="2400" dirty="0"/>
              <a:t>slepé střevo,                                           </a:t>
            </a:r>
          </a:p>
          <a:p>
            <a:pPr eaLnBrk="1" hangingPunct="1">
              <a:buFont typeface="Wingdings 2" pitchFamily="18" charset="2"/>
              <a:buNone/>
            </a:pPr>
            <a:r>
              <a:rPr lang="cs-CZ" sz="2400" dirty="0"/>
              <a:t>    vzestupný tračník	                    Th10-L1	           vpravo</a:t>
            </a:r>
          </a:p>
          <a:p>
            <a:pPr eaLnBrk="1" hangingPunct="1">
              <a:buFont typeface="Wingdings" pitchFamily="2" charset="2"/>
              <a:buChar char="Ø"/>
            </a:pPr>
            <a:r>
              <a:rPr lang="cs-CZ" sz="2400" dirty="0"/>
              <a:t>příčný a sestupný tračník         Th11-Th12           vlevo</a:t>
            </a:r>
          </a:p>
          <a:p>
            <a:pPr eaLnBrk="1" hangingPunct="1">
              <a:buFont typeface="Wingdings" pitchFamily="2" charset="2"/>
              <a:buChar char="Ø"/>
            </a:pPr>
            <a:r>
              <a:rPr lang="cs-CZ" sz="2400" dirty="0"/>
              <a:t>esovitá klička,konečník	        L1-L2                  vlevo</a:t>
            </a:r>
          </a:p>
          <a:p>
            <a:pPr eaLnBrk="1" hangingPunct="1">
              <a:buFont typeface="Wingdings" pitchFamily="2" charset="2"/>
              <a:buChar char="Ø"/>
            </a:pPr>
            <a:r>
              <a:rPr lang="cs-CZ" sz="2400" dirty="0"/>
              <a:t>ledviny,močovody,                           </a:t>
            </a:r>
          </a:p>
          <a:p>
            <a:pPr eaLnBrk="1" hangingPunct="1">
              <a:buFont typeface="Wingdings 2" pitchFamily="18" charset="2"/>
              <a:buNone/>
            </a:pPr>
            <a:r>
              <a:rPr lang="cs-CZ" sz="2400" dirty="0"/>
              <a:t>    močový měchýř		        Th10-S3              oboustranně</a:t>
            </a:r>
          </a:p>
          <a:p>
            <a:pPr eaLnBrk="1" hangingPunct="1">
              <a:buFont typeface="Wingdings" pitchFamily="2" charset="2"/>
              <a:buChar char="Ø"/>
            </a:pPr>
            <a:r>
              <a:rPr lang="cs-CZ" sz="2400" dirty="0"/>
              <a:t>pohlavní ústrojí jako celek       Th11-S3               oboustranně</a:t>
            </a:r>
          </a:p>
          <a:p>
            <a:pPr eaLnBrk="1" hangingPunct="1">
              <a:buFont typeface="Wingdings" pitchFamily="2" charset="2"/>
              <a:buChar char="Ø"/>
            </a:pPr>
            <a:endParaRPr lang="cs-CZ" dirty="0"/>
          </a:p>
          <a:p>
            <a:pPr eaLnBrk="1" hangingPunct="1">
              <a:buFont typeface="Wingdings 2" pitchFamily="18" charset="2"/>
              <a:buNone/>
            </a:pPr>
            <a:endParaRPr lang="cs-CZ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Nadpis 1"/>
          <p:cNvSpPr>
            <a:spLocks noGrp="1"/>
          </p:cNvSpPr>
          <p:nvPr>
            <p:ph type="title"/>
          </p:nvPr>
        </p:nvSpPr>
        <p:spPr>
          <a:xfrm>
            <a:off x="179512" y="836712"/>
            <a:ext cx="8229600" cy="579090"/>
          </a:xfrm>
        </p:spPr>
        <p:txBody>
          <a:bodyPr/>
          <a:lstStyle/>
          <a:p>
            <a:pPr algn="ctr" eaLnBrk="1" hangingPunct="1"/>
            <a:r>
              <a:rPr lang="cs-CZ" sz="4000" dirty="0">
                <a:solidFill>
                  <a:srgbClr val="7030A0"/>
                </a:solidFill>
              </a:rPr>
              <a:t>REFLEXNÍ ZMĚNY</a:t>
            </a:r>
          </a:p>
        </p:txBody>
      </p:sp>
      <p:sp>
        <p:nvSpPr>
          <p:cNvPr id="29699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Font typeface="Wingdings" pitchFamily="2" charset="2"/>
              <a:buChar char="Ø"/>
            </a:pPr>
            <a:r>
              <a:rPr lang="cs-CZ" dirty="0"/>
              <a:t>výskyt změn je možno najít především v inervačně shodné segmentové oblasti povrchových tkání </a:t>
            </a:r>
          </a:p>
          <a:p>
            <a:pPr eaLnBrk="1" hangingPunct="1">
              <a:buFont typeface="Wingdings" pitchFamily="2" charset="2"/>
              <a:buChar char="Ø"/>
            </a:pPr>
            <a:r>
              <a:rPr lang="cs-CZ" dirty="0"/>
              <a:t>u nepárových orgánů platí zásada stejnostranného výskytu RZ  - pravidlo </a:t>
            </a:r>
            <a:r>
              <a:rPr lang="cs-CZ" dirty="0" err="1"/>
              <a:t>stejnostrannosti</a:t>
            </a:r>
            <a:r>
              <a:rPr lang="cs-CZ" dirty="0"/>
              <a:t> (</a:t>
            </a:r>
            <a:r>
              <a:rPr lang="cs-CZ" dirty="0" err="1"/>
              <a:t>homolaterality</a:t>
            </a:r>
            <a:r>
              <a:rPr lang="cs-CZ" dirty="0"/>
              <a:t>)</a:t>
            </a:r>
          </a:p>
          <a:p>
            <a:pPr eaLnBrk="1" hangingPunct="1">
              <a:buFont typeface="Wingdings" pitchFamily="2" charset="2"/>
              <a:buChar char="Ø"/>
            </a:pPr>
            <a:r>
              <a:rPr lang="cs-CZ" dirty="0"/>
              <a:t>RZ nezaujímají svým rozsahem celou oblast segmentu</a:t>
            </a:r>
          </a:p>
          <a:p>
            <a:pPr eaLnBrk="1" hangingPunct="1">
              <a:buFont typeface="Wingdings" pitchFamily="2" charset="2"/>
              <a:buChar char="Ø"/>
            </a:pPr>
            <a:r>
              <a:rPr lang="cs-CZ" dirty="0">
                <a:cs typeface="Times New Roman" pitchFamily="18" charset="0"/>
              </a:rPr>
              <a:t>plošná malá místa RZ </a:t>
            </a:r>
            <a:r>
              <a:rPr lang="cs-CZ" dirty="0">
                <a:latin typeface="Times New Roman" pitchFamily="18" charset="0"/>
                <a:cs typeface="Times New Roman" pitchFamily="18" charset="0"/>
              </a:rPr>
              <a:t>→ označujeme dle </a:t>
            </a:r>
            <a:r>
              <a:rPr lang="cs-CZ" dirty="0" err="1">
                <a:latin typeface="Times New Roman" pitchFamily="18" charset="0"/>
                <a:cs typeface="Times New Roman" pitchFamily="18" charset="0"/>
              </a:rPr>
              <a:t>Heada</a:t>
            </a:r>
            <a:r>
              <a:rPr lang="cs-CZ" dirty="0">
                <a:cs typeface="Times New Roman" pitchFamily="18" charset="0"/>
              </a:rPr>
              <a:t> </a:t>
            </a:r>
            <a:r>
              <a:rPr lang="cs-CZ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maximální body </a:t>
            </a:r>
            <a:endParaRPr lang="cs-CZ" dirty="0">
              <a:solidFill>
                <a:schemeClr val="accent2">
                  <a:lumMod val="60000"/>
                  <a:lumOff val="40000"/>
                </a:schemeClr>
              </a:solidFill>
              <a:cs typeface="Times New Roman" pitchFamily="18" charset="0"/>
            </a:endParaRPr>
          </a:p>
          <a:p>
            <a:pPr eaLnBrk="1" hangingPunct="1">
              <a:buFont typeface="Wingdings" pitchFamily="2" charset="2"/>
              <a:buChar char="Ø"/>
            </a:pPr>
            <a:r>
              <a:rPr lang="cs-CZ" dirty="0">
                <a:cs typeface="Times New Roman" pitchFamily="18" charset="0"/>
              </a:rPr>
              <a:t>plošně větší oblast RZ </a:t>
            </a:r>
            <a:r>
              <a:rPr lang="cs-CZ" dirty="0">
                <a:latin typeface="Times New Roman" pitchFamily="18" charset="0"/>
                <a:cs typeface="Times New Roman" pitchFamily="18" charset="0"/>
              </a:rPr>
              <a:t>→ </a:t>
            </a:r>
            <a:r>
              <a:rPr lang="cs-CZ" dirty="0">
                <a:solidFill>
                  <a:schemeClr val="accent2">
                    <a:lumMod val="60000"/>
                    <a:lumOff val="40000"/>
                  </a:schemeClr>
                </a:solidFill>
                <a:cs typeface="Times New Roman" pitchFamily="18" charset="0"/>
              </a:rPr>
              <a:t>maximální okrsky</a:t>
            </a:r>
          </a:p>
          <a:p>
            <a:pPr eaLnBrk="1" hangingPunct="1">
              <a:buFont typeface="Wingdings" pitchFamily="2" charset="2"/>
              <a:buChar char="Ø"/>
            </a:pPr>
            <a:r>
              <a:rPr lang="cs-CZ" dirty="0">
                <a:cs typeface="Times New Roman" pitchFamily="18" charset="0"/>
              </a:rPr>
              <a:t>RZ větší než dětská dlaň </a:t>
            </a:r>
            <a:r>
              <a:rPr lang="cs-CZ" dirty="0">
                <a:latin typeface="Times New Roman" pitchFamily="18" charset="0"/>
                <a:cs typeface="Times New Roman" pitchFamily="18" charset="0"/>
              </a:rPr>
              <a:t>→ </a:t>
            </a:r>
            <a:r>
              <a:rPr lang="cs-CZ" dirty="0">
                <a:solidFill>
                  <a:schemeClr val="accent2">
                    <a:lumMod val="60000"/>
                    <a:lumOff val="40000"/>
                  </a:schemeClr>
                </a:solidFill>
                <a:cs typeface="Times New Roman" pitchFamily="18" charset="0"/>
              </a:rPr>
              <a:t>maximální oblasti</a:t>
            </a:r>
            <a:endParaRPr lang="cs-CZ" dirty="0">
              <a:solidFill>
                <a:schemeClr val="accent2">
                  <a:lumMod val="60000"/>
                  <a:lumOff val="40000"/>
                </a:schemeClr>
              </a:solidFill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Nadpis 1"/>
          <p:cNvSpPr>
            <a:spLocks noGrp="1"/>
          </p:cNvSpPr>
          <p:nvPr>
            <p:ph type="title"/>
          </p:nvPr>
        </p:nvSpPr>
        <p:spPr>
          <a:xfrm>
            <a:off x="539552" y="1052736"/>
            <a:ext cx="8229600" cy="1143000"/>
          </a:xfrm>
        </p:spPr>
        <p:txBody>
          <a:bodyPr/>
          <a:lstStyle/>
          <a:p>
            <a:pPr algn="ctr"/>
            <a:br>
              <a:rPr lang="cs-CZ" sz="5400" u="sng" dirty="0">
                <a:solidFill>
                  <a:srgbClr val="7030A0"/>
                </a:solidFill>
              </a:rPr>
            </a:br>
            <a:br>
              <a:rPr lang="cs-CZ" sz="5400" u="sng" dirty="0">
                <a:solidFill>
                  <a:srgbClr val="7030A0"/>
                </a:solidFill>
              </a:rPr>
            </a:br>
            <a:r>
              <a:rPr lang="cs-CZ" sz="3600" u="sng" dirty="0">
                <a:solidFill>
                  <a:srgbClr val="7030A0"/>
                </a:solidFill>
              </a:rPr>
              <a:t>Lokalizace reflexních změn</a:t>
            </a:r>
            <a:br>
              <a:rPr lang="cs-CZ" sz="5400" u="sng" dirty="0">
                <a:solidFill>
                  <a:srgbClr val="7030A0"/>
                </a:solidFill>
              </a:rPr>
            </a:br>
            <a:endParaRPr lang="cs-CZ" dirty="0"/>
          </a:p>
        </p:txBody>
      </p:sp>
      <p:sp>
        <p:nvSpPr>
          <p:cNvPr id="3072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 2" pitchFamily="18" charset="2"/>
              <a:buNone/>
            </a:pPr>
            <a:r>
              <a:rPr lang="cs-CZ" sz="2400" dirty="0">
                <a:solidFill>
                  <a:srgbClr val="7030A0"/>
                </a:solidFill>
              </a:rPr>
              <a:t>Cervikokraniální syndrom</a:t>
            </a:r>
          </a:p>
        </p:txBody>
      </p:sp>
      <p:pic>
        <p:nvPicPr>
          <p:cNvPr id="30724" name="Obrázek 4" descr="Fyzikální terapie0001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3568" y="2924944"/>
            <a:ext cx="3168030" cy="31371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25" name="Obrázek 5" descr="Fyzikální terapie0002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43438" y="1916113"/>
            <a:ext cx="3228975" cy="4610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Nadpis 1"/>
          <p:cNvSpPr>
            <a:spLocks noGrp="1"/>
          </p:cNvSpPr>
          <p:nvPr>
            <p:ph type="title"/>
          </p:nvPr>
        </p:nvSpPr>
        <p:spPr>
          <a:xfrm>
            <a:off x="395536" y="188640"/>
            <a:ext cx="8229600" cy="504056"/>
          </a:xfrm>
        </p:spPr>
        <p:txBody>
          <a:bodyPr/>
          <a:lstStyle/>
          <a:p>
            <a:pPr algn="ctr"/>
            <a:endParaRPr lang="cs-CZ" dirty="0"/>
          </a:p>
        </p:txBody>
      </p:sp>
      <p:sp>
        <p:nvSpPr>
          <p:cNvPr id="5" name="Zástupný symbol pro text 4"/>
          <p:cNvSpPr>
            <a:spLocks noGrp="1"/>
          </p:cNvSpPr>
          <p:nvPr>
            <p:ph type="body" idx="1"/>
          </p:nvPr>
        </p:nvSpPr>
        <p:spPr>
          <a:xfrm>
            <a:off x="323528" y="1124744"/>
            <a:ext cx="4040188" cy="659352"/>
          </a:xfrm>
        </p:spPr>
        <p:txBody>
          <a:bodyPr/>
          <a:lstStyle/>
          <a:p>
            <a:r>
              <a:rPr lang="cs-CZ" b="0" dirty="0" err="1">
                <a:solidFill>
                  <a:srgbClr val="7030A0"/>
                </a:solidFill>
              </a:rPr>
              <a:t>Cervikobrachiální</a:t>
            </a:r>
            <a:r>
              <a:rPr lang="cs-CZ" b="0" dirty="0">
                <a:solidFill>
                  <a:srgbClr val="7030A0"/>
                </a:solidFill>
              </a:rPr>
              <a:t> syndrom</a:t>
            </a:r>
          </a:p>
        </p:txBody>
      </p:sp>
      <p:sp>
        <p:nvSpPr>
          <p:cNvPr id="6" name="Zástupný symbol pro text 5"/>
          <p:cNvSpPr>
            <a:spLocks noGrp="1"/>
          </p:cNvSpPr>
          <p:nvPr>
            <p:ph type="body" sz="half" idx="3"/>
          </p:nvPr>
        </p:nvSpPr>
        <p:spPr>
          <a:xfrm>
            <a:off x="4788024" y="1124744"/>
            <a:ext cx="4041775" cy="654843"/>
          </a:xfrm>
        </p:spPr>
        <p:txBody>
          <a:bodyPr/>
          <a:lstStyle/>
          <a:p>
            <a:r>
              <a:rPr lang="cs-CZ" b="0" dirty="0">
                <a:solidFill>
                  <a:srgbClr val="7030A0"/>
                </a:solidFill>
              </a:rPr>
              <a:t>Lumbosakrální syndrom</a:t>
            </a:r>
          </a:p>
        </p:txBody>
      </p:sp>
      <p:pic>
        <p:nvPicPr>
          <p:cNvPr id="31747" name="Zástupný symbol pro obsah 3" descr="Fyzikální terapie0003.jpg"/>
          <p:cNvPicPr>
            <a:picLocks noGrp="1" noChangeAspect="1"/>
          </p:cNvPicPr>
          <p:nvPr>
            <p:ph sz="quarter" idx="2"/>
          </p:nvPr>
        </p:nvPicPr>
        <p:blipFill>
          <a:blip r:embed="rId2" cstate="print"/>
          <a:stretch>
            <a:fillRect/>
          </a:stretch>
        </p:blipFill>
        <p:spPr>
          <a:xfrm>
            <a:off x="899592" y="2204864"/>
            <a:ext cx="2657085" cy="3846513"/>
          </a:xfrm>
        </p:spPr>
      </p:pic>
      <p:sp>
        <p:nvSpPr>
          <p:cNvPr id="7" name="Zástupný symbol pro obsah 6"/>
          <p:cNvSpPr>
            <a:spLocks noGrp="1"/>
          </p:cNvSpPr>
          <p:nvPr>
            <p:ph sz="quarter" idx="4"/>
          </p:nvPr>
        </p:nvSpPr>
        <p:spPr>
          <a:xfrm>
            <a:off x="5364088" y="3284984"/>
            <a:ext cx="1800200" cy="3075336"/>
          </a:xfrm>
        </p:spPr>
        <p:txBody>
          <a:bodyPr/>
          <a:lstStyle/>
          <a:p>
            <a:pPr>
              <a:buNone/>
            </a:pPr>
            <a:endParaRPr lang="cs-CZ" dirty="0"/>
          </a:p>
        </p:txBody>
      </p:sp>
      <p:pic>
        <p:nvPicPr>
          <p:cNvPr id="31748" name="Obrázek 4" descr="Fyzikální terapie0004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88024" y="1988840"/>
            <a:ext cx="3246438" cy="4603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Nadpis 1"/>
          <p:cNvSpPr>
            <a:spLocks noGrp="1"/>
          </p:cNvSpPr>
          <p:nvPr>
            <p:ph type="title"/>
          </p:nvPr>
        </p:nvSpPr>
        <p:spPr>
          <a:xfrm>
            <a:off x="539552" y="404664"/>
            <a:ext cx="8229600" cy="1143000"/>
          </a:xfrm>
        </p:spPr>
        <p:txBody>
          <a:bodyPr/>
          <a:lstStyle/>
          <a:p>
            <a:pPr algn="ctr"/>
            <a:r>
              <a:rPr lang="cs-CZ" sz="2400" dirty="0">
                <a:solidFill>
                  <a:srgbClr val="7030A0"/>
                </a:solidFill>
                <a:latin typeface="+mn-lt"/>
              </a:rPr>
              <a:t>Onemocnění srdce</a:t>
            </a:r>
          </a:p>
        </p:txBody>
      </p:sp>
      <p:pic>
        <p:nvPicPr>
          <p:cNvPr id="32771" name="Zástupný symbol pro obsah 3" descr="Fyzikální terapie0005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1116013" y="1916113"/>
            <a:ext cx="3335337" cy="4540250"/>
          </a:xfrm>
        </p:spPr>
      </p:pic>
      <p:pic>
        <p:nvPicPr>
          <p:cNvPr id="32772" name="Obrázek 4" descr="Fyzikální terapie0006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43438" y="1916113"/>
            <a:ext cx="3155950" cy="4552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Nadpis 4"/>
          <p:cNvSpPr>
            <a:spLocks noGrp="1"/>
          </p:cNvSpPr>
          <p:nvPr>
            <p:ph type="title"/>
          </p:nvPr>
        </p:nvSpPr>
        <p:spPr>
          <a:xfrm>
            <a:off x="467544" y="-243408"/>
            <a:ext cx="8229600" cy="1143000"/>
          </a:xfrm>
        </p:spPr>
        <p:txBody>
          <a:bodyPr/>
          <a:lstStyle/>
          <a:p>
            <a:endParaRPr lang="cs-CZ" dirty="0"/>
          </a:p>
        </p:txBody>
      </p:sp>
      <p:sp>
        <p:nvSpPr>
          <p:cNvPr id="6" name="Zástupný symbol pro text 5"/>
          <p:cNvSpPr>
            <a:spLocks noGrp="1"/>
          </p:cNvSpPr>
          <p:nvPr>
            <p:ph type="body" idx="1"/>
          </p:nvPr>
        </p:nvSpPr>
        <p:spPr>
          <a:xfrm>
            <a:off x="395536" y="1268760"/>
            <a:ext cx="4040188" cy="659352"/>
          </a:xfrm>
        </p:spPr>
        <p:txBody>
          <a:bodyPr/>
          <a:lstStyle/>
          <a:p>
            <a:r>
              <a:rPr lang="cs-CZ" b="0" dirty="0">
                <a:solidFill>
                  <a:srgbClr val="7030A0"/>
                </a:solidFill>
              </a:rPr>
              <a:t>Onemocnění dýchacího   </a:t>
            </a:r>
          </a:p>
          <a:p>
            <a:r>
              <a:rPr lang="cs-CZ" b="0" dirty="0">
                <a:solidFill>
                  <a:srgbClr val="7030A0"/>
                </a:solidFill>
              </a:rPr>
              <a:t>              ústrojí</a:t>
            </a:r>
          </a:p>
        </p:txBody>
      </p:sp>
      <p:sp>
        <p:nvSpPr>
          <p:cNvPr id="7" name="Zástupný symbol pro text 6"/>
          <p:cNvSpPr>
            <a:spLocks noGrp="1"/>
          </p:cNvSpPr>
          <p:nvPr>
            <p:ph type="body" sz="half" idx="3"/>
          </p:nvPr>
        </p:nvSpPr>
        <p:spPr>
          <a:xfrm>
            <a:off x="4860032" y="1268760"/>
            <a:ext cx="4041775" cy="654843"/>
          </a:xfrm>
        </p:spPr>
        <p:txBody>
          <a:bodyPr/>
          <a:lstStyle/>
          <a:p>
            <a:r>
              <a:rPr lang="cs-CZ" b="0" dirty="0">
                <a:solidFill>
                  <a:srgbClr val="7030A0"/>
                </a:solidFill>
              </a:rPr>
              <a:t>Onemocnění žaludku a </a:t>
            </a:r>
          </a:p>
          <a:p>
            <a:r>
              <a:rPr lang="cs-CZ" b="0" dirty="0">
                <a:solidFill>
                  <a:srgbClr val="7030A0"/>
                </a:solidFill>
              </a:rPr>
              <a:t>          tenkého střeva</a:t>
            </a:r>
          </a:p>
        </p:txBody>
      </p:sp>
      <p:pic>
        <p:nvPicPr>
          <p:cNvPr id="33795" name="Zástupný symbol pro obsah 3" descr="Fyzikální terapie0007.jpg"/>
          <p:cNvPicPr>
            <a:picLocks noGrp="1" noChangeAspect="1"/>
          </p:cNvPicPr>
          <p:nvPr>
            <p:ph sz="quarter" idx="2"/>
          </p:nvPr>
        </p:nvPicPr>
        <p:blipFill>
          <a:blip r:embed="rId2" cstate="print"/>
          <a:stretch>
            <a:fillRect/>
          </a:stretch>
        </p:blipFill>
        <p:spPr>
          <a:xfrm>
            <a:off x="683568" y="2348880"/>
            <a:ext cx="2767517" cy="3846513"/>
          </a:xfrm>
        </p:spPr>
      </p:pic>
      <p:sp>
        <p:nvSpPr>
          <p:cNvPr id="8" name="Zástupný symbol pro obsah 7"/>
          <p:cNvSpPr>
            <a:spLocks noGrp="1"/>
          </p:cNvSpPr>
          <p:nvPr>
            <p:ph sz="quarter" idx="4"/>
          </p:nvPr>
        </p:nvSpPr>
        <p:spPr>
          <a:xfrm>
            <a:off x="5508104" y="4869160"/>
            <a:ext cx="1296144" cy="1491160"/>
          </a:xfrm>
        </p:spPr>
        <p:txBody>
          <a:bodyPr/>
          <a:lstStyle/>
          <a:p>
            <a:endParaRPr lang="cs-CZ" dirty="0"/>
          </a:p>
        </p:txBody>
      </p:sp>
      <p:pic>
        <p:nvPicPr>
          <p:cNvPr id="33796" name="Obrázek 4" descr="Fyzikální terapie0008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932040" y="1988840"/>
            <a:ext cx="3151188" cy="4554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Nadpis 1"/>
          <p:cNvSpPr>
            <a:spLocks noGrp="1"/>
          </p:cNvSpPr>
          <p:nvPr>
            <p:ph type="title"/>
          </p:nvPr>
        </p:nvSpPr>
        <p:spPr>
          <a:xfrm>
            <a:off x="467544" y="980728"/>
            <a:ext cx="8219256" cy="651098"/>
          </a:xfrm>
        </p:spPr>
        <p:txBody>
          <a:bodyPr/>
          <a:lstStyle/>
          <a:p>
            <a:pPr algn="ctr"/>
            <a:r>
              <a:rPr lang="cs-CZ" sz="2400" dirty="0">
                <a:solidFill>
                  <a:srgbClr val="7030A0"/>
                </a:solidFill>
                <a:latin typeface="+mn-lt"/>
              </a:rPr>
              <a:t>Onemocnění žlučníku, žlučových cest a jater</a:t>
            </a:r>
          </a:p>
        </p:txBody>
      </p:sp>
      <p:pic>
        <p:nvPicPr>
          <p:cNvPr id="34819" name="Zástupný symbol pro obsah 3" descr="Fyzikální terapie0009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900113" y="2060575"/>
            <a:ext cx="3217862" cy="4489450"/>
          </a:xfrm>
        </p:spPr>
      </p:pic>
      <p:pic>
        <p:nvPicPr>
          <p:cNvPr id="34820" name="Obrázek 4" descr="Fyzikální terapie0010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11638" y="2060575"/>
            <a:ext cx="4097337" cy="1719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Nadpis 1"/>
          <p:cNvSpPr>
            <a:spLocks noGrp="1"/>
          </p:cNvSpPr>
          <p:nvPr>
            <p:ph type="title"/>
          </p:nvPr>
        </p:nvSpPr>
        <p:spPr>
          <a:xfrm>
            <a:off x="467544" y="1124744"/>
            <a:ext cx="8229600" cy="936104"/>
          </a:xfrm>
        </p:spPr>
        <p:txBody>
          <a:bodyPr/>
          <a:lstStyle/>
          <a:p>
            <a:pPr algn="ctr" eaLnBrk="1" hangingPunct="1"/>
            <a:r>
              <a:rPr lang="cs-CZ" sz="4000" u="sng" dirty="0">
                <a:solidFill>
                  <a:srgbClr val="7030A0"/>
                </a:solidFill>
              </a:rPr>
              <a:t>Význam reflexních projevů</a:t>
            </a:r>
            <a:br>
              <a:rPr lang="cs-CZ" sz="4000" u="sng" dirty="0">
                <a:solidFill>
                  <a:srgbClr val="7030A0"/>
                </a:solidFill>
              </a:rPr>
            </a:br>
            <a:endParaRPr lang="cs-CZ" sz="4000" dirty="0">
              <a:solidFill>
                <a:srgbClr val="7030A0"/>
              </a:solidFill>
            </a:endParaRPr>
          </a:p>
        </p:txBody>
      </p:sp>
      <p:sp>
        <p:nvSpPr>
          <p:cNvPr id="35843" name="Zástupný symbol pro obsah 2"/>
          <p:cNvSpPr>
            <a:spLocks noGrp="1"/>
          </p:cNvSpPr>
          <p:nvPr>
            <p:ph idx="1"/>
          </p:nvPr>
        </p:nvSpPr>
        <p:spPr>
          <a:xfrm>
            <a:off x="467544" y="1484784"/>
            <a:ext cx="8229600" cy="4389437"/>
          </a:xfrm>
        </p:spPr>
        <p:txBody>
          <a:bodyPr/>
          <a:lstStyle/>
          <a:p>
            <a:pPr eaLnBrk="1" hangingPunct="1">
              <a:buFont typeface="Wingdings" pitchFamily="2" charset="2"/>
              <a:buChar char="Ø"/>
            </a:pPr>
            <a:r>
              <a:rPr lang="cs-CZ" dirty="0"/>
              <a:t>RZ jsou článkem tzv. </a:t>
            </a:r>
            <a:r>
              <a:rPr lang="cs-CZ" dirty="0" err="1"/>
              <a:t>Sperenského</a:t>
            </a:r>
            <a:r>
              <a:rPr lang="cs-CZ" dirty="0"/>
              <a:t> patogenního oblouku</a:t>
            </a:r>
          </a:p>
          <a:p>
            <a:pPr eaLnBrk="1" hangingPunct="1">
              <a:buFont typeface="Wingdings" pitchFamily="2" charset="2"/>
              <a:buChar char="Ø"/>
            </a:pPr>
            <a:r>
              <a:rPr lang="cs-CZ" dirty="0"/>
              <a:t>SPO </a:t>
            </a:r>
            <a:r>
              <a:rPr lang="cs-CZ" dirty="0">
                <a:latin typeface="Times New Roman" pitchFamily="18" charset="0"/>
                <a:cs typeface="Times New Roman" pitchFamily="18" charset="0"/>
              </a:rPr>
              <a:t>→ </a:t>
            </a:r>
            <a:r>
              <a:rPr lang="cs-CZ" dirty="0">
                <a:cs typeface="Times New Roman" pitchFamily="18" charset="0"/>
              </a:rPr>
              <a:t>stavy a projevy, které chorobu a její příznaky podporují a udržují; takový kruh vzájemných působení je nutné léčebně narušit</a:t>
            </a:r>
          </a:p>
          <a:p>
            <a:pPr eaLnBrk="1" hangingPunct="1">
              <a:buFont typeface="Wingdings" pitchFamily="2" charset="2"/>
              <a:buChar char="Ø"/>
            </a:pPr>
            <a:r>
              <a:rPr lang="cs-CZ" dirty="0">
                <a:cs typeface="Times New Roman" pitchFamily="18" charset="0"/>
              </a:rPr>
              <a:t>musí se působit na co největším počtu míst a současně likvidovat druhotně vzniklé změny (mohly by zpětně nepříznivě ovlivňovat funkce tkáně nebo orgánů, které onemocněly prvotně)</a:t>
            </a:r>
          </a:p>
          <a:p>
            <a:pPr eaLnBrk="1" hangingPunct="1">
              <a:buFont typeface="Wingdings" pitchFamily="2" charset="2"/>
              <a:buChar char="Ø"/>
            </a:pPr>
            <a:r>
              <a:rPr lang="cs-CZ" dirty="0"/>
              <a:t>projevy </a:t>
            </a:r>
            <a:r>
              <a:rPr lang="cs-CZ" dirty="0" err="1"/>
              <a:t>viscerokutánních</a:t>
            </a:r>
            <a:r>
              <a:rPr lang="cs-CZ" dirty="0"/>
              <a:t> a </a:t>
            </a:r>
            <a:r>
              <a:rPr lang="cs-CZ" dirty="0" err="1"/>
              <a:t>visceromotorických</a:t>
            </a:r>
            <a:r>
              <a:rPr lang="cs-CZ" dirty="0"/>
              <a:t> reflexů mají pro RM informativní význam</a:t>
            </a:r>
          </a:p>
          <a:p>
            <a:pPr eaLnBrk="1" hangingPunct="1">
              <a:buFont typeface="Wingdings" pitchFamily="2" charset="2"/>
              <a:buChar char="Ø"/>
            </a:pPr>
            <a:r>
              <a:rPr lang="cs-CZ" dirty="0"/>
              <a:t>cesty </a:t>
            </a:r>
            <a:r>
              <a:rPr lang="cs-CZ" dirty="0" err="1"/>
              <a:t>kutiviscerálních</a:t>
            </a:r>
            <a:r>
              <a:rPr lang="cs-CZ" dirty="0"/>
              <a:t> reflexů využíváme terapeuticky</a:t>
            </a:r>
          </a:p>
          <a:p>
            <a:pPr eaLnBrk="1" hangingPunct="1">
              <a:buFont typeface="Wingdings" pitchFamily="2" charset="2"/>
              <a:buChar char="Ø"/>
            </a:pPr>
            <a:endParaRPr lang="cs-CZ" dirty="0">
              <a:cs typeface="Times New Roman" pitchFamily="18" charset="0"/>
            </a:endParaRPr>
          </a:p>
          <a:p>
            <a:pPr eaLnBrk="1" hangingPunct="1">
              <a:buFont typeface="Wingdings" pitchFamily="2" charset="2"/>
              <a:buChar char="Ø"/>
            </a:pPr>
            <a:endParaRPr lang="cs-CZ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Nadpis 1"/>
          <p:cNvSpPr>
            <a:spLocks noGrp="1"/>
          </p:cNvSpPr>
          <p:nvPr>
            <p:ph type="title"/>
          </p:nvPr>
        </p:nvSpPr>
        <p:spPr>
          <a:xfrm>
            <a:off x="-252536" y="1700808"/>
            <a:ext cx="7344816" cy="720080"/>
          </a:xfrm>
        </p:spPr>
        <p:txBody>
          <a:bodyPr/>
          <a:lstStyle/>
          <a:p>
            <a:pPr algn="ctr" eaLnBrk="1" hangingPunct="1"/>
            <a:r>
              <a:rPr lang="cs-CZ" sz="4000" u="sng" dirty="0">
                <a:solidFill>
                  <a:srgbClr val="7030A0"/>
                </a:solidFill>
              </a:rPr>
              <a:t>Technika reflexní masáže (RM)</a:t>
            </a:r>
            <a:br>
              <a:rPr lang="cs-CZ" sz="4000" u="sng" dirty="0">
                <a:solidFill>
                  <a:srgbClr val="7030A0"/>
                </a:solidFill>
              </a:rPr>
            </a:br>
            <a:endParaRPr lang="cs-CZ" sz="4000" dirty="0">
              <a:solidFill>
                <a:srgbClr val="7030A0"/>
              </a:solidFill>
            </a:endParaRPr>
          </a:p>
        </p:txBody>
      </p:sp>
      <p:sp>
        <p:nvSpPr>
          <p:cNvPr id="36867" name="Zástupný symbol pro obsah 2"/>
          <p:cNvSpPr>
            <a:spLocks noGrp="1"/>
          </p:cNvSpPr>
          <p:nvPr>
            <p:ph idx="1"/>
          </p:nvPr>
        </p:nvSpPr>
        <p:spPr>
          <a:xfrm>
            <a:off x="467544" y="2132856"/>
            <a:ext cx="8229600" cy="4389437"/>
          </a:xfrm>
        </p:spPr>
        <p:txBody>
          <a:bodyPr/>
          <a:lstStyle/>
          <a:p>
            <a:pPr eaLnBrk="1" hangingPunct="1">
              <a:buFont typeface="Wingdings" pitchFamily="2" charset="2"/>
              <a:buChar char="Ø"/>
            </a:pPr>
            <a:r>
              <a:rPr lang="cs-CZ" dirty="0"/>
              <a:t>pouze po indikaci lékaře (jméno, věk pac., přesná dg., počet a frekvence masáží, datum lékařské kontroly)</a:t>
            </a:r>
          </a:p>
          <a:p>
            <a:pPr eaLnBrk="1" hangingPunct="1">
              <a:buFont typeface="Wingdings" pitchFamily="2" charset="2"/>
              <a:buChar char="Ø"/>
            </a:pPr>
            <a:r>
              <a:rPr lang="cs-CZ" dirty="0"/>
              <a:t>dobře osvětlená místnost, větratelná, teplota 22˚C</a:t>
            </a:r>
          </a:p>
          <a:p>
            <a:pPr eaLnBrk="1" hangingPunct="1">
              <a:buFont typeface="Wingdings" pitchFamily="2" charset="2"/>
              <a:buChar char="Ø"/>
            </a:pPr>
            <a:r>
              <a:rPr lang="cs-CZ" dirty="0"/>
              <a:t>provádí se na sucho</a:t>
            </a:r>
          </a:p>
          <a:p>
            <a:pPr eaLnBrk="1" hangingPunct="1">
              <a:buFont typeface="Wingdings" pitchFamily="2" charset="2"/>
              <a:buChar char="Ø"/>
            </a:pPr>
            <a:r>
              <a:rPr lang="cs-CZ" dirty="0"/>
              <a:t>pomalé provádění hmatů (rychlejší tempo skluzu po kůži – uniknutí pohmatových změn)</a:t>
            </a:r>
          </a:p>
          <a:p>
            <a:pPr eaLnBrk="1" hangingPunct="1">
              <a:buFont typeface="Wingdings" pitchFamily="2" charset="2"/>
              <a:buChar char="Ø"/>
            </a:pPr>
            <a:r>
              <a:rPr lang="cs-CZ" dirty="0"/>
              <a:t>suchá pokožka pacienta (nezpocená, nemastná)</a:t>
            </a:r>
          </a:p>
          <a:p>
            <a:pPr eaLnBrk="1" hangingPunct="1">
              <a:buFont typeface="Wingdings" pitchFamily="2" charset="2"/>
              <a:buChar char="Ø"/>
            </a:pPr>
            <a:endParaRPr lang="cs-CZ" dirty="0"/>
          </a:p>
          <a:p>
            <a:pPr algn="ctr" eaLnBrk="1" hangingPunct="1">
              <a:buFont typeface="Wingdings 2" pitchFamily="18" charset="2"/>
              <a:buNone/>
            </a:pPr>
            <a:endParaRPr lang="cs-CZ" u="sng" dirty="0"/>
          </a:p>
          <a:p>
            <a:pPr algn="ctr" eaLnBrk="1" hangingPunct="1">
              <a:buFont typeface="Wingdings 2" pitchFamily="18" charset="2"/>
              <a:buNone/>
            </a:pPr>
            <a:endParaRPr lang="cs-CZ" u="sng"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z="3600" u="sng" dirty="0">
                <a:solidFill>
                  <a:srgbClr val="7030A0"/>
                </a:solidFill>
              </a:rPr>
              <a:t>Technika reflexní masáže (RM)</a:t>
            </a:r>
            <a:endParaRPr lang="cs-CZ" sz="3600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67544" y="2132856"/>
            <a:ext cx="8229600" cy="4389437"/>
          </a:xfrm>
        </p:spPr>
        <p:txBody>
          <a:bodyPr/>
          <a:lstStyle/>
          <a:p>
            <a:pPr eaLnBrk="1" hangingPunct="1">
              <a:buFont typeface="Wingdings" pitchFamily="2" charset="2"/>
              <a:buChar char="Ø"/>
            </a:pPr>
            <a:r>
              <a:rPr lang="cs-CZ" dirty="0"/>
              <a:t>čisté prostředí, upravený zevnějšek terapeuta, příjemné vystupování</a:t>
            </a:r>
          </a:p>
          <a:p>
            <a:pPr eaLnBrk="1" hangingPunct="1">
              <a:buFont typeface="Wingdings" pitchFamily="2" charset="2"/>
              <a:buChar char="Ø"/>
            </a:pPr>
            <a:r>
              <a:rPr lang="cs-CZ" dirty="0"/>
              <a:t>zařízení – masážní stůl (pevná podložka), 2 otáčivé stoličky bez opěradel</a:t>
            </a:r>
          </a:p>
          <a:p>
            <a:pPr eaLnBrk="1" hangingPunct="1">
              <a:buFont typeface="Wingdings" pitchFamily="2" charset="2"/>
              <a:buChar char="Ø"/>
            </a:pPr>
            <a:r>
              <a:rPr lang="cs-CZ" dirty="0"/>
              <a:t>poloha pac. – dle sestavy – v sedu, vleže, max. uvolnění svalstva – neplatí u masáže periostu, kde pac. klade vlastní silou odpor hmatům této techniky</a:t>
            </a:r>
          </a:p>
          <a:p>
            <a:endParaRPr lang="cs-CZ" dirty="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Nadpis 1"/>
          <p:cNvSpPr>
            <a:spLocks noGrp="1"/>
          </p:cNvSpPr>
          <p:nvPr>
            <p:ph type="title"/>
          </p:nvPr>
        </p:nvSpPr>
        <p:spPr>
          <a:xfrm>
            <a:off x="251520" y="1268760"/>
            <a:ext cx="8229600" cy="851942"/>
          </a:xfrm>
        </p:spPr>
        <p:txBody>
          <a:bodyPr/>
          <a:lstStyle/>
          <a:p>
            <a:pPr algn="ctr" eaLnBrk="1" hangingPunct="1"/>
            <a:r>
              <a:rPr lang="cs-CZ" sz="4000" u="sng" dirty="0">
                <a:solidFill>
                  <a:srgbClr val="7030A0"/>
                </a:solidFill>
              </a:rPr>
              <a:t>Indikace RM</a:t>
            </a:r>
            <a:br>
              <a:rPr lang="cs-CZ" sz="4000" u="sng" dirty="0">
                <a:solidFill>
                  <a:srgbClr val="7030A0"/>
                </a:solidFill>
              </a:rPr>
            </a:br>
            <a:endParaRPr lang="cs-CZ" sz="4000" dirty="0">
              <a:solidFill>
                <a:srgbClr val="7030A0"/>
              </a:solidFill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" pitchFamily="2" charset="2"/>
              <a:buChar char="Ø"/>
              <a:defRPr/>
            </a:pPr>
            <a:r>
              <a:rPr lang="cs-CZ" dirty="0"/>
              <a:t>funkční a chronická organická onemocnění vnitřních ústrojí</a:t>
            </a:r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" pitchFamily="2" charset="2"/>
              <a:buChar char="Ø"/>
              <a:defRPr/>
            </a:pPr>
            <a:r>
              <a:rPr lang="cs-CZ" dirty="0"/>
              <a:t>poruchy prokrvení</a:t>
            </a:r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" pitchFamily="2" charset="2"/>
              <a:buChar char="Ø"/>
              <a:defRPr/>
            </a:pPr>
            <a:r>
              <a:rPr lang="cs-CZ" dirty="0"/>
              <a:t>funkční, degenerativní a některá chronická revmatická onemocnění páteře a kloubů</a:t>
            </a:r>
          </a:p>
          <a:p>
            <a:pPr eaLnBrk="1" hangingPunct="1">
              <a:buFont typeface="Wingdings" pitchFamily="2" charset="2"/>
              <a:buChar char="Ø"/>
            </a:pPr>
            <a:r>
              <a:rPr lang="cs-CZ" dirty="0"/>
              <a:t>poúrazové a pooperační stavy</a:t>
            </a:r>
          </a:p>
          <a:p>
            <a:pPr eaLnBrk="1" hangingPunct="1">
              <a:buFont typeface="Wingdings" pitchFamily="2" charset="2"/>
              <a:buChar char="Ø"/>
            </a:pPr>
            <a:r>
              <a:rPr lang="cs-CZ" dirty="0"/>
              <a:t>vegetativní a endokrinní </a:t>
            </a:r>
            <a:r>
              <a:rPr lang="cs-CZ" dirty="0" err="1"/>
              <a:t>dysregulace</a:t>
            </a:r>
            <a:endParaRPr lang="cs-CZ" dirty="0"/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" pitchFamily="2" charset="2"/>
              <a:buChar char="Ø"/>
              <a:defRPr/>
            </a:pPr>
            <a:endParaRPr lang="cs-CZ" dirty="0"/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" pitchFamily="2" charset="2"/>
              <a:buChar char="Ø"/>
              <a:defRPr/>
            </a:pPr>
            <a:endParaRPr lang="cs-CZ" dirty="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9" name="Zástupný symbol pro obsah 2"/>
          <p:cNvSpPr>
            <a:spLocks noGrp="1"/>
          </p:cNvSpPr>
          <p:nvPr>
            <p:ph idx="1"/>
          </p:nvPr>
        </p:nvSpPr>
        <p:spPr>
          <a:xfrm>
            <a:off x="467544" y="1700808"/>
            <a:ext cx="8229600" cy="4389437"/>
          </a:xfrm>
        </p:spPr>
        <p:txBody>
          <a:bodyPr/>
          <a:lstStyle/>
          <a:p>
            <a:pPr algn="ctr" eaLnBrk="1" hangingPunct="1">
              <a:buFont typeface="Wingdings 2" pitchFamily="18" charset="2"/>
              <a:buNone/>
            </a:pPr>
            <a:r>
              <a:rPr lang="cs-CZ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Onemocnění páteře</a:t>
            </a:r>
          </a:p>
          <a:p>
            <a:pPr eaLnBrk="1" hangingPunct="1">
              <a:buFont typeface="Wingdings" pitchFamily="2" charset="2"/>
              <a:buChar char="Ø"/>
            </a:pPr>
            <a:r>
              <a:rPr lang="cs-CZ" dirty="0"/>
              <a:t>průvodní jev postižení páteře = bolest </a:t>
            </a:r>
            <a:r>
              <a:rPr lang="cs-CZ" dirty="0">
                <a:cs typeface="Times New Roman" pitchFamily="18" charset="0"/>
              </a:rPr>
              <a:t>→ RZ – </a:t>
            </a:r>
            <a:r>
              <a:rPr lang="cs-CZ" dirty="0" err="1">
                <a:cs typeface="Times New Roman" pitchFamily="18" charset="0"/>
              </a:rPr>
              <a:t>hypertonus</a:t>
            </a:r>
            <a:endParaRPr lang="cs-CZ" dirty="0">
              <a:cs typeface="Times New Roman" pitchFamily="18" charset="0"/>
            </a:endParaRPr>
          </a:p>
          <a:p>
            <a:pPr eaLnBrk="1" hangingPunct="1">
              <a:buFont typeface="Wingdings" pitchFamily="2" charset="2"/>
              <a:buChar char="Ø"/>
            </a:pPr>
            <a:r>
              <a:rPr lang="cs-CZ" dirty="0">
                <a:cs typeface="Times New Roman" pitchFamily="18" charset="0"/>
              </a:rPr>
              <a:t>postižení meziobratlových plotének (poranění i degenerativní změny)</a:t>
            </a:r>
          </a:p>
          <a:p>
            <a:pPr eaLnBrk="1" hangingPunct="1">
              <a:buFont typeface="Wingdings" pitchFamily="2" charset="2"/>
              <a:buChar char="Ø"/>
            </a:pPr>
            <a:r>
              <a:rPr lang="cs-CZ" dirty="0">
                <a:cs typeface="Times New Roman" pitchFamily="18" charset="0"/>
              </a:rPr>
              <a:t>krční (cervikální) migréna</a:t>
            </a:r>
          </a:p>
          <a:p>
            <a:pPr eaLnBrk="1" hangingPunct="1">
              <a:buFont typeface="Wingdings" pitchFamily="2" charset="2"/>
              <a:buChar char="Ø"/>
            </a:pPr>
            <a:r>
              <a:rPr lang="cs-CZ" dirty="0" err="1"/>
              <a:t>Bechtěrevova</a:t>
            </a:r>
            <a:r>
              <a:rPr lang="cs-CZ" dirty="0"/>
              <a:t> choroba</a:t>
            </a:r>
          </a:p>
          <a:p>
            <a:pPr eaLnBrk="1" hangingPunct="1">
              <a:buFont typeface="Wingdings" pitchFamily="2" charset="2"/>
              <a:buChar char="Ø"/>
            </a:pPr>
            <a:r>
              <a:rPr lang="cs-CZ" dirty="0"/>
              <a:t>stavy po zlomeninách obratlů</a:t>
            </a:r>
          </a:p>
          <a:p>
            <a:pPr eaLnBrk="1" hangingPunct="1">
              <a:buFont typeface="Wingdings" pitchFamily="2" charset="2"/>
              <a:buChar char="Ø"/>
            </a:pPr>
            <a:r>
              <a:rPr lang="cs-CZ" dirty="0"/>
              <a:t>stavy po operacích páteře</a:t>
            </a:r>
          </a:p>
          <a:p>
            <a:pPr eaLnBrk="1" hangingPunct="1">
              <a:buFont typeface="Wingdings" pitchFamily="2" charset="2"/>
              <a:buChar char="Ø"/>
            </a:pPr>
            <a:r>
              <a:rPr lang="cs-CZ" dirty="0"/>
              <a:t>CC </a:t>
            </a:r>
            <a:r>
              <a:rPr lang="cs-CZ" dirty="0" err="1"/>
              <a:t>sy</a:t>
            </a:r>
            <a:r>
              <a:rPr lang="cs-CZ" dirty="0"/>
              <a:t>, CB </a:t>
            </a:r>
            <a:r>
              <a:rPr lang="cs-CZ" dirty="0" err="1"/>
              <a:t>sy</a:t>
            </a:r>
            <a:r>
              <a:rPr lang="cs-CZ" dirty="0"/>
              <a:t>, LS </a:t>
            </a:r>
            <a:r>
              <a:rPr lang="cs-CZ" dirty="0" err="1"/>
              <a:t>sy</a:t>
            </a:r>
            <a:endParaRPr lang="cs-CZ" dirty="0"/>
          </a:p>
          <a:p>
            <a:pPr eaLnBrk="1" hangingPunct="1">
              <a:buFont typeface="Wingdings" pitchFamily="2" charset="2"/>
              <a:buChar char="Ø"/>
            </a:pPr>
            <a:endParaRPr lang="cs-CZ" dirty="0">
              <a:cs typeface="Times New Roman" pitchFamily="18" charset="0"/>
            </a:endParaRPr>
          </a:p>
          <a:p>
            <a:pPr eaLnBrk="1" hangingPunct="1">
              <a:buFont typeface="Wingdings" pitchFamily="2" charset="2"/>
              <a:buChar char="Ø"/>
            </a:pPr>
            <a:endParaRPr lang="cs-CZ" dirty="0"/>
          </a:p>
        </p:txBody>
      </p:sp>
      <p:sp>
        <p:nvSpPr>
          <p:cNvPr id="4" name="Nadpis 3"/>
          <p:cNvSpPr>
            <a:spLocks noGrp="1"/>
          </p:cNvSpPr>
          <p:nvPr>
            <p:ph type="title"/>
          </p:nvPr>
        </p:nvSpPr>
        <p:spPr>
          <a:xfrm>
            <a:off x="2915816" y="692696"/>
            <a:ext cx="2962672" cy="795114"/>
          </a:xfrm>
        </p:spPr>
        <p:txBody>
          <a:bodyPr/>
          <a:lstStyle/>
          <a:p>
            <a:r>
              <a:rPr lang="cs-CZ" sz="4000" u="sng" dirty="0">
                <a:solidFill>
                  <a:srgbClr val="7030A0"/>
                </a:solidFill>
              </a:rPr>
              <a:t>Indikace RM</a:t>
            </a:r>
            <a:endParaRPr lang="cs-CZ" sz="4000" dirty="0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Nadpis 1"/>
          <p:cNvSpPr>
            <a:spLocks noGrp="1"/>
          </p:cNvSpPr>
          <p:nvPr>
            <p:ph type="title"/>
          </p:nvPr>
        </p:nvSpPr>
        <p:spPr>
          <a:xfrm>
            <a:off x="1835696" y="548680"/>
            <a:ext cx="4896544" cy="723106"/>
          </a:xfrm>
        </p:spPr>
        <p:txBody>
          <a:bodyPr/>
          <a:lstStyle/>
          <a:p>
            <a:pPr algn="ctr" eaLnBrk="1" hangingPunct="1"/>
            <a:r>
              <a:rPr lang="cs-CZ" sz="4000" u="sng" dirty="0">
                <a:solidFill>
                  <a:srgbClr val="7030A0"/>
                </a:solidFill>
              </a:rPr>
              <a:t>Indikace RM</a:t>
            </a:r>
          </a:p>
        </p:txBody>
      </p:sp>
      <p:sp>
        <p:nvSpPr>
          <p:cNvPr id="40963" name="Zástupný symbol pro obsah 2"/>
          <p:cNvSpPr>
            <a:spLocks noGrp="1"/>
          </p:cNvSpPr>
          <p:nvPr>
            <p:ph idx="1"/>
          </p:nvPr>
        </p:nvSpPr>
        <p:spPr>
          <a:xfrm>
            <a:off x="467544" y="1124744"/>
            <a:ext cx="8219256" cy="4623792"/>
          </a:xfrm>
        </p:spPr>
        <p:txBody>
          <a:bodyPr/>
          <a:lstStyle/>
          <a:p>
            <a:pPr eaLnBrk="1" hangingPunct="1">
              <a:buFont typeface="Wingdings 2" pitchFamily="18" charset="2"/>
              <a:buNone/>
            </a:pPr>
            <a:endParaRPr lang="cs-CZ" dirty="0"/>
          </a:p>
          <a:p>
            <a:pPr algn="ctr" eaLnBrk="1" hangingPunct="1">
              <a:buFont typeface="Wingdings 2" pitchFamily="18" charset="2"/>
              <a:buNone/>
            </a:pPr>
            <a:r>
              <a:rPr lang="cs-CZ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Onemocnění dýchacího ústrojí</a:t>
            </a:r>
          </a:p>
          <a:p>
            <a:pPr eaLnBrk="1" hangingPunct="1">
              <a:buFont typeface="Wingdings" pitchFamily="2" charset="2"/>
              <a:buChar char="Ø"/>
            </a:pPr>
            <a:r>
              <a:rPr lang="cs-CZ" dirty="0"/>
              <a:t>chronická </a:t>
            </a:r>
            <a:r>
              <a:rPr lang="cs-CZ" dirty="0" err="1"/>
              <a:t>tracheobronchitida</a:t>
            </a:r>
            <a:endParaRPr lang="cs-CZ" dirty="0"/>
          </a:p>
          <a:p>
            <a:pPr eaLnBrk="1" hangingPunct="1">
              <a:buFont typeface="Wingdings" pitchFamily="2" charset="2"/>
              <a:buChar char="Ø"/>
            </a:pPr>
            <a:r>
              <a:rPr lang="cs-CZ" dirty="0"/>
              <a:t>spastická bronchitida</a:t>
            </a:r>
          </a:p>
          <a:p>
            <a:pPr eaLnBrk="1" hangingPunct="1">
              <a:buFont typeface="Wingdings" pitchFamily="2" charset="2"/>
              <a:buChar char="Ø"/>
            </a:pPr>
            <a:r>
              <a:rPr lang="cs-CZ" dirty="0"/>
              <a:t>emfyzém, bronchiektázie</a:t>
            </a:r>
          </a:p>
          <a:p>
            <a:pPr eaLnBrk="1" hangingPunct="1">
              <a:buFont typeface="Wingdings" pitchFamily="2" charset="2"/>
              <a:buChar char="Ø"/>
            </a:pPr>
            <a:r>
              <a:rPr lang="cs-CZ" dirty="0"/>
              <a:t>astma bronchiale</a:t>
            </a:r>
          </a:p>
          <a:p>
            <a:pPr eaLnBrk="1" hangingPunct="1">
              <a:buFont typeface="Wingdings" pitchFamily="2" charset="2"/>
              <a:buChar char="Ø"/>
            </a:pPr>
            <a:r>
              <a:rPr lang="cs-CZ" dirty="0"/>
              <a:t>stavy po pneumoniích</a:t>
            </a:r>
          </a:p>
          <a:p>
            <a:pPr eaLnBrk="1" hangingPunct="1">
              <a:buFont typeface="Wingdings" pitchFamily="2" charset="2"/>
              <a:buChar char="Ø"/>
            </a:pPr>
            <a:r>
              <a:rPr lang="cs-CZ" dirty="0"/>
              <a:t>stavy po operacích plic</a:t>
            </a:r>
          </a:p>
          <a:p>
            <a:pPr eaLnBrk="1" hangingPunct="1">
              <a:buNone/>
            </a:pPr>
            <a:r>
              <a:rPr lang="cs-CZ" dirty="0"/>
              <a:t>= reflexní uvolnění </a:t>
            </a:r>
            <a:r>
              <a:rPr lang="cs-CZ" dirty="0" err="1"/>
              <a:t>hypertonu</a:t>
            </a:r>
            <a:r>
              <a:rPr lang="cs-CZ" dirty="0"/>
              <a:t> svaloviny hrudníku a bránice, lepší prokrvení dýchacích cest, zlepšená souhra </a:t>
            </a:r>
            <a:r>
              <a:rPr lang="cs-CZ" dirty="0" err="1"/>
              <a:t>sympatikoparasympatické</a:t>
            </a:r>
            <a:r>
              <a:rPr lang="cs-CZ" dirty="0"/>
              <a:t> inervace svaloviny průdušek</a:t>
            </a:r>
          </a:p>
          <a:p>
            <a:pPr eaLnBrk="1" hangingPunct="1">
              <a:buFont typeface="Wingdings" pitchFamily="2" charset="2"/>
              <a:buChar char="Ø"/>
            </a:pPr>
            <a:endParaRPr lang="cs-CZ" dirty="0"/>
          </a:p>
          <a:p>
            <a:pPr eaLnBrk="1" hangingPunct="1">
              <a:buFont typeface="Wingdings 2" pitchFamily="18" charset="2"/>
              <a:buNone/>
            </a:pPr>
            <a:endParaRPr lang="cs-CZ" dirty="0"/>
          </a:p>
          <a:p>
            <a:pPr eaLnBrk="1" hangingPunct="1">
              <a:buFont typeface="Wingdings 2" pitchFamily="18" charset="2"/>
              <a:buNone/>
            </a:pPr>
            <a:endParaRPr lang="cs-CZ" dirty="0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Nadpis 1"/>
          <p:cNvSpPr>
            <a:spLocks noGrp="1"/>
          </p:cNvSpPr>
          <p:nvPr>
            <p:ph type="title"/>
          </p:nvPr>
        </p:nvSpPr>
        <p:spPr>
          <a:xfrm>
            <a:off x="2267744" y="620688"/>
            <a:ext cx="4320480" cy="723106"/>
          </a:xfrm>
        </p:spPr>
        <p:txBody>
          <a:bodyPr/>
          <a:lstStyle/>
          <a:p>
            <a:pPr algn="ctr" eaLnBrk="1" hangingPunct="1"/>
            <a:r>
              <a:rPr lang="cs-CZ" sz="4000" u="sng" dirty="0">
                <a:solidFill>
                  <a:srgbClr val="7030A0"/>
                </a:solidFill>
              </a:rPr>
              <a:t>Indikace RM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95536" y="1484784"/>
            <a:ext cx="8229600" cy="4533453"/>
          </a:xfrm>
        </p:spPr>
        <p:txBody>
          <a:bodyPr>
            <a:normAutofit fontScale="92500"/>
          </a:bodyPr>
          <a:lstStyle/>
          <a:p>
            <a:pPr marL="274320" indent="-274320" algn="ctr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r>
              <a:rPr lang="cs-CZ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Onemocnění srdce</a:t>
            </a:r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" pitchFamily="2" charset="2"/>
              <a:buChar char="Ø"/>
              <a:defRPr/>
            </a:pPr>
            <a:r>
              <a:rPr lang="cs-CZ" dirty="0"/>
              <a:t>RM pouze u stavů, kdy je pacientovi dovolen pohyb</a:t>
            </a:r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" pitchFamily="2" charset="2"/>
              <a:buChar char="Ø"/>
              <a:defRPr/>
            </a:pPr>
            <a:r>
              <a:rPr lang="cs-CZ" dirty="0"/>
              <a:t>dbát na správné dávkování masáže</a:t>
            </a:r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" pitchFamily="2" charset="2"/>
              <a:buChar char="Ø"/>
              <a:defRPr/>
            </a:pPr>
            <a:r>
              <a:rPr lang="cs-CZ" dirty="0"/>
              <a:t>stenokardie </a:t>
            </a:r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" pitchFamily="2" charset="2"/>
              <a:buChar char="Ø"/>
              <a:defRPr/>
            </a:pPr>
            <a:r>
              <a:rPr lang="cs-CZ" dirty="0"/>
              <a:t>stavy po akutním IM</a:t>
            </a:r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" pitchFamily="2" charset="2"/>
              <a:buChar char="Ø"/>
              <a:defRPr/>
            </a:pPr>
            <a:r>
              <a:rPr lang="cs-CZ" dirty="0"/>
              <a:t>stavy po operacích srdce</a:t>
            </a:r>
          </a:p>
          <a:p>
            <a:pPr marL="274320" indent="-274320" algn="ctr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endParaRPr lang="cs-CZ" dirty="0">
              <a:solidFill>
                <a:schemeClr val="accent2">
                  <a:lumMod val="60000"/>
                  <a:lumOff val="40000"/>
                </a:schemeClr>
              </a:solidFill>
            </a:endParaRPr>
          </a:p>
          <a:p>
            <a:pPr marL="274320" indent="-274320" algn="ctr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r>
              <a:rPr lang="cs-CZ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Onemocnění žaludku a tenkého střeva</a:t>
            </a:r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" pitchFamily="2" charset="2"/>
              <a:buChar char="Ø"/>
              <a:defRPr/>
            </a:pPr>
            <a:r>
              <a:rPr lang="cs-CZ" dirty="0"/>
              <a:t>poruchy sekrece žaludeční šťávy bez organických příčin</a:t>
            </a:r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" pitchFamily="2" charset="2"/>
              <a:buChar char="Ø"/>
              <a:defRPr/>
            </a:pPr>
            <a:r>
              <a:rPr lang="cs-CZ" dirty="0"/>
              <a:t>chronická gastritida provázená sekrečními změnami</a:t>
            </a:r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" pitchFamily="2" charset="2"/>
              <a:buChar char="Ø"/>
              <a:defRPr/>
            </a:pPr>
            <a:endParaRPr lang="cs-CZ" dirty="0"/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" pitchFamily="2" charset="2"/>
              <a:buChar char="Ø"/>
              <a:defRPr/>
            </a:pPr>
            <a:endParaRPr lang="cs-CZ" dirty="0"/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" pitchFamily="2" charset="2"/>
              <a:buChar char="Ø"/>
              <a:defRPr/>
            </a:pPr>
            <a:endParaRPr lang="cs-CZ" dirty="0"/>
          </a:p>
          <a:p>
            <a:pPr marL="274320" indent="-274320" algn="ctr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endParaRPr lang="cs-CZ" dirty="0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Nadpis 1"/>
          <p:cNvSpPr>
            <a:spLocks noGrp="1"/>
          </p:cNvSpPr>
          <p:nvPr>
            <p:ph type="title"/>
          </p:nvPr>
        </p:nvSpPr>
        <p:spPr>
          <a:xfrm>
            <a:off x="2195736" y="692696"/>
            <a:ext cx="5040560" cy="723106"/>
          </a:xfrm>
        </p:spPr>
        <p:txBody>
          <a:bodyPr/>
          <a:lstStyle/>
          <a:p>
            <a:pPr algn="ctr" eaLnBrk="1" hangingPunct="1"/>
            <a:r>
              <a:rPr lang="cs-CZ" sz="4000" u="sng" dirty="0">
                <a:solidFill>
                  <a:srgbClr val="7030A0"/>
                </a:solidFill>
              </a:rPr>
              <a:t>Indikace RM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" pitchFamily="2" charset="2"/>
              <a:buChar char="Ø"/>
              <a:defRPr/>
            </a:pPr>
            <a:r>
              <a:rPr lang="cs-CZ" dirty="0"/>
              <a:t>vředová choroba žaludku i dvanáctníku</a:t>
            </a:r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" pitchFamily="2" charset="2"/>
              <a:buChar char="Ø"/>
              <a:defRPr/>
            </a:pPr>
            <a:r>
              <a:rPr lang="cs-CZ" dirty="0"/>
              <a:t>neinfekční enteritidy</a:t>
            </a:r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" pitchFamily="2" charset="2"/>
              <a:buChar char="Ø"/>
              <a:defRPr/>
            </a:pPr>
            <a:r>
              <a:rPr lang="cs-CZ" dirty="0"/>
              <a:t>stavy po operacích žaludku a dvanáctníku</a:t>
            </a:r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endParaRPr lang="cs-CZ" dirty="0"/>
          </a:p>
          <a:p>
            <a:pPr marL="274320" indent="-274320" algn="ctr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r>
              <a:rPr lang="cs-CZ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Onemocnění žlučových cest, žlučníku a jater</a:t>
            </a:r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" pitchFamily="2" charset="2"/>
              <a:buChar char="Ø"/>
              <a:defRPr/>
            </a:pPr>
            <a:r>
              <a:rPr lang="cs-CZ" dirty="0" err="1"/>
              <a:t>dyskineze</a:t>
            </a:r>
            <a:r>
              <a:rPr lang="cs-CZ" dirty="0"/>
              <a:t> žlučových cest</a:t>
            </a:r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" pitchFamily="2" charset="2"/>
              <a:buChar char="Ø"/>
              <a:defRPr/>
            </a:pPr>
            <a:r>
              <a:rPr lang="cs-CZ" dirty="0"/>
              <a:t>žlučové kameny nekomplikované zánětem</a:t>
            </a:r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" pitchFamily="2" charset="2"/>
              <a:buChar char="Ø"/>
              <a:defRPr/>
            </a:pPr>
            <a:r>
              <a:rPr lang="cs-CZ" dirty="0"/>
              <a:t>stadium začínající žlučové koliky (ovlivnění její intenzity a délky trvání, popř. její rozvinutí)</a:t>
            </a:r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" pitchFamily="2" charset="2"/>
              <a:buChar char="Ø"/>
              <a:defRPr/>
            </a:pPr>
            <a:r>
              <a:rPr lang="cs-CZ" dirty="0"/>
              <a:t>stavy po operacích žlučníku</a:t>
            </a:r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" pitchFamily="2" charset="2"/>
              <a:buChar char="Ø"/>
              <a:defRPr/>
            </a:pPr>
            <a:r>
              <a:rPr lang="cs-CZ" dirty="0"/>
              <a:t>stavy po prodělané infekční žloutence</a:t>
            </a:r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" pitchFamily="2" charset="2"/>
              <a:buChar char="Ø"/>
              <a:defRPr/>
            </a:pPr>
            <a:endParaRPr lang="cs-CZ" dirty="0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Nadpis 1"/>
          <p:cNvSpPr>
            <a:spLocks noGrp="1"/>
          </p:cNvSpPr>
          <p:nvPr>
            <p:ph type="title"/>
          </p:nvPr>
        </p:nvSpPr>
        <p:spPr>
          <a:xfrm>
            <a:off x="467544" y="1556792"/>
            <a:ext cx="8229600" cy="563910"/>
          </a:xfrm>
        </p:spPr>
        <p:txBody>
          <a:bodyPr/>
          <a:lstStyle/>
          <a:p>
            <a:pPr algn="ctr" eaLnBrk="1" hangingPunct="1"/>
            <a:r>
              <a:rPr lang="cs-CZ" sz="4000" u="sng" dirty="0">
                <a:solidFill>
                  <a:srgbClr val="7030A0"/>
                </a:solidFill>
              </a:rPr>
              <a:t>Kontraindikace RM</a:t>
            </a:r>
            <a:br>
              <a:rPr lang="cs-CZ" u="sng" dirty="0"/>
            </a:b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95536" y="1700808"/>
            <a:ext cx="8229600" cy="4389437"/>
          </a:xfrm>
        </p:spPr>
        <p:txBody>
          <a:bodyPr>
            <a:normAutofit fontScale="92500" lnSpcReduction="10000"/>
          </a:bodyPr>
          <a:lstStyle/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" pitchFamily="2" charset="2"/>
              <a:buChar char="Ø"/>
              <a:defRPr/>
            </a:pPr>
            <a:r>
              <a:rPr lang="cs-CZ" dirty="0"/>
              <a:t>akutní záněty tkání nebo orgánů, vyžadující neprodleně chirurgické řešení (</a:t>
            </a:r>
            <a:r>
              <a:rPr lang="cs-CZ" dirty="0" err="1"/>
              <a:t>appendicitis</a:t>
            </a:r>
            <a:r>
              <a:rPr lang="cs-CZ" dirty="0"/>
              <a:t>, zánět pobřišnice)</a:t>
            </a:r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" pitchFamily="2" charset="2"/>
              <a:buChar char="Ø"/>
              <a:defRPr/>
            </a:pPr>
            <a:r>
              <a:rPr lang="cs-CZ" dirty="0"/>
              <a:t>akutní stavy, vyžadující absolutní klid na lůžku (akutní IM, otřes mozku, akutní postižení páteře)</a:t>
            </a:r>
          </a:p>
          <a:p>
            <a:pPr eaLnBrk="1" hangingPunct="1">
              <a:buFont typeface="Wingdings" pitchFamily="2" charset="2"/>
              <a:buChar char="Ø"/>
            </a:pPr>
            <a:r>
              <a:rPr lang="cs-CZ" dirty="0"/>
              <a:t>horečnatá a infekční onemocnění</a:t>
            </a:r>
          </a:p>
          <a:p>
            <a:pPr eaLnBrk="1" hangingPunct="1">
              <a:buFont typeface="Wingdings" pitchFamily="2" charset="2"/>
              <a:buChar char="Ø"/>
            </a:pPr>
            <a:r>
              <a:rPr lang="cs-CZ" dirty="0"/>
              <a:t>akutní zánět v povrchových tkáních</a:t>
            </a:r>
          </a:p>
          <a:p>
            <a:pPr eaLnBrk="1" hangingPunct="1">
              <a:buFont typeface="Wingdings" pitchFamily="2" charset="2"/>
              <a:buChar char="Ø"/>
            </a:pPr>
            <a:r>
              <a:rPr lang="cs-CZ" dirty="0"/>
              <a:t>nádorová onemocnění</a:t>
            </a:r>
          </a:p>
          <a:p>
            <a:pPr eaLnBrk="1" hangingPunct="1">
              <a:buFont typeface="Wingdings" pitchFamily="2" charset="2"/>
              <a:buChar char="Ø"/>
            </a:pPr>
            <a:r>
              <a:rPr lang="cs-CZ" dirty="0"/>
              <a:t>gravidita, menstruace (KI pánevní sestava)</a:t>
            </a:r>
          </a:p>
          <a:p>
            <a:pPr eaLnBrk="1" hangingPunct="1">
              <a:buFont typeface="Wingdings" pitchFamily="2" charset="2"/>
              <a:buChar char="Ø"/>
            </a:pPr>
            <a:r>
              <a:rPr lang="cs-CZ" dirty="0"/>
              <a:t>KI uvolňování hrudníku – stavy po resekci žeber, v pokročilých stadiích </a:t>
            </a:r>
            <a:r>
              <a:rPr lang="cs-CZ" dirty="0" err="1"/>
              <a:t>Bechtěrevovy</a:t>
            </a:r>
            <a:r>
              <a:rPr lang="cs-CZ" dirty="0"/>
              <a:t> choroby, pneumotorax jakéhokoliv původu, závažná srdeční onemocnění</a:t>
            </a:r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" pitchFamily="2" charset="2"/>
              <a:buChar char="Ø"/>
              <a:defRPr/>
            </a:pPr>
            <a:endParaRPr lang="cs-CZ" dirty="0"/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" pitchFamily="2" charset="2"/>
              <a:buChar char="Ø"/>
              <a:defRPr/>
            </a:pPr>
            <a:endParaRPr lang="cs-CZ" dirty="0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Nadpis 1"/>
          <p:cNvSpPr>
            <a:spLocks noGrp="1"/>
          </p:cNvSpPr>
          <p:nvPr>
            <p:ph type="title"/>
          </p:nvPr>
        </p:nvSpPr>
        <p:spPr>
          <a:xfrm>
            <a:off x="323528" y="1556792"/>
            <a:ext cx="8085584" cy="648072"/>
          </a:xfrm>
        </p:spPr>
        <p:txBody>
          <a:bodyPr/>
          <a:lstStyle/>
          <a:p>
            <a:pPr algn="ctr" eaLnBrk="1" hangingPunct="1"/>
            <a:r>
              <a:rPr lang="cs-CZ" sz="4000" u="sng" dirty="0">
                <a:solidFill>
                  <a:srgbClr val="7030A0"/>
                </a:solidFill>
              </a:rPr>
              <a:t>Dávkování RM</a:t>
            </a:r>
            <a:br>
              <a:rPr lang="cs-CZ" u="sng" dirty="0"/>
            </a:br>
            <a:endParaRPr lang="cs-CZ" dirty="0"/>
          </a:p>
        </p:txBody>
      </p:sp>
      <p:sp>
        <p:nvSpPr>
          <p:cNvPr id="47107" name="Zástupný symbol pro obsah 2"/>
          <p:cNvSpPr>
            <a:spLocks noGrp="1"/>
          </p:cNvSpPr>
          <p:nvPr>
            <p:ph idx="1"/>
          </p:nvPr>
        </p:nvSpPr>
        <p:spPr>
          <a:xfrm>
            <a:off x="395536" y="1484784"/>
            <a:ext cx="8229600" cy="4389437"/>
          </a:xfrm>
        </p:spPr>
        <p:txBody>
          <a:bodyPr/>
          <a:lstStyle/>
          <a:p>
            <a:pPr eaLnBrk="1" hangingPunct="1">
              <a:buFont typeface="Wingdings" pitchFamily="2" charset="2"/>
              <a:buChar char="Ø"/>
            </a:pPr>
            <a:r>
              <a:rPr lang="cs-CZ" dirty="0"/>
              <a:t>dodržovat správné dávkování – brát v úvahu:</a:t>
            </a:r>
          </a:p>
          <a:p>
            <a:pPr eaLnBrk="1" hangingPunct="1">
              <a:buFont typeface="Wingdings 2" pitchFamily="18" charset="2"/>
              <a:buNone/>
            </a:pPr>
            <a:r>
              <a:rPr lang="cs-CZ" dirty="0">
                <a:cs typeface="Times New Roman" pitchFamily="18" charset="0"/>
              </a:rPr>
              <a:t>→ věk, pohlaví</a:t>
            </a:r>
          </a:p>
          <a:p>
            <a:pPr eaLnBrk="1" hangingPunct="1">
              <a:buFont typeface="Wingdings 2" pitchFamily="18" charset="2"/>
              <a:buNone/>
            </a:pPr>
            <a:r>
              <a:rPr lang="cs-CZ" dirty="0">
                <a:cs typeface="Times New Roman" pitchFamily="18" charset="0"/>
              </a:rPr>
              <a:t>→ celkovou reaktivitu organismu, která se mění již za normálních fyziologických poměrů– povolání,</a:t>
            </a:r>
          </a:p>
          <a:p>
            <a:pPr eaLnBrk="1" hangingPunct="1">
              <a:buFont typeface="Wingdings 2" pitchFamily="18" charset="2"/>
              <a:buNone/>
            </a:pPr>
            <a:r>
              <a:rPr lang="cs-CZ" dirty="0">
                <a:cs typeface="Times New Roman" pitchFamily="18" charset="0"/>
              </a:rPr>
              <a:t>    konstituční typ, fyziologické kolísání reaktivity    </a:t>
            </a:r>
          </a:p>
          <a:p>
            <a:pPr eaLnBrk="1" hangingPunct="1">
              <a:buFont typeface="Wingdings 2" pitchFamily="18" charset="2"/>
              <a:buNone/>
            </a:pPr>
            <a:r>
              <a:rPr lang="cs-CZ" dirty="0">
                <a:cs typeface="Times New Roman" pitchFamily="18" charset="0"/>
              </a:rPr>
              <a:t>    člověka v průběhu dne</a:t>
            </a:r>
          </a:p>
          <a:p>
            <a:pPr eaLnBrk="1" hangingPunct="1">
              <a:buFont typeface="Wingdings 2" pitchFamily="18" charset="2"/>
              <a:buNone/>
            </a:pPr>
            <a:r>
              <a:rPr lang="cs-CZ" dirty="0">
                <a:cs typeface="Times New Roman" pitchFamily="18" charset="0"/>
              </a:rPr>
              <a:t>→ pro správné dávkování RM je nutné uvážit druh nemoci, její lokalizaci, stadium a dobu trvání </a:t>
            </a:r>
          </a:p>
          <a:p>
            <a:pPr eaLnBrk="1" hangingPunct="1">
              <a:buFont typeface="Wingdings 2" pitchFamily="18" charset="2"/>
              <a:buNone/>
            </a:pPr>
            <a:r>
              <a:rPr lang="cs-CZ" dirty="0">
                <a:cs typeface="Times New Roman" pitchFamily="18" charset="0"/>
              </a:rPr>
              <a:t>→ stav podráždění organismu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Nadpis 1"/>
          <p:cNvSpPr>
            <a:spLocks noGrp="1"/>
          </p:cNvSpPr>
          <p:nvPr>
            <p:ph type="title"/>
          </p:nvPr>
        </p:nvSpPr>
        <p:spPr>
          <a:xfrm>
            <a:off x="457200" y="704850"/>
            <a:ext cx="8229600" cy="563910"/>
          </a:xfrm>
        </p:spPr>
        <p:txBody>
          <a:bodyPr/>
          <a:lstStyle/>
          <a:p>
            <a:pPr algn="ctr" eaLnBrk="1" hangingPunct="1"/>
            <a:endParaRPr lang="cs-CZ" dirty="0"/>
          </a:p>
        </p:txBody>
      </p:sp>
      <p:sp>
        <p:nvSpPr>
          <p:cNvPr id="49155" name="Zástupný symbol pro obsah 2"/>
          <p:cNvSpPr>
            <a:spLocks noGrp="1"/>
          </p:cNvSpPr>
          <p:nvPr>
            <p:ph idx="1"/>
          </p:nvPr>
        </p:nvSpPr>
        <p:spPr>
          <a:xfrm>
            <a:off x="467544" y="1484784"/>
            <a:ext cx="8229600" cy="4389437"/>
          </a:xfrm>
        </p:spPr>
        <p:txBody>
          <a:bodyPr/>
          <a:lstStyle/>
          <a:p>
            <a:pPr eaLnBrk="1" hangingPunct="1">
              <a:buFont typeface="Wingdings 2" pitchFamily="18" charset="2"/>
              <a:buNone/>
            </a:pPr>
            <a:r>
              <a:rPr lang="cs-CZ" dirty="0">
                <a:cs typeface="Times New Roman" pitchFamily="18" charset="0"/>
              </a:rPr>
              <a:t>Bipolární efekt (</a:t>
            </a:r>
            <a:r>
              <a:rPr lang="cs-CZ" dirty="0" err="1">
                <a:cs typeface="Times New Roman" pitchFamily="18" charset="0"/>
              </a:rPr>
              <a:t>Wilder</a:t>
            </a:r>
            <a:r>
              <a:rPr lang="cs-CZ" dirty="0">
                <a:cs typeface="Times New Roman" pitchFamily="18" charset="0"/>
              </a:rPr>
              <a:t>) – se stoupajícím podrážděním jednoho z partnerů vegetativního nervstva současně ubývá jeho dráždivosti.</a:t>
            </a:r>
          </a:p>
          <a:p>
            <a:pPr eaLnBrk="1" hangingPunct="1">
              <a:buFont typeface="Wingdings 2" pitchFamily="18" charset="2"/>
              <a:buNone/>
            </a:pPr>
            <a:endParaRPr lang="cs-CZ" dirty="0"/>
          </a:p>
          <a:p>
            <a:pPr eaLnBrk="1" hangingPunct="1">
              <a:buFont typeface="Wingdings 2" pitchFamily="18" charset="2"/>
              <a:buNone/>
            </a:pPr>
            <a:r>
              <a:rPr lang="cs-CZ" dirty="0"/>
              <a:t>Čím větší je podráždění vegetativního nervu v jednom směru, tím příznivější situace nastává pro uplatnění děje protichůdného, až konečně při předávkování podnětu dochází na efektoru k výsledku opačnému.</a:t>
            </a:r>
          </a:p>
          <a:p>
            <a:pPr eaLnBrk="1" hangingPunct="1">
              <a:buNone/>
            </a:pPr>
            <a:r>
              <a:rPr lang="cs-CZ" dirty="0">
                <a:cs typeface="Times New Roman" pitchFamily="18" charset="0"/>
              </a:rPr>
              <a:t>– týž fyzikální podnět může působit opačně, škodlivě – např. aplikace přiměřeného tepla – začervenání, příjemné, hladká pokožka; náhlé zvýšení teploty – zbělení, vazokonstrikce, husí kůže (předávkování)</a:t>
            </a:r>
            <a:r>
              <a:rPr lang="cs-CZ" dirty="0"/>
              <a:t> 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endParaRPr lang="cs-CZ" dirty="0"/>
          </a:p>
        </p:txBody>
      </p:sp>
      <p:sp>
        <p:nvSpPr>
          <p:cNvPr id="48131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Font typeface="Wingdings 2" pitchFamily="18" charset="2"/>
              <a:buNone/>
            </a:pPr>
            <a:r>
              <a:rPr lang="cs-CZ" dirty="0">
                <a:solidFill>
                  <a:schemeClr val="accent2">
                    <a:lumMod val="60000"/>
                    <a:lumOff val="40000"/>
                  </a:schemeClr>
                </a:solidFill>
                <a:cs typeface="Times New Roman" pitchFamily="18" charset="0"/>
              </a:rPr>
              <a:t>Intenzita dráždivého podnětu závisí i na:</a:t>
            </a:r>
          </a:p>
          <a:p>
            <a:pPr eaLnBrk="1" hangingPunct="1">
              <a:buFont typeface="Wingdings 2" pitchFamily="18" charset="2"/>
              <a:buNone/>
            </a:pPr>
            <a:r>
              <a:rPr lang="cs-CZ" dirty="0">
                <a:cs typeface="Times New Roman" pitchFamily="18" charset="0"/>
              </a:rPr>
              <a:t>→ druh hmatu</a:t>
            </a:r>
            <a:endParaRPr lang="cs-CZ" dirty="0"/>
          </a:p>
          <a:p>
            <a:pPr eaLnBrk="1" hangingPunct="1">
              <a:buFont typeface="Wingdings 2" pitchFamily="18" charset="2"/>
              <a:buNone/>
            </a:pPr>
            <a:r>
              <a:rPr lang="cs-CZ" dirty="0">
                <a:cs typeface="Times New Roman" pitchFamily="18" charset="0"/>
              </a:rPr>
              <a:t>→ síla provedení hmatu</a:t>
            </a:r>
          </a:p>
          <a:p>
            <a:pPr eaLnBrk="1" hangingPunct="1">
              <a:buFont typeface="Wingdings 2" pitchFamily="18" charset="2"/>
              <a:buNone/>
            </a:pPr>
            <a:r>
              <a:rPr lang="cs-CZ" dirty="0">
                <a:cs typeface="Times New Roman" pitchFamily="18" charset="0"/>
              </a:rPr>
              <a:t>→ rozsah jeho působení (plošně i do hloubky)</a:t>
            </a:r>
          </a:p>
          <a:p>
            <a:pPr eaLnBrk="1" hangingPunct="1">
              <a:buFont typeface="Wingdings 2" pitchFamily="18" charset="2"/>
              <a:buNone/>
            </a:pPr>
            <a:r>
              <a:rPr lang="cs-CZ" dirty="0">
                <a:cs typeface="Times New Roman" pitchFamily="18" charset="0"/>
              </a:rPr>
              <a:t>→ doba působení hmatu</a:t>
            </a:r>
          </a:p>
          <a:p>
            <a:pPr eaLnBrk="1" hangingPunct="1">
              <a:buFont typeface="Wingdings 2" pitchFamily="18" charset="2"/>
              <a:buNone/>
            </a:pPr>
            <a:r>
              <a:rPr lang="cs-CZ" dirty="0">
                <a:cs typeface="Times New Roman" pitchFamily="18" charset="0"/>
              </a:rPr>
              <a:t>→ doba trvání celé masáže</a:t>
            </a:r>
          </a:p>
          <a:p>
            <a:pPr eaLnBrk="1" hangingPunct="1">
              <a:buFont typeface="Wingdings 2" pitchFamily="18" charset="2"/>
              <a:buNone/>
            </a:pPr>
            <a:r>
              <a:rPr lang="cs-CZ" dirty="0">
                <a:cs typeface="Times New Roman" pitchFamily="18" charset="0"/>
              </a:rPr>
              <a:t>→ frekvence </a:t>
            </a:r>
          </a:p>
          <a:p>
            <a:pPr eaLnBrk="1" hangingPunct="1">
              <a:buFont typeface="Wingdings 2" pitchFamily="18" charset="2"/>
              <a:buNone/>
            </a:pPr>
            <a:r>
              <a:rPr lang="cs-CZ" dirty="0">
                <a:cs typeface="Times New Roman" pitchFamily="18" charset="0"/>
              </a:rPr>
              <a:t>→ celkový počet masážních procedur</a:t>
            </a:r>
          </a:p>
          <a:p>
            <a:pPr eaLnBrk="1" hangingPunct="1">
              <a:buFont typeface="Wingdings 2" pitchFamily="18" charset="2"/>
              <a:buNone/>
            </a:pPr>
            <a:r>
              <a:rPr lang="cs-CZ" dirty="0">
                <a:cs typeface="Times New Roman" pitchFamily="18" charset="0"/>
              </a:rPr>
              <a:t> </a:t>
            </a:r>
            <a:endParaRPr lang="cs-CZ" dirty="0"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Nadpis 1"/>
          <p:cNvSpPr>
            <a:spLocks noGrp="1"/>
          </p:cNvSpPr>
          <p:nvPr>
            <p:ph type="title"/>
          </p:nvPr>
        </p:nvSpPr>
        <p:spPr>
          <a:xfrm>
            <a:off x="395536" y="1052736"/>
            <a:ext cx="8229600" cy="1143000"/>
          </a:xfrm>
        </p:spPr>
        <p:txBody>
          <a:bodyPr/>
          <a:lstStyle/>
          <a:p>
            <a:pPr algn="ctr" eaLnBrk="1" hangingPunct="1"/>
            <a:r>
              <a:rPr lang="cs-CZ" sz="4000" u="sng" dirty="0">
                <a:solidFill>
                  <a:srgbClr val="7030A0"/>
                </a:solidFill>
                <a:cs typeface="Arial" charset="0"/>
              </a:rPr>
              <a:t>Zásady při dávkování RM</a:t>
            </a:r>
            <a:br>
              <a:rPr lang="cs-CZ" u="sng" dirty="0">
                <a:cs typeface="Arial" charset="0"/>
              </a:rPr>
            </a:br>
            <a:endParaRPr lang="cs-CZ" dirty="0"/>
          </a:p>
        </p:txBody>
      </p:sp>
      <p:sp>
        <p:nvSpPr>
          <p:cNvPr id="5120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Font typeface="Wingdings" pitchFamily="2" charset="2"/>
              <a:buChar char="ü"/>
            </a:pPr>
            <a:r>
              <a:rPr lang="cs-CZ" dirty="0">
                <a:cs typeface="Arial" charset="0"/>
              </a:rPr>
              <a:t>ženy-citlivější na podněty RM než muži</a:t>
            </a:r>
          </a:p>
          <a:p>
            <a:pPr eaLnBrk="1" hangingPunct="1">
              <a:buFont typeface="Wingdings" pitchFamily="2" charset="2"/>
              <a:buChar char="ü"/>
            </a:pPr>
            <a:r>
              <a:rPr lang="cs-CZ" dirty="0">
                <a:cs typeface="Arial" charset="0"/>
              </a:rPr>
              <a:t>děti (obzvlášť batolata)-nejživější reakce</a:t>
            </a:r>
          </a:p>
          <a:p>
            <a:pPr eaLnBrk="1" hangingPunct="1">
              <a:buFont typeface="Wingdings" pitchFamily="2" charset="2"/>
              <a:buChar char="ü"/>
            </a:pPr>
            <a:r>
              <a:rPr lang="cs-CZ" dirty="0">
                <a:cs typeface="Arial" charset="0"/>
              </a:rPr>
              <a:t>osoby nad 30 let – středně intenzívní masáž</a:t>
            </a:r>
          </a:p>
          <a:p>
            <a:pPr eaLnBrk="1" hangingPunct="1">
              <a:buFont typeface="Wingdings" pitchFamily="2" charset="2"/>
              <a:buChar char="ü"/>
            </a:pPr>
            <a:r>
              <a:rPr lang="cs-CZ" dirty="0">
                <a:cs typeface="Arial" charset="0"/>
              </a:rPr>
              <a:t>nemocní od 20 let do 40 let – nejintenzivnější masáž</a:t>
            </a:r>
          </a:p>
          <a:p>
            <a:pPr eaLnBrk="1" hangingPunct="1">
              <a:buFont typeface="Wingdings" pitchFamily="2" charset="2"/>
              <a:buChar char="ü"/>
            </a:pPr>
            <a:r>
              <a:rPr lang="cs-CZ" dirty="0">
                <a:cs typeface="Arial" charset="0"/>
              </a:rPr>
              <a:t>atletická konstituce – mírnější tlak hmatů,masáž nemá vyvolávat pocit bolesti</a:t>
            </a:r>
          </a:p>
          <a:p>
            <a:pPr eaLnBrk="1" hangingPunct="1">
              <a:buFont typeface="Wingdings" pitchFamily="2" charset="2"/>
              <a:buChar char="ü"/>
            </a:pPr>
            <a:r>
              <a:rPr lang="cs-CZ" dirty="0">
                <a:cs typeface="Arial" charset="0"/>
              </a:rPr>
              <a:t>štíhlé, leptosomní osoby – intenzívní tlak, delší dobu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endParaRPr lang="cs-CZ" dirty="0"/>
          </a:p>
        </p:txBody>
      </p:sp>
      <p:sp>
        <p:nvSpPr>
          <p:cNvPr id="52227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Font typeface="Wingdings" pitchFamily="2" charset="2"/>
              <a:buChar char="ü"/>
            </a:pPr>
            <a:r>
              <a:rPr lang="cs-CZ" dirty="0"/>
              <a:t>u všech typů platí – první sezení – menší síla, která plynule stoupá s počtem procedur</a:t>
            </a:r>
          </a:p>
          <a:p>
            <a:pPr eaLnBrk="1" hangingPunct="1">
              <a:buFont typeface="Wingdings" pitchFamily="2" charset="2"/>
              <a:buChar char="ü"/>
            </a:pPr>
            <a:r>
              <a:rPr lang="cs-CZ" dirty="0"/>
              <a:t>intenzitu ihned zmírnit, dojde-li z jakéhokoliv důvodu ke zhoršení stavu</a:t>
            </a:r>
          </a:p>
          <a:p>
            <a:pPr eaLnBrk="1" hangingPunct="1">
              <a:buFont typeface="Wingdings" pitchFamily="2" charset="2"/>
              <a:buChar char="ü"/>
            </a:pPr>
            <a:r>
              <a:rPr lang="cs-CZ" dirty="0"/>
              <a:t>intenzita síly hmatů: </a:t>
            </a:r>
          </a:p>
          <a:p>
            <a:pPr eaLnBrk="1" hangingPunct="1">
              <a:buNone/>
            </a:pPr>
            <a:r>
              <a:rPr lang="cs-CZ" dirty="0"/>
              <a:t>          u onemocnění srdce, žaludku, duodena a tenkého střeva – zcela bez vyvolání bolesti</a:t>
            </a:r>
          </a:p>
          <a:p>
            <a:pPr eaLnBrk="1" hangingPunct="1">
              <a:buFont typeface="Wingdings 2" pitchFamily="18" charset="2"/>
              <a:buNone/>
            </a:pPr>
            <a:r>
              <a:rPr lang="cs-CZ" dirty="0"/>
              <a:t>		onemocnění cév, jater, žlučníku, revmatická onemocnění, postižení na hlavě – na hranici bolestivého pocitu</a:t>
            </a:r>
          </a:p>
          <a:p>
            <a:pPr eaLnBrk="1" hangingPunct="1">
              <a:buFont typeface="Wingdings 2" pitchFamily="18" charset="2"/>
              <a:buNone/>
            </a:pPr>
            <a:r>
              <a:rPr lang="cs-CZ" dirty="0"/>
              <a:t>                                      </a:t>
            </a:r>
          </a:p>
        </p:txBody>
      </p:sp>
      <p:cxnSp>
        <p:nvCxnSpPr>
          <p:cNvPr id="7" name="Přímá spojovací šipka 6"/>
          <p:cNvCxnSpPr/>
          <p:nvPr/>
        </p:nvCxnSpPr>
        <p:spPr>
          <a:xfrm>
            <a:off x="899592" y="4365104"/>
            <a:ext cx="360040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Přímá spojovací šipka 11"/>
          <p:cNvCxnSpPr/>
          <p:nvPr/>
        </p:nvCxnSpPr>
        <p:spPr>
          <a:xfrm>
            <a:off x="827584" y="5301208"/>
            <a:ext cx="432048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endParaRPr lang="cs-CZ" dirty="0"/>
          </a:p>
        </p:txBody>
      </p:sp>
      <p:sp>
        <p:nvSpPr>
          <p:cNvPr id="53251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Font typeface="Wingdings 2" pitchFamily="18" charset="2"/>
              <a:buNone/>
            </a:pPr>
            <a:r>
              <a:rPr lang="cs-CZ" dirty="0"/>
              <a:t>		onemocnění dýchacích cest, močového a pohlavního ústrojí, tlustého střeva, páteře a kostí – lze překročit pocit bolesti</a:t>
            </a:r>
          </a:p>
          <a:p>
            <a:pPr eaLnBrk="1" hangingPunct="1">
              <a:buFont typeface="Wingdings" pitchFamily="2" charset="2"/>
              <a:buChar char="ü"/>
            </a:pPr>
            <a:r>
              <a:rPr lang="cs-CZ" dirty="0"/>
              <a:t>propracovávání jednotlivých vrstev – stejnoměrné zesilování intenzity tlaku s postupným pronikáním do hlubších vrstev</a:t>
            </a:r>
          </a:p>
          <a:p>
            <a:pPr eaLnBrk="1" hangingPunct="1">
              <a:buFont typeface="Wingdings" pitchFamily="2" charset="2"/>
              <a:buChar char="ü"/>
            </a:pPr>
            <a:r>
              <a:rPr lang="cs-CZ" dirty="0"/>
              <a:t>pro časnější a trvalejší výsledek je důležité systematické odstraňování všech reflexních změn</a:t>
            </a:r>
          </a:p>
          <a:p>
            <a:pPr eaLnBrk="1" hangingPunct="1">
              <a:buFont typeface="Wingdings" pitchFamily="2" charset="2"/>
              <a:buChar char="ü"/>
            </a:pPr>
            <a:r>
              <a:rPr lang="cs-CZ" dirty="0"/>
              <a:t>místa maximálních změn – snížený tlak hmatů</a:t>
            </a:r>
          </a:p>
          <a:p>
            <a:pPr eaLnBrk="1" hangingPunct="1">
              <a:buFont typeface="Wingdings 2" pitchFamily="18" charset="2"/>
              <a:buNone/>
            </a:pPr>
            <a:endParaRPr lang="cs-CZ" dirty="0"/>
          </a:p>
        </p:txBody>
      </p:sp>
      <p:cxnSp>
        <p:nvCxnSpPr>
          <p:cNvPr id="5" name="Přímá spojovací šipka 4"/>
          <p:cNvCxnSpPr/>
          <p:nvPr/>
        </p:nvCxnSpPr>
        <p:spPr>
          <a:xfrm>
            <a:off x="827584" y="2204864"/>
            <a:ext cx="504056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endParaRPr lang="cs-CZ" dirty="0"/>
          </a:p>
        </p:txBody>
      </p:sp>
      <p:sp>
        <p:nvSpPr>
          <p:cNvPr id="54275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Font typeface="Wingdings" pitchFamily="2" charset="2"/>
              <a:buChar char="ü"/>
            </a:pPr>
            <a:r>
              <a:rPr lang="cs-CZ" dirty="0"/>
              <a:t>povrchnější </a:t>
            </a:r>
            <a:r>
              <a:rPr lang="cs-CZ" dirty="0" err="1"/>
              <a:t>hyperalgické</a:t>
            </a:r>
            <a:r>
              <a:rPr lang="cs-CZ" dirty="0"/>
              <a:t> </a:t>
            </a:r>
            <a:r>
              <a:rPr lang="cs-CZ" dirty="0" err="1"/>
              <a:t>Headovy</a:t>
            </a:r>
            <a:r>
              <a:rPr lang="cs-CZ" dirty="0"/>
              <a:t> zóny – jemněji než v hlubších svalových zónách</a:t>
            </a:r>
          </a:p>
          <a:p>
            <a:pPr eaLnBrk="1" hangingPunct="1">
              <a:buFont typeface="Wingdings" pitchFamily="2" charset="2"/>
              <a:buChar char="ü"/>
            </a:pPr>
            <a:r>
              <a:rPr lang="cs-CZ" dirty="0"/>
              <a:t>tlak hmatů se zeslabuje směrem z </a:t>
            </a:r>
            <a:r>
              <a:rPr lang="cs-CZ" dirty="0" err="1"/>
              <a:t>kaudolaterálních</a:t>
            </a:r>
            <a:r>
              <a:rPr lang="cs-CZ" dirty="0"/>
              <a:t> ke </a:t>
            </a:r>
            <a:r>
              <a:rPr lang="cs-CZ" dirty="0" err="1"/>
              <a:t>kranioparavertebrálně</a:t>
            </a:r>
            <a:r>
              <a:rPr lang="cs-CZ" dirty="0"/>
              <a:t> ležícím částem trupu</a:t>
            </a:r>
          </a:p>
          <a:p>
            <a:pPr eaLnBrk="1" hangingPunct="1">
              <a:buFont typeface="Wingdings" pitchFamily="2" charset="2"/>
              <a:buChar char="ü"/>
            </a:pPr>
            <a:r>
              <a:rPr lang="cs-CZ" dirty="0"/>
              <a:t>doba trvání RM – 20 min., ale lze dle potřeby zkrátit (nežádoucí reaktivita u slabých podnětů) i prodloužit</a:t>
            </a:r>
          </a:p>
          <a:p>
            <a:pPr eaLnBrk="1" hangingPunct="1">
              <a:buFont typeface="Wingdings 2" pitchFamily="18" charset="2"/>
              <a:buNone/>
            </a:pPr>
            <a:r>
              <a:rPr lang="cs-CZ" dirty="0"/>
              <a:t>   (vyvolání silnějších reakcí nebo slabší podněty, ale delší dobu)</a:t>
            </a:r>
          </a:p>
          <a:p>
            <a:pPr eaLnBrk="1" hangingPunct="1">
              <a:buFont typeface="Wingdings" pitchFamily="2" charset="2"/>
              <a:buChar char="ü"/>
            </a:pPr>
            <a:r>
              <a:rPr lang="cs-CZ" dirty="0"/>
              <a:t>frekvence – obden, ale lze i několikrát za den, popř. denně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endParaRPr lang="cs-CZ" dirty="0"/>
          </a:p>
        </p:txBody>
      </p:sp>
      <p:sp>
        <p:nvSpPr>
          <p:cNvPr id="55299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Font typeface="Wingdings" pitchFamily="2" charset="2"/>
              <a:buChar char="ü"/>
            </a:pPr>
            <a:r>
              <a:rPr lang="cs-CZ" dirty="0"/>
              <a:t>počet masáží – nelze přesně stanovit (</a:t>
            </a:r>
            <a:r>
              <a:rPr lang="cs-CZ" dirty="0" err="1"/>
              <a:t>fční</a:t>
            </a:r>
            <a:r>
              <a:rPr lang="cs-CZ" dirty="0"/>
              <a:t> postižení – menší počet než u </a:t>
            </a:r>
            <a:r>
              <a:rPr lang="cs-CZ" dirty="0" err="1"/>
              <a:t>organic</a:t>
            </a:r>
            <a:r>
              <a:rPr lang="cs-CZ" dirty="0"/>
              <a:t>. on.) -</a:t>
            </a:r>
            <a:r>
              <a:rPr lang="cs-CZ" dirty="0" err="1"/>
              <a:t>nejč</a:t>
            </a:r>
            <a:r>
              <a:rPr lang="cs-CZ" dirty="0"/>
              <a:t>. 5 masáží, lékařská kontrola, ordinace dalšího postupu</a:t>
            </a:r>
          </a:p>
          <a:p>
            <a:pPr eaLnBrk="1" hangingPunct="1">
              <a:buFont typeface="Wingdings" pitchFamily="2" charset="2"/>
              <a:buChar char="ü"/>
            </a:pPr>
            <a:r>
              <a:rPr lang="cs-CZ" dirty="0"/>
              <a:t>RM provádět vždy ve stejnou denní dobu</a:t>
            </a:r>
          </a:p>
          <a:p>
            <a:pPr eaLnBrk="1" hangingPunct="1">
              <a:buFont typeface="Wingdings" pitchFamily="2" charset="2"/>
              <a:buChar char="ü"/>
            </a:pPr>
            <a:r>
              <a:rPr lang="cs-CZ" dirty="0"/>
              <a:t>RM provádět v klidném prostředí</a:t>
            </a:r>
          </a:p>
          <a:p>
            <a:pPr eaLnBrk="1" hangingPunct="1">
              <a:buFont typeface="Wingdings 2" pitchFamily="18" charset="2"/>
              <a:buNone/>
            </a:pPr>
            <a:endParaRPr lang="cs-CZ" dirty="0"/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83568" y="908720"/>
            <a:ext cx="8229600" cy="1143000"/>
          </a:xfrm>
        </p:spPr>
        <p:txBody>
          <a:bodyPr/>
          <a:lstStyle/>
          <a:p>
            <a:r>
              <a:rPr lang="cs-CZ" sz="4000" u="sng" dirty="0">
                <a:solidFill>
                  <a:srgbClr val="7030A0"/>
                </a:solidFill>
                <a:cs typeface="Times New Roman" pitchFamily="18" charset="0"/>
              </a:rPr>
              <a:t>Přesuny reflexů a jejich zrušení</a:t>
            </a:r>
            <a:br>
              <a:rPr lang="cs-CZ" sz="4000" u="sng" dirty="0">
                <a:solidFill>
                  <a:srgbClr val="7030A0"/>
                </a:solidFill>
                <a:cs typeface="Times New Roman" pitchFamily="18" charset="0"/>
              </a:rPr>
            </a:br>
            <a:endParaRPr lang="cs-CZ" sz="4000" dirty="0">
              <a:solidFill>
                <a:srgbClr val="7030A0"/>
              </a:solidFill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Font typeface="Wingdings" pitchFamily="2" charset="2"/>
              <a:buChar char="Ø"/>
            </a:pPr>
            <a:r>
              <a:rPr lang="cs-CZ" dirty="0">
                <a:cs typeface="Times New Roman" pitchFamily="18" charset="0"/>
              </a:rPr>
              <a:t>v průběhu masáže nebo po provedení masáže  se mohou objevit obtíže ve vzdálených tkáních nebo orgánech, které před tím nebyly a zdánlivě nesouvisí s vlastním onemocněním</a:t>
            </a:r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" pitchFamily="2" charset="2"/>
              <a:buChar char="Ø"/>
              <a:defRPr/>
            </a:pPr>
            <a:r>
              <a:rPr lang="cs-CZ" dirty="0"/>
              <a:t>příčina: nedokonalé dávkování, při kterém dojde k podráždění vegetativního systému</a:t>
            </a:r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" pitchFamily="2" charset="2"/>
              <a:buChar char="Ø"/>
              <a:defRPr/>
            </a:pPr>
            <a:r>
              <a:rPr lang="cs-CZ" dirty="0"/>
              <a:t>Tyto jevy se označují jako „přesuny reflexů“</a:t>
            </a:r>
          </a:p>
          <a:p>
            <a:pPr eaLnBrk="1" hangingPunct="1">
              <a:buFont typeface="Wingdings" pitchFamily="2" charset="2"/>
              <a:buChar char="Ø"/>
            </a:pPr>
            <a:endParaRPr lang="cs-CZ" dirty="0"/>
          </a:p>
          <a:p>
            <a:endParaRPr lang="cs-CZ" dirty="0"/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Nadpis 1"/>
          <p:cNvSpPr>
            <a:spLocks noGrp="1"/>
          </p:cNvSpPr>
          <p:nvPr>
            <p:ph type="title"/>
          </p:nvPr>
        </p:nvSpPr>
        <p:spPr>
          <a:xfrm>
            <a:off x="467544" y="1052736"/>
            <a:ext cx="8229600" cy="1143000"/>
          </a:xfrm>
        </p:spPr>
        <p:txBody>
          <a:bodyPr/>
          <a:lstStyle/>
          <a:p>
            <a:pPr algn="ctr" eaLnBrk="1" hangingPunct="1"/>
            <a:r>
              <a:rPr lang="cs-CZ" sz="4000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Přehled možných přesunů reflexů</a:t>
            </a:r>
            <a:br>
              <a:rPr lang="cs-CZ" dirty="0"/>
            </a:b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indent="-514350" eaLnBrk="1" fontAlgn="auto" hangingPunct="1">
              <a:spcAft>
                <a:spcPts val="0"/>
              </a:spcAft>
              <a:buClr>
                <a:schemeClr val="accent3"/>
              </a:buClr>
              <a:buFont typeface="Wingdings" pitchFamily="2" charset="2"/>
              <a:buChar char="Ø"/>
              <a:defRPr/>
            </a:pPr>
            <a:r>
              <a:rPr lang="cs-CZ" dirty="0"/>
              <a:t>masáž vedle 3. a 4. bederního obratle – bolesti směrem do DK – pocit mravenčení, dřevěnění, bodavé bolesti s lokalizací až v okolí kotníků a na chodidle – mizí po masáži krajiny mezi velkým trochanterem a sedacím hrbolem téže strany</a:t>
            </a:r>
          </a:p>
          <a:p>
            <a:pPr marL="514350" indent="-514350" eaLnBrk="1" fontAlgn="auto" hangingPunct="1">
              <a:spcAft>
                <a:spcPts val="0"/>
              </a:spcAft>
              <a:buClr>
                <a:schemeClr val="accent3"/>
              </a:buClr>
              <a:buFont typeface="Wingdings" pitchFamily="2" charset="2"/>
              <a:buChar char="Ø"/>
              <a:defRPr/>
            </a:pPr>
            <a:r>
              <a:rPr lang="cs-CZ" dirty="0"/>
              <a:t>masáž v bederních a v dolních hrudních segmentech </a:t>
            </a:r>
            <a:r>
              <a:rPr lang="cs-CZ" dirty="0" err="1"/>
              <a:t>paravertebrálně</a:t>
            </a:r>
            <a:r>
              <a:rPr lang="cs-CZ" dirty="0"/>
              <a:t> – pocit tupého tlaku až bolesti v močovém měchýři – mizí při tření v podbřišku a v průběhu slabin</a:t>
            </a:r>
          </a:p>
          <a:p>
            <a:pPr marL="514350" indent="-514350" eaLnBrk="1" fontAlgn="auto" hangingPunct="1">
              <a:spcAft>
                <a:spcPts val="0"/>
              </a:spcAft>
              <a:buClr>
                <a:schemeClr val="accent3"/>
              </a:buClr>
              <a:buFont typeface="+mj-lt"/>
              <a:buAutoNum type="arabicPeriod"/>
              <a:defRPr/>
            </a:pPr>
            <a:endParaRPr lang="cs-CZ" dirty="0"/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Nadpis 1"/>
          <p:cNvSpPr>
            <a:spLocks noGrp="1"/>
          </p:cNvSpPr>
          <p:nvPr>
            <p:ph type="title"/>
          </p:nvPr>
        </p:nvSpPr>
        <p:spPr>
          <a:xfrm>
            <a:off x="457200" y="704850"/>
            <a:ext cx="8229600" cy="131862"/>
          </a:xfrm>
        </p:spPr>
        <p:txBody>
          <a:bodyPr/>
          <a:lstStyle/>
          <a:p>
            <a:pPr algn="ctr" eaLnBrk="1" hangingPunct="1"/>
            <a:endParaRPr lang="cs-CZ" dirty="0"/>
          </a:p>
        </p:txBody>
      </p:sp>
      <p:sp>
        <p:nvSpPr>
          <p:cNvPr id="57347" name="Zástupný symbol pro obsah 2"/>
          <p:cNvSpPr>
            <a:spLocks noGrp="1"/>
          </p:cNvSpPr>
          <p:nvPr>
            <p:ph idx="1"/>
          </p:nvPr>
        </p:nvSpPr>
        <p:spPr>
          <a:xfrm>
            <a:off x="467544" y="980728"/>
            <a:ext cx="8229600" cy="4389437"/>
          </a:xfrm>
        </p:spPr>
        <p:txBody>
          <a:bodyPr/>
          <a:lstStyle/>
          <a:p>
            <a:pPr marL="514350" indent="-514350" algn="just" eaLnBrk="1" hangingPunct="1">
              <a:buFont typeface="Wingdings" pitchFamily="2" charset="2"/>
              <a:buChar char="Ø"/>
            </a:pPr>
            <a:r>
              <a:rPr lang="cs-CZ" dirty="0"/>
              <a:t>masáž mezi okrajem lopatky a páteří vlevo – </a:t>
            </a:r>
          </a:p>
          <a:p>
            <a:pPr marL="514350" indent="-514350" eaLnBrk="1" hangingPunct="1">
              <a:buFont typeface="Wingdings 2" pitchFamily="18" charset="2"/>
              <a:buNone/>
            </a:pPr>
            <a:r>
              <a:rPr lang="cs-CZ" dirty="0"/>
              <a:t>	- nepříjemné pocity v srdeční krajině imitující až anginózní záchvat – odstranění – propracování levé přední poloviny hrudníku s třením podél levého žeberního oblouku</a:t>
            </a:r>
          </a:p>
          <a:p>
            <a:pPr algn="just" eaLnBrk="1" hangingPunct="1">
              <a:buFont typeface="Wingdings" pitchFamily="2" charset="2"/>
              <a:buChar char="Ø"/>
            </a:pPr>
            <a:r>
              <a:rPr lang="cs-CZ" dirty="0"/>
              <a:t>   při jaterních a žlučníkových onemocněních –     </a:t>
            </a:r>
          </a:p>
          <a:p>
            <a:pPr algn="just" eaLnBrk="1" hangingPunct="1">
              <a:buNone/>
            </a:pPr>
            <a:r>
              <a:rPr lang="cs-CZ" dirty="0"/>
              <a:t>      důležité – nejdříve uvolnit RZ v níže ležících </a:t>
            </a:r>
          </a:p>
          <a:p>
            <a:pPr algn="just" eaLnBrk="1" hangingPunct="1">
              <a:buNone/>
            </a:pPr>
            <a:r>
              <a:rPr lang="cs-CZ" dirty="0"/>
              <a:t>      segmentech a potom promasírovat krajinu mezi </a:t>
            </a:r>
          </a:p>
          <a:p>
            <a:pPr algn="just" eaLnBrk="1" hangingPunct="1">
              <a:buNone/>
            </a:pPr>
            <a:r>
              <a:rPr lang="cs-CZ" dirty="0"/>
              <a:t>      páteří a okrajem pravé lopatky v rozsahu Th2-Th3 </a:t>
            </a:r>
          </a:p>
          <a:p>
            <a:pPr algn="just" eaLnBrk="1" hangingPunct="1">
              <a:buNone/>
            </a:pPr>
            <a:r>
              <a:rPr lang="cs-CZ" dirty="0"/>
              <a:t>      segmentu – při opomenutí – může dojít ke zhoršení </a:t>
            </a:r>
          </a:p>
          <a:p>
            <a:pPr algn="just" eaLnBrk="1" hangingPunct="1">
              <a:buNone/>
            </a:pPr>
            <a:r>
              <a:rPr lang="cs-CZ" dirty="0"/>
              <a:t>      stávajících potíží – jejich odstranění – energický   </a:t>
            </a:r>
          </a:p>
          <a:p>
            <a:pPr algn="just" eaLnBrk="1" hangingPunct="1">
              <a:buNone/>
            </a:pPr>
            <a:r>
              <a:rPr lang="cs-CZ" dirty="0"/>
              <a:t>      výtěr v průběhu pravého žeber. oblouku</a:t>
            </a:r>
          </a:p>
          <a:p>
            <a:pPr marL="514350" indent="-514350" eaLnBrk="1" hangingPunct="1">
              <a:buFont typeface="Wingdings" pitchFamily="2" charset="2"/>
              <a:buChar char="ü"/>
            </a:pPr>
            <a:endParaRPr lang="cs-CZ" dirty="0"/>
          </a:p>
          <a:p>
            <a:pPr marL="514350" indent="-514350" eaLnBrk="1" hangingPunct="1">
              <a:buNone/>
            </a:pPr>
            <a:endParaRPr lang="cs-CZ" dirty="0"/>
          </a:p>
          <a:p>
            <a:pPr marL="514350" indent="-514350" eaLnBrk="1" hangingPunct="1">
              <a:buFont typeface="Wingdings 2" pitchFamily="18" charset="2"/>
              <a:buNone/>
            </a:pPr>
            <a:endParaRPr lang="cs-CZ" dirty="0"/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endParaRPr lang="cs-CZ" dirty="0"/>
          </a:p>
        </p:txBody>
      </p:sp>
      <p:sp>
        <p:nvSpPr>
          <p:cNvPr id="58371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Font typeface="Wingdings" pitchFamily="2" charset="2"/>
              <a:buChar char="Ø"/>
            </a:pPr>
            <a:r>
              <a:rPr lang="cs-CZ" dirty="0"/>
              <a:t>masáž v axilární části hřebene lopatky – pocit mravenčení až dřevěnění HK vyzařující až do ruky – ovlivnění – intenzivní masáž v oblasti axily</a:t>
            </a:r>
          </a:p>
          <a:p>
            <a:pPr eaLnBrk="1" hangingPunct="1">
              <a:buFont typeface="Wingdings" pitchFamily="2" charset="2"/>
              <a:buChar char="Ø"/>
            </a:pPr>
            <a:r>
              <a:rPr lang="cs-CZ" dirty="0"/>
              <a:t>při žaludečních obtížích – masáž maximálního bodu nad hřebenem lopatky vlevo až po uvolnění svalových </a:t>
            </a:r>
            <a:r>
              <a:rPr lang="cs-CZ" dirty="0" err="1"/>
              <a:t>hypertonů</a:t>
            </a:r>
            <a:r>
              <a:rPr lang="cs-CZ" dirty="0"/>
              <a:t> pod hřebenem – jinak může dojít k výraznému zhoršení žaludečních obtíží – jejich odstranění – tření podél levého žeberního oblouku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endParaRPr lang="cs-CZ" dirty="0"/>
          </a:p>
        </p:txBody>
      </p:sp>
      <p:sp>
        <p:nvSpPr>
          <p:cNvPr id="59395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Font typeface="Wingdings 2" pitchFamily="18" charset="2"/>
              <a:buNone/>
            </a:pPr>
            <a:r>
              <a:rPr lang="cs-CZ" dirty="0"/>
              <a:t>	</a:t>
            </a:r>
          </a:p>
          <a:p>
            <a:pPr eaLnBrk="1" hangingPunct="1">
              <a:buFont typeface="Wingdings" pitchFamily="2" charset="2"/>
              <a:buChar char="Ø"/>
            </a:pPr>
            <a:r>
              <a:rPr lang="cs-CZ" dirty="0"/>
              <a:t>příliš energická masáž sterna a chrupavčitých úponů žeber – pocit sucha v ústech, žízeň až sevření hrdla – odstranění – hluboké tření okolo 7. krč. obratle</a:t>
            </a:r>
          </a:p>
          <a:p>
            <a:pPr eaLnBrk="1" hangingPunct="1">
              <a:buFont typeface="Wingdings" pitchFamily="2" charset="2"/>
              <a:buChar char="Ø"/>
            </a:pPr>
            <a:r>
              <a:rPr lang="cs-CZ" dirty="0"/>
              <a:t>masáž horní části zad, šíje a v týle – napětí na krku a hrudníku, zejm. v úhlu mezi klíčkem a sternem – odstranění – tření nebo plošná vibrace na přední straně hrudníku</a:t>
            </a:r>
          </a:p>
          <a:p>
            <a:pPr eaLnBrk="1" hangingPunct="1">
              <a:buFont typeface="Wingdings" pitchFamily="2" charset="2"/>
              <a:buChar char="ü"/>
            </a:pPr>
            <a:endParaRPr lang="cs-CZ" dirty="0"/>
          </a:p>
          <a:p>
            <a:pPr eaLnBrk="1" hangingPunct="1">
              <a:buFont typeface="Wingdings 2" pitchFamily="18" charset="2"/>
              <a:buNone/>
            </a:pPr>
            <a:endParaRPr lang="cs-CZ" dirty="0"/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endParaRPr lang="cs-CZ" dirty="0"/>
          </a:p>
        </p:txBody>
      </p:sp>
      <p:sp>
        <p:nvSpPr>
          <p:cNvPr id="60419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Font typeface="Wingdings" pitchFamily="2" charset="2"/>
              <a:buChar char="Ø"/>
            </a:pPr>
            <a:r>
              <a:rPr lang="cs-CZ" dirty="0"/>
              <a:t>masáž šíjové svaloviny a laterálních částí krčních segmentů – bolest hlavy, závratě, pocit stísněnosti až mdloba – odstranění – plochý výtěr přes víčka a v průběhu snopců m. </a:t>
            </a:r>
            <a:r>
              <a:rPr lang="cs-CZ" dirty="0" err="1"/>
              <a:t>frontalis</a:t>
            </a:r>
            <a:endParaRPr lang="cs-CZ" dirty="0"/>
          </a:p>
          <a:p>
            <a:pPr eaLnBrk="1" hangingPunct="1">
              <a:buFont typeface="Wingdings" pitchFamily="2" charset="2"/>
              <a:buChar char="Ø"/>
            </a:pPr>
            <a:r>
              <a:rPr lang="cs-CZ" dirty="0"/>
              <a:t>intenzívní masáž v 6. až 9. mezižebří vlevo – srdeční obtíže – odstranění – tření podél levého žeberního oblouku</a:t>
            </a:r>
          </a:p>
          <a:p>
            <a:pPr eaLnBrk="1" hangingPunct="1">
              <a:buFont typeface="Wingdings" pitchFamily="2" charset="2"/>
              <a:buChar char="Ø"/>
            </a:pPr>
            <a:r>
              <a:rPr lang="cs-CZ" dirty="0"/>
              <a:t>po masáži aplikované pro obstipaci při předávkovaném tření bochánků v Th10-Th12 – nutkání na močení až 2 hod., ojediněle krátkodobé krvácení do střeva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endParaRPr lang="cs-CZ" dirty="0"/>
          </a:p>
        </p:txBody>
      </p:sp>
      <p:sp>
        <p:nvSpPr>
          <p:cNvPr id="6144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Font typeface="Wingdings" pitchFamily="2" charset="2"/>
              <a:buChar char="Ø"/>
            </a:pPr>
            <a:r>
              <a:rPr lang="cs-CZ" dirty="0"/>
              <a:t>masáž v okolí sedacího hrbolu – lumbální bolesti </a:t>
            </a:r>
            <a:r>
              <a:rPr lang="cs-CZ" dirty="0" err="1"/>
              <a:t>diskogenního</a:t>
            </a:r>
            <a:r>
              <a:rPr lang="cs-CZ" dirty="0"/>
              <a:t> rázu – odstranění – masáž v kořenové lumbální oblasti</a:t>
            </a:r>
          </a:p>
          <a:p>
            <a:pPr eaLnBrk="1" hangingPunct="1">
              <a:buFont typeface="Wingdings" pitchFamily="2" charset="2"/>
              <a:buChar char="Ø"/>
            </a:pPr>
            <a:endParaRPr lang="cs-CZ" dirty="0"/>
          </a:p>
          <a:p>
            <a:pPr eaLnBrk="1" hangingPunct="1"/>
            <a:r>
              <a:rPr lang="cs-CZ" dirty="0"/>
              <a:t>Masáží neodstraněné RZ vyprovokujeme stejné orgánové obtíže, které byly před zahájením nebo na počátku léčby</a:t>
            </a:r>
          </a:p>
          <a:p>
            <a:pPr eaLnBrk="1" hangingPunct="1"/>
            <a:r>
              <a:rPr lang="cs-CZ" dirty="0"/>
              <a:t>Při dalším provádění masáže i po zaniknutí reflexních projevů může přibližně po dalších 5 procedurách vést k obnovení původních obtíží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Nadpis 1"/>
          <p:cNvSpPr>
            <a:spLocks noGrp="1"/>
          </p:cNvSpPr>
          <p:nvPr>
            <p:ph type="title"/>
          </p:nvPr>
        </p:nvSpPr>
        <p:spPr>
          <a:xfrm>
            <a:off x="539552" y="1052736"/>
            <a:ext cx="8229600" cy="1143000"/>
          </a:xfrm>
        </p:spPr>
        <p:txBody>
          <a:bodyPr/>
          <a:lstStyle/>
          <a:p>
            <a:pPr algn="ctr"/>
            <a:r>
              <a:rPr lang="cs-CZ" sz="4000" u="sng" dirty="0">
                <a:solidFill>
                  <a:srgbClr val="7030A0"/>
                </a:solidFill>
              </a:rPr>
              <a:t>Příprava masáže</a:t>
            </a:r>
            <a:br>
              <a:rPr lang="cs-CZ" u="sng" dirty="0"/>
            </a:br>
            <a:endParaRPr lang="cs-CZ" dirty="0"/>
          </a:p>
        </p:txBody>
      </p:sp>
      <p:sp>
        <p:nvSpPr>
          <p:cNvPr id="62467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itchFamily="2" charset="2"/>
              <a:buChar char="ü"/>
            </a:pPr>
            <a:r>
              <a:rPr lang="cs-CZ" dirty="0"/>
              <a:t>pacient sedí nebo leží, podle typu sestavy</a:t>
            </a:r>
          </a:p>
          <a:p>
            <a:pPr>
              <a:buFont typeface="Wingdings" pitchFamily="2" charset="2"/>
              <a:buChar char="ü"/>
            </a:pPr>
            <a:r>
              <a:rPr lang="cs-CZ" dirty="0"/>
              <a:t>masážní stůl – pevný povrch, výška asi do poloviny stehen masírujícího, většina hmatů – zleva,proto světlo z boku</a:t>
            </a:r>
          </a:p>
          <a:p>
            <a:pPr>
              <a:buFont typeface="Wingdings" pitchFamily="2" charset="2"/>
              <a:buChar char="ü"/>
            </a:pPr>
            <a:r>
              <a:rPr lang="cs-CZ" dirty="0"/>
              <a:t>poloha vleže na břiše – nohy mimo stůl, HK volně podél těla dlaněmi vzhůru, hlava opřena o tvář</a:t>
            </a:r>
          </a:p>
          <a:p>
            <a:pPr>
              <a:buFont typeface="Wingdings" pitchFamily="2" charset="2"/>
              <a:buChar char="ü"/>
            </a:pPr>
            <a:r>
              <a:rPr lang="cs-CZ" dirty="0"/>
              <a:t>poloha vleže na zádech – mírná FLX DKK,popř. podloženy  válcovou podložkou, HKK volně podél těla, hlava mírně podložena</a:t>
            </a:r>
          </a:p>
          <a:p>
            <a:pPr>
              <a:buFont typeface="Wingdings" pitchFamily="2" charset="2"/>
              <a:buChar char="ü"/>
            </a:pPr>
            <a:endParaRPr lang="cs-CZ" dirty="0"/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endParaRPr lang="cs-CZ" dirty="0"/>
          </a:p>
        </p:txBody>
      </p:sp>
      <p:sp>
        <p:nvSpPr>
          <p:cNvPr id="63491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itchFamily="2" charset="2"/>
              <a:buChar char="ü"/>
            </a:pPr>
            <a:r>
              <a:rPr lang="cs-CZ" dirty="0"/>
              <a:t>poloha v sedě – výška sedačky – pac. se opírá celou plochou chodidel o podlahu, hýždě o něco přečnívají přes zadní okraj sedačky, HKK položeny na stehnech, hlava volně vzpřímena. Masírující sedí za pacientem, vzdálenost asi na polovinu délky svého předpažení</a:t>
            </a:r>
          </a:p>
          <a:p>
            <a:pPr>
              <a:buFont typeface="Wingdings" pitchFamily="2" charset="2"/>
              <a:buChar char="ü"/>
            </a:pPr>
            <a:endParaRPr lang="cs-CZ" dirty="0"/>
          </a:p>
          <a:p>
            <a:pPr>
              <a:buFont typeface="Wingdings" pitchFamily="2" charset="2"/>
              <a:buChar char="ü"/>
            </a:pPr>
            <a:r>
              <a:rPr lang="cs-CZ" dirty="0"/>
              <a:t>při pocení pacienta (nežádoucí skluz)– pokožku osušit lehkým přiložením ručníku, nestírat, ne froté ručník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Nadpis 1"/>
          <p:cNvSpPr>
            <a:spLocks noGrp="1"/>
          </p:cNvSpPr>
          <p:nvPr>
            <p:ph type="title"/>
          </p:nvPr>
        </p:nvSpPr>
        <p:spPr>
          <a:xfrm>
            <a:off x="467544" y="1124744"/>
            <a:ext cx="8229600" cy="1143000"/>
          </a:xfrm>
        </p:spPr>
        <p:txBody>
          <a:bodyPr/>
          <a:lstStyle/>
          <a:p>
            <a:pPr algn="ctr"/>
            <a:r>
              <a:rPr lang="cs-CZ" sz="4000" u="sng" dirty="0">
                <a:solidFill>
                  <a:srgbClr val="7030A0"/>
                </a:solidFill>
              </a:rPr>
              <a:t>Vyhledávání reflexních projevů</a:t>
            </a:r>
            <a:br>
              <a:rPr lang="cs-CZ" u="sng" dirty="0"/>
            </a:br>
            <a:endParaRPr lang="cs-CZ" dirty="0"/>
          </a:p>
        </p:txBody>
      </p:sp>
      <p:sp>
        <p:nvSpPr>
          <p:cNvPr id="64515" name="Zástupný symbol pro obsah 2"/>
          <p:cNvSpPr>
            <a:spLocks noGrp="1"/>
          </p:cNvSpPr>
          <p:nvPr>
            <p:ph idx="1"/>
          </p:nvPr>
        </p:nvSpPr>
        <p:spPr>
          <a:xfrm>
            <a:off x="467544" y="1700808"/>
            <a:ext cx="8229600" cy="4389437"/>
          </a:xfrm>
        </p:spPr>
        <p:txBody>
          <a:bodyPr/>
          <a:lstStyle/>
          <a:p>
            <a:pPr>
              <a:buFont typeface="Wingdings" pitchFamily="2" charset="2"/>
              <a:buChar char="ü"/>
            </a:pPr>
            <a:r>
              <a:rPr lang="cs-CZ" dirty="0"/>
              <a:t>základní předpoklad účinnosti RM = zjištění a zhodnocení povrchových reflexních projevů před každou masáží – zjišťujeme jejich druh, lokalizaci, rozsah a intenzitu</a:t>
            </a:r>
          </a:p>
          <a:p>
            <a:pPr>
              <a:buFont typeface="Wingdings" pitchFamily="2" charset="2"/>
              <a:buChar char="ü"/>
            </a:pPr>
            <a:r>
              <a:rPr lang="cs-CZ" dirty="0"/>
              <a:t>RZ se vyskytují ve všech vrstvách, proto vyšetřujeme kůži, podkožní vazivo, fascie, sval i periost</a:t>
            </a:r>
          </a:p>
          <a:p>
            <a:pPr>
              <a:buNone/>
            </a:pPr>
            <a:r>
              <a:rPr lang="cs-CZ" dirty="0">
                <a:solidFill>
                  <a:schemeClr val="accent6">
                    <a:lumMod val="75000"/>
                  </a:schemeClr>
                </a:solidFill>
              </a:rPr>
              <a:t>  </a:t>
            </a:r>
          </a:p>
          <a:p>
            <a:pPr>
              <a:buNone/>
            </a:pPr>
            <a:r>
              <a:rPr lang="cs-CZ" dirty="0">
                <a:solidFill>
                  <a:schemeClr val="accent6">
                    <a:lumMod val="75000"/>
                  </a:schemeClr>
                </a:solidFill>
              </a:rPr>
              <a:t>                              </a:t>
            </a:r>
            <a:r>
              <a:rPr lang="cs-CZ" u="sng" dirty="0">
                <a:solidFill>
                  <a:schemeClr val="accent6">
                    <a:lumMod val="75000"/>
                  </a:schemeClr>
                </a:solidFill>
              </a:rPr>
              <a:t>Viditelné změny</a:t>
            </a:r>
          </a:p>
          <a:p>
            <a:pPr>
              <a:buFont typeface="Wingdings" pitchFamily="2" charset="2"/>
              <a:buChar char="ü"/>
            </a:pPr>
            <a:r>
              <a:rPr lang="cs-CZ" dirty="0"/>
              <a:t>Nacházíme hlavně na zadní ploše trupu</a:t>
            </a:r>
          </a:p>
          <a:p>
            <a:pPr>
              <a:buFont typeface="Wingdings" pitchFamily="2" charset="2"/>
              <a:buChar char="ü"/>
            </a:pPr>
            <a:r>
              <a:rPr lang="cs-CZ" dirty="0"/>
              <a:t>Všímáme si </a:t>
            </a:r>
          </a:p>
          <a:p>
            <a:pPr>
              <a:buNone/>
            </a:pPr>
            <a:r>
              <a:rPr lang="cs-CZ" dirty="0"/>
              <a:t>    - barvy kůže – nažloutlá, bledší než okolní, zarůžovělá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endParaRPr lang="cs-CZ" dirty="0"/>
          </a:p>
        </p:txBody>
      </p:sp>
      <p:sp>
        <p:nvSpPr>
          <p:cNvPr id="65539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itchFamily="2" charset="2"/>
              <a:buChar char="ü"/>
            </a:pPr>
            <a:r>
              <a:rPr lang="cs-CZ" dirty="0"/>
              <a:t>lesku – mdlý, zašlý, suchá kůže, zapocená kůže</a:t>
            </a:r>
          </a:p>
          <a:p>
            <a:pPr>
              <a:buFont typeface="Wingdings" pitchFamily="2" charset="2"/>
              <a:buChar char="ü"/>
            </a:pPr>
            <a:r>
              <a:rPr lang="cs-CZ" dirty="0"/>
              <a:t>povaze rohové vrstvy – různě napjatá až šupinovitá</a:t>
            </a:r>
          </a:p>
          <a:p>
            <a:pPr>
              <a:buFont typeface="Wingdings" pitchFamily="2" charset="2"/>
              <a:buChar char="ü"/>
            </a:pPr>
            <a:r>
              <a:rPr lang="cs-CZ" dirty="0"/>
              <a:t>anatomického profilu povrchu – různé </a:t>
            </a:r>
            <a:r>
              <a:rPr lang="cs-CZ" dirty="0" err="1"/>
              <a:t>vtaženiny</a:t>
            </a:r>
            <a:r>
              <a:rPr lang="cs-CZ" dirty="0"/>
              <a:t> (provazcovité, pruhovité), plošné </a:t>
            </a:r>
            <a:r>
              <a:rPr lang="cs-CZ" dirty="0" err="1"/>
              <a:t>vklesliny</a:t>
            </a:r>
            <a:r>
              <a:rPr lang="cs-CZ" dirty="0"/>
              <a:t>, </a:t>
            </a:r>
            <a:r>
              <a:rPr lang="cs-CZ" dirty="0" err="1"/>
              <a:t>prominující</a:t>
            </a:r>
            <a:r>
              <a:rPr lang="cs-CZ" dirty="0"/>
              <a:t> plošné hrbolky (bochánky)</a:t>
            </a:r>
          </a:p>
          <a:p>
            <a:pPr>
              <a:buFont typeface="Wingdings" pitchFamily="2" charset="2"/>
              <a:buChar char="ü"/>
            </a:pPr>
            <a:r>
              <a:rPr lang="cs-CZ" dirty="0"/>
              <a:t>svalových atrofií</a:t>
            </a:r>
          </a:p>
          <a:p>
            <a:pPr>
              <a:buFont typeface="Wingdings" pitchFamily="2" charset="2"/>
              <a:buChar char="ü"/>
            </a:pPr>
            <a:r>
              <a:rPr lang="cs-CZ" dirty="0"/>
              <a:t>kostních změn (zejména při páteři)</a:t>
            </a:r>
          </a:p>
          <a:p>
            <a:pPr>
              <a:buFont typeface="Wingdings" pitchFamily="2" charset="2"/>
              <a:buChar char="ü"/>
            </a:pPr>
            <a:r>
              <a:rPr lang="cs-CZ" dirty="0"/>
              <a:t>svalků po frakturách</a:t>
            </a:r>
          </a:p>
          <a:p>
            <a:pPr>
              <a:buFont typeface="Wingdings" pitchFamily="2" charset="2"/>
              <a:buChar char="ü"/>
            </a:pPr>
            <a:r>
              <a:rPr lang="cs-CZ" dirty="0"/>
              <a:t>malformací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Nadpis 1"/>
          <p:cNvSpPr>
            <a:spLocks noGrp="1"/>
          </p:cNvSpPr>
          <p:nvPr>
            <p:ph type="title"/>
          </p:nvPr>
        </p:nvSpPr>
        <p:spPr>
          <a:xfrm>
            <a:off x="457200" y="704850"/>
            <a:ext cx="8229600" cy="419894"/>
          </a:xfrm>
        </p:spPr>
        <p:txBody>
          <a:bodyPr/>
          <a:lstStyle/>
          <a:p>
            <a:pPr algn="ctr"/>
            <a:endParaRPr lang="cs-CZ" dirty="0"/>
          </a:p>
        </p:txBody>
      </p:sp>
      <p:sp>
        <p:nvSpPr>
          <p:cNvPr id="66563" name="Zástupný symbol pro obsah 2"/>
          <p:cNvSpPr>
            <a:spLocks noGrp="1"/>
          </p:cNvSpPr>
          <p:nvPr>
            <p:ph idx="1"/>
          </p:nvPr>
        </p:nvSpPr>
        <p:spPr>
          <a:xfrm>
            <a:off x="467544" y="1484784"/>
            <a:ext cx="8229600" cy="4896544"/>
          </a:xfrm>
        </p:spPr>
        <p:txBody>
          <a:bodyPr/>
          <a:lstStyle/>
          <a:p>
            <a:pPr algn="ctr">
              <a:buFont typeface="Wingdings 2" pitchFamily="18" charset="2"/>
              <a:buNone/>
            </a:pPr>
            <a:r>
              <a:rPr lang="cs-CZ" u="sng" dirty="0">
                <a:solidFill>
                  <a:schemeClr val="accent6">
                    <a:lumMod val="75000"/>
                  </a:schemeClr>
                </a:solidFill>
              </a:rPr>
              <a:t>Vyšetření pohmatem</a:t>
            </a:r>
          </a:p>
          <a:p>
            <a:pPr>
              <a:buFont typeface="Wingdings" pitchFamily="2" charset="2"/>
              <a:buChar char="ü"/>
            </a:pPr>
            <a:r>
              <a:rPr lang="cs-CZ" sz="2400" dirty="0"/>
              <a:t>větší význam než změny  viditelné</a:t>
            </a:r>
          </a:p>
          <a:p>
            <a:pPr>
              <a:buFont typeface="Wingdings" pitchFamily="2" charset="2"/>
              <a:buChar char="ü"/>
            </a:pPr>
            <a:r>
              <a:rPr lang="cs-CZ" sz="2400" dirty="0"/>
              <a:t>Pohmatově nacházíme zvýšení rezistence postihující kůži, podkoží, svalstvo, popř. hlubší vazivové tkáně i periost</a:t>
            </a:r>
          </a:p>
          <a:p>
            <a:pPr>
              <a:buFont typeface="Wingdings" pitchFamily="2" charset="2"/>
              <a:buChar char="ü"/>
            </a:pPr>
            <a:endParaRPr lang="cs-CZ" sz="2400" dirty="0">
              <a:solidFill>
                <a:schemeClr val="accent2">
                  <a:lumMod val="60000"/>
                  <a:lumOff val="40000"/>
                </a:schemeClr>
              </a:solidFill>
            </a:endParaRPr>
          </a:p>
          <a:p>
            <a:pPr>
              <a:buNone/>
            </a:pPr>
            <a:r>
              <a:rPr lang="cs-CZ" sz="2600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    Vyšetření kůže a podkoží</a:t>
            </a:r>
          </a:p>
          <a:p>
            <a:pPr lvl="1">
              <a:buFont typeface="Wingdings" pitchFamily="2" charset="2"/>
              <a:buChar char="v"/>
            </a:pPr>
            <a:r>
              <a:rPr lang="cs-CZ" dirty="0"/>
              <a:t>velmi jemná povrchní palpace bříšky prstů - dosažení </a:t>
            </a:r>
          </a:p>
          <a:p>
            <a:pPr lvl="1">
              <a:buFont typeface="Wingdings 2" pitchFamily="18" charset="2"/>
              <a:buNone/>
            </a:pPr>
            <a:r>
              <a:rPr lang="cs-CZ" dirty="0"/>
              <a:t>	mírného tlaku přiložením celé dlaně ruky + lehké ohnutí </a:t>
            </a:r>
          </a:p>
          <a:p>
            <a:pPr lvl="1">
              <a:buFont typeface="Wingdings 2" pitchFamily="18" charset="2"/>
              <a:buNone/>
            </a:pPr>
            <a:r>
              <a:rPr lang="cs-CZ" dirty="0"/>
              <a:t>   hmatajících prstů</a:t>
            </a:r>
          </a:p>
          <a:p>
            <a:pPr lvl="1">
              <a:buFont typeface="Wingdings 2" pitchFamily="18" charset="2"/>
              <a:buNone/>
            </a:pPr>
            <a:r>
              <a:rPr lang="cs-CZ" dirty="0"/>
              <a:t>   - zvýšené napětí se projevuje jako měkká </a:t>
            </a:r>
            <a:r>
              <a:rPr lang="cs-CZ" dirty="0" err="1"/>
              <a:t>prohmátnutelná</a:t>
            </a:r>
            <a:r>
              <a:rPr lang="cs-CZ" dirty="0"/>
              <a:t> rezistence (jako odpor pěnové pryže)</a:t>
            </a:r>
          </a:p>
          <a:p>
            <a:pPr lvl="1">
              <a:buFont typeface="Wingdings 2" pitchFamily="18" charset="2"/>
              <a:buNone/>
            </a:pPr>
            <a:endParaRPr lang="cs-CZ" dirty="0"/>
          </a:p>
          <a:p>
            <a:pPr lvl="1">
              <a:buFont typeface="Wingdings 2" pitchFamily="18" charset="2"/>
              <a:buNone/>
            </a:pPr>
            <a:endParaRPr lang="cs-CZ" dirty="0"/>
          </a:p>
          <a:p>
            <a:pPr>
              <a:buFont typeface="Wingdings" pitchFamily="2" charset="2"/>
              <a:buChar char="ü"/>
            </a:pPr>
            <a:endParaRPr lang="cs-CZ" dirty="0"/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Nadpis 1"/>
          <p:cNvSpPr>
            <a:spLocks noGrp="1"/>
          </p:cNvSpPr>
          <p:nvPr>
            <p:ph type="title"/>
          </p:nvPr>
        </p:nvSpPr>
        <p:spPr>
          <a:xfrm>
            <a:off x="457200" y="704850"/>
            <a:ext cx="8229600" cy="347886"/>
          </a:xfrm>
        </p:spPr>
        <p:txBody>
          <a:bodyPr/>
          <a:lstStyle/>
          <a:p>
            <a:pPr algn="ctr"/>
            <a:endParaRPr lang="cs-CZ" dirty="0"/>
          </a:p>
        </p:txBody>
      </p:sp>
      <p:sp>
        <p:nvSpPr>
          <p:cNvPr id="67587" name="Zástupný symbol pro obsah 2"/>
          <p:cNvSpPr>
            <a:spLocks noGrp="1"/>
          </p:cNvSpPr>
          <p:nvPr>
            <p:ph idx="1"/>
          </p:nvPr>
        </p:nvSpPr>
        <p:spPr>
          <a:xfrm>
            <a:off x="467544" y="1340768"/>
            <a:ext cx="8229600" cy="4389437"/>
          </a:xfrm>
        </p:spPr>
        <p:txBody>
          <a:bodyPr/>
          <a:lstStyle/>
          <a:p>
            <a:pPr>
              <a:buFont typeface="Wingdings" pitchFamily="2" charset="2"/>
              <a:buChar char="v"/>
            </a:pPr>
            <a:r>
              <a:rPr lang="cs-CZ" dirty="0"/>
              <a:t>RZ můžeme vyhmatávat i tzv. diagnostickým hmatem</a:t>
            </a:r>
          </a:p>
          <a:p>
            <a:pPr>
              <a:buFont typeface="Wingdings 2" pitchFamily="18" charset="2"/>
              <a:buNone/>
            </a:pPr>
            <a:endParaRPr lang="cs-CZ" dirty="0"/>
          </a:p>
        </p:txBody>
      </p:sp>
      <p:pic>
        <p:nvPicPr>
          <p:cNvPr id="67588" name="Obrázek 3" descr="Barunka0001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91681" y="2070628"/>
            <a:ext cx="5617170" cy="45508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endParaRPr lang="cs-CZ" dirty="0"/>
          </a:p>
        </p:txBody>
      </p:sp>
      <p:sp>
        <p:nvSpPr>
          <p:cNvPr id="68611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itchFamily="2" charset="2"/>
              <a:buChar char="ü"/>
            </a:pPr>
            <a:r>
              <a:rPr lang="cs-CZ" dirty="0"/>
              <a:t>do kůže mírně vtlačeným 3.prstem provádíme pomalý tangenciálně směřující tah</a:t>
            </a:r>
          </a:p>
          <a:p>
            <a:pPr>
              <a:buFont typeface="Wingdings" pitchFamily="2" charset="2"/>
              <a:buChar char="ü"/>
            </a:pPr>
            <a:r>
              <a:rPr lang="cs-CZ" dirty="0"/>
              <a:t>před prstem ustupuje kožní řasa – cítíme hladké klouzání po spodině</a:t>
            </a:r>
          </a:p>
          <a:p>
            <a:pPr>
              <a:buFont typeface="Wingdings" pitchFamily="2" charset="2"/>
              <a:buChar char="ü"/>
            </a:pPr>
            <a:r>
              <a:rPr lang="cs-CZ" dirty="0"/>
              <a:t>místo RZ – změna v posunu kožní řasy i v pocitu klouzání </a:t>
            </a:r>
            <a:r>
              <a:rPr lang="cs-CZ" dirty="0">
                <a:cs typeface="Times New Roman" pitchFamily="18" charset="0"/>
              </a:rPr>
              <a:t>→ pružná, ustupující řasa se rozpadne do plochých vrásek, v prstu pocit zřetelného odporu tkáně proti spodině brzdícího posun a pocit přejíždění po tupém struhadle</a:t>
            </a:r>
          </a:p>
          <a:p>
            <a:pPr>
              <a:buFont typeface="Wingdings" pitchFamily="2" charset="2"/>
              <a:buChar char="ü"/>
            </a:pPr>
            <a:r>
              <a:rPr lang="cs-CZ" dirty="0">
                <a:cs typeface="Times New Roman" pitchFamily="18" charset="0"/>
              </a:rPr>
              <a:t>pocit nemocného </a:t>
            </a:r>
            <a:r>
              <a:rPr lang="cs-CZ" dirty="0"/>
              <a:t>→ škrábnutí nehtem,špendlíkem až říznutí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Nadpis 1"/>
          <p:cNvSpPr>
            <a:spLocks noGrp="1"/>
          </p:cNvSpPr>
          <p:nvPr>
            <p:ph type="title"/>
          </p:nvPr>
        </p:nvSpPr>
        <p:spPr>
          <a:xfrm>
            <a:off x="457200" y="704850"/>
            <a:ext cx="8229600" cy="347886"/>
          </a:xfrm>
        </p:spPr>
        <p:txBody>
          <a:bodyPr/>
          <a:lstStyle/>
          <a:p>
            <a:pPr algn="ctr"/>
            <a:endParaRPr lang="cs-CZ" dirty="0"/>
          </a:p>
        </p:txBody>
      </p:sp>
      <p:sp>
        <p:nvSpPr>
          <p:cNvPr id="69635" name="Zástupný symbol pro obsah 2"/>
          <p:cNvSpPr>
            <a:spLocks noGrp="1"/>
          </p:cNvSpPr>
          <p:nvPr>
            <p:ph idx="1"/>
          </p:nvPr>
        </p:nvSpPr>
        <p:spPr>
          <a:xfrm>
            <a:off x="395536" y="1340768"/>
            <a:ext cx="8229600" cy="4389437"/>
          </a:xfrm>
        </p:spPr>
        <p:txBody>
          <a:bodyPr/>
          <a:lstStyle/>
          <a:p>
            <a:pPr>
              <a:buFont typeface="Wingdings" pitchFamily="2" charset="2"/>
              <a:buChar char="ü"/>
            </a:pPr>
            <a:r>
              <a:rPr lang="cs-CZ" dirty="0"/>
              <a:t>pocit říznutí je lokalizován více do hloubky</a:t>
            </a:r>
          </a:p>
          <a:p>
            <a:pPr>
              <a:buFont typeface="Wingdings" pitchFamily="2" charset="2"/>
              <a:buChar char="ü"/>
            </a:pPr>
            <a:r>
              <a:rPr lang="cs-CZ" dirty="0"/>
              <a:t>místo mimořádného napětí </a:t>
            </a:r>
            <a:r>
              <a:rPr lang="cs-CZ" dirty="0">
                <a:cs typeface="Times New Roman" pitchFamily="18" charset="0"/>
              </a:rPr>
              <a:t>→ kůži s podkožím nelze proti fascii posunovat vůbec → pokud necháme prst za stálého tlaku zabořen v kůži → po chvíli uvolnění podkoží od spodiny → někdy slyšitelné slabé mlasknutí → obnovení pohyblivosti charakteru zvrásnění, ne elastické kožní řasy</a:t>
            </a:r>
          </a:p>
          <a:p>
            <a:pPr>
              <a:buFont typeface="Wingdings" pitchFamily="2" charset="2"/>
              <a:buChar char="ü"/>
            </a:pPr>
            <a:r>
              <a:rPr lang="cs-CZ" dirty="0">
                <a:cs typeface="Times New Roman" pitchFamily="18" charset="0"/>
              </a:rPr>
              <a:t>pozor – diagnostický hmat v dolní bederní páteři – někdy se nedaří vyvolat kožní řasu, ale jen mírné zvrásnění</a:t>
            </a:r>
          </a:p>
          <a:p>
            <a:pPr>
              <a:buFont typeface="Wingdings" pitchFamily="2" charset="2"/>
              <a:buChar char="ü"/>
            </a:pPr>
            <a:r>
              <a:rPr lang="cs-CZ" dirty="0">
                <a:cs typeface="Times New Roman" pitchFamily="18" charset="0"/>
              </a:rPr>
              <a:t>tato RZ bývá např. při zvětšené bederní lordóze v poloze v leže na břiše </a:t>
            </a:r>
          </a:p>
          <a:p>
            <a:pPr>
              <a:buFont typeface="Wingdings" pitchFamily="2" charset="2"/>
              <a:buChar char="ü"/>
            </a:pPr>
            <a:endParaRPr lang="cs-CZ" dirty="0"/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endParaRPr lang="cs-CZ" dirty="0"/>
          </a:p>
        </p:txBody>
      </p:sp>
      <p:sp>
        <p:nvSpPr>
          <p:cNvPr id="70659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buFont typeface="Wingdings" pitchFamily="2" charset="2"/>
              <a:buChar char="v"/>
            </a:pPr>
            <a:r>
              <a:rPr lang="cs-CZ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Prohmatávání tkáně mezi palcem a ukazovákem</a:t>
            </a:r>
          </a:p>
          <a:p>
            <a:pPr>
              <a:buFont typeface="Wingdings" pitchFamily="2" charset="2"/>
              <a:buChar char="ü"/>
            </a:pPr>
            <a:r>
              <a:rPr lang="cs-CZ" dirty="0"/>
              <a:t>oba prsty uchopí kůži s podkožím, mírně ji vyzdvihnou a lehkým stisknutím prohmátnou</a:t>
            </a:r>
          </a:p>
          <a:p>
            <a:pPr>
              <a:buFont typeface="Wingdings" pitchFamily="2" charset="2"/>
              <a:buChar char="ü"/>
            </a:pPr>
            <a:r>
              <a:rPr lang="cs-CZ" dirty="0"/>
              <a:t>místo RZ </a:t>
            </a:r>
            <a:r>
              <a:rPr lang="cs-CZ" dirty="0">
                <a:cs typeface="Times New Roman" pitchFamily="18" charset="0"/>
              </a:rPr>
              <a:t>→ dokonalé prohmátnutí se nepodaří (kůži se nepovede oddálit od spodiny)</a:t>
            </a:r>
          </a:p>
          <a:p>
            <a:pPr>
              <a:buFont typeface="Wingdings" pitchFamily="2" charset="2"/>
              <a:buChar char="ü"/>
            </a:pPr>
            <a:r>
              <a:rPr lang="cs-CZ" dirty="0">
                <a:cs typeface="Times New Roman" pitchFamily="18" charset="0"/>
              </a:rPr>
              <a:t>RZ v kůži a podkoží – bývají plošně největší (hodně maximálních okrsků, občas maximální oblasti)</a:t>
            </a:r>
            <a:endParaRPr lang="cs-CZ" dirty="0"/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Nadpis 1"/>
          <p:cNvSpPr>
            <a:spLocks noGrp="1"/>
          </p:cNvSpPr>
          <p:nvPr>
            <p:ph type="title"/>
          </p:nvPr>
        </p:nvSpPr>
        <p:spPr>
          <a:xfrm>
            <a:off x="457200" y="704850"/>
            <a:ext cx="8229600" cy="275878"/>
          </a:xfrm>
        </p:spPr>
        <p:txBody>
          <a:bodyPr/>
          <a:lstStyle/>
          <a:p>
            <a:pPr algn="ctr"/>
            <a:endParaRPr lang="cs-CZ" dirty="0"/>
          </a:p>
        </p:txBody>
      </p:sp>
      <p:sp>
        <p:nvSpPr>
          <p:cNvPr id="71683" name="Zástupný symbol pro obsah 2"/>
          <p:cNvSpPr>
            <a:spLocks noGrp="1"/>
          </p:cNvSpPr>
          <p:nvPr>
            <p:ph idx="1"/>
          </p:nvPr>
        </p:nvSpPr>
        <p:spPr>
          <a:xfrm>
            <a:off x="467544" y="1340768"/>
            <a:ext cx="8229600" cy="4263752"/>
          </a:xfrm>
        </p:spPr>
        <p:txBody>
          <a:bodyPr/>
          <a:lstStyle/>
          <a:p>
            <a:pPr algn="ctr">
              <a:buFont typeface="Wingdings 2" pitchFamily="18" charset="2"/>
              <a:buNone/>
            </a:pPr>
            <a:r>
              <a:rPr lang="cs-CZ" u="sng" dirty="0">
                <a:solidFill>
                  <a:schemeClr val="accent6">
                    <a:lumMod val="75000"/>
                  </a:schemeClr>
                </a:solidFill>
              </a:rPr>
              <a:t>Změny ve svalstvu</a:t>
            </a:r>
          </a:p>
          <a:p>
            <a:pPr>
              <a:buFont typeface="Wingdings" pitchFamily="2" charset="2"/>
              <a:buChar char="ü"/>
            </a:pPr>
            <a:r>
              <a:rPr lang="cs-CZ" dirty="0"/>
              <a:t>využíváme větší tlak než při palpaci kůže a podkoží, opření o celou dlaň,větší FX prstů, pronikání ke svalu musí být pozvolné</a:t>
            </a:r>
          </a:p>
          <a:p>
            <a:pPr>
              <a:buFont typeface="Wingdings" pitchFamily="2" charset="2"/>
              <a:buChar char="ü"/>
            </a:pPr>
            <a:r>
              <a:rPr lang="cs-CZ" dirty="0"/>
              <a:t>v místě RZ </a:t>
            </a:r>
            <a:r>
              <a:rPr lang="cs-CZ" dirty="0">
                <a:cs typeface="Times New Roman" pitchFamily="18" charset="0"/>
              </a:rPr>
              <a:t>→ zvýšené napětí (tuhý plošný odpor), převládá typ max. bodů až okrsků; mají paralelní průběh ve směru sv. snopců v síle jako stéblo až tužka, v délce až několik cm, někdy jsou okrouhlé</a:t>
            </a:r>
          </a:p>
          <a:p>
            <a:pPr>
              <a:buFont typeface="Wingdings" pitchFamily="2" charset="2"/>
              <a:buChar char="ü"/>
            </a:pPr>
            <a:r>
              <a:rPr lang="cs-CZ" dirty="0">
                <a:cs typeface="Times New Roman" pitchFamily="18" charset="0"/>
              </a:rPr>
              <a:t>při palpaci – bolestivost, zatvrdliny před prstem neuhýbají x zatvrdliny - </a:t>
            </a:r>
            <a:r>
              <a:rPr lang="cs-CZ" dirty="0" err="1">
                <a:cs typeface="Times New Roman" pitchFamily="18" charset="0"/>
              </a:rPr>
              <a:t>myogelózy</a:t>
            </a:r>
            <a:r>
              <a:rPr lang="cs-CZ" dirty="0">
                <a:cs typeface="Times New Roman" pitchFamily="18" charset="0"/>
              </a:rPr>
              <a:t> (degenerativní změny, ohraničené, méně citlivé, při kolmé palpaci uhýbají)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Nadpis 1"/>
          <p:cNvSpPr>
            <a:spLocks noGrp="1"/>
          </p:cNvSpPr>
          <p:nvPr>
            <p:ph type="title"/>
          </p:nvPr>
        </p:nvSpPr>
        <p:spPr>
          <a:xfrm>
            <a:off x="457200" y="704850"/>
            <a:ext cx="8229600" cy="203870"/>
          </a:xfrm>
        </p:spPr>
        <p:txBody>
          <a:bodyPr/>
          <a:lstStyle/>
          <a:p>
            <a:pPr algn="ctr"/>
            <a:endParaRPr lang="cs-CZ" dirty="0"/>
          </a:p>
        </p:txBody>
      </p:sp>
      <p:sp>
        <p:nvSpPr>
          <p:cNvPr id="72707" name="Zástupný symbol pro obsah 2"/>
          <p:cNvSpPr>
            <a:spLocks noGrp="1"/>
          </p:cNvSpPr>
          <p:nvPr>
            <p:ph idx="1"/>
          </p:nvPr>
        </p:nvSpPr>
        <p:spPr>
          <a:xfrm>
            <a:off x="467544" y="1196752"/>
            <a:ext cx="8229600" cy="4389437"/>
          </a:xfrm>
        </p:spPr>
        <p:txBody>
          <a:bodyPr/>
          <a:lstStyle/>
          <a:p>
            <a:pPr>
              <a:buFont typeface="Wingdings" pitchFamily="2" charset="2"/>
              <a:buChar char="ü"/>
            </a:pPr>
            <a:r>
              <a:rPr lang="cs-CZ" dirty="0"/>
              <a:t>palpaci ve svalech – tlak zvětšovat pozvolně, lze oddálit dlaň od povrchu těla a druhou ruku přiložit na hřbet ruky palpující</a:t>
            </a:r>
          </a:p>
          <a:p>
            <a:pPr>
              <a:buFont typeface="Wingdings" pitchFamily="2" charset="2"/>
              <a:buChar char="ü"/>
            </a:pPr>
            <a:endParaRPr lang="cs-CZ" dirty="0"/>
          </a:p>
          <a:p>
            <a:pPr algn="ctr">
              <a:buFont typeface="Wingdings 2" pitchFamily="18" charset="2"/>
              <a:buNone/>
            </a:pPr>
            <a:r>
              <a:rPr lang="cs-CZ" u="sng" dirty="0">
                <a:solidFill>
                  <a:schemeClr val="accent6">
                    <a:lumMod val="75000"/>
                  </a:schemeClr>
                </a:solidFill>
              </a:rPr>
              <a:t>Změny na periostu</a:t>
            </a:r>
          </a:p>
          <a:p>
            <a:pPr>
              <a:buFont typeface="Wingdings" pitchFamily="2" charset="2"/>
              <a:buChar char="ü"/>
            </a:pPr>
            <a:r>
              <a:rPr lang="cs-CZ" dirty="0"/>
              <a:t>zjišťujeme na dostupných kostních plochách tvrdou palpací několika ohnutými prsty</a:t>
            </a:r>
          </a:p>
          <a:p>
            <a:pPr>
              <a:buFont typeface="Wingdings" pitchFamily="2" charset="2"/>
              <a:buChar char="ü"/>
            </a:pPr>
            <a:r>
              <a:rPr lang="cs-CZ" dirty="0"/>
              <a:t>Vyhledáváme místa s nejbolestivějším periostem, většinou typ max. bodů</a:t>
            </a:r>
          </a:p>
          <a:p>
            <a:pPr>
              <a:buFont typeface="Wingdings" pitchFamily="2" charset="2"/>
              <a:buChar char="ü"/>
            </a:pPr>
            <a:r>
              <a:rPr lang="cs-CZ" dirty="0"/>
              <a:t>při RM segmentové a vazivové se neprovádí</a:t>
            </a:r>
          </a:p>
          <a:p>
            <a:pPr algn="ctr">
              <a:buFont typeface="Wingdings 2" pitchFamily="18" charset="2"/>
              <a:buNone/>
            </a:pPr>
            <a:endParaRPr lang="cs-CZ" u="sng" dirty="0"/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Nadpis 1"/>
          <p:cNvSpPr>
            <a:spLocks noGrp="1"/>
          </p:cNvSpPr>
          <p:nvPr>
            <p:ph type="title"/>
          </p:nvPr>
        </p:nvSpPr>
        <p:spPr>
          <a:xfrm>
            <a:off x="457200" y="704850"/>
            <a:ext cx="8229600" cy="347886"/>
          </a:xfrm>
        </p:spPr>
        <p:txBody>
          <a:bodyPr/>
          <a:lstStyle/>
          <a:p>
            <a:pPr algn="ctr"/>
            <a:endParaRPr lang="cs-CZ" dirty="0"/>
          </a:p>
        </p:txBody>
      </p:sp>
      <p:sp>
        <p:nvSpPr>
          <p:cNvPr id="73731" name="Zástupný symbol pro obsah 2"/>
          <p:cNvSpPr>
            <a:spLocks noGrp="1"/>
          </p:cNvSpPr>
          <p:nvPr>
            <p:ph idx="1"/>
          </p:nvPr>
        </p:nvSpPr>
        <p:spPr>
          <a:xfrm>
            <a:off x="395536" y="1412776"/>
            <a:ext cx="8229600" cy="4389437"/>
          </a:xfrm>
        </p:spPr>
        <p:txBody>
          <a:bodyPr/>
          <a:lstStyle/>
          <a:p>
            <a:pPr>
              <a:buFont typeface="Wingdings" pitchFamily="2" charset="2"/>
              <a:buChar char="q"/>
            </a:pPr>
            <a:r>
              <a:rPr lang="cs-CZ" dirty="0"/>
              <a:t>Při všech popsaných vyšetřeních je důležité porovnávat zjištěné změny s okolní nepostiženou tkání.</a:t>
            </a:r>
          </a:p>
          <a:p>
            <a:pPr>
              <a:buFont typeface="Wingdings 2" pitchFamily="18" charset="2"/>
              <a:buNone/>
            </a:pPr>
            <a:endParaRPr lang="cs-CZ" b="1" dirty="0"/>
          </a:p>
          <a:p>
            <a:pPr>
              <a:buFont typeface="Arial" pitchFamily="34" charset="0"/>
              <a:buChar char="•"/>
            </a:pPr>
            <a:r>
              <a:rPr lang="cs-CZ" dirty="0"/>
              <a:t>I pacient tak má možnost srovnávat pocity vyvolané pohmatem.</a:t>
            </a:r>
          </a:p>
          <a:p>
            <a:pPr>
              <a:buFont typeface="Wingdings 2" pitchFamily="18" charset="2"/>
              <a:buNone/>
            </a:pPr>
            <a:endParaRPr lang="cs-CZ" b="1" dirty="0"/>
          </a:p>
          <a:p>
            <a:pPr>
              <a:buFont typeface="Wingdings" pitchFamily="2" charset="2"/>
              <a:buChar char="q"/>
            </a:pPr>
            <a:r>
              <a:rPr lang="cs-CZ" dirty="0"/>
              <a:t>Palpaci provádět nejdříve při páteře ve směru od křížové kosti k šíji, teprve potom více do stran a periférie segmentu.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Nadpis 1"/>
          <p:cNvSpPr>
            <a:spLocks noGrp="1"/>
          </p:cNvSpPr>
          <p:nvPr>
            <p:ph type="title"/>
          </p:nvPr>
        </p:nvSpPr>
        <p:spPr>
          <a:xfrm>
            <a:off x="457200" y="704850"/>
            <a:ext cx="8229600" cy="419894"/>
          </a:xfrm>
        </p:spPr>
        <p:txBody>
          <a:bodyPr/>
          <a:lstStyle/>
          <a:p>
            <a:pPr algn="ctr"/>
            <a:endParaRPr lang="cs-CZ" dirty="0"/>
          </a:p>
        </p:txBody>
      </p:sp>
      <p:sp>
        <p:nvSpPr>
          <p:cNvPr id="74755" name="Zástupný symbol pro obsah 2"/>
          <p:cNvSpPr>
            <a:spLocks noGrp="1"/>
          </p:cNvSpPr>
          <p:nvPr>
            <p:ph idx="1"/>
          </p:nvPr>
        </p:nvSpPr>
        <p:spPr>
          <a:xfrm>
            <a:off x="467544" y="1484784"/>
            <a:ext cx="8229600" cy="4389437"/>
          </a:xfrm>
        </p:spPr>
        <p:txBody>
          <a:bodyPr/>
          <a:lstStyle/>
          <a:p>
            <a:pPr algn="ctr">
              <a:buFont typeface="Wingdings 2" pitchFamily="18" charset="2"/>
              <a:buNone/>
            </a:pPr>
            <a:r>
              <a:rPr lang="cs-CZ" u="sng" dirty="0">
                <a:solidFill>
                  <a:schemeClr val="accent6">
                    <a:lumMod val="75000"/>
                  </a:schemeClr>
                </a:solidFill>
              </a:rPr>
              <a:t>Zjištění citlivosti a vazomotorických projevů</a:t>
            </a:r>
          </a:p>
          <a:p>
            <a:pPr>
              <a:buFont typeface="Wingdings" pitchFamily="2" charset="2"/>
              <a:buChar char="ü"/>
            </a:pPr>
            <a:r>
              <a:rPr lang="cs-CZ" dirty="0"/>
              <a:t>má pomocný význam</a:t>
            </a:r>
          </a:p>
          <a:p>
            <a:pPr>
              <a:buFont typeface="Wingdings" pitchFamily="2" charset="2"/>
              <a:buChar char="ü"/>
            </a:pPr>
            <a:r>
              <a:rPr lang="cs-CZ" dirty="0"/>
              <a:t>význam při potvrzení výskytu max. kožních změn</a:t>
            </a:r>
          </a:p>
          <a:p>
            <a:pPr>
              <a:buFont typeface="Wingdings" pitchFamily="2" charset="2"/>
              <a:buChar char="ü"/>
            </a:pPr>
            <a:r>
              <a:rPr lang="cs-CZ" dirty="0"/>
              <a:t>kožní citlivost zkoušíme přejetím kůže špendlíkovou hlavičkou </a:t>
            </a:r>
          </a:p>
          <a:p>
            <a:pPr>
              <a:buFont typeface="Wingdings" pitchFamily="2" charset="2"/>
              <a:buChar char="ü"/>
            </a:pPr>
            <a:r>
              <a:rPr lang="cs-CZ" dirty="0"/>
              <a:t>hlubší citlivost zkoušíme přejetím povrchu prsty s využitím většího tlaku nebo místní palpací</a:t>
            </a:r>
          </a:p>
          <a:p>
            <a:pPr>
              <a:buFont typeface="Wingdings 2" pitchFamily="18" charset="2"/>
              <a:buNone/>
            </a:pPr>
            <a:endParaRPr lang="cs-CZ" dirty="0"/>
          </a:p>
          <a:p>
            <a:pPr>
              <a:buFont typeface="Wingdings" pitchFamily="2" charset="2"/>
              <a:buChar char="ü"/>
            </a:pPr>
            <a:r>
              <a:rPr lang="cs-CZ" dirty="0"/>
              <a:t>Vazomotorickým projevem je </a:t>
            </a:r>
            <a:r>
              <a:rPr lang="cs-CZ" dirty="0" err="1"/>
              <a:t>dermografismus</a:t>
            </a:r>
            <a:r>
              <a:rPr lang="cs-CZ" dirty="0"/>
              <a:t> - bělavá čára, která vzápětí zrůžoví)</a:t>
            </a:r>
          </a:p>
          <a:p>
            <a:pPr>
              <a:buFont typeface="Wingdings 2" pitchFamily="18" charset="2"/>
              <a:buNone/>
            </a:pPr>
            <a:endParaRPr lang="cs-CZ" dirty="0"/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Nadpis 1"/>
          <p:cNvSpPr>
            <a:spLocks noGrp="1"/>
          </p:cNvSpPr>
          <p:nvPr>
            <p:ph type="title"/>
          </p:nvPr>
        </p:nvSpPr>
        <p:spPr>
          <a:xfrm>
            <a:off x="457200" y="704850"/>
            <a:ext cx="8229600" cy="419894"/>
          </a:xfrm>
        </p:spPr>
        <p:txBody>
          <a:bodyPr/>
          <a:lstStyle/>
          <a:p>
            <a:pPr algn="ctr"/>
            <a:endParaRPr lang="cs-CZ" dirty="0"/>
          </a:p>
        </p:txBody>
      </p:sp>
      <p:sp>
        <p:nvSpPr>
          <p:cNvPr id="75779" name="Zástupný symbol pro obsah 2"/>
          <p:cNvSpPr>
            <a:spLocks noGrp="1"/>
          </p:cNvSpPr>
          <p:nvPr>
            <p:ph idx="1"/>
          </p:nvPr>
        </p:nvSpPr>
        <p:spPr>
          <a:xfrm>
            <a:off x="467544" y="1340768"/>
            <a:ext cx="8229600" cy="4389437"/>
          </a:xfrm>
        </p:spPr>
        <p:txBody>
          <a:bodyPr/>
          <a:lstStyle/>
          <a:p>
            <a:pPr>
              <a:buFont typeface="Wingdings" pitchFamily="2" charset="2"/>
              <a:buChar char="ü"/>
            </a:pPr>
            <a:r>
              <a:rPr lang="cs-CZ" dirty="0"/>
              <a:t>místo RZ – </a:t>
            </a:r>
            <a:r>
              <a:rPr lang="cs-CZ" dirty="0" err="1"/>
              <a:t>dermografia</a:t>
            </a:r>
            <a:r>
              <a:rPr lang="cs-CZ" dirty="0"/>
              <a:t> rubra (výrazné zčervenání)</a:t>
            </a:r>
          </a:p>
          <a:p>
            <a:pPr>
              <a:buFont typeface="Wingdings 2" pitchFamily="18" charset="2"/>
              <a:buNone/>
            </a:pPr>
            <a:r>
              <a:rPr lang="cs-CZ" dirty="0"/>
              <a:t>		         - </a:t>
            </a:r>
            <a:r>
              <a:rPr lang="cs-CZ" dirty="0" err="1"/>
              <a:t>dermografia</a:t>
            </a:r>
            <a:r>
              <a:rPr lang="cs-CZ" dirty="0"/>
              <a:t> alba (bílý </a:t>
            </a:r>
            <a:r>
              <a:rPr lang="cs-CZ" dirty="0" err="1"/>
              <a:t>dermografismus</a:t>
            </a:r>
            <a:r>
              <a:rPr lang="cs-CZ" dirty="0"/>
              <a:t> –   </a:t>
            </a:r>
          </a:p>
          <a:p>
            <a:pPr>
              <a:buFont typeface="Wingdings 2" pitchFamily="18" charset="2"/>
              <a:buNone/>
            </a:pPr>
            <a:r>
              <a:rPr lang="cs-CZ" dirty="0"/>
              <a:t>     		vazokonstrikce)</a:t>
            </a:r>
          </a:p>
          <a:p>
            <a:pPr>
              <a:buFont typeface="Wingdings 2" pitchFamily="18" charset="2"/>
              <a:buNone/>
            </a:pPr>
            <a:r>
              <a:rPr lang="cs-CZ" dirty="0"/>
              <a:t>		         - </a:t>
            </a:r>
            <a:r>
              <a:rPr lang="cs-CZ" dirty="0" err="1"/>
              <a:t>dermografia</a:t>
            </a:r>
            <a:r>
              <a:rPr lang="cs-CZ" dirty="0"/>
              <a:t> </a:t>
            </a:r>
            <a:r>
              <a:rPr lang="cs-CZ" dirty="0" err="1"/>
              <a:t>elevata</a:t>
            </a:r>
            <a:r>
              <a:rPr lang="cs-CZ" dirty="0"/>
              <a:t> (plošný otok nebo </a:t>
            </a:r>
          </a:p>
          <a:p>
            <a:pPr>
              <a:buFont typeface="Wingdings 2" pitchFamily="18" charset="2"/>
              <a:buNone/>
            </a:pPr>
            <a:r>
              <a:rPr lang="cs-CZ" dirty="0"/>
              <a:t>			pupen) – výrazná reakce, může přetrvávat i </a:t>
            </a:r>
          </a:p>
          <a:p>
            <a:pPr>
              <a:buFont typeface="Wingdings 2" pitchFamily="18" charset="2"/>
              <a:buNone/>
            </a:pPr>
            <a:r>
              <a:rPr lang="cs-CZ" dirty="0"/>
              <a:t>			několik hod.</a:t>
            </a:r>
          </a:p>
          <a:p>
            <a:pPr>
              <a:buFont typeface="Wingdings 2" pitchFamily="18" charset="2"/>
              <a:buNone/>
            </a:pPr>
            <a:endParaRPr lang="cs-CZ" dirty="0"/>
          </a:p>
          <a:p>
            <a:pPr algn="ctr">
              <a:buFont typeface="Wingdings 2" pitchFamily="18" charset="2"/>
              <a:buNone/>
            </a:pPr>
            <a:r>
              <a:rPr lang="cs-CZ" u="sng" dirty="0">
                <a:solidFill>
                  <a:schemeClr val="accent6">
                    <a:lumMod val="75000"/>
                  </a:schemeClr>
                </a:solidFill>
              </a:rPr>
              <a:t>Vyšetření přístrojem</a:t>
            </a:r>
          </a:p>
          <a:p>
            <a:pPr>
              <a:buFont typeface="Wingdings" pitchFamily="2" charset="2"/>
              <a:buChar char="ü"/>
            </a:pPr>
            <a:r>
              <a:rPr lang="cs-CZ" dirty="0"/>
              <a:t>odlišné hodnoty kožních teplot, kožní perspirace a potivosti, změny v elektrickém kožním odporu</a:t>
            </a: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Tok">
  <a:themeElements>
    <a:clrScheme name="Urbanistický">
      <a:dk1>
        <a:sysClr val="windowText" lastClr="000000"/>
      </a:dk1>
      <a:lt1>
        <a:sysClr val="window" lastClr="FFFFFF"/>
      </a:lt1>
      <a:dk2>
        <a:srgbClr val="424456"/>
      </a:dk2>
      <a:lt2>
        <a:srgbClr val="DEDEDE"/>
      </a:lt2>
      <a:accent1>
        <a:srgbClr val="53548A"/>
      </a:accent1>
      <a:accent2>
        <a:srgbClr val="438086"/>
      </a:accent2>
      <a:accent3>
        <a:srgbClr val="A04DA3"/>
      </a:accent3>
      <a:accent4>
        <a:srgbClr val="C4652D"/>
      </a:accent4>
      <a:accent5>
        <a:srgbClr val="8B5D3D"/>
      </a:accent5>
      <a:accent6>
        <a:srgbClr val="5C92B5"/>
      </a:accent6>
      <a:hlink>
        <a:srgbClr val="67AFBD"/>
      </a:hlink>
      <a:folHlink>
        <a:srgbClr val="C2A874"/>
      </a:folHlink>
    </a:clrScheme>
    <a:fontScheme name="Tok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ok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Urbanistický">
    <a:dk1>
      <a:sysClr val="windowText" lastClr="000000"/>
    </a:dk1>
    <a:lt1>
      <a:sysClr val="window" lastClr="FFFFFF"/>
    </a:lt1>
    <a:dk2>
      <a:srgbClr val="424456"/>
    </a:dk2>
    <a:lt2>
      <a:srgbClr val="DEDEDE"/>
    </a:lt2>
    <a:accent1>
      <a:srgbClr val="53548A"/>
    </a:accent1>
    <a:accent2>
      <a:srgbClr val="438086"/>
    </a:accent2>
    <a:accent3>
      <a:srgbClr val="A04DA3"/>
    </a:accent3>
    <a:accent4>
      <a:srgbClr val="C4652D"/>
    </a:accent4>
    <a:accent5>
      <a:srgbClr val="8B5D3D"/>
    </a:accent5>
    <a:accent6>
      <a:srgbClr val="5C92B5"/>
    </a:accent6>
    <a:hlink>
      <a:srgbClr val="67AFBD"/>
    </a:hlink>
    <a:folHlink>
      <a:srgbClr val="C2A874"/>
    </a:folHlink>
  </a:clrScheme>
</a:themeOverride>
</file>

<file path=ppt/theme/themeOverride2.xml><?xml version="1.0" encoding="utf-8"?>
<a:themeOverride xmlns:a="http://schemas.openxmlformats.org/drawingml/2006/main">
  <a:clrScheme name="Urbanistický">
    <a:dk1>
      <a:sysClr val="windowText" lastClr="000000"/>
    </a:dk1>
    <a:lt1>
      <a:sysClr val="window" lastClr="FFFFFF"/>
    </a:lt1>
    <a:dk2>
      <a:srgbClr val="424456"/>
    </a:dk2>
    <a:lt2>
      <a:srgbClr val="DEDEDE"/>
    </a:lt2>
    <a:accent1>
      <a:srgbClr val="53548A"/>
    </a:accent1>
    <a:accent2>
      <a:srgbClr val="438086"/>
    </a:accent2>
    <a:accent3>
      <a:srgbClr val="A04DA3"/>
    </a:accent3>
    <a:accent4>
      <a:srgbClr val="C4652D"/>
    </a:accent4>
    <a:accent5>
      <a:srgbClr val="8B5D3D"/>
    </a:accent5>
    <a:accent6>
      <a:srgbClr val="5C92B5"/>
    </a:accent6>
    <a:hlink>
      <a:srgbClr val="67AFBD"/>
    </a:hlink>
    <a:folHlink>
      <a:srgbClr val="C2A874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1244</TotalTime>
  <Words>3054</Words>
  <Application>Microsoft Office PowerPoint</Application>
  <PresentationFormat>Předvádění na obrazovce (4:3)</PresentationFormat>
  <Paragraphs>356</Paragraphs>
  <Slides>67</Slides>
  <Notes>0</Notes>
  <HiddenSlides>0</HiddenSlides>
  <MMClips>0</MMClips>
  <ScaleCrop>false</ScaleCrop>
  <HeadingPairs>
    <vt:vector size="6" baseType="variant">
      <vt:variant>
        <vt:lpstr>Použitá písma</vt:lpstr>
      </vt:variant>
      <vt:variant>
        <vt:i4>6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67</vt:i4>
      </vt:variant>
    </vt:vector>
  </HeadingPairs>
  <TitlesOfParts>
    <vt:vector size="74" baseType="lpstr">
      <vt:lpstr>Arial</vt:lpstr>
      <vt:lpstr>Calibri</vt:lpstr>
      <vt:lpstr>Constantia</vt:lpstr>
      <vt:lpstr>Times New Roman</vt:lpstr>
      <vt:lpstr>Wingdings</vt:lpstr>
      <vt:lpstr>Wingdings 2</vt:lpstr>
      <vt:lpstr>Tok</vt:lpstr>
      <vt:lpstr>REFLEXNÍ MASÁŽ</vt:lpstr>
      <vt:lpstr> Vznik a vývoj reflexní masáže </vt:lpstr>
      <vt:lpstr>REFLEXNÍ MASÁŽ</vt:lpstr>
      <vt:lpstr>REFLEXNÍ MASÁŽ</vt:lpstr>
      <vt:lpstr>REFLEXNÍ MASÁŽ</vt:lpstr>
      <vt:lpstr>Anatomicko-fyziologické podklady reflexního působení </vt:lpstr>
      <vt:lpstr>Prezentace aplikace PowerPoint</vt:lpstr>
      <vt:lpstr>Prezentace aplikace PowerPoint</vt:lpstr>
      <vt:lpstr>Vegetativní NS</vt:lpstr>
      <vt:lpstr>Prezentace aplikace PowerPoint</vt:lpstr>
      <vt:lpstr>Vegetativní nervový systém</vt:lpstr>
      <vt:lpstr>Prezentace aplikace PowerPoint</vt:lpstr>
      <vt:lpstr>REFLEXNÍ MASÁŽ</vt:lpstr>
      <vt:lpstr>REFLEXNÍ MASÁŽ</vt:lpstr>
      <vt:lpstr>REFLEXNÍ MASÁŽ</vt:lpstr>
      <vt:lpstr>REFLEXNÍ MASÁŽ</vt:lpstr>
      <vt:lpstr>REFLEXNÍ MASÁŽ</vt:lpstr>
      <vt:lpstr>REFLEXNÍ MASÁŽ</vt:lpstr>
      <vt:lpstr>Segmentová kožní inervace </vt:lpstr>
      <vt:lpstr>Segmentová kožní inervace </vt:lpstr>
      <vt:lpstr>Segmentová kožní inervace </vt:lpstr>
      <vt:lpstr>Nervová zásobení jednotlivých útrobních orgánů</vt:lpstr>
      <vt:lpstr>Prezentace aplikace PowerPoint</vt:lpstr>
      <vt:lpstr>REFLEXNÍ ZMĚNY</vt:lpstr>
      <vt:lpstr>  Lokalizace reflexních změn </vt:lpstr>
      <vt:lpstr>Prezentace aplikace PowerPoint</vt:lpstr>
      <vt:lpstr>Onemocnění srdce</vt:lpstr>
      <vt:lpstr>Prezentace aplikace PowerPoint</vt:lpstr>
      <vt:lpstr>Onemocnění žlučníku, žlučových cest a jater</vt:lpstr>
      <vt:lpstr>Význam reflexních projevů </vt:lpstr>
      <vt:lpstr>Technika reflexní masáže (RM) </vt:lpstr>
      <vt:lpstr>Technika reflexní masáže (RM)</vt:lpstr>
      <vt:lpstr>Indikace RM </vt:lpstr>
      <vt:lpstr>Indikace RM</vt:lpstr>
      <vt:lpstr>Indikace RM</vt:lpstr>
      <vt:lpstr>Indikace RM</vt:lpstr>
      <vt:lpstr>Indikace RM</vt:lpstr>
      <vt:lpstr>Kontraindikace RM </vt:lpstr>
      <vt:lpstr>Dávkování RM </vt:lpstr>
      <vt:lpstr>Prezentace aplikace PowerPoint</vt:lpstr>
      <vt:lpstr>Prezentace aplikace PowerPoint</vt:lpstr>
      <vt:lpstr>Zásady při dávkování RM </vt:lpstr>
      <vt:lpstr>Prezentace aplikace PowerPoint</vt:lpstr>
      <vt:lpstr>Prezentace aplikace PowerPoint</vt:lpstr>
      <vt:lpstr>Prezentace aplikace PowerPoint</vt:lpstr>
      <vt:lpstr>Prezentace aplikace PowerPoint</vt:lpstr>
      <vt:lpstr>Přesuny reflexů a jejich zrušení </vt:lpstr>
      <vt:lpstr>Přehled možných přesunů reflexů 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Příprava masáže </vt:lpstr>
      <vt:lpstr>Prezentace aplikace PowerPoint</vt:lpstr>
      <vt:lpstr>Vyhledávání reflexních projevů 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</vt:vector>
  </TitlesOfParts>
  <Company>HK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REFLEXNÍ MASÁŽ</dc:title>
  <dc:creator>Vechetovi</dc:creator>
  <cp:lastModifiedBy>Céline Pianelli</cp:lastModifiedBy>
  <cp:revision>128</cp:revision>
  <dcterms:created xsi:type="dcterms:W3CDTF">2011-09-30T13:06:27Z</dcterms:created>
  <dcterms:modified xsi:type="dcterms:W3CDTF">2017-09-26T18:25:17Z</dcterms:modified>
</cp:coreProperties>
</file>