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B6666A-4C44-4F83-8205-16FED907E7C9}" type="datetimeFigureOut">
              <a:rPr lang="cs-CZ" smtClean="0"/>
              <a:t>22.2.2016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AFBE5-C59F-452E-BDB9-D5A5A65D6663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1800" y="4077072"/>
            <a:ext cx="3598168" cy="1199704"/>
          </a:xfrm>
        </p:spPr>
        <p:txBody>
          <a:bodyPr/>
          <a:lstStyle/>
          <a:p>
            <a:r>
              <a:rPr lang="cs-CZ" dirty="0" smtClean="0"/>
              <a:t>Mgr. Ivana Jahodová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pic>
        <p:nvPicPr>
          <p:cNvPr id="2051" name="Picture 3" descr="C:\Users\acer\Desktop\MG_9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pic>
        <p:nvPicPr>
          <p:cNvPr id="3075" name="Picture 3" descr="C:\Users\acer\Desktop\MG_91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01081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pic>
        <p:nvPicPr>
          <p:cNvPr id="4098" name="Picture 2" descr="C:\Users\acer\Desktop\MG_9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162" y="1935163"/>
            <a:ext cx="4783675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362456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Mezi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měkké tkáně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patří kůže, podkoží, svaly a fascie (vazivový obal svalů). </a:t>
            </a:r>
            <a:endParaRPr lang="cs-CZ" dirty="0" smtClean="0"/>
          </a:p>
          <a:p>
            <a:r>
              <a:rPr lang="cs-CZ" dirty="0" smtClean="0"/>
              <a:t>Měkké </a:t>
            </a:r>
            <a:r>
              <a:rPr lang="cs-CZ" dirty="0" smtClean="0"/>
              <a:t>tkáně včetně kůže těsně obklopují pohybovou soustavu, tvoří důležitou složku samotných svalů a umožňují vzájemný pohyb všech těchto tkání proti </a:t>
            </a:r>
            <a:r>
              <a:rPr lang="cs-CZ" dirty="0" smtClean="0"/>
              <a:t>sobě</a:t>
            </a:r>
          </a:p>
          <a:p>
            <a:r>
              <a:rPr lang="cs-CZ" dirty="0" smtClean="0"/>
              <a:t>Vlastní pohyb by nebyl možný, kdyby se všechny uvedené struktury a tkáně také nepohybovaly vzájemným posunem nebo protažením. </a:t>
            </a:r>
            <a:endParaRPr lang="cs-CZ" dirty="0" smtClean="0"/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Funkci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 dysfunkci měkkých tkání je důležité diagnostikovat a léčit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Zdravé měkké tkáně jsou vůči sobě uvolněné, posunlivé. </a:t>
            </a:r>
            <a:endParaRPr lang="cs-CZ" dirty="0" smtClean="0"/>
          </a:p>
          <a:p>
            <a:r>
              <a:rPr lang="cs-CZ" dirty="0" smtClean="0"/>
              <a:t>Porucha </a:t>
            </a:r>
            <a:r>
              <a:rPr lang="cs-CZ" dirty="0" smtClean="0"/>
              <a:t>funkce měkkých tkání se projevuje odporem proti protažení nebo posouvání těchto tkání. </a:t>
            </a:r>
            <a:endParaRPr lang="cs-CZ" dirty="0" smtClean="0"/>
          </a:p>
          <a:p>
            <a:r>
              <a:rPr lang="cs-CZ" dirty="0" smtClean="0"/>
              <a:t>Funkční </a:t>
            </a:r>
            <a:r>
              <a:rPr lang="cs-CZ" dirty="0" smtClean="0"/>
              <a:t>porucha měkkých tkání často narušuje pohyb a přitom působí bolest. </a:t>
            </a:r>
            <a:endParaRPr lang="cs-CZ" dirty="0" smtClean="0"/>
          </a:p>
          <a:p>
            <a:r>
              <a:rPr lang="cs-CZ" dirty="0" smtClean="0"/>
              <a:t>Vlivem </a:t>
            </a:r>
            <a:r>
              <a:rPr lang="cs-CZ" dirty="0" smtClean="0"/>
              <a:t>přetížení, úrazů či nemocí dochází v těchto měkkých tkáních ke změnám, kterými jsou ztuhnutí a přilnutí tkání k </a:t>
            </a:r>
            <a:r>
              <a:rPr lang="cs-CZ" dirty="0" smtClean="0"/>
              <a:t>sobě</a:t>
            </a:r>
          </a:p>
          <a:p>
            <a:r>
              <a:rPr lang="cs-CZ" dirty="0" smtClean="0"/>
              <a:t>Cílem manipulace měkkých tkání je normalizace jejich elastičnosti a pohyblivosti navzájem a proti jiným strukturám.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Zjistíme-li </a:t>
            </a:r>
            <a:r>
              <a:rPr lang="cs-CZ" dirty="0" smtClean="0"/>
              <a:t>pohmatem (palpací) odpor nebo omezení pohyblivosti při protažení či posouvání tkání, tzv. patologickou bariéru, která za normálních okolností bývá poddajná, měkká, zahajujeme terapii, při které dochází k fenoménu uvolnění (</a:t>
            </a:r>
            <a:r>
              <a:rPr lang="cs-CZ" dirty="0" err="1" smtClean="0"/>
              <a:t>release</a:t>
            </a:r>
            <a:r>
              <a:rPr lang="cs-CZ" dirty="0" smtClean="0"/>
              <a:t>). Dosažení </a:t>
            </a:r>
            <a:r>
              <a:rPr lang="cs-CZ" dirty="0" err="1" smtClean="0"/>
              <a:t>release</a:t>
            </a:r>
            <a:r>
              <a:rPr lang="cs-CZ" dirty="0" smtClean="0"/>
              <a:t> může trvat deset sekund i déle a sleduje se pohmatem. Rozhodující je tedy palpační schopnost terapeuta. V terapii jde nejčastěji o protažení kožní řasy a fascií - svalových obalů (blan</a:t>
            </a:r>
            <a:r>
              <a:rPr lang="cs-CZ" dirty="0" smtClean="0"/>
              <a:t>).</a:t>
            </a:r>
          </a:p>
          <a:p>
            <a:r>
              <a:rPr lang="cs-CZ" dirty="0" smtClean="0"/>
              <a:t>Techniky měkkých tkání jsou prováděny rukama fyzioterapeuta bez použití krému. Při terapii pacient cítí nejčastěji teplo nebo píchání jako jehličky. Postupuje se z povrchových do hlubších vrstev.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Funkční omezení kloubní pohyblivosti („blokády“) jdou pravidelně ruku v ruce se „spoušťovými“ svalovými body, tzv.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trigger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points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jsou to body </a:t>
            </a:r>
            <a:r>
              <a:rPr lang="cs-CZ" dirty="0" smtClean="0"/>
              <a:t>se zvýšenou citlivostí a dráždivostí v tuhém svalovém </a:t>
            </a:r>
            <a:r>
              <a:rPr lang="cs-CZ" dirty="0" smtClean="0"/>
              <a:t>snopečku - které při tlaku vyvolávají napětí a charakteristickou přenesenou </a:t>
            </a:r>
            <a:r>
              <a:rPr lang="cs-CZ" dirty="0" smtClean="0"/>
              <a:t>bolest na různá místa těla. </a:t>
            </a:r>
            <a:endParaRPr lang="cs-CZ" dirty="0" smtClean="0"/>
          </a:p>
          <a:p>
            <a:r>
              <a:rPr lang="cs-CZ" dirty="0" smtClean="0"/>
              <a:t>K relaxaci svalů a těchto „spoušťových“ bodů nám slouží tzv.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postizometrická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relaxace (PIR) </a:t>
            </a:r>
            <a:r>
              <a:rPr lang="cs-CZ" dirty="0" smtClean="0"/>
              <a:t>a jiné metody.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   Prosté </a:t>
            </a:r>
            <a:r>
              <a:rPr lang="cs-CZ" dirty="0" err="1" smtClean="0"/>
              <a:t>postizometrické</a:t>
            </a:r>
            <a:r>
              <a:rPr lang="cs-CZ" dirty="0" smtClean="0"/>
              <a:t> relaxace dosáhneme ve čtyřech krocích. </a:t>
            </a:r>
            <a:r>
              <a:rPr lang="cs-CZ" dirty="0" smtClean="0"/>
              <a:t>Je </a:t>
            </a:r>
            <a:r>
              <a:rPr lang="cs-CZ" dirty="0" smtClean="0"/>
              <a:t>prováděna s využitím pacientovi aktivní spolupráce.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u="sng" dirty="0" smtClean="0"/>
              <a:t>v</a:t>
            </a:r>
            <a:r>
              <a:rPr lang="cs-CZ" u="sng" dirty="0" smtClean="0"/>
              <a:t> </a:t>
            </a:r>
            <a:r>
              <a:rPr lang="cs-CZ" u="sng" dirty="0" smtClean="0"/>
              <a:t>prvním kroku </a:t>
            </a:r>
            <a:r>
              <a:rPr lang="cs-CZ" dirty="0" smtClean="0"/>
              <a:t>dosáhne terapeut tzv. předpětí ve směru </a:t>
            </a:r>
            <a:r>
              <a:rPr lang="cs-CZ" dirty="0" smtClean="0"/>
              <a:t>mobilizace</a:t>
            </a:r>
          </a:p>
          <a:p>
            <a:r>
              <a:rPr lang="cs-CZ" u="sng" dirty="0" smtClean="0"/>
              <a:t>ve </a:t>
            </a:r>
            <a:r>
              <a:rPr lang="cs-CZ" u="sng" dirty="0" smtClean="0"/>
              <a:t>druhém kroku </a:t>
            </a:r>
            <a:r>
              <a:rPr lang="cs-CZ" dirty="0" smtClean="0"/>
              <a:t>pacient klade odpor o minimální síle proti zamýšlené mobilizaci po dobu 5-10 </a:t>
            </a:r>
            <a:r>
              <a:rPr lang="cs-CZ" dirty="0" smtClean="0"/>
              <a:t>sekund</a:t>
            </a:r>
          </a:p>
          <a:p>
            <a:r>
              <a:rPr lang="cs-CZ" u="sng" dirty="0" smtClean="0"/>
              <a:t>v</a:t>
            </a:r>
            <a:r>
              <a:rPr lang="cs-CZ" u="sng" dirty="0" smtClean="0"/>
              <a:t>e </a:t>
            </a:r>
            <a:r>
              <a:rPr lang="cs-CZ" u="sng" dirty="0" smtClean="0"/>
              <a:t>třetím kroku </a:t>
            </a:r>
            <a:r>
              <a:rPr lang="cs-CZ" dirty="0" smtClean="0"/>
              <a:t>vyzve terapeut pacienta k uvolnění a ve čtvrtém kroku pacient relaxuje, dochází k fenoménu uvolnění. 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Ze </a:t>
            </a:r>
            <a:r>
              <a:rPr lang="cs-CZ" dirty="0" smtClean="0"/>
              <a:t>získaného postavení postup většinou opakujeme 3-5x. Terapeut relaxaci pacienta „nedotahuje“, neprotahuje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 technik měkkých tkání patří také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ošetření jizev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cs-CZ" dirty="0" smtClean="0"/>
              <a:t>Jizvy bývají uloženy v měkkých tkáních a často prochází všemi jejich vrstvami. Pokud se rána správně hojí, všechny vrstvy jizvy se protahují a vzájemně volně posouvají jako okolní měkké tkáně. Pokud se však dobře nehojí, tvoří se adheze a v oblasti jizvy dochází k poruše měkkých tkání. Takové jizvy označujeme jako aktivní.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Aktivní jizvy mohou často být skrytou příčinou mnoha obtíží</a:t>
            </a:r>
            <a:r>
              <a:rPr lang="cs-CZ" dirty="0" smtClean="0"/>
              <a:t>, můžeme pak nalézt charakteristické změny v kůži, podkoží, v hlubokých vrstvách nad kostí a také v břišní dutině, jako rezistenci nebo patologickou bariéru a bolestivost. Jizva se stává výrazně patogenní změnou v oblasti měkkých tkání a narušuje harmonickou pohyblivost těchto tkání vůči svalům a kloubům. I několik let stará nebo nenápadná jizva může přes složitá řetězení způsobovat různé poruchy v pohybovém aparátu.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cs-CZ" dirty="0" smtClean="0"/>
              <a:t>Technika měkkých tkání</a:t>
            </a:r>
            <a:endParaRPr lang="cs-CZ" dirty="0"/>
          </a:p>
        </p:txBody>
      </p:sp>
      <p:pic>
        <p:nvPicPr>
          <p:cNvPr id="1026" name="Picture 2" descr="C:\Users\acer\Desktop\MG_9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282</Words>
  <Application>Microsoft Office PowerPoint</Application>
  <PresentationFormat>Předvádění na obrazovce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Technika měkkých tkání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 měkkých tkání</dc:title>
  <dc:creator>acer</dc:creator>
  <cp:lastModifiedBy>acer</cp:lastModifiedBy>
  <cp:revision>5</cp:revision>
  <dcterms:created xsi:type="dcterms:W3CDTF">2016-02-22T17:26:10Z</dcterms:created>
  <dcterms:modified xsi:type="dcterms:W3CDTF">2016-02-22T18:03:08Z</dcterms:modified>
</cp:coreProperties>
</file>