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68" r:id="rId5"/>
    <p:sldId id="259" r:id="rId6"/>
    <p:sldId id="267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30" name="Zástupný symbol pro datum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s odříznutým a zakulaceným jedním roh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Pravoúhlý trojúhe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dirty="0" smtClean="0"/>
              <a:t>Klepnutím na ikonu přidáte obrázek.</a:t>
            </a:r>
            <a:endParaRPr kumimoji="0" lang="en-US" dirty="0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pro nadpis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0" name="Zástupný symbol pro text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6B6666A-4C44-4F83-8205-16FED907E7C9}" type="datetimeFigureOut">
              <a:rPr lang="cs-CZ" smtClean="0"/>
              <a:t>22.2.2016</a:t>
            </a:fld>
            <a:endParaRPr lang="cs-CZ" dirty="0"/>
          </a:p>
        </p:txBody>
      </p:sp>
      <p:sp>
        <p:nvSpPr>
          <p:cNvPr id="22" name="Zástupný symbol pro zápatí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9AFBE5-C59F-452E-BDB9-D5A5A65D6663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lný tvar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Volný tvar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771800" y="4077072"/>
            <a:ext cx="3598168" cy="1199704"/>
          </a:xfrm>
        </p:spPr>
        <p:txBody>
          <a:bodyPr/>
          <a:lstStyle/>
          <a:p>
            <a:r>
              <a:rPr lang="cs-CZ" dirty="0" smtClean="0"/>
              <a:t>Mgr. Ivana Jahodová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Mezi 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měkké tkáně</a:t>
            </a:r>
            <a:r>
              <a:rPr lang="cs-CZ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dirty="0" smtClean="0"/>
              <a:t>patří kůže, podkoží, svaly a fascie (vazivový obal svalů). </a:t>
            </a:r>
            <a:endParaRPr lang="cs-CZ" dirty="0" smtClean="0"/>
          </a:p>
          <a:p>
            <a:r>
              <a:rPr lang="cs-CZ" dirty="0" smtClean="0"/>
              <a:t>Měkké </a:t>
            </a:r>
            <a:r>
              <a:rPr lang="cs-CZ" dirty="0" smtClean="0"/>
              <a:t>tkáně včetně kůže těsně obklopují pohybovou soustavu, tvoří důležitou složku samotných svalů a umožňují vzájemný pohyb všech těchto tkání proti </a:t>
            </a:r>
            <a:r>
              <a:rPr lang="cs-CZ" dirty="0" smtClean="0"/>
              <a:t>sobě</a:t>
            </a:r>
          </a:p>
          <a:p>
            <a:r>
              <a:rPr lang="cs-CZ" dirty="0" smtClean="0"/>
              <a:t>Vlastní pohyb by nebyl možný, kdyby se všechny uvedené struktury a tkáně také nepohybovaly vzájemným posunem nebo protažením. </a:t>
            </a:r>
            <a:endParaRPr lang="cs-CZ" dirty="0" smtClean="0"/>
          </a:p>
          <a:p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Funkci 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a dysfunkci měkkých tkání je důležité diagnostikovat a léčit</a:t>
            </a:r>
            <a:endParaRPr lang="cs-CZ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Zdravé měkké tkáně jsou vůči sobě uvolněné, posunlivé. </a:t>
            </a:r>
            <a:endParaRPr lang="cs-CZ" dirty="0" smtClean="0"/>
          </a:p>
          <a:p>
            <a:r>
              <a:rPr lang="cs-CZ" dirty="0" smtClean="0"/>
              <a:t>Porucha </a:t>
            </a:r>
            <a:r>
              <a:rPr lang="cs-CZ" dirty="0" smtClean="0"/>
              <a:t>funkce měkkých tkání se projevuje odporem proti protažení nebo posouvání těchto tkání. </a:t>
            </a:r>
            <a:endParaRPr lang="cs-CZ" dirty="0" smtClean="0"/>
          </a:p>
          <a:p>
            <a:r>
              <a:rPr lang="cs-CZ" dirty="0" smtClean="0"/>
              <a:t>Funkční </a:t>
            </a:r>
            <a:r>
              <a:rPr lang="cs-CZ" dirty="0" smtClean="0"/>
              <a:t>porucha měkkých tkání často narušuje pohyb a přitom působí bolest. </a:t>
            </a:r>
            <a:endParaRPr lang="cs-CZ" dirty="0" smtClean="0"/>
          </a:p>
          <a:p>
            <a:r>
              <a:rPr lang="cs-CZ" dirty="0" smtClean="0"/>
              <a:t>Vlivem </a:t>
            </a:r>
            <a:r>
              <a:rPr lang="cs-CZ" dirty="0" smtClean="0"/>
              <a:t>přetížení, úrazů či nemocí dochází v těchto měkkých tkáních ke změnám, kterými jsou ztuhnutí a přilnutí tkání k </a:t>
            </a:r>
            <a:r>
              <a:rPr lang="cs-CZ" dirty="0" smtClean="0"/>
              <a:t>sobě</a:t>
            </a:r>
          </a:p>
          <a:p>
            <a:r>
              <a:rPr lang="cs-CZ" dirty="0" smtClean="0"/>
              <a:t>Cílem manipulace měkkých tkání je normalizace jejich elastičnosti a pohyblivosti navzájem a proti jiným strukturám. 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Zjistíme-li </a:t>
            </a:r>
            <a:r>
              <a:rPr lang="cs-CZ" dirty="0" smtClean="0"/>
              <a:t>pohmatem (palpací) odpor nebo omezení pohyblivosti při protažení či posouvání tkání, tzv. patologickou bariéru, která za normálních okolností bývá poddajná, měkká, zahajujeme terapii, při které dochází k fenoménu uvolnění (</a:t>
            </a:r>
            <a:r>
              <a:rPr lang="cs-CZ" dirty="0" err="1" smtClean="0"/>
              <a:t>release</a:t>
            </a:r>
            <a:r>
              <a:rPr lang="cs-CZ" dirty="0" smtClean="0"/>
              <a:t>). Dosažení </a:t>
            </a:r>
            <a:r>
              <a:rPr lang="cs-CZ" dirty="0" err="1" smtClean="0"/>
              <a:t>release</a:t>
            </a:r>
            <a:r>
              <a:rPr lang="cs-CZ" dirty="0" smtClean="0"/>
              <a:t> může trvat deset sekund i déle a sleduje se pohmatem. Rozhodující je tedy palpační schopnost terapeuta. V terapii jde nejčastěji o protažení kožní řasy a fascií - svalových obalů (blan</a:t>
            </a:r>
            <a:r>
              <a:rPr lang="cs-CZ" dirty="0" smtClean="0"/>
              <a:t>).</a:t>
            </a:r>
          </a:p>
          <a:p>
            <a:r>
              <a:rPr lang="cs-CZ" dirty="0" smtClean="0"/>
              <a:t>Techniky měkkých tkání jsou prováděny rukama fyzioterapeuta bez použití krému. Při terapii pacient cítí nejčastěji teplo nebo píchání jako jehličky. Postupuje se z povrchových do hlubších vrstev.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Funkční omezení kloubní pohyblivosti („blokády“) jdou pravidelně ruku v ruce se „spoušťovými“ svalovými body, tzv. 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trigger </a:t>
            </a:r>
            <a:r>
              <a:rPr lang="cs-CZ" b="1" dirty="0" err="1" smtClean="0">
                <a:solidFill>
                  <a:schemeClr val="accent6">
                    <a:lumMod val="75000"/>
                  </a:schemeClr>
                </a:solidFill>
              </a:rPr>
              <a:t>points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dirty="0" smtClean="0"/>
              <a:t>– jsou to body </a:t>
            </a:r>
            <a:r>
              <a:rPr lang="cs-CZ" dirty="0" smtClean="0"/>
              <a:t>se zvýšenou citlivostí a dráždivostí v tuhém svalovém </a:t>
            </a:r>
            <a:r>
              <a:rPr lang="cs-CZ" dirty="0" smtClean="0"/>
              <a:t>snopečku - které při tlaku vyvolávají napětí a charakteristickou přenesenou </a:t>
            </a:r>
            <a:r>
              <a:rPr lang="cs-CZ" dirty="0" smtClean="0"/>
              <a:t>bolest na různá místa těla. </a:t>
            </a:r>
            <a:endParaRPr lang="cs-CZ" dirty="0" smtClean="0"/>
          </a:p>
          <a:p>
            <a:r>
              <a:rPr lang="cs-CZ" dirty="0" smtClean="0"/>
              <a:t>K relaxaci svalů a těchto „spoušťových“ bodů nám slouží tzv. </a:t>
            </a:r>
            <a:r>
              <a:rPr lang="cs-CZ" b="1" dirty="0" err="1" smtClean="0">
                <a:solidFill>
                  <a:schemeClr val="accent6">
                    <a:lumMod val="75000"/>
                  </a:schemeClr>
                </a:solidFill>
              </a:rPr>
              <a:t>postizometrická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 relaxace (PIR) </a:t>
            </a:r>
            <a:r>
              <a:rPr lang="cs-CZ" dirty="0" smtClean="0"/>
              <a:t>a jiné metody.</a:t>
            </a:r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    Prosté </a:t>
            </a:r>
            <a:r>
              <a:rPr lang="cs-CZ" dirty="0" err="1" smtClean="0"/>
              <a:t>postizometrické</a:t>
            </a:r>
            <a:r>
              <a:rPr lang="cs-CZ" dirty="0" smtClean="0"/>
              <a:t> relaxace dosáhneme ve čtyřech krocích. </a:t>
            </a:r>
            <a:r>
              <a:rPr lang="cs-CZ" dirty="0" smtClean="0"/>
              <a:t>Je </a:t>
            </a:r>
            <a:r>
              <a:rPr lang="cs-CZ" dirty="0" smtClean="0"/>
              <a:t>prováděna s využitím pacientovi aktivní spolupráce. 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r>
              <a:rPr lang="cs-CZ" u="sng" dirty="0" smtClean="0"/>
              <a:t>v</a:t>
            </a:r>
            <a:r>
              <a:rPr lang="cs-CZ" u="sng" dirty="0" smtClean="0"/>
              <a:t> </a:t>
            </a:r>
            <a:r>
              <a:rPr lang="cs-CZ" u="sng" dirty="0" smtClean="0"/>
              <a:t>prvním kroku </a:t>
            </a:r>
            <a:r>
              <a:rPr lang="cs-CZ" dirty="0" smtClean="0"/>
              <a:t>dosáhne terapeut tzv. předpětí ve směru </a:t>
            </a:r>
            <a:r>
              <a:rPr lang="cs-CZ" dirty="0" smtClean="0"/>
              <a:t>mobilizace</a:t>
            </a:r>
          </a:p>
          <a:p>
            <a:r>
              <a:rPr lang="cs-CZ" u="sng" dirty="0" smtClean="0"/>
              <a:t>ve </a:t>
            </a:r>
            <a:r>
              <a:rPr lang="cs-CZ" u="sng" dirty="0" smtClean="0"/>
              <a:t>druhém kroku </a:t>
            </a:r>
            <a:r>
              <a:rPr lang="cs-CZ" dirty="0" smtClean="0"/>
              <a:t>pacient klade odpor o minimální síle proti zamýšlené mobilizaci po dobu 5-10 </a:t>
            </a:r>
            <a:r>
              <a:rPr lang="cs-CZ" dirty="0" smtClean="0"/>
              <a:t>sekund</a:t>
            </a:r>
          </a:p>
          <a:p>
            <a:r>
              <a:rPr lang="cs-CZ" u="sng" dirty="0" smtClean="0"/>
              <a:t>v</a:t>
            </a:r>
            <a:r>
              <a:rPr lang="cs-CZ" u="sng" dirty="0" smtClean="0"/>
              <a:t>e </a:t>
            </a:r>
            <a:r>
              <a:rPr lang="cs-CZ" u="sng" dirty="0" smtClean="0"/>
              <a:t>třetím kroku </a:t>
            </a:r>
            <a:r>
              <a:rPr lang="cs-CZ" dirty="0" smtClean="0"/>
              <a:t>vyzve terapeut pacienta k uvolnění a ve čtvrtém kroku pacient relaxuje, dochází k fenoménu uvolnění. </a:t>
            </a:r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    Ze </a:t>
            </a:r>
            <a:r>
              <a:rPr lang="cs-CZ" dirty="0" smtClean="0"/>
              <a:t>získaného postavení postup většinou opakujeme 3-5x. Terapeut relaxaci pacienta „nedotahuje“, neprotahuje </a:t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Do technik měkkých tkání patří také </a:t>
            </a:r>
            <a:r>
              <a:rPr lang="cs-CZ" b="1" dirty="0" smtClean="0">
                <a:solidFill>
                  <a:schemeClr val="accent6">
                    <a:lumMod val="75000"/>
                  </a:schemeClr>
                </a:solidFill>
              </a:rPr>
              <a:t>ošetření jizev</a:t>
            </a:r>
            <a:r>
              <a:rPr lang="cs-CZ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cs-CZ" dirty="0" smtClean="0"/>
              <a:t>Jizvy bývají uloženy v měkkých tkáních a často prochází všemi jejich vrstvami. Pokud se rána správně hojí, všechny vrstvy jizvy se protahují a vzájemně volně posouvají jako okolní měkké tkáně. Pokud se však dobře nehojí, tvoří se adheze a v oblasti jizvy dochází k poruše měkkých tkání. Takové jizvy označujeme jako aktivní.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accent6">
                    <a:lumMod val="75000"/>
                  </a:schemeClr>
                </a:solidFill>
              </a:rPr>
              <a:t>Aktivní jizvy mohou často být skrytou příčinou mnoha obtíží</a:t>
            </a:r>
            <a:r>
              <a:rPr lang="cs-CZ" dirty="0" smtClean="0"/>
              <a:t>, můžeme pak nalézt charakteristické změny v kůži, podkoží, v hlubokých vrstvách nad kostí a také v břišní dutině, jako rezistenci nebo patologickou bariéru a bolestivost. Jizva se stává výrazně patogenní změnou v oblasti měkkých tkání a narušuje harmonickou pohyblivost těchto tkání vůči svalům a kloubům. I několik let stará nebo nenápadná jizva může přes složitá řetězení způsobovat různé poruchy v pohybovém aparátu.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pic>
        <p:nvPicPr>
          <p:cNvPr id="1026" name="Picture 2" descr="C:\Users\acer\Desktop\MG_919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pic>
        <p:nvPicPr>
          <p:cNvPr id="2051" name="Picture 3" descr="C:\Users\acer\Desktop\MG_919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9922" y="1935163"/>
            <a:ext cx="6584156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pic>
        <p:nvPicPr>
          <p:cNvPr id="3075" name="Picture 3" descr="C:\Users\acer\Desktop\MG_9186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301081"/>
            <a:ext cx="5486400" cy="365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/>
          <a:lstStyle/>
          <a:p>
            <a:r>
              <a:rPr lang="cs-CZ" dirty="0" smtClean="0"/>
              <a:t>Technika měkkých tkání</a:t>
            </a:r>
            <a:endParaRPr lang="cs-CZ" dirty="0"/>
          </a:p>
        </p:txBody>
      </p:sp>
      <p:pic>
        <p:nvPicPr>
          <p:cNvPr id="4098" name="Picture 2" descr="C:\Users\acer\Desktop\MG_920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0162" y="1935163"/>
            <a:ext cx="4783675" cy="4389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55576" y="2492896"/>
            <a:ext cx="7772400" cy="1362456"/>
          </a:xfrm>
        </p:spPr>
        <p:txBody>
          <a:bodyPr/>
          <a:lstStyle/>
          <a:p>
            <a:r>
              <a:rPr lang="cs-CZ" dirty="0" smtClean="0"/>
              <a:t>Děkuji za pozornost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</TotalTime>
  <Words>282</Words>
  <Application>Microsoft Office PowerPoint</Application>
  <PresentationFormat>Předvádění na obrazovce (4:3)</PresentationFormat>
  <Paragraphs>36</Paragraphs>
  <Slides>13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Tok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Technika měkkých tkání</vt:lpstr>
      <vt:lpstr>Děkuji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Technika měkkých tkání</dc:title>
  <dc:creator>acer</dc:creator>
  <cp:lastModifiedBy>acer</cp:lastModifiedBy>
  <cp:revision>5</cp:revision>
  <dcterms:created xsi:type="dcterms:W3CDTF">2016-02-22T17:26:10Z</dcterms:created>
  <dcterms:modified xsi:type="dcterms:W3CDTF">2016-02-22T18:03:08Z</dcterms:modified>
</cp:coreProperties>
</file>