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8E90CD40-C221-400F-AF15-9876DEC535FB}" type="datetimeFigureOut">
              <a:rPr lang="cs-CZ" smtClean="0"/>
              <a:t>22.2.2016</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B14E51CB-2FE6-403B-9560-DEB1E1236562}"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E90CD40-C221-400F-AF15-9876DEC535FB}" type="datetimeFigureOut">
              <a:rPr lang="cs-CZ" smtClean="0"/>
              <a:t>22.2.2016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E90CD40-C221-400F-AF15-9876DEC535FB}" type="datetimeFigureOut">
              <a:rPr lang="cs-CZ" smtClean="0"/>
              <a:t>22.2.2016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E90CD40-C221-400F-AF15-9876DEC535FB}" type="datetimeFigureOut">
              <a:rPr lang="cs-CZ" smtClean="0"/>
              <a:t>22.2.2016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8E90CD40-C221-400F-AF15-9876DEC535FB}" type="datetimeFigureOut">
              <a:rPr lang="cs-CZ" smtClean="0"/>
              <a:t>22.2.2016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4E51CB-2FE6-403B-9560-DEB1E1236562}"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8E90CD40-C221-400F-AF15-9876DEC535FB}" type="datetimeFigureOut">
              <a:rPr lang="cs-CZ" smtClean="0"/>
              <a:t>22.2.2016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8E90CD40-C221-400F-AF15-9876DEC535FB}" type="datetimeFigureOut">
              <a:rPr lang="cs-CZ" smtClean="0"/>
              <a:t>22.2.2016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8E90CD40-C221-400F-AF15-9876DEC535FB}" type="datetimeFigureOut">
              <a:rPr lang="cs-CZ" smtClean="0"/>
              <a:t>22.2.2016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90CD40-C221-400F-AF15-9876DEC535FB}" type="datetimeFigureOut">
              <a:rPr lang="cs-CZ" smtClean="0"/>
              <a:t>22.2.2016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8E90CD40-C221-400F-AF15-9876DEC535FB}" type="datetimeFigureOut">
              <a:rPr lang="cs-CZ" smtClean="0"/>
              <a:t>22.2.2016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4E51CB-2FE6-403B-9560-DEB1E123656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8E90CD40-C221-400F-AF15-9876DEC535FB}" type="datetimeFigureOut">
              <a:rPr lang="cs-CZ" smtClean="0"/>
              <a:t>22.2.2016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B14E51CB-2FE6-403B-9560-DEB1E1236562}" type="slidenum">
              <a:rPr lang="cs-CZ" smtClean="0"/>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90CD40-C221-400F-AF15-9876DEC535FB}" type="datetimeFigureOut">
              <a:rPr lang="cs-CZ" smtClean="0"/>
              <a:t>22.2.2016</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4E51CB-2FE6-403B-9560-DEB1E1236562}" type="slidenum">
              <a:rPr lang="cs-CZ" smtClean="0"/>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Techniky reflexní masáže</a:t>
            </a:r>
            <a:endParaRPr lang="cs-CZ" dirty="0"/>
          </a:p>
        </p:txBody>
      </p:sp>
      <p:sp>
        <p:nvSpPr>
          <p:cNvPr id="3" name="Podnadpis 2"/>
          <p:cNvSpPr>
            <a:spLocks noGrp="1"/>
          </p:cNvSpPr>
          <p:nvPr>
            <p:ph type="subTitle" idx="1"/>
          </p:nvPr>
        </p:nvSpPr>
        <p:spPr/>
        <p:txBody>
          <a:bodyPr/>
          <a:lstStyle/>
          <a:p>
            <a:r>
              <a:rPr lang="cs-CZ" dirty="0" smtClean="0"/>
              <a:t>Mgr. Ivana Jahodová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sz="3600" b="1" dirty="0" smtClean="0"/>
              <a:t>PERIOSTOVÁ TECHNIKA REFLEXNEJ MASÁŽE</a:t>
            </a:r>
            <a:r>
              <a:rPr lang="cs-CZ" b="1" dirty="0" smtClean="0"/>
              <a:t/>
            </a:r>
            <a:br>
              <a:rPr lang="cs-CZ" b="1" dirty="0" smtClean="0"/>
            </a:br>
            <a:endParaRPr lang="cs-CZ" dirty="0"/>
          </a:p>
        </p:txBody>
      </p:sp>
      <p:sp>
        <p:nvSpPr>
          <p:cNvPr id="3" name="Zástupný symbol pro obsah 2"/>
          <p:cNvSpPr>
            <a:spLocks noGrp="1"/>
          </p:cNvSpPr>
          <p:nvPr>
            <p:ph idx="1"/>
          </p:nvPr>
        </p:nvSpPr>
        <p:spPr/>
        <p:txBody>
          <a:bodyPr/>
          <a:lstStyle/>
          <a:p>
            <a:r>
              <a:rPr lang="cs-CZ" dirty="0" smtClean="0"/>
              <a:t>Pro správnou aplikaci </a:t>
            </a:r>
            <a:r>
              <a:rPr lang="cs-CZ" dirty="0" err="1" smtClean="0"/>
              <a:t>periostové</a:t>
            </a:r>
            <a:r>
              <a:rPr lang="cs-CZ" dirty="0" smtClean="0"/>
              <a:t> techniky je třeba dokonale ovládat stavbu kostí a kostru. </a:t>
            </a:r>
            <a:endParaRPr lang="cs-CZ" dirty="0" smtClean="0"/>
          </a:p>
          <a:p>
            <a:r>
              <a:rPr lang="cs-CZ" dirty="0" smtClean="0"/>
              <a:t>Každá </a:t>
            </a:r>
            <a:r>
              <a:rPr lang="cs-CZ" dirty="0" smtClean="0"/>
              <a:t>kost se skládá z okostice, kostní tkáně a kostní dřeně. Periost (okostice) je vazivová blána bohatě zásobená krevními cévami a nervy. Pokrývá celou kost kromě kloubních ploch, na kterých se nachází vrstvička chrupavky. </a:t>
            </a:r>
            <a:endParaRPr lang="cs-CZ" dirty="0" smtClean="0"/>
          </a:p>
          <a:p>
            <a:r>
              <a:rPr lang="cs-CZ" dirty="0" smtClean="0"/>
              <a:t>Periostová </a:t>
            </a:r>
            <a:r>
              <a:rPr lang="cs-CZ" dirty="0" smtClean="0"/>
              <a:t>technika se provádí na kostech a kostěných plochách, které jsou překryty pouze kůží a podkožním vazivem.</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PERIOSTOVÁ TECHNIKA REFLEXNEJ MASÁŽE</a:t>
            </a:r>
            <a:endParaRPr lang="cs-CZ" sz="3200" dirty="0"/>
          </a:p>
        </p:txBody>
      </p:sp>
      <p:sp>
        <p:nvSpPr>
          <p:cNvPr id="3" name="Zástupný symbol pro obsah 2"/>
          <p:cNvSpPr>
            <a:spLocks noGrp="1"/>
          </p:cNvSpPr>
          <p:nvPr>
            <p:ph idx="1"/>
          </p:nvPr>
        </p:nvSpPr>
        <p:spPr/>
        <p:txBody>
          <a:bodyPr>
            <a:normAutofit lnSpcReduction="10000"/>
          </a:bodyPr>
          <a:lstStyle/>
          <a:p>
            <a:r>
              <a:rPr lang="cs-CZ" dirty="0" smtClean="0"/>
              <a:t>Periostová technika reflexní masáže je charakteristická bodovým, rytmicky vykonávaným tlakem, vyvíjeným na periost vhodných kostěných ploch. </a:t>
            </a:r>
            <a:endParaRPr lang="cs-CZ" dirty="0" smtClean="0"/>
          </a:p>
          <a:p>
            <a:r>
              <a:rPr lang="cs-CZ" dirty="0" smtClean="0"/>
              <a:t>Doba </a:t>
            </a:r>
            <a:r>
              <a:rPr lang="cs-CZ" dirty="0" smtClean="0"/>
              <a:t>trvání masáže: </a:t>
            </a:r>
            <a:endParaRPr lang="cs-CZ" dirty="0" smtClean="0"/>
          </a:p>
          <a:p>
            <a:pPr>
              <a:buNone/>
            </a:pPr>
            <a:r>
              <a:rPr lang="cs-CZ" dirty="0" smtClean="0"/>
              <a:t> </a:t>
            </a:r>
            <a:r>
              <a:rPr lang="cs-CZ" dirty="0" smtClean="0"/>
              <a:t>  20 </a:t>
            </a:r>
            <a:r>
              <a:rPr lang="cs-CZ" dirty="0" smtClean="0"/>
              <a:t>- 30 minut celkově                        </a:t>
            </a:r>
            <a:endParaRPr lang="cs-CZ" dirty="0" smtClean="0"/>
          </a:p>
          <a:p>
            <a:pPr>
              <a:buNone/>
            </a:pPr>
            <a:r>
              <a:rPr lang="cs-CZ" dirty="0" smtClean="0"/>
              <a:t> </a:t>
            </a:r>
            <a:r>
              <a:rPr lang="cs-CZ" dirty="0" smtClean="0"/>
              <a:t>  2 </a:t>
            </a:r>
            <a:r>
              <a:rPr lang="cs-CZ" dirty="0" smtClean="0"/>
              <a:t>- 5 minut na jednom místě okostice </a:t>
            </a:r>
            <a:endParaRPr lang="cs-CZ" dirty="0" smtClean="0"/>
          </a:p>
          <a:p>
            <a:r>
              <a:rPr lang="cs-CZ" dirty="0" smtClean="0"/>
              <a:t>Masér </a:t>
            </a:r>
            <a:r>
              <a:rPr lang="cs-CZ" dirty="0" smtClean="0"/>
              <a:t>přizpůsobuje masáž intenzitě bolesti a citlivosti pacienta. Neustále sleduje reakce pacienta. </a:t>
            </a:r>
            <a:endParaRPr lang="cs-CZ" dirty="0" smtClean="0"/>
          </a:p>
          <a:p>
            <a:r>
              <a:rPr lang="cs-CZ" dirty="0" smtClean="0"/>
              <a:t>Periostová </a:t>
            </a:r>
            <a:r>
              <a:rPr lang="cs-CZ" dirty="0" smtClean="0"/>
              <a:t>technika RM nemá přesný postup, sestavy ani určeno pořadí hmatů.</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PERIOSTOVÁ TECHNIKA REFLEXNEJ MASÁŽE</a:t>
            </a:r>
            <a:endParaRPr lang="cs-CZ" sz="3200" dirty="0"/>
          </a:p>
        </p:txBody>
      </p:sp>
      <p:sp>
        <p:nvSpPr>
          <p:cNvPr id="3" name="Zástupný symbol pro obsah 2"/>
          <p:cNvSpPr>
            <a:spLocks noGrp="1"/>
          </p:cNvSpPr>
          <p:nvPr>
            <p:ph idx="1"/>
          </p:nvPr>
        </p:nvSpPr>
        <p:spPr/>
        <p:txBody>
          <a:bodyPr/>
          <a:lstStyle/>
          <a:p>
            <a:r>
              <a:rPr lang="cs-CZ" u="sng" dirty="0" smtClean="0"/>
              <a:t>Poloha pacienta</a:t>
            </a:r>
            <a:r>
              <a:rPr lang="cs-CZ" dirty="0" smtClean="0"/>
              <a:t>: na rozdíl od vazivové techniky pacient nesmí být uvolněný, ale svým tělem neustále klade odpor tlaku, kterým masér provádí masáž. Polohu si zvolí masér podle potřeby, tak aby pacient nemohl uhýbat. Nejčastěji vleže, řidčeji v sedě.</a:t>
            </a:r>
            <a:br>
              <a:rPr lang="cs-CZ" dirty="0" smtClean="0"/>
            </a:br>
            <a:r>
              <a:rPr lang="cs-CZ" dirty="0" smtClean="0"/>
              <a:t>Masírovanou část si dá do takové polohy, aby byla pod ní pevná podložka, a aby mohl provést předepsaný </a:t>
            </a:r>
            <a:r>
              <a:rPr lang="cs-CZ" dirty="0" smtClean="0"/>
              <a:t>tlak.</a:t>
            </a:r>
          </a:p>
          <a:p>
            <a:r>
              <a:rPr lang="cs-CZ" u="sng" dirty="0" smtClean="0"/>
              <a:t>Poloha maséra</a:t>
            </a:r>
            <a:r>
              <a:rPr lang="cs-CZ" dirty="0" smtClean="0"/>
              <a:t>: </a:t>
            </a:r>
            <a:r>
              <a:rPr lang="cs-CZ" dirty="0" smtClean="0"/>
              <a:t>stojí tak, aby mohl dobře přenášet </a:t>
            </a:r>
            <a:r>
              <a:rPr lang="cs-CZ" dirty="0" smtClean="0"/>
              <a:t>váhu </a:t>
            </a:r>
            <a:r>
              <a:rPr lang="cs-CZ" dirty="0" smtClean="0"/>
              <a:t>celého těla a tak měnit intenzitu tlaku.</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PERIOSTOVÁ TECHNIKA REFLEXNEJ MASÁŽE</a:t>
            </a:r>
            <a:endParaRPr lang="cs-CZ" sz="3200" dirty="0"/>
          </a:p>
        </p:txBody>
      </p:sp>
      <p:sp>
        <p:nvSpPr>
          <p:cNvPr id="3" name="Zástupný symbol pro obsah 2"/>
          <p:cNvSpPr>
            <a:spLocks noGrp="1"/>
          </p:cNvSpPr>
          <p:nvPr>
            <p:ph idx="1"/>
          </p:nvPr>
        </p:nvSpPr>
        <p:spPr/>
        <p:txBody>
          <a:bodyPr/>
          <a:lstStyle/>
          <a:p>
            <a:r>
              <a:rPr lang="cs-CZ" u="sng" dirty="0" smtClean="0"/>
              <a:t>Pomůcky</a:t>
            </a:r>
            <a:r>
              <a:rPr lang="cs-CZ" dirty="0" smtClean="0"/>
              <a:t>: židle s opěradlem, lůžko s pevnou podložkou a otvorem pro obličej, pevná podložka na aplikaci </a:t>
            </a:r>
            <a:r>
              <a:rPr lang="cs-CZ" dirty="0" err="1" smtClean="0"/>
              <a:t>periostovej</a:t>
            </a:r>
            <a:r>
              <a:rPr lang="cs-CZ" dirty="0" smtClean="0"/>
              <a:t> techniky na horní končetině, další pomůcky si masér přizpůsobuje podle potřeby.</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PERIOSTOVÁ TECHNIKA REFLEXNEJ MASÁŽE</a:t>
            </a:r>
            <a:endParaRPr lang="cs-CZ" sz="3200" dirty="0"/>
          </a:p>
        </p:txBody>
      </p:sp>
      <p:sp>
        <p:nvSpPr>
          <p:cNvPr id="3" name="Zástupný symbol pro obsah 2"/>
          <p:cNvSpPr>
            <a:spLocks noGrp="1"/>
          </p:cNvSpPr>
          <p:nvPr>
            <p:ph idx="1"/>
          </p:nvPr>
        </p:nvSpPr>
        <p:spPr/>
        <p:txBody>
          <a:bodyPr>
            <a:normAutofit/>
          </a:bodyPr>
          <a:lstStyle/>
          <a:p>
            <a:pPr>
              <a:buNone/>
            </a:pPr>
            <a:r>
              <a:rPr lang="cs-CZ" b="1" u="sng" dirty="0" smtClean="0">
                <a:solidFill>
                  <a:schemeClr val="accent3">
                    <a:lumMod val="60000"/>
                    <a:lumOff val="40000"/>
                  </a:schemeClr>
                </a:solidFill>
              </a:rPr>
              <a:t>Pracovní postup</a:t>
            </a:r>
            <a:r>
              <a:rPr lang="cs-CZ" b="1" u="sng" dirty="0" smtClean="0">
                <a:solidFill>
                  <a:schemeClr val="accent3">
                    <a:lumMod val="60000"/>
                    <a:lumOff val="40000"/>
                  </a:schemeClr>
                </a:solidFill>
              </a:rPr>
              <a:t>:</a:t>
            </a:r>
            <a:endParaRPr lang="cs-CZ" u="sng" dirty="0" smtClean="0">
              <a:solidFill>
                <a:schemeClr val="accent3">
                  <a:lumMod val="60000"/>
                  <a:lumOff val="40000"/>
                </a:schemeClr>
              </a:solidFill>
            </a:endParaRPr>
          </a:p>
          <a:p>
            <a:r>
              <a:rPr lang="cs-CZ" dirty="0" smtClean="0"/>
              <a:t>Na začátku si tvrdou palpací vyhledáme reflexní změny na periostu. </a:t>
            </a:r>
            <a:endParaRPr lang="cs-CZ" dirty="0" smtClean="0"/>
          </a:p>
          <a:p>
            <a:r>
              <a:rPr lang="cs-CZ" dirty="0" smtClean="0"/>
              <a:t>Místa</a:t>
            </a:r>
            <a:r>
              <a:rPr lang="cs-CZ" dirty="0" smtClean="0"/>
              <a:t>, na kterých budeme aplikovat masáž vyhledáváme pohmatem a jsou to místa s největší citlivostí až bolestivostí. </a:t>
            </a:r>
            <a:endParaRPr lang="cs-CZ" dirty="0" smtClean="0"/>
          </a:p>
          <a:p>
            <a:r>
              <a:rPr lang="cs-CZ" dirty="0" smtClean="0"/>
              <a:t>Nejprve </a:t>
            </a:r>
            <a:r>
              <a:rPr lang="cs-CZ" dirty="0" smtClean="0"/>
              <a:t>si tento bod otestujeme tlakem, pokud vzniká nesnesitelná bolest, začneme perifernějšího od tohoto místa a až poté se posouváme do centra. </a:t>
            </a:r>
            <a:endParaRPr lang="cs-CZ"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1" dirty="0" smtClean="0"/>
              <a:t>PERIOSTOVÁ TECHNIKA REFLEXNEJ MASÁŽE</a:t>
            </a:r>
            <a:endParaRPr lang="cs-CZ" sz="3200" dirty="0"/>
          </a:p>
        </p:txBody>
      </p:sp>
      <p:sp>
        <p:nvSpPr>
          <p:cNvPr id="3" name="Zástupný symbol pro obsah 2"/>
          <p:cNvSpPr>
            <a:spLocks noGrp="1"/>
          </p:cNvSpPr>
          <p:nvPr>
            <p:ph idx="1"/>
          </p:nvPr>
        </p:nvSpPr>
        <p:spPr/>
        <p:txBody>
          <a:bodyPr/>
          <a:lstStyle/>
          <a:p>
            <a:r>
              <a:rPr lang="cs-CZ" dirty="0" smtClean="0"/>
              <a:t>Místem masážního zásahu je maximálně bolestivé místo na vhodných plochách kostí, které svým výskytem přísluší inervace stejnému segmentu jako nemocnou tkáň nebo orgán. </a:t>
            </a:r>
          </a:p>
          <a:p>
            <a:r>
              <a:rPr lang="cs-CZ" dirty="0" smtClean="0"/>
              <a:t>Nejčastějšími místy s reflexními změny, na kterých budeme aplikovat hmaty </a:t>
            </a:r>
            <a:r>
              <a:rPr lang="cs-CZ" dirty="0" err="1" smtClean="0"/>
              <a:t>periostové</a:t>
            </a:r>
            <a:r>
              <a:rPr lang="cs-CZ" dirty="0" smtClean="0"/>
              <a:t> techniky jsou: lebka, obratle, žebra, DK, pánevní kost, HK, lopatka,</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971600" y="2492896"/>
            <a:ext cx="7772400" cy="1362456"/>
          </a:xfrm>
        </p:spPr>
        <p:txBody>
          <a:bodyPr/>
          <a:lstStyle/>
          <a:p>
            <a:r>
              <a:rPr lang="cs-CZ" dirty="0" smtClean="0"/>
              <a:t>Děkuji za pozornost</a:t>
            </a:r>
            <a:endParaRPr lang="cs-CZ" dirty="0"/>
          </a:p>
        </p:txBody>
      </p:sp>
      <p:sp>
        <p:nvSpPr>
          <p:cNvPr id="5" name="Zástupný symbol pro text 4"/>
          <p:cNvSpPr>
            <a:spLocks noGrp="1"/>
          </p:cNvSpPr>
          <p:nvPr>
            <p:ph type="body"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12776"/>
            <a:ext cx="8229600" cy="636680"/>
          </a:xfrm>
        </p:spPr>
        <p:txBody>
          <a:bodyPr>
            <a:normAutofit fontScale="90000"/>
          </a:bodyPr>
          <a:lstStyle/>
          <a:p>
            <a:r>
              <a:rPr lang="cs-CZ" sz="3600" b="1" dirty="0" smtClean="0">
                <a:solidFill>
                  <a:schemeClr val="accent3">
                    <a:lumMod val="75000"/>
                  </a:schemeClr>
                </a:solidFill>
              </a:rPr>
              <a:t>SEGMENTOVÁ TECHNIKA REFLEXNEJ MASÁŽE</a:t>
            </a:r>
            <a:r>
              <a:rPr lang="cs-CZ" dirty="0" smtClean="0">
                <a:solidFill>
                  <a:schemeClr val="accent3">
                    <a:lumMod val="75000"/>
                  </a:schemeClr>
                </a:solidFill>
              </a:rPr>
              <a:t/>
            </a:r>
            <a:br>
              <a:rPr lang="cs-CZ" dirty="0" smtClean="0">
                <a:solidFill>
                  <a:schemeClr val="accent3">
                    <a:lumMod val="75000"/>
                  </a:schemeClr>
                </a:solidFill>
              </a:rPr>
            </a:br>
            <a:endParaRPr lang="cs-CZ" dirty="0"/>
          </a:p>
        </p:txBody>
      </p:sp>
      <p:sp>
        <p:nvSpPr>
          <p:cNvPr id="3" name="Zástupný symbol pro obsah 2"/>
          <p:cNvSpPr>
            <a:spLocks noGrp="1"/>
          </p:cNvSpPr>
          <p:nvPr>
            <p:ph idx="1"/>
          </p:nvPr>
        </p:nvSpPr>
        <p:spPr/>
        <p:txBody>
          <a:bodyPr>
            <a:normAutofit lnSpcReduction="10000"/>
          </a:bodyPr>
          <a:lstStyle/>
          <a:p>
            <a:r>
              <a:rPr lang="cs-CZ" dirty="0" smtClean="0"/>
              <a:t> </a:t>
            </a:r>
            <a:r>
              <a:rPr lang="cs-CZ" dirty="0" smtClean="0"/>
              <a:t>Segmentová technika spočívá v propracování reflexních změn na povrchu těla v kůži, podkoží, na svalové fascii a ve svalech, jako i změny na periostu vhodných kostních ploch. </a:t>
            </a:r>
            <a:endParaRPr lang="cs-CZ" dirty="0" smtClean="0"/>
          </a:p>
          <a:p>
            <a:r>
              <a:rPr lang="cs-CZ" dirty="0" smtClean="0"/>
              <a:t>Základem </a:t>
            </a:r>
            <a:r>
              <a:rPr lang="cs-CZ" dirty="0" smtClean="0"/>
              <a:t>techniky většiny hmatů jsou spirálky, tj. bodové zakroužení bříšky prstů nebo palcem, po kterém následuje posun nebo tah v rozsahu 1-2cm. Potom následuje opětovné zakroužení a posun, opakujeme v rozsahu celé masírované části těla. Vzdálenost posunu na zádech nám udávají jednotlivé míšní segmenty.</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a:bodyPr>
          <a:lstStyle/>
          <a:p>
            <a:r>
              <a:rPr lang="cs-CZ" sz="3200" b="1" dirty="0" smtClean="0">
                <a:solidFill>
                  <a:schemeClr val="accent3">
                    <a:lumMod val="75000"/>
                  </a:schemeClr>
                </a:solidFill>
              </a:rPr>
              <a:t>SEGMENTOVÁ TECHNIKA REFLEXNEJ MASÁŽE</a:t>
            </a:r>
            <a:endParaRPr lang="cs-CZ" sz="3200" dirty="0"/>
          </a:p>
        </p:txBody>
      </p:sp>
      <p:sp>
        <p:nvSpPr>
          <p:cNvPr id="3" name="Zástupný symbol pro obsah 2"/>
          <p:cNvSpPr>
            <a:spLocks noGrp="1"/>
          </p:cNvSpPr>
          <p:nvPr>
            <p:ph idx="1"/>
          </p:nvPr>
        </p:nvSpPr>
        <p:spPr/>
        <p:txBody>
          <a:bodyPr/>
          <a:lstStyle/>
          <a:p>
            <a:r>
              <a:rPr lang="cs-CZ" dirty="0" smtClean="0"/>
              <a:t>Autoři segmentové techniky reflexní masáže doporučují dodržovat přesný sled a směr masážních hmatů, které tvoří přesně vymezený systém. </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accent3">
                    <a:lumMod val="75000"/>
                  </a:schemeClr>
                </a:solidFill>
              </a:rPr>
              <a:t>SEGMENTOVÁ TECHNIKA REFLEXNEJ MASÁŽE</a:t>
            </a:r>
            <a:endParaRPr lang="cs-CZ" sz="3200" dirty="0"/>
          </a:p>
        </p:txBody>
      </p:sp>
      <p:sp>
        <p:nvSpPr>
          <p:cNvPr id="3" name="Zástupný symbol pro obsah 2"/>
          <p:cNvSpPr>
            <a:spLocks noGrp="1"/>
          </p:cNvSpPr>
          <p:nvPr>
            <p:ph idx="1"/>
          </p:nvPr>
        </p:nvSpPr>
        <p:spPr/>
        <p:txBody>
          <a:bodyPr>
            <a:normAutofit lnSpcReduction="10000"/>
          </a:bodyPr>
          <a:lstStyle/>
          <a:p>
            <a:pPr>
              <a:buNone/>
            </a:pPr>
            <a:r>
              <a:rPr lang="cs-CZ" b="1" u="sng" dirty="0" smtClean="0">
                <a:solidFill>
                  <a:schemeClr val="accent3">
                    <a:lumMod val="60000"/>
                    <a:lumOff val="40000"/>
                  </a:schemeClr>
                </a:solidFill>
              </a:rPr>
              <a:t>Zásady aplikace segmentové techniky RM:</a:t>
            </a:r>
            <a:endParaRPr lang="cs-CZ" u="sng" dirty="0" smtClean="0">
              <a:solidFill>
                <a:schemeClr val="accent3">
                  <a:lumMod val="60000"/>
                  <a:lumOff val="40000"/>
                </a:schemeClr>
              </a:solidFill>
            </a:endParaRPr>
          </a:p>
          <a:p>
            <a:pPr lvl="0"/>
            <a:r>
              <a:rPr lang="cs-CZ" dirty="0" smtClean="0"/>
              <a:t>Masáž začínáme podél páteře, </a:t>
            </a:r>
            <a:r>
              <a:rPr lang="cs-CZ" dirty="0" err="1" smtClean="0"/>
              <a:t>t.j</a:t>
            </a:r>
            <a:r>
              <a:rPr lang="cs-CZ" dirty="0" smtClean="0"/>
              <a:t>. v kořenových oblastech segmentů a až potom přecházíme na masáž v jejich periférii.</a:t>
            </a:r>
          </a:p>
          <a:p>
            <a:pPr lvl="0"/>
            <a:r>
              <a:rPr lang="cs-CZ" dirty="0" smtClean="0"/>
              <a:t>Nejdříve se snažíme uvolnit změny nejpovrchnějších a až potom přecházíme na hlouběji uložené změny. </a:t>
            </a:r>
          </a:p>
          <a:p>
            <a:pPr lvl="0"/>
            <a:r>
              <a:rPr lang="cs-CZ" dirty="0" smtClean="0"/>
              <a:t>Maximální oblasti a body propracováváme hned, jak přijdou při masáži v segmente na řadu. Přitom se řídíme subjektivními reakcemi klienta, kterému podřizujeme převážně velikost tlaku, případně i druh hmatu. </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solidFill>
                  <a:schemeClr val="accent3">
                    <a:lumMod val="75000"/>
                  </a:schemeClr>
                </a:solidFill>
              </a:rPr>
              <a:t>SEGMENTOVÁ TECHNIKA REFLEXNEJ MASÁŽE</a:t>
            </a:r>
            <a:endParaRPr lang="cs-CZ" sz="3200" dirty="0"/>
          </a:p>
        </p:txBody>
      </p:sp>
      <p:sp>
        <p:nvSpPr>
          <p:cNvPr id="3" name="Zástupný symbol pro obsah 2"/>
          <p:cNvSpPr>
            <a:spLocks noGrp="1"/>
          </p:cNvSpPr>
          <p:nvPr>
            <p:ph idx="1"/>
          </p:nvPr>
        </p:nvSpPr>
        <p:spPr/>
        <p:txBody>
          <a:bodyPr/>
          <a:lstStyle/>
          <a:p>
            <a:pPr>
              <a:buNone/>
            </a:pPr>
            <a:r>
              <a:rPr lang="cs-CZ" dirty="0" smtClean="0"/>
              <a:t>z hlediska směru masáže:</a:t>
            </a:r>
          </a:p>
          <a:p>
            <a:pPr lvl="0"/>
            <a:r>
              <a:rPr lang="cs-CZ" dirty="0" smtClean="0"/>
              <a:t>Masáž podél páteře se začíná v oblasti lumbálních, popřípadě sakrálních segmentů a postupujeme směrem kraniálním. </a:t>
            </a:r>
          </a:p>
          <a:p>
            <a:pPr lvl="0"/>
            <a:r>
              <a:rPr lang="cs-CZ" dirty="0" smtClean="0"/>
              <a:t>V periférii segmentů na trupu se masáž začíná na jeho přední ploše a jednotlivé hmaty směřují k páteři</a:t>
            </a:r>
          </a:p>
          <a:p>
            <a:pPr lvl="0"/>
            <a:r>
              <a:rPr lang="cs-CZ" dirty="0" smtClean="0"/>
              <a:t>Na končetinách je směr masážních hmatů k srdci, přičemž nejdříve promasírujeme proximální  část končetiny a potom její distální část. </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VAZIVOVÁ  TECHNIKA  REFLEXNEJ  MASÁŽE</a:t>
            </a:r>
            <a:r>
              <a:rPr lang="cs-CZ" sz="3200" dirty="0" smtClean="0"/>
              <a:t/>
            </a:r>
            <a:br>
              <a:rPr lang="cs-CZ" sz="3200" dirty="0" smtClean="0"/>
            </a:br>
            <a:endParaRPr lang="cs-CZ" sz="3200" dirty="0"/>
          </a:p>
        </p:txBody>
      </p:sp>
      <p:sp>
        <p:nvSpPr>
          <p:cNvPr id="3" name="Zástupný symbol pro obsah 2"/>
          <p:cNvSpPr>
            <a:spLocks noGrp="1"/>
          </p:cNvSpPr>
          <p:nvPr>
            <p:ph idx="1"/>
          </p:nvPr>
        </p:nvSpPr>
        <p:spPr/>
        <p:txBody>
          <a:bodyPr>
            <a:normAutofit lnSpcReduction="10000"/>
          </a:bodyPr>
          <a:lstStyle/>
          <a:p>
            <a:r>
              <a:rPr lang="cs-CZ" dirty="0" smtClean="0"/>
              <a:t>Hlavním rysem je dráždění nervových zakončení v kožní tkáni, vazivu a svalech</a:t>
            </a:r>
          </a:p>
          <a:p>
            <a:r>
              <a:rPr lang="cs-CZ" dirty="0" smtClean="0"/>
              <a:t>Vlastní masáž je možné provádět buď mělkou vazivovou technikou nebo technikou tření</a:t>
            </a:r>
          </a:p>
          <a:p>
            <a:r>
              <a:rPr lang="cs-CZ" u="sng" dirty="0" smtClean="0">
                <a:solidFill>
                  <a:schemeClr val="accent3">
                    <a:lumMod val="60000"/>
                    <a:lumOff val="40000"/>
                  </a:schemeClr>
                </a:solidFill>
              </a:rPr>
              <a:t>Mělká vazivová technika </a:t>
            </a:r>
            <a:r>
              <a:rPr lang="cs-CZ" dirty="0" smtClean="0"/>
              <a:t>- tato </a:t>
            </a:r>
            <a:r>
              <a:rPr lang="cs-CZ" dirty="0" smtClean="0"/>
              <a:t>technika se používá hlavně u obézních lidí. U těchto pacientů je použití této techniky vhodné do té doby, dokud se neuvolní napětí a alespoň částečně neobnoví </a:t>
            </a:r>
            <a:r>
              <a:rPr lang="cs-CZ" dirty="0" smtClean="0"/>
              <a:t>vymizelá </a:t>
            </a:r>
            <a:r>
              <a:rPr lang="cs-CZ" dirty="0" err="1" smtClean="0"/>
              <a:t>posunlivost</a:t>
            </a:r>
            <a:r>
              <a:rPr lang="cs-CZ" dirty="0" smtClean="0"/>
              <a:t> v </a:t>
            </a:r>
            <a:r>
              <a:rPr lang="cs-CZ" dirty="0" smtClean="0"/>
              <a:t>hlubších vazivových vrstvách. Při použití této techniky je menší nebezpečí vzniku nežádoucích reakcí než při technice třením.</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VAZIVOVÁ  TECHNIKA  REFLEXNEJ  MASÁŽE</a:t>
            </a:r>
            <a:endParaRPr lang="cs-CZ" sz="3200" dirty="0"/>
          </a:p>
        </p:txBody>
      </p:sp>
      <p:sp>
        <p:nvSpPr>
          <p:cNvPr id="3" name="Zástupný symbol pro obsah 2"/>
          <p:cNvSpPr>
            <a:spLocks noGrp="1"/>
          </p:cNvSpPr>
          <p:nvPr>
            <p:ph idx="1"/>
          </p:nvPr>
        </p:nvSpPr>
        <p:spPr/>
        <p:txBody>
          <a:bodyPr/>
          <a:lstStyle/>
          <a:p>
            <a:r>
              <a:rPr lang="cs-CZ" u="sng" dirty="0" smtClean="0"/>
              <a:t>Poloha pacienta</a:t>
            </a:r>
            <a:r>
              <a:rPr lang="cs-CZ" dirty="0" smtClean="0"/>
              <a:t>: leží na boku nemasírované strany s uvolněním </a:t>
            </a:r>
            <a:r>
              <a:rPr lang="cs-CZ" dirty="0" smtClean="0"/>
              <a:t>LS </a:t>
            </a:r>
            <a:r>
              <a:rPr lang="cs-CZ" dirty="0" smtClean="0"/>
              <a:t>krajiny. Hlavu má podepřenou nebo podloženou polštářem. Spodní DK má mírně ohnutou v kyčelním a kolenním kloubu. Vrchní DK má vyrovnanou a položenou na spodní. V této poloze je zádové svalstvo nejvíce uvolněné. </a:t>
            </a:r>
            <a:endParaRPr lang="cs-CZ" dirty="0" smtClean="0"/>
          </a:p>
          <a:p>
            <a:r>
              <a:rPr lang="cs-CZ" u="sng" dirty="0" smtClean="0"/>
              <a:t>Poloha </a:t>
            </a:r>
            <a:r>
              <a:rPr lang="cs-CZ" u="sng" dirty="0" smtClean="0"/>
              <a:t>maséra</a:t>
            </a:r>
            <a:r>
              <a:rPr lang="cs-CZ" dirty="0" smtClean="0"/>
              <a:t>: stojí nebo sedí za zády masírovaného. Polohu si volí podle potřeby aby masáž mohl provádět pohodlně.</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VAZIVOVÁ  TECHNIKA  REFLEXNEJ  MASÁŽE</a:t>
            </a:r>
            <a:endParaRPr lang="cs-CZ" sz="3200" dirty="0"/>
          </a:p>
        </p:txBody>
      </p:sp>
      <p:sp>
        <p:nvSpPr>
          <p:cNvPr id="3" name="Zástupný symbol pro obsah 2"/>
          <p:cNvSpPr>
            <a:spLocks noGrp="1"/>
          </p:cNvSpPr>
          <p:nvPr>
            <p:ph idx="1"/>
          </p:nvPr>
        </p:nvSpPr>
        <p:spPr/>
        <p:txBody>
          <a:bodyPr/>
          <a:lstStyle/>
          <a:p>
            <a:r>
              <a:rPr lang="cs-CZ" u="sng" dirty="0" smtClean="0">
                <a:solidFill>
                  <a:schemeClr val="accent3">
                    <a:lumMod val="60000"/>
                    <a:lumOff val="40000"/>
                  </a:schemeClr>
                </a:solidFill>
              </a:rPr>
              <a:t>Technika třením </a:t>
            </a:r>
            <a:r>
              <a:rPr lang="cs-CZ" dirty="0" smtClean="0"/>
              <a:t>– základem je hmat bříškem 3 a 4. prstu, které jsou pod různým úhlem vtlačený nerovnoměrně hluboko do kůže. </a:t>
            </a:r>
          </a:p>
          <a:p>
            <a:r>
              <a:rPr lang="cs-CZ" dirty="0" smtClean="0"/>
              <a:t>Hmat je totožný s diagnostickým hmatem</a:t>
            </a:r>
          </a:p>
          <a:p>
            <a:r>
              <a:rPr lang="cs-CZ" dirty="0" smtClean="0"/>
              <a:t>Jednotlivé hmaty jsou dlouhé/krátké, mohou se vést přímočaře i ve tvaru křivky, před koncem hmatu možno tlak zvýšit</a:t>
            </a:r>
          </a:p>
          <a:p>
            <a:r>
              <a:rPr lang="cs-CZ" dirty="0" smtClean="0"/>
              <a:t>Okolo kloubů, pately, C7 – krátké ohraničující hmaty</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143000"/>
          </a:xfrm>
        </p:spPr>
        <p:txBody>
          <a:bodyPr>
            <a:normAutofit/>
          </a:bodyPr>
          <a:lstStyle/>
          <a:p>
            <a:r>
              <a:rPr lang="cs-CZ" sz="3200" b="1" dirty="0" smtClean="0"/>
              <a:t>VAZIVOVÁ  TECHNIKA  REFLEXNEJ  MASÁŽE</a:t>
            </a:r>
            <a:endParaRPr lang="cs-CZ" sz="3200" dirty="0"/>
          </a:p>
        </p:txBody>
      </p:sp>
      <p:sp>
        <p:nvSpPr>
          <p:cNvPr id="3" name="Zástupný symbol pro obsah 2"/>
          <p:cNvSpPr>
            <a:spLocks noGrp="1"/>
          </p:cNvSpPr>
          <p:nvPr>
            <p:ph idx="1"/>
          </p:nvPr>
        </p:nvSpPr>
        <p:spPr/>
        <p:txBody>
          <a:bodyPr/>
          <a:lstStyle/>
          <a:p>
            <a:r>
              <a:rPr lang="cs-CZ" u="sng" dirty="0" smtClean="0"/>
              <a:t>Kožní technika </a:t>
            </a:r>
            <a:r>
              <a:rPr lang="cs-CZ" dirty="0" smtClean="0"/>
              <a:t>– používá se na posun mezi kůží a podkožním vazivem – využití u kojenců a malých dětí</a:t>
            </a:r>
          </a:p>
          <a:p>
            <a:r>
              <a:rPr lang="cs-CZ" u="sng" dirty="0" smtClean="0"/>
              <a:t>Podkožní subkutánní technika </a:t>
            </a:r>
            <a:r>
              <a:rPr lang="cs-CZ" dirty="0" smtClean="0"/>
              <a:t>– posun mezi podkožním vazivem a svaly</a:t>
            </a:r>
          </a:p>
          <a:p>
            <a:r>
              <a:rPr lang="cs-CZ" u="sng" dirty="0" smtClean="0"/>
              <a:t>Pokrývková </a:t>
            </a:r>
            <a:r>
              <a:rPr lang="cs-CZ" u="sng" dirty="0" err="1" smtClean="0"/>
              <a:t>fasciální</a:t>
            </a:r>
            <a:r>
              <a:rPr lang="cs-CZ" u="sng" dirty="0" smtClean="0"/>
              <a:t> technika </a:t>
            </a:r>
            <a:r>
              <a:rPr lang="cs-CZ" dirty="0" smtClean="0"/>
              <a:t>– v podobě krátkých </a:t>
            </a:r>
            <a:r>
              <a:rPr lang="cs-CZ" dirty="0" err="1" smtClean="0"/>
              <a:t>záklesů</a:t>
            </a:r>
            <a:r>
              <a:rPr lang="cs-CZ" dirty="0" smtClean="0"/>
              <a:t> (zanoření prstů do kožní tkáně) v místech vhodných svalových okrajů</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696</Words>
  <Application>Microsoft Office PowerPoint</Application>
  <PresentationFormat>Předvádění na obrazovce (4:3)</PresentationFormat>
  <Paragraphs>58</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Tok</vt:lpstr>
      <vt:lpstr>Techniky reflexní masáže</vt:lpstr>
      <vt:lpstr>SEGMENTOVÁ TECHNIKA REFLEXNEJ MASÁŽE </vt:lpstr>
      <vt:lpstr>SEGMENTOVÁ TECHNIKA REFLEXNEJ MASÁŽE</vt:lpstr>
      <vt:lpstr>SEGMENTOVÁ TECHNIKA REFLEXNEJ MASÁŽE</vt:lpstr>
      <vt:lpstr>SEGMENTOVÁ TECHNIKA REFLEXNEJ MASÁŽE</vt:lpstr>
      <vt:lpstr>VAZIVOVÁ  TECHNIKA  REFLEXNEJ  MASÁŽE </vt:lpstr>
      <vt:lpstr>VAZIVOVÁ  TECHNIKA  REFLEXNEJ  MASÁŽE</vt:lpstr>
      <vt:lpstr>VAZIVOVÁ  TECHNIKA  REFLEXNEJ  MASÁŽE</vt:lpstr>
      <vt:lpstr>VAZIVOVÁ  TECHNIKA  REFLEXNEJ  MASÁŽE</vt:lpstr>
      <vt:lpstr>PERIOSTOVÁ TECHNIKA REFLEXNEJ MASÁŽE </vt:lpstr>
      <vt:lpstr>PERIOSTOVÁ TECHNIKA REFLEXNEJ MASÁŽE</vt:lpstr>
      <vt:lpstr>PERIOSTOVÁ TECHNIKA REFLEXNEJ MASÁŽE</vt:lpstr>
      <vt:lpstr>PERIOSTOVÁ TECHNIKA REFLEXNEJ MASÁŽE</vt:lpstr>
      <vt:lpstr>PERIOSTOVÁ TECHNIKA REFLEXNEJ MASÁŽE</vt:lpstr>
      <vt:lpstr>PERIOSTOVÁ TECHNIKA REFLEXNEJ MASÁŽE</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Techniky reflexní masáže</dc:title>
  <dc:creator>acer</dc:creator>
  <cp:lastModifiedBy>acer</cp:lastModifiedBy>
  <cp:revision>4</cp:revision>
  <dcterms:created xsi:type="dcterms:W3CDTF">2016-02-22T18:54:13Z</dcterms:created>
  <dcterms:modified xsi:type="dcterms:W3CDTF">2016-02-22T19:30:38Z</dcterms:modified>
</cp:coreProperties>
</file>