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58" r:id="rId7"/>
    <p:sldId id="271" r:id="rId8"/>
    <p:sldId id="272" r:id="rId9"/>
    <p:sldId id="273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B883B2-484F-4CAD-9594-BE71CAEFB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860177-99B8-4572-BD7E-1DCE71AB89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BC179D-CA16-43E6-8C8F-719110D92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9DC0-E12A-4361-9CE8-CB2C58372C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53A580-961A-40A6-8A4D-DFA862B7E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C50176-DEC6-4D6D-BA32-5F00A26D1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3D80-A82E-4688-9E87-86CC7C458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516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7E9698-3051-4B4C-8689-91CEC8003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063B22B-4ACB-41DC-BD53-DB3F6C08AF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C3728D-6A69-45A2-9FD0-05CF445D9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9DC0-E12A-4361-9CE8-CB2C58372C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867A8F-5B23-4746-8E42-D63BD296B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1782DC-A855-4C57-BA46-9E83D78D8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3D80-A82E-4688-9E87-86CC7C458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4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3DBB477-6AF0-43B6-9948-5335D55F5C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664AF2D-F82D-44BC-8E84-DE8CA9C326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6150CF-D81E-4013-B42F-A69F28D42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9DC0-E12A-4361-9CE8-CB2C58372C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4178C4-AF7A-4AC2-8542-1F33ABC71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318AA6-43EE-470A-A5C0-72C838597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3D80-A82E-4688-9E87-86CC7C458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7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B2840A-8108-4DB4-863F-A07945DE0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A5EFA8-FCBE-45CA-B372-AA06DB411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49CF24-031C-4857-95B3-289D4F185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9DC0-E12A-4361-9CE8-CB2C58372C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85AD32-80C0-4C2A-86CA-35DB9946F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C03F9C-932E-4DA9-BBDE-3DE4022B1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3D80-A82E-4688-9E87-86CC7C458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31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4AB699-C608-4C41-AEB0-322359806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451AC03-A104-4BA3-8729-907729698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B63540-7F22-48C2-B087-358C6CC7F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9DC0-E12A-4361-9CE8-CB2C58372C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0F377F-53D3-47CF-BD22-A4466334C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D31770-D77D-449E-8F32-B5D9AF494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3D80-A82E-4688-9E87-86CC7C458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18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AE6694-5D91-4CDA-BD50-E44529A77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8BBFBE-6A1F-4E00-9B51-92DA554D4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22F57D-69CC-4F6D-A7D6-246A6B2E5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13C3896-D9F5-46A7-AC90-D6BE193F8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9DC0-E12A-4361-9CE8-CB2C58372C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04DF43-AB78-4A65-97C7-EF7BFBEC6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CCD6E3A-5A2B-4600-962F-8EC7203A8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3D80-A82E-4688-9E87-86CC7C458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80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D60E98-42CA-471F-AA5D-9744F2D63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F757B8A-1AF8-46B8-AC49-047A12C7D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06324FD-BC42-4F6F-9C11-0A267791C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FFB1101-41BE-4E4E-AE05-E310B9A9D6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6C9FDB2-2AB6-4724-A991-C613F3233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EA4BDA0-063D-4CBE-A4B3-896144035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9DC0-E12A-4361-9CE8-CB2C58372C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BA27E0E-C6C2-48BE-B487-C507E5519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0458C7A-68A0-4BD8-9723-09AB44E36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3D80-A82E-4688-9E87-86CC7C458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84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FA3669-D06D-4368-AC6F-98350C657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69A3A93-0A2E-44EB-BC47-BDCA4FD54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9DC0-E12A-4361-9CE8-CB2C58372C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5ED868C-9BF5-4719-A999-51692BF08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2A99DF-80B5-4EC2-A6A2-96DE0A3D7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3D80-A82E-4688-9E87-86CC7C458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860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BA44ADB-BFB0-4044-9A4C-AFDB2EECB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9DC0-E12A-4361-9CE8-CB2C58372C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22971BE-D11E-4F27-BCF3-6B90A121D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4C8905D-278C-4D79-AD7A-5A29DA056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3D80-A82E-4688-9E87-86CC7C458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563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81B273-7B3C-4370-9393-0827149B5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07E323-2343-4D37-AE5E-42E7F1D6B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A7FF60-1209-4595-B028-B683D2CCC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B32384-1EEE-4C1A-957F-2D163E6DA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9DC0-E12A-4361-9CE8-CB2C58372C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A35D56-6695-4D02-889C-823D25D0F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EEBDD1C-4488-4053-9B59-B9F972E9D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3D80-A82E-4688-9E87-86CC7C458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95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45382D-9A86-4DFD-9D0A-D1EDAEC37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06704BD-C78F-4F06-8A9D-BF1C202406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D3BC38B-8495-4C39-8C40-054FB21FDC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DC0F6BD-2F23-431A-8D8D-19CDD8A50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9DC0-E12A-4361-9CE8-CB2C58372C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E370AA1-D8ED-4C67-B471-0D4A45124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04CEEC-B541-432C-8D26-F597F7BD4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3D80-A82E-4688-9E87-86CC7C458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94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669F877-6046-4723-9715-C1CDA6158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4E9C5C1-99A6-4BD1-B391-A3AF44B4B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418569-10F3-4F4A-8212-CD647F0278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C9DC0-E12A-4361-9CE8-CB2C58372C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2BBA27-6F48-4AE6-9EBB-FBCD2FD0AE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F01B21-CC5A-4B21-8DDC-6ECBAD060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D3D80-A82E-4688-9E87-86CC7C458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02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E1D0C9-8F5E-4A80-80ED-2C72D72844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Komunikace s vážně nemocnými a s umírajícími pacienty</a:t>
            </a:r>
            <a:br>
              <a:rPr lang="cs-CZ" dirty="0"/>
            </a:br>
            <a:r>
              <a:rPr lang="cs-CZ" dirty="0"/>
              <a:t>Paliativní péče v ČR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5E121D-1A2F-43E1-B548-4D44FE4492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PhDr. Markéta Školoudová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F3AEC02-987C-49B3-B0A9-5FA49830A7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459" y="5083174"/>
            <a:ext cx="349567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111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06A996-7AB3-465E-8DA2-5E33BC24B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pro komunikaci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98ABB9-CF2B-4D17-B20A-1E3137890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Vytvořit prostředí důvěry, ve kterém mohou pacienti a jejich rodiny vyjádřit a sdílet své pocity a myšlenky</a:t>
            </a:r>
          </a:p>
          <a:p>
            <a:r>
              <a:rPr lang="cs-CZ" dirty="0"/>
              <a:t>Nechat dostatek času na rozhovor, zvážení a rozhodnutí</a:t>
            </a:r>
          </a:p>
          <a:p>
            <a:r>
              <a:rPr lang="cs-CZ" dirty="0"/>
              <a:t>Pravdivě informovat, pokud pacient tyto informace požaduje</a:t>
            </a:r>
          </a:p>
          <a:p>
            <a:r>
              <a:rPr lang="cs-CZ" dirty="0"/>
              <a:t>Informace o zdravotním stavu má podávat lékař (neodhadovat čas, který nemocnému zbývá, každému nemocnému musí zůstat naděje na zlepšení nebo vyléčení, bez naděje se nelze s nemocí vyrovnat)</a:t>
            </a:r>
          </a:p>
          <a:p>
            <a:r>
              <a:rPr lang="cs-CZ" dirty="0"/>
              <a:t>Poskytovat stejné (shodné) informace a nekritizovat jiné poskytovatele zdravotní péče</a:t>
            </a:r>
          </a:p>
          <a:p>
            <a:r>
              <a:rPr lang="cs-CZ" dirty="0"/>
              <a:t>Chápat obavy, strach a úzkost pacienta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574E6A8-81B8-46E8-A729-F1C277154B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2699" y="5171952"/>
            <a:ext cx="284797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427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4F152B-3E45-4530-8914-F802D7309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pro komunikaci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6BACBD-8A45-402D-9F57-4393DBF5B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Přistupovat k pacientovi s empatií, s respektem</a:t>
            </a:r>
          </a:p>
          <a:p>
            <a:r>
              <a:rPr lang="cs-CZ" dirty="0"/>
              <a:t>Používat otevřené otázky </a:t>
            </a:r>
            <a:r>
              <a:rPr lang="cs-CZ" i="1" dirty="0"/>
              <a:t>(„Jak se dnes cítíte?“)</a:t>
            </a:r>
          </a:p>
          <a:p>
            <a:r>
              <a:rPr lang="cs-CZ" dirty="0"/>
              <a:t>Nezapomínat, že prvořadou potřebou umírajících je fyzická přítomnost a přímý kontakt blízkých lidí, zapojit rodinu do péče</a:t>
            </a:r>
          </a:p>
          <a:p>
            <a:r>
              <a:rPr lang="cs-CZ" dirty="0"/>
              <a:t>Povzbudit pacienta, aby „dokončil věci“, které chce dokončit</a:t>
            </a:r>
          </a:p>
          <a:p>
            <a:r>
              <a:rPr lang="cs-CZ" dirty="0"/>
              <a:t>Pomáhat pacientovi žít v přítomnosti</a:t>
            </a:r>
          </a:p>
          <a:p>
            <a:r>
              <a:rPr lang="cs-CZ" dirty="0"/>
              <a:t>Pomáhat rodině i po úmrtí přiznat čas na truchlení (!příbuzní také potřebují pomoc a podporu!)</a:t>
            </a:r>
          </a:p>
          <a:p>
            <a:pPr marL="0" indent="0">
              <a:buNone/>
            </a:pPr>
            <a:r>
              <a:rPr lang="cs-CZ" dirty="0"/>
              <a:t>Zdroj: </a:t>
            </a:r>
            <a:r>
              <a:rPr lang="cs-CZ" dirty="0" err="1"/>
              <a:t>Křihohlavý</a:t>
            </a:r>
            <a:r>
              <a:rPr lang="cs-CZ" dirty="0"/>
              <a:t>, 1995, Plevová, </a:t>
            </a:r>
            <a:r>
              <a:rPr lang="cs-CZ" dirty="0" err="1"/>
              <a:t>Slowik</a:t>
            </a:r>
            <a:r>
              <a:rPr lang="cs-CZ" dirty="0"/>
              <a:t>, 2010, Špatenková, 2009, </a:t>
            </a:r>
            <a:r>
              <a:rPr lang="cs-CZ" dirty="0" err="1"/>
              <a:t>Venglářová</a:t>
            </a:r>
            <a:r>
              <a:rPr lang="cs-CZ" dirty="0"/>
              <a:t>, Mahrová, 2006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D810569-738A-41A4-9A4B-881A8D60F8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425" y="180525"/>
            <a:ext cx="2995796" cy="2024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623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551379-6CF6-47AE-B29D-A0BE19FD9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pro komunikaci s pozůstalými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5E027B-98F9-48B1-9B3C-7048D15B6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Smrt blízkého člověka = extrémní zásah do života pozůstalých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Pozůstalí prožívají </a:t>
            </a:r>
            <a:r>
              <a:rPr lang="cs-CZ" u="sng" dirty="0"/>
              <a:t>po náhlé ztrátě </a:t>
            </a:r>
            <a:r>
              <a:rPr lang="cs-CZ" dirty="0"/>
              <a:t>dosti dlouho pocit životního vykolejení, silnou nedůvěru v cokoli a kohokoli, sociální izolaci, intenzivní pocit, že zemřelý je stále na živu, osamělost, úzkost a depresi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Pozůstalí potřebují pomoc – sestra svojí empatickou, vstřícnou komunikací může tuto podporu poskytnout. Proto musí znát průběh procesu truchlení</a:t>
            </a:r>
          </a:p>
        </p:txBody>
      </p:sp>
    </p:spTree>
    <p:extLst>
      <p:ext uri="{BB962C8B-B14F-4D97-AF65-F5344CB8AC3E}">
        <p14:creationId xmlns:p14="http://schemas.microsoft.com/office/powerpoint/2010/main" val="3725311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68191E-A657-4246-A16B-A719AE25E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pro komunikaci s pozůstalými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B82080-F81D-47AC-9CAF-529B93F52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Normální proces truchlení jako přirozená reakce na smrt blízké osoby (Kubíčková, 2001) tři stadia:</a:t>
            </a:r>
          </a:p>
          <a:p>
            <a:r>
              <a:rPr lang="cs-CZ" dirty="0"/>
              <a:t>krátké </a:t>
            </a:r>
            <a:r>
              <a:rPr lang="cs-CZ" b="1" i="1" dirty="0"/>
              <a:t>období otřesu</a:t>
            </a:r>
          </a:p>
          <a:p>
            <a:r>
              <a:rPr lang="cs-CZ" dirty="0"/>
              <a:t>období </a:t>
            </a:r>
            <a:r>
              <a:rPr lang="cs-CZ" b="1" i="1" dirty="0"/>
              <a:t>intenzivního zármutku a žalu</a:t>
            </a:r>
          </a:p>
          <a:p>
            <a:r>
              <a:rPr lang="cs-CZ" dirty="0"/>
              <a:t>období </a:t>
            </a:r>
            <a:r>
              <a:rPr lang="cs-CZ" b="1" i="1" dirty="0"/>
              <a:t>rekonvalescence (uzdravování), </a:t>
            </a:r>
            <a:r>
              <a:rPr lang="cs-CZ" dirty="0"/>
              <a:t>kdy se pozůstalí vracejí k normálními společenskému životu</a:t>
            </a:r>
          </a:p>
        </p:txBody>
      </p:sp>
    </p:spTree>
    <p:extLst>
      <p:ext uri="{BB962C8B-B14F-4D97-AF65-F5344CB8AC3E}">
        <p14:creationId xmlns:p14="http://schemas.microsoft.com/office/powerpoint/2010/main" val="2658168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018A61-53B3-4290-87B7-D3777B0A1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pro komunikaci s pozůstalými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7E8130-1373-4C5D-9532-82E22CE00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Podstata normálního a patologického zármutku (</a:t>
            </a:r>
            <a:r>
              <a:rPr lang="cs-CZ" dirty="0" err="1"/>
              <a:t>Taročková</a:t>
            </a:r>
            <a:r>
              <a:rPr lang="cs-CZ" dirty="0"/>
              <a:t>, 1999) – pro zdravé vyrovnání se se ztrátou </a:t>
            </a:r>
            <a:r>
              <a:rPr lang="cs-CZ" b="1" dirty="0"/>
              <a:t>6 „R“ </a:t>
            </a:r>
            <a:r>
              <a:rPr lang="cs-CZ" dirty="0"/>
              <a:t>procesů truchlení</a:t>
            </a:r>
          </a:p>
          <a:p>
            <a:r>
              <a:rPr lang="cs-CZ" i="1" dirty="0" err="1"/>
              <a:t>Recognize</a:t>
            </a:r>
            <a:r>
              <a:rPr lang="cs-CZ" i="1" dirty="0"/>
              <a:t> </a:t>
            </a:r>
            <a:r>
              <a:rPr lang="cs-CZ" dirty="0"/>
              <a:t>– uznat realitu ztráty</a:t>
            </a:r>
            <a:endParaRPr lang="cs-CZ" i="1" dirty="0"/>
          </a:p>
          <a:p>
            <a:r>
              <a:rPr lang="cs-CZ" i="1" dirty="0" err="1"/>
              <a:t>React</a:t>
            </a:r>
            <a:r>
              <a:rPr lang="cs-CZ" i="1" dirty="0"/>
              <a:t> – </a:t>
            </a:r>
            <a:r>
              <a:rPr lang="cs-CZ" dirty="0"/>
              <a:t>reagovat na oddělení od objektu, prožívat bolest zármutku</a:t>
            </a:r>
          </a:p>
          <a:p>
            <a:r>
              <a:rPr lang="cs-CZ" i="1" dirty="0" err="1"/>
              <a:t>Recolled</a:t>
            </a:r>
            <a:r>
              <a:rPr lang="cs-CZ" i="1" dirty="0"/>
              <a:t> and </a:t>
            </a:r>
            <a:r>
              <a:rPr lang="cs-CZ" i="1" dirty="0" err="1"/>
              <a:t>reexperience</a:t>
            </a:r>
            <a:r>
              <a:rPr lang="cs-CZ" i="1" dirty="0"/>
              <a:t> </a:t>
            </a:r>
            <a:r>
              <a:rPr lang="cs-CZ" dirty="0"/>
              <a:t>– vzpomínat na ztracený objekt, a opět prožívat vztah k němu</a:t>
            </a:r>
            <a:endParaRPr lang="cs-CZ" i="1" dirty="0"/>
          </a:p>
          <a:p>
            <a:r>
              <a:rPr lang="cs-CZ" i="1" dirty="0" err="1"/>
              <a:t>Relinquish</a:t>
            </a:r>
            <a:r>
              <a:rPr lang="cs-CZ" i="1" dirty="0"/>
              <a:t> </a:t>
            </a:r>
            <a:r>
              <a:rPr lang="cs-CZ" dirty="0"/>
              <a:t>– vzdát se starých vazeb k objektu a starého světa</a:t>
            </a:r>
            <a:endParaRPr lang="cs-CZ" i="1" dirty="0"/>
          </a:p>
          <a:p>
            <a:r>
              <a:rPr lang="cs-CZ" i="1" dirty="0" err="1"/>
              <a:t>Readjust</a:t>
            </a:r>
            <a:r>
              <a:rPr lang="cs-CZ" i="1" dirty="0"/>
              <a:t> – </a:t>
            </a:r>
            <a:r>
              <a:rPr lang="cs-CZ" dirty="0"/>
              <a:t>vytvořit si nový vztah ke ztracenému objektu, osvojit si nové způsoby bytí, vtvořit si novou identitu</a:t>
            </a:r>
          </a:p>
          <a:p>
            <a:r>
              <a:rPr lang="cs-CZ" i="1" dirty="0" err="1"/>
              <a:t>Reinvest</a:t>
            </a:r>
            <a:r>
              <a:rPr lang="cs-CZ" i="1" dirty="0"/>
              <a:t> – emoc</a:t>
            </a:r>
            <a:r>
              <a:rPr lang="cs-CZ" dirty="0"/>
              <a:t>ionálně investovat do nových vztahů</a:t>
            </a:r>
          </a:p>
        </p:txBody>
      </p:sp>
    </p:spTree>
    <p:extLst>
      <p:ext uri="{BB962C8B-B14F-4D97-AF65-F5344CB8AC3E}">
        <p14:creationId xmlns:p14="http://schemas.microsoft.com/office/powerpoint/2010/main" val="160597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21412D-BD9B-4CB1-A814-7057ADDD9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pro komunikaci s pozůstalými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A5AFAE-6E81-45B2-9AD2-7B0F8DF63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Zajistit klidné prostředí pro rozhovor s pozůstalými (nesdělovat informace ve stoje, na chodbě!)</a:t>
            </a:r>
          </a:p>
          <a:p>
            <a:r>
              <a:rPr lang="cs-CZ" dirty="0"/>
              <a:t>Vyhradit si dostatek času pro rozhovor</a:t>
            </a:r>
          </a:p>
          <a:p>
            <a:r>
              <a:rPr lang="cs-CZ" dirty="0"/>
              <a:t>Zachovat všechny společenské rituály (představit se, posadit se spolu, vyjádřit pozůstalým lítost)</a:t>
            </a:r>
          </a:p>
          <a:p>
            <a:r>
              <a:rPr lang="cs-CZ" dirty="0"/>
              <a:t>Při rozhovoru se vyjadřovat věcně </a:t>
            </a:r>
            <a:r>
              <a:rPr lang="cs-CZ" i="1" dirty="0"/>
              <a:t>(zemřel, smrt), </a:t>
            </a:r>
            <a:r>
              <a:rPr lang="cs-CZ" dirty="0"/>
              <a:t>nesnažit se o zmírňující opisy </a:t>
            </a:r>
            <a:r>
              <a:rPr lang="cs-CZ" i="1" dirty="0"/>
              <a:t>(stalo se to)</a:t>
            </a:r>
          </a:p>
          <a:p>
            <a:r>
              <a:rPr lang="cs-CZ" dirty="0"/>
              <a:t>Popsat okolnosti úmrtí, a používat slova, která jsou pro pozůstalé úlevná </a:t>
            </a:r>
            <a:r>
              <a:rPr lang="cs-CZ" i="1" dirty="0"/>
              <a:t>(netrpěl, umřel ve spánku)</a:t>
            </a:r>
          </a:p>
          <a:p>
            <a:r>
              <a:rPr lang="cs-CZ" dirty="0"/>
              <a:t>Být citlivý, trpělivý</a:t>
            </a:r>
          </a:p>
        </p:txBody>
      </p:sp>
    </p:spTree>
    <p:extLst>
      <p:ext uri="{BB962C8B-B14F-4D97-AF65-F5344CB8AC3E}">
        <p14:creationId xmlns:p14="http://schemas.microsoft.com/office/powerpoint/2010/main" val="1074061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6B36C5-11BA-4596-9D97-37A1BA7A1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pro komunikaci s pozůstalými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7FE914-E314-48AF-98FA-BCEE60022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Naslouchat pocitům pozůstalých, jejich vzpomínkám</a:t>
            </a:r>
          </a:p>
          <a:p>
            <a:r>
              <a:rPr lang="cs-CZ" dirty="0"/>
              <a:t>Nedávat zbytečné rady </a:t>
            </a:r>
            <a:r>
              <a:rPr lang="cs-CZ" i="1" dirty="0"/>
              <a:t>(máte pro koho žít), </a:t>
            </a:r>
            <a:r>
              <a:rPr lang="cs-CZ" dirty="0"/>
              <a:t>vyhýbat se frázím </a:t>
            </a:r>
            <a:r>
              <a:rPr lang="cs-CZ" i="1" dirty="0"/>
              <a:t>(to chce čas)</a:t>
            </a:r>
          </a:p>
          <a:p>
            <a:r>
              <a:rPr lang="cs-CZ" dirty="0"/>
              <a:t>Nebránit pláči</a:t>
            </a:r>
          </a:p>
          <a:p>
            <a:r>
              <a:rPr lang="cs-CZ" dirty="0"/>
              <a:t>Nepřerušovat pozůstalé v jejich sdělení</a:t>
            </a:r>
          </a:p>
          <a:p>
            <a:r>
              <a:rPr lang="cs-CZ" dirty="0"/>
              <a:t>Dovolit, aby ticho bylo součástí konverzace</a:t>
            </a:r>
          </a:p>
          <a:p>
            <a:r>
              <a:rPr lang="cs-CZ" dirty="0"/>
              <a:t>Seznámit příbuzné se všemi formalitami, které budou následovat, poskytnout informační text</a:t>
            </a:r>
          </a:p>
          <a:p>
            <a:r>
              <a:rPr lang="cs-CZ" dirty="0"/>
              <a:t>Poskytnout dostupné zdroje pomoci a podpory</a:t>
            </a:r>
          </a:p>
        </p:txBody>
      </p:sp>
    </p:spTree>
    <p:extLst>
      <p:ext uri="{BB962C8B-B14F-4D97-AF65-F5344CB8AC3E}">
        <p14:creationId xmlns:p14="http://schemas.microsoft.com/office/powerpoint/2010/main" val="3103622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130BEE-CB20-4298-A47B-E5FDD89CB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 Paliativní péče v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ECC59F-99E2-409D-8E76-E96C048BD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ČR kolem 80% všech úmrtí ve věku nad 65 let</a:t>
            </a:r>
          </a:p>
          <a:p>
            <a:r>
              <a:rPr lang="cs-CZ" dirty="0"/>
              <a:t>Senioři tvoří největší část klientů paliativní péče</a:t>
            </a:r>
          </a:p>
          <a:p>
            <a:endParaRPr lang="cs-CZ" dirty="0"/>
          </a:p>
          <a:p>
            <a:r>
              <a:rPr lang="cs-CZ" dirty="0"/>
              <a:t>2007 Standardy hospicové paliativní péče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Dělení paliativní péče:</a:t>
            </a:r>
          </a:p>
          <a:p>
            <a:r>
              <a:rPr lang="cs-CZ" dirty="0"/>
              <a:t>Obecná paliativní péče</a:t>
            </a:r>
          </a:p>
          <a:p>
            <a:r>
              <a:rPr lang="cs-CZ" dirty="0"/>
              <a:t>Specializovaná </a:t>
            </a:r>
            <a:r>
              <a:rPr lang="cs-CZ" dirty="0" err="1"/>
              <a:t>p.p</a:t>
            </a:r>
            <a:r>
              <a:rPr lang="cs-CZ" dirty="0"/>
              <a:t>. (interdisciplinární péče)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2526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E6E7CD-FC6E-4227-B6D1-9A17F02B8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specializované paliativní péče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2C16E4-2419-487A-8B1E-51AF1B394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Zařízení domácí </a:t>
            </a:r>
            <a:r>
              <a:rPr lang="cs-CZ" dirty="0" err="1"/>
              <a:t>p.p</a:t>
            </a:r>
            <a:r>
              <a:rPr lang="cs-CZ" dirty="0"/>
              <a:t>. (domácí či mobilní hospic) – specializovaná péče v domácím prostředí formou návštěv lékaře-specialisty, sester (režim 24/7), garantuje vybavení pomůckami (polohovací lůžko, kyslík,..)</a:t>
            </a:r>
          </a:p>
          <a:p>
            <a:r>
              <a:rPr lang="cs-CZ" dirty="0"/>
              <a:t>Hospic – samostatně stojící lůžkové zařízení pro pacienty v </a:t>
            </a:r>
            <a:r>
              <a:rPr lang="cs-CZ" dirty="0" err="1"/>
              <a:t>preterminální</a:t>
            </a:r>
            <a:r>
              <a:rPr lang="cs-CZ" dirty="0"/>
              <a:t> a terminální fázi nevyléčitelného onemocnění, obvyklá doba pobytu 3 – 4 týdny, důraz na individuální potřeby „</a:t>
            </a:r>
            <a:r>
              <a:rPr lang="cs-CZ" i="1" dirty="0"/>
              <a:t>úcta k člověku jako jedinečné a neopakovatelné bytosti“</a:t>
            </a:r>
          </a:p>
          <a:p>
            <a:r>
              <a:rPr lang="cs-CZ" dirty="0"/>
              <a:t>Specializovaná paliativní péče ve zdravotnických zařízeních</a:t>
            </a:r>
          </a:p>
          <a:p>
            <a:r>
              <a:rPr lang="cs-CZ" dirty="0"/>
              <a:t>Specializované ambulance paliativní péče</a:t>
            </a:r>
          </a:p>
          <a:p>
            <a:r>
              <a:rPr lang="cs-CZ" dirty="0"/>
              <a:t>Denní stacionář paliativní péče (edukační, relaxační aktivity pro pacienty, kteří žijí doma)</a:t>
            </a:r>
          </a:p>
          <a:p>
            <a:r>
              <a:rPr lang="cs-CZ" dirty="0"/>
              <a:t>Zvláštní zařízení specializované paliativní péče (poradny, tísňové linky pro určité diagnostické skupiny)</a:t>
            </a:r>
          </a:p>
        </p:txBody>
      </p:sp>
    </p:spTree>
    <p:extLst>
      <p:ext uri="{BB962C8B-B14F-4D97-AF65-F5344CB8AC3E}">
        <p14:creationId xmlns:p14="http://schemas.microsoft.com/office/powerpoint/2010/main" val="3584198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CB321-B064-4CD9-940F-A4CCB0565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7011ABB6-8D80-43F5-ABF7-56E0531FD1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906" y="2464564"/>
            <a:ext cx="5494249" cy="2802066"/>
          </a:xfrm>
        </p:spPr>
      </p:pic>
    </p:spTree>
    <p:extLst>
      <p:ext uri="{BB962C8B-B14F-4D97-AF65-F5344CB8AC3E}">
        <p14:creationId xmlns:p14="http://schemas.microsoft.com/office/powerpoint/2010/main" val="167914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116D70-1531-4CBD-BBD0-31A95363E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pro komunikaci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4B5897-B818-4E66-8EC3-4C8EDA970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Komunikace s umírajícími – jedno z nejnáročnějších témat komunikace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Význam:</a:t>
            </a:r>
          </a:p>
          <a:p>
            <a:r>
              <a:rPr lang="cs-CZ" dirty="0"/>
              <a:t>pozitivně přispívá ke kvalitě života v terminálním stadiu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Aby zdravotníci mohli porozumět umírajícím pacientům, jejich rodinám, měli by si ujasnit vlastní pohled na existencionální otázky smrti a utrpění.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121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2EDC3-62BA-42DF-A23A-A1ED23691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pro komunikaci s pacienty trpícími bolestí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BFD94D-BE8C-49B4-8FDF-88AC53A3B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 bolestí se sestra setkává denně</a:t>
            </a:r>
          </a:p>
          <a:p>
            <a:r>
              <a:rPr lang="cs-CZ" dirty="0"/>
              <a:t>Člověk trpící bolestí si zaslouží obzvláště citlivý přístup bolest je hluboce osobní zkušenost a musí být jako taková akceptována a respektována ošetřujícím personálem</a:t>
            </a:r>
          </a:p>
          <a:p>
            <a:r>
              <a:rPr lang="cs-CZ" dirty="0"/>
              <a:t>Být pozorná k projevům bolesti u pacienta</a:t>
            </a:r>
          </a:p>
          <a:p>
            <a:r>
              <a:rPr lang="cs-CZ" dirty="0"/>
              <a:t>Akceptovat neverbální projevy bolesti u pacienta </a:t>
            </a:r>
          </a:p>
          <a:p>
            <a:r>
              <a:rPr lang="cs-CZ" dirty="0"/>
              <a:t>Nepospíchat, když pacient sděluje, co, jak a kde ho bolí</a:t>
            </a:r>
          </a:p>
          <a:p>
            <a:r>
              <a:rPr lang="cs-CZ" dirty="0"/>
              <a:t>Nebagatelizovat </a:t>
            </a:r>
            <a:r>
              <a:rPr lang="cs-CZ" i="1" dirty="0"/>
              <a:t>(„to vás nemůže tak bolet!?“, „to noc není“)</a:t>
            </a:r>
          </a:p>
          <a:p>
            <a:r>
              <a:rPr lang="cs-CZ" dirty="0"/>
              <a:t>Projevovat empatii</a:t>
            </a:r>
          </a:p>
        </p:txBody>
      </p:sp>
    </p:spTree>
    <p:extLst>
      <p:ext uri="{BB962C8B-B14F-4D97-AF65-F5344CB8AC3E}">
        <p14:creationId xmlns:p14="http://schemas.microsoft.com/office/powerpoint/2010/main" val="2033069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087E3B-AACB-4D36-AB35-37EEAB349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pro komunikaci s pacienty trpícími bolestí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1294E5-54F3-4085-8953-1A95D4143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Pacienta informovat před každým bolestivým zásahem, že to bude bolet, jak to bude bolet, jak dlouho to bude bolet</a:t>
            </a:r>
          </a:p>
          <a:p>
            <a:r>
              <a:rPr lang="cs-CZ" dirty="0"/>
              <a:t>Být v úzkém kontaktu s pacientem, aby věděl, že pomoc je na blízku</a:t>
            </a:r>
          </a:p>
          <a:p>
            <a:r>
              <a:rPr lang="cs-CZ" dirty="0"/>
              <a:t>Posilovat vlastní aktivitu a iniciativu pacienta v boji s bolestí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408D140-330E-42D6-8B62-0876AE49C4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762" y="4377268"/>
            <a:ext cx="2733675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889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C3F87E-DED5-4C79-A538-F4E62B2E7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Aktivity v rámci práce sestry s pacienty trpícími bolestí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B479F3-EC0E-417A-B530-2398F0A34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Podávání léků proti bolesti</a:t>
            </a:r>
          </a:p>
          <a:p>
            <a:r>
              <a:rPr lang="cs-CZ" dirty="0"/>
              <a:t>Rozhovory s pacientem o bolesti</a:t>
            </a:r>
          </a:p>
          <a:p>
            <a:r>
              <a:rPr lang="cs-CZ" dirty="0"/>
              <a:t>Přiměřená aktivizace pacienta, odpoutání od bolesti</a:t>
            </a:r>
          </a:p>
          <a:p>
            <a:r>
              <a:rPr lang="cs-CZ" dirty="0"/>
              <a:t>Poskytování účasti při bolesti</a:t>
            </a:r>
          </a:p>
          <a:p>
            <a:r>
              <a:rPr lang="cs-CZ" dirty="0"/>
              <a:t>Pomoc při zvládání strachu a úzkosti</a:t>
            </a:r>
          </a:p>
          <a:p>
            <a:r>
              <a:rPr lang="cs-CZ" dirty="0"/>
              <a:t>Respektování pacientových metod úlevy</a:t>
            </a:r>
          </a:p>
          <a:p>
            <a:r>
              <a:rPr lang="cs-CZ" dirty="0"/>
              <a:t>Pomoc při relaxačních metodách</a:t>
            </a:r>
          </a:p>
          <a:p>
            <a:r>
              <a:rPr lang="cs-CZ" dirty="0"/>
              <a:t>Sledování verbálních a neverbálních projevů souvisejících s bolestí</a:t>
            </a:r>
          </a:p>
          <a:p>
            <a:r>
              <a:rPr lang="cs-CZ" dirty="0"/>
              <a:t>Zabezpečení kontaktu s nejbližšími</a:t>
            </a:r>
          </a:p>
          <a:p>
            <a:r>
              <a:rPr lang="cs-CZ" dirty="0"/>
              <a:t>Vypracování plánu na sledování bolesti, poučení pacienta o vedení deníku bolesti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46AEC88-7FBD-45A5-AC57-EB76A5BDE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8478" y="1375361"/>
            <a:ext cx="260985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576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AE320-B4A1-4B07-B26F-EEE6BCF07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pro komunikaci s vážně nemocnými pacienty a umírajícími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7A59C7-655A-4EB9-B70E-7650EAEBB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Čtyři formy vědomého kontextu v souvislosti s typy vzájemné komunikace mezi zdravotnickými pracovníky, příbuznými a osobou, která umírá (Bártlová, Jobánková, 2006):</a:t>
            </a:r>
          </a:p>
          <a:p>
            <a:r>
              <a:rPr lang="cs-CZ" dirty="0"/>
              <a:t>uzavřené uvědomění (P/K nemá tušení, personál je </a:t>
            </a:r>
            <a:r>
              <a:rPr lang="cs-CZ" dirty="0" err="1"/>
              <a:t>uvědoměn</a:t>
            </a:r>
            <a:r>
              <a:rPr lang="cs-CZ" dirty="0"/>
              <a:t>)</a:t>
            </a:r>
          </a:p>
          <a:p>
            <a:r>
              <a:rPr lang="cs-CZ" dirty="0"/>
              <a:t>podezíravé uvědomění (na P/K doléhá podezření, že bude muset zemřít, aniž by o tom byl personálem zevrubně informován)</a:t>
            </a:r>
          </a:p>
          <a:p>
            <a:r>
              <a:rPr lang="cs-CZ" dirty="0"/>
              <a:t>uvědomění oboustranného klamání (všichni zúčastnění interakce vědí o stavu, aniž by to však vzájemně přiznali)</a:t>
            </a:r>
          </a:p>
          <a:p>
            <a:r>
              <a:rPr lang="cs-CZ" dirty="0"/>
              <a:t>otevřené uvědomění – pacient i personál znají skutečný stav, realisticky ho vyhodnocují a vědomosti si vzájemně předávají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1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46521A-DB89-4445-AA16-47C3D9A05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Psychosociální aspekty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4AE3DB-0BDD-4130-9313-8F19995C9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Proces umírání – bolestivá kapitola lidského života</a:t>
            </a:r>
          </a:p>
          <a:p>
            <a:r>
              <a:rPr lang="cs-CZ" dirty="0"/>
              <a:t>Těžce nemocný pacient prožívá lítost nad svým neutěšeným zdravotním stavem</a:t>
            </a:r>
          </a:p>
          <a:p>
            <a:r>
              <a:rPr lang="cs-CZ" dirty="0"/>
              <a:t>Postupně se musí vyrovnávat s celou řadou ztrát a s faktem, že se dny jeho života blíží ke konci</a:t>
            </a:r>
          </a:p>
          <a:p>
            <a:r>
              <a:rPr lang="cs-CZ" dirty="0"/>
              <a:t>stavy smutku, </a:t>
            </a:r>
            <a:r>
              <a:rPr lang="cs-CZ" dirty="0" err="1"/>
              <a:t>rozlady</a:t>
            </a:r>
            <a:r>
              <a:rPr lang="cs-CZ" dirty="0"/>
              <a:t>, deprese, zoufání střídá různě dlouhé období naděje, radosti</a:t>
            </a:r>
          </a:p>
          <a:p>
            <a:r>
              <a:rPr lang="cs-CZ" dirty="0"/>
              <a:t>Někteří pacienti velice trpí, jiní chtějí prožít poslední chvíle radostně</a:t>
            </a:r>
          </a:p>
          <a:p>
            <a:r>
              <a:rPr lang="cs-CZ" dirty="0"/>
              <a:t>OBECNĚ PLATÍ, ŽE ČAS UMÍRÁNÍ JE PRO VŠECHNY ZÚČATNĚNÉ ČASEM KRIZE, KDE DOMINUJÍ POCITY STRACHU A NEJSITOTY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4837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693B62-A5F9-49CF-80DC-E6A114980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Psychosociální aspekty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CC839F-EE05-4F59-9963-E7323BA8D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Nejčastější strach ze smrti (</a:t>
            </a:r>
            <a:r>
              <a:rPr lang="cs-CZ" dirty="0" err="1"/>
              <a:t>thanatofobie</a:t>
            </a:r>
            <a:r>
              <a:rPr lang="cs-CZ" dirty="0"/>
              <a:t>), z utrpení, bolesti nebo samoty</a:t>
            </a:r>
          </a:p>
          <a:p>
            <a:pPr marL="0" indent="0">
              <a:buNone/>
            </a:pPr>
            <a:r>
              <a:rPr lang="cs-CZ" dirty="0"/>
              <a:t>Strach se projevuje řadou typických příznaků, a to jak v oblasti fyzické, psychické, tak sociální</a:t>
            </a:r>
          </a:p>
          <a:p>
            <a:pPr marL="0" indent="0">
              <a:buNone/>
            </a:pPr>
            <a:r>
              <a:rPr lang="cs-CZ" dirty="0"/>
              <a:t>Fáze vyrovnávání se s těžkou nemocí (E.-</a:t>
            </a:r>
            <a:r>
              <a:rPr lang="cs-CZ" dirty="0" err="1"/>
              <a:t>Kubler</a:t>
            </a:r>
            <a:r>
              <a:rPr lang="cs-CZ" dirty="0"/>
              <a:t> Rossová), fáze „procesu“ umírání:</a:t>
            </a:r>
          </a:p>
          <a:p>
            <a:pPr marL="514350" indent="-514350">
              <a:buAutoNum type="arabicPeriod"/>
            </a:pPr>
            <a:r>
              <a:rPr lang="cs-CZ" dirty="0"/>
              <a:t>šok</a:t>
            </a:r>
          </a:p>
          <a:p>
            <a:pPr marL="514350" indent="-514350">
              <a:buAutoNum type="arabicPeriod"/>
            </a:pPr>
            <a:r>
              <a:rPr lang="cs-CZ" dirty="0"/>
              <a:t>agrese, hněv, vzpoura</a:t>
            </a:r>
          </a:p>
          <a:p>
            <a:pPr marL="514350" indent="-514350">
              <a:buAutoNum type="arabicPeriod"/>
            </a:pPr>
            <a:r>
              <a:rPr lang="cs-CZ" dirty="0"/>
              <a:t>smlouvání, vyjednávání</a:t>
            </a:r>
          </a:p>
          <a:p>
            <a:pPr marL="514350" indent="-514350">
              <a:buAutoNum type="arabicPeriod"/>
            </a:pPr>
            <a:r>
              <a:rPr lang="cs-CZ" dirty="0"/>
              <a:t>fáze deprese a smutku</a:t>
            </a:r>
          </a:p>
          <a:p>
            <a:pPr marL="514350" indent="-514350">
              <a:buAutoNum type="arabicPeriod"/>
            </a:pPr>
            <a:r>
              <a:rPr lang="cs-CZ" dirty="0"/>
              <a:t>přijetí, smíření</a:t>
            </a:r>
          </a:p>
          <a:p>
            <a:pPr marL="0" indent="0">
              <a:buNone/>
            </a:pPr>
            <a:r>
              <a:rPr lang="cs-CZ" dirty="0"/>
              <a:t>Těmito fázemi neprochází jen pacient, ale i jeho nejbližší</a:t>
            </a:r>
          </a:p>
          <a:p>
            <a:pPr marL="0" indent="0">
              <a:buNone/>
            </a:pPr>
            <a:r>
              <a:rPr lang="cs-CZ" dirty="0"/>
              <a:t>Fáze nemusí zachovat uvedený sled</a:t>
            </a:r>
          </a:p>
        </p:txBody>
      </p:sp>
    </p:spTree>
    <p:extLst>
      <p:ext uri="{BB962C8B-B14F-4D97-AF65-F5344CB8AC3E}">
        <p14:creationId xmlns:p14="http://schemas.microsoft.com/office/powerpoint/2010/main" val="2353556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51CC1-B9B7-4CDA-9F3A-8B038BA00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Psychosociální aspekty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DE613D-FD76-426B-B945-D1346A532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Smíření a vyrovnání se se smrtí (přijetí nevyhnutelného) je pouze jedna z variant</a:t>
            </a:r>
          </a:p>
          <a:p>
            <a:pPr marL="0" indent="0">
              <a:buNone/>
            </a:pPr>
            <a:r>
              <a:rPr lang="cs-CZ" dirty="0"/>
              <a:t>Bouchal (1993) uvádí další reakce:</a:t>
            </a:r>
          </a:p>
          <a:p>
            <a:r>
              <a:rPr lang="cs-CZ" dirty="0"/>
              <a:t>pasivní rezignace (netečnost, nezájem)</a:t>
            </a:r>
          </a:p>
          <a:p>
            <a:r>
              <a:rPr lang="cs-CZ" dirty="0"/>
              <a:t>únik od vzpomínek, jaké to bylo kdysi</a:t>
            </a:r>
          </a:p>
          <a:p>
            <a:r>
              <a:rPr lang="cs-CZ" dirty="0"/>
              <a:t>únik do fantazie a úvah o </a:t>
            </a:r>
            <a:r>
              <a:rPr lang="cs-CZ" dirty="0" err="1"/>
              <a:t>nesmrtenosti</a:t>
            </a:r>
            <a:endParaRPr lang="cs-CZ" dirty="0"/>
          </a:p>
          <a:p>
            <a:r>
              <a:rPr lang="cs-CZ" dirty="0"/>
              <a:t>pozitivní kompenzace – snaha o dokončení rozdělaného díla</a:t>
            </a:r>
          </a:p>
          <a:p>
            <a:r>
              <a:rPr lang="cs-CZ" dirty="0"/>
              <a:t>negativní kompenzace – propadnutí alkoholu, drogám, přejídání se</a:t>
            </a:r>
          </a:p>
          <a:p>
            <a:pPr marL="0" indent="0">
              <a:buNone/>
            </a:pPr>
            <a:r>
              <a:rPr lang="cs-CZ" dirty="0"/>
              <a:t>Klidnému umírání a akceptaci smrti z psychologického hlediska často brání pocit osamělosti a opuštěnosti, a také „boj“ pacienta o život, kdy na smrt není připraven, neakceptuje ji a se svými nejbližšími se nerozloučil (Křivohlavý, 2002)</a:t>
            </a:r>
          </a:p>
        </p:txBody>
      </p:sp>
    </p:spTree>
    <p:extLst>
      <p:ext uri="{BB962C8B-B14F-4D97-AF65-F5344CB8AC3E}">
        <p14:creationId xmlns:p14="http://schemas.microsoft.com/office/powerpoint/2010/main" val="22068982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1353</Words>
  <Application>Microsoft Office PowerPoint</Application>
  <PresentationFormat>Širokoúhlá obrazovka</PresentationFormat>
  <Paragraphs>133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Komunikace s vážně nemocnými a s umírajícími pacienty Paliativní péče v ČR</vt:lpstr>
      <vt:lpstr>Doporučení pro komunikaci </vt:lpstr>
      <vt:lpstr>Doporučení pro komunikaci s pacienty trpícími bolestí</vt:lpstr>
      <vt:lpstr>Doporučení pro komunikaci s pacienty trpícími bolestí</vt:lpstr>
      <vt:lpstr>Aktivity v rámci práce sestry s pacienty trpícími bolestí</vt:lpstr>
      <vt:lpstr>Doporučení pro komunikaci s vážně nemocnými pacienty a umírajícími </vt:lpstr>
      <vt:lpstr>Psychosociální aspekty</vt:lpstr>
      <vt:lpstr>Psychosociální aspekty</vt:lpstr>
      <vt:lpstr>Psychosociální aspekty</vt:lpstr>
      <vt:lpstr>Doporučení pro komunikaci </vt:lpstr>
      <vt:lpstr>Doporučení pro komunikaci </vt:lpstr>
      <vt:lpstr>Doporučení pro komunikaci s pozůstalými</vt:lpstr>
      <vt:lpstr>Doporučení pro komunikaci s pozůstalými</vt:lpstr>
      <vt:lpstr>Doporučení pro komunikaci s pozůstalými</vt:lpstr>
      <vt:lpstr>Doporučení pro komunikaci s pozůstalými</vt:lpstr>
      <vt:lpstr>Doporučení pro komunikaci s pozůstalými</vt:lpstr>
      <vt:lpstr>Koncept Paliativní péče v ČR</vt:lpstr>
      <vt:lpstr>Formy specializované paliativní péče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s vážně nemocnými pacienty a s umírajícími</dc:title>
  <dc:creator>Školoudová Markéta</dc:creator>
  <cp:lastModifiedBy>Školoudová Markéta</cp:lastModifiedBy>
  <cp:revision>17</cp:revision>
  <dcterms:created xsi:type="dcterms:W3CDTF">2020-12-14T10:28:45Z</dcterms:created>
  <dcterms:modified xsi:type="dcterms:W3CDTF">2020-12-14T12:13:16Z</dcterms:modified>
</cp:coreProperties>
</file>