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8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0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326" r:id="rId67"/>
    <p:sldId id="327" r:id="rId68"/>
    <p:sldId id="328" r:id="rId69"/>
    <p:sldId id="329" r:id="rId70"/>
    <p:sldId id="330" r:id="rId71"/>
    <p:sldId id="331" r:id="rId72"/>
    <p:sldId id="332" r:id="rId73"/>
    <p:sldId id="333" r:id="rId74"/>
    <p:sldId id="334" r:id="rId75"/>
    <p:sldId id="335" r:id="rId76"/>
    <p:sldId id="336" r:id="rId7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57" d="100"/>
          <a:sy n="157" d="100"/>
        </p:scale>
        <p:origin x="1900" y="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1ADF5C-C95D-4DE1-BC33-BE18B39AF518}" type="datetimeFigureOut">
              <a:rPr lang="cs-CZ" smtClean="0"/>
              <a:t>16.12.2020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9D5694-87B2-4905-98DF-ED7D92EBD42F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D5694-87B2-4905-98DF-ED7D92EBD42F}" type="slidenum">
              <a:rPr lang="cs-CZ" smtClean="0"/>
              <a:t>30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4FEAD-DAEC-45B3-8113-7B74529D26FD}" type="datetimeFigureOut">
              <a:rPr lang="cs-CZ" smtClean="0"/>
              <a:t>16.12.2020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E2014-B29F-45EE-92EC-F390A2C9C9B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4FEAD-DAEC-45B3-8113-7B74529D26FD}" type="datetimeFigureOut">
              <a:rPr lang="cs-CZ" smtClean="0"/>
              <a:t>16.12.2020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E2014-B29F-45EE-92EC-F390A2C9C9B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4FEAD-DAEC-45B3-8113-7B74529D26FD}" type="datetimeFigureOut">
              <a:rPr lang="cs-CZ" smtClean="0"/>
              <a:t>16.12.2020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E2014-B29F-45EE-92EC-F390A2C9C9B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4FEAD-DAEC-45B3-8113-7B74529D26FD}" type="datetimeFigureOut">
              <a:rPr lang="cs-CZ" smtClean="0"/>
              <a:t>16.12.2020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E2014-B29F-45EE-92EC-F390A2C9C9B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4FEAD-DAEC-45B3-8113-7B74529D26FD}" type="datetimeFigureOut">
              <a:rPr lang="cs-CZ" smtClean="0"/>
              <a:t>16.12.2020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E2014-B29F-45EE-92EC-F390A2C9C9B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4FEAD-DAEC-45B3-8113-7B74529D26FD}" type="datetimeFigureOut">
              <a:rPr lang="cs-CZ" smtClean="0"/>
              <a:t>16.12.2020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E2014-B29F-45EE-92EC-F390A2C9C9B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4FEAD-DAEC-45B3-8113-7B74529D26FD}" type="datetimeFigureOut">
              <a:rPr lang="cs-CZ" smtClean="0"/>
              <a:t>16.12.2020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E2014-B29F-45EE-92EC-F390A2C9C9B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4FEAD-DAEC-45B3-8113-7B74529D26FD}" type="datetimeFigureOut">
              <a:rPr lang="cs-CZ" smtClean="0"/>
              <a:t>16.12.2020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E2014-B29F-45EE-92EC-F390A2C9C9B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4FEAD-DAEC-45B3-8113-7B74529D26FD}" type="datetimeFigureOut">
              <a:rPr lang="cs-CZ" smtClean="0"/>
              <a:t>16.12.2020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E2014-B29F-45EE-92EC-F390A2C9C9B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4FEAD-DAEC-45B3-8113-7B74529D26FD}" type="datetimeFigureOut">
              <a:rPr lang="cs-CZ" smtClean="0"/>
              <a:t>16.12.2020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E2014-B29F-45EE-92EC-F390A2C9C9B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4FEAD-DAEC-45B3-8113-7B74529D26FD}" type="datetimeFigureOut">
              <a:rPr lang="cs-CZ" smtClean="0"/>
              <a:t>16.12.2020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E2014-B29F-45EE-92EC-F390A2C9C9B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4FEAD-DAEC-45B3-8113-7B74529D26FD}" type="datetimeFigureOut">
              <a:rPr lang="cs-CZ" smtClean="0"/>
              <a:t>16.12.2020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E2014-B29F-45EE-92EC-F390A2C9C9B2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wmf"/><Relationship Id="rId4" Type="http://schemas.openxmlformats.org/officeDocument/2006/relationships/image" Target="../media/image33.w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w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V&#283;ra\Documents\Prezentace_2011\proses%20persalinan.flv.avi" TargetMode="Externa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w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OPERACE V GYNEKOLOGII A PORODNICTVÍ Z HLEDISKA PRÁCE PERIOPERAČNÍ SESTRY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100085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POVINNOSTI PERIOPERAČNÍ SESTRY</a:t>
            </a:r>
          </a:p>
        </p:txBody>
      </p:sp>
      <p:sp>
        <p:nvSpPr>
          <p:cNvPr id="4" name="Obdélník 3"/>
          <p:cNvSpPr/>
          <p:nvPr/>
        </p:nvSpPr>
        <p:spPr>
          <a:xfrm>
            <a:off x="2286000" y="1388442"/>
            <a:ext cx="4572000" cy="31944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endParaRPr lang="cs-CZ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Char char="q"/>
              <a:defRPr/>
            </a:pPr>
            <a:r>
              <a:rPr lang="cs-CZ" sz="1400" dirty="0"/>
              <a:t>příjem pacientky na OS, kontrola totožnosti a dokumentace,PBP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  <a:defRPr/>
            </a:pPr>
            <a:r>
              <a:rPr lang="cs-CZ" sz="1400" dirty="0"/>
              <a:t>pohovor s pacientkou, edukace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  <a:defRPr/>
            </a:pPr>
            <a:r>
              <a:rPr lang="cs-CZ" sz="1400" dirty="0"/>
              <a:t>uložení pacientky na operační stůl, prevence dekubitů, kontrola </a:t>
            </a:r>
            <a:r>
              <a:rPr lang="cs-CZ" sz="1400" dirty="0" err="1"/>
              <a:t>abduce</a:t>
            </a:r>
            <a:r>
              <a:rPr lang="cs-CZ" sz="1400" dirty="0"/>
              <a:t> DK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  <a:defRPr/>
            </a:pPr>
            <a:r>
              <a:rPr lang="cs-CZ" sz="1400" dirty="0"/>
              <a:t>umístění neutrální elektrody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  <a:defRPr/>
            </a:pPr>
            <a:r>
              <a:rPr lang="cs-CZ" sz="1400" dirty="0"/>
              <a:t>zavedení </a:t>
            </a:r>
            <a:r>
              <a:rPr lang="cs-CZ" sz="1400" dirty="0" err="1"/>
              <a:t>Foleyova</a:t>
            </a:r>
            <a:r>
              <a:rPr lang="cs-CZ" sz="1400" dirty="0"/>
              <a:t> </a:t>
            </a:r>
            <a:r>
              <a:rPr lang="cs-CZ" sz="1400" dirty="0" err="1"/>
              <a:t>katetru</a:t>
            </a:r>
            <a:r>
              <a:rPr lang="cs-CZ" sz="1400" dirty="0"/>
              <a:t>, </a:t>
            </a:r>
            <a:r>
              <a:rPr lang="cs-CZ" sz="1400" dirty="0" err="1"/>
              <a:t>event</a:t>
            </a:r>
            <a:r>
              <a:rPr lang="cs-CZ" sz="1400" dirty="0"/>
              <a:t>. výplach pochvy (dle zvyku pracoviště)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  <a:defRPr/>
            </a:pPr>
            <a:r>
              <a:rPr lang="cs-CZ" sz="1400" dirty="0"/>
              <a:t>příprava nástrojů  a materiálu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  <a:defRPr/>
            </a:pPr>
            <a:r>
              <a:rPr lang="cs-CZ" sz="1400" dirty="0"/>
              <a:t>obsluha přístrojů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  <a:defRPr/>
            </a:pPr>
            <a:r>
              <a:rPr lang="cs-CZ" sz="1400" dirty="0"/>
              <a:t>antisepse operačního pole (nechat zaschnout)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  <a:defRPr/>
            </a:pPr>
            <a:r>
              <a:rPr lang="cs-CZ" sz="1400" dirty="0" err="1"/>
              <a:t>zarouškování</a:t>
            </a:r>
            <a:r>
              <a:rPr lang="cs-CZ" sz="1400" dirty="0"/>
              <a:t> pacientky (dle zvyku pracoviště)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  <a:defRPr/>
            </a:pPr>
            <a:r>
              <a:rPr lang="cs-CZ" sz="1400" dirty="0"/>
              <a:t>polohování pacientky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  <a:defRPr/>
            </a:pPr>
            <a:r>
              <a:rPr lang="cs-CZ" sz="1400" dirty="0"/>
              <a:t>instrumentování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  <a:defRPr/>
            </a:pPr>
            <a:r>
              <a:rPr lang="cs-CZ" sz="1400" dirty="0"/>
              <a:t>kontrola nástrojů a břišních roušek před uzavřením DB (zodpovídá instrumentářka)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  <a:defRPr/>
            </a:pPr>
            <a:r>
              <a:rPr lang="cs-CZ" sz="1400" dirty="0"/>
              <a:t>převzetí histologického materiálu od lékaře, jeho fixace v konzervačním roztoku (10%Formalin nebo 4% pufrovaný formalin) v dostatečně velké nádobě (6x až 10x větší objem Formalinu než je objem preparátu), označení štítkem (jméno pacientky,RČ,pojišťovna,název preparátu)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  <a:defRPr/>
            </a:pPr>
            <a:r>
              <a:rPr lang="cs-CZ" sz="1400" dirty="0"/>
              <a:t>ošetření sutury, napojení drénů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  <a:defRPr/>
            </a:pPr>
            <a:r>
              <a:rPr lang="cs-CZ" sz="1400" dirty="0"/>
              <a:t>kontrola rizikových míst pro vznik dekubitů při překládání na vozík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  <a:defRPr/>
            </a:pPr>
            <a:r>
              <a:rPr lang="cs-CZ" sz="1400" dirty="0"/>
              <a:t>přepočítání nástrojů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  <a:defRPr/>
            </a:pPr>
            <a:r>
              <a:rPr lang="cs-CZ" sz="1400" dirty="0"/>
              <a:t>dekontaminace a mytí nástrojů, sterilizace nebo transport na CS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  <a:defRPr/>
            </a:pPr>
            <a:r>
              <a:rPr lang="cs-CZ" sz="1400" dirty="0"/>
              <a:t>dokumentace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sz="1400" dirty="0"/>
              <a:t>		- operační kniha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sz="1400" dirty="0"/>
              <a:t>         	- </a:t>
            </a:r>
            <a:r>
              <a:rPr lang="cs-CZ" sz="1400" dirty="0" err="1"/>
              <a:t>perioperační</a:t>
            </a:r>
            <a:r>
              <a:rPr lang="cs-CZ" sz="1400" dirty="0"/>
              <a:t> průběh, seznam použitých přístrojů vč. operačního stolu (výr.čísla)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sz="1400" dirty="0"/>
              <a:t>		- žádanky na vyšetření biologického materiálu (histologická, mikrobiologická)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MALÉ OPERAČNÍ VÝKONY V GYNEKOLOGII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Malými výkony v gynekologii rozumíme ambulantní výkony nebo výkony s krátkodobou hospitalizací. Řadíme mezi ně výkony v dutině děložní - PC,HSK,UPT,RCUI, dále operační výkony na vulvě.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MEZI MALÉ OPERAČNÍ VÝKONY V GYNEKOLOGII ŘADÍME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b="1" dirty="0"/>
              <a:t>PC – PROBATORNÍ CURRETAGE </a:t>
            </a:r>
            <a:r>
              <a:rPr lang="cs-CZ" dirty="0"/>
              <a:t>- je výkon, jehož smyslem je získat endometrium (děložní sliznici) k histologickému vyšetření a evakuací obsahu dutiny děložní zastavit abnormální děložní krvácení, které není možné zvládnout konzervativně.</a:t>
            </a:r>
          </a:p>
          <a:p>
            <a:pPr>
              <a:defRPr/>
            </a:pPr>
            <a:r>
              <a:rPr lang="cs-CZ" b="1" dirty="0"/>
              <a:t>RCUI – REVISIO CAVI UTERI INSTRUMENTALIS</a:t>
            </a:r>
          </a:p>
          <a:p>
            <a:pPr>
              <a:defRPr/>
            </a:pPr>
            <a:r>
              <a:rPr lang="cs-CZ" b="1" dirty="0"/>
              <a:t>ECUI – EVACUATIO CAVI UTERI INSTRUMENTALIS </a:t>
            </a:r>
            <a:r>
              <a:rPr lang="cs-CZ" dirty="0"/>
              <a:t>- výkony, které se provádějí po spontánních abortech</a:t>
            </a:r>
            <a:endParaRPr lang="cs-CZ" b="1" dirty="0"/>
          </a:p>
          <a:p>
            <a:pPr>
              <a:buNone/>
              <a:defRPr/>
            </a:pPr>
            <a:r>
              <a:rPr lang="cs-CZ" b="1" dirty="0"/>
              <a:t>	UPT (UUT) - UMĚLÉ PŘERUŠENÍ (UKONČENÍ) TĚHOTENSTVÍ</a:t>
            </a:r>
            <a:endParaRPr lang="cs-CZ" dirty="0"/>
          </a:p>
          <a:p>
            <a:pPr>
              <a:defRPr/>
            </a:pPr>
            <a:r>
              <a:rPr lang="cs-CZ" dirty="0"/>
              <a:t>lékařský výkon, kdy je z dělohy odstraněno vitální plodové vejce</a:t>
            </a:r>
          </a:p>
          <a:p>
            <a:pPr>
              <a:defRPr/>
            </a:pPr>
            <a:r>
              <a:rPr lang="cs-CZ" dirty="0"/>
              <a:t>interrupční žádost – </a:t>
            </a:r>
            <a:r>
              <a:rPr lang="cs-CZ" dirty="0" err="1"/>
              <a:t>graviditas</a:t>
            </a:r>
            <a:r>
              <a:rPr lang="cs-CZ" dirty="0"/>
              <a:t> non desiderata 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100084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8000" y="1685131"/>
            <a:ext cx="8128000" cy="435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 u="sng"/>
              <a:t>INSTRUMENTAČNÍ STOLEK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ABORTOVÉ KLEŠTĚ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71775" y="1484313"/>
            <a:ext cx="1462088" cy="4525962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891207" y="1600200"/>
            <a:ext cx="155258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u="sng" dirty="0"/>
              <a:t>OŠETŘENÍ PAPILOMAVIROVÝCH LÉZÍ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cs-CZ" dirty="0"/>
              <a:t>HPV - HUMAN PAPILOMAVIRY</a:t>
            </a:r>
          </a:p>
          <a:p>
            <a:pPr>
              <a:buNone/>
              <a:defRPr/>
            </a:pPr>
            <a:r>
              <a:rPr lang="cs-CZ" dirty="0"/>
              <a:t>CONDYLOMATA ACCUMINATA</a:t>
            </a:r>
          </a:p>
          <a:p>
            <a:pPr>
              <a:buNone/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1. EXKOCHLEACE</a:t>
            </a:r>
          </a:p>
          <a:p>
            <a:pPr>
              <a:defRPr/>
            </a:pPr>
            <a:r>
              <a:rPr lang="cs-CZ" dirty="0"/>
              <a:t>2. SKALPELEM</a:t>
            </a:r>
          </a:p>
          <a:p>
            <a:pPr>
              <a:defRPr/>
            </a:pPr>
            <a:r>
              <a:rPr lang="cs-CZ" dirty="0"/>
              <a:t>3. ELEKTROKOAGULACÍ</a:t>
            </a:r>
          </a:p>
          <a:p>
            <a:pPr>
              <a:defRPr/>
            </a:pPr>
            <a:r>
              <a:rPr lang="cs-CZ" dirty="0"/>
              <a:t>4. LASEREM</a:t>
            </a:r>
          </a:p>
          <a:p>
            <a:endParaRPr lang="cs-CZ" dirty="0"/>
          </a:p>
        </p:txBody>
      </p:sp>
      <p:pic>
        <p:nvPicPr>
          <p:cNvPr id="5" name="Picture 8" descr="condylom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814076"/>
            <a:ext cx="4038600" cy="4098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ABCES GLANDULAE BARTHOLINI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defRPr/>
            </a:pPr>
            <a:r>
              <a:rPr lang="cs-CZ" b="1" dirty="0"/>
              <a:t>1. MARSUPIALIZACE</a:t>
            </a:r>
          </a:p>
          <a:p>
            <a:pPr>
              <a:defRPr/>
            </a:pPr>
            <a:r>
              <a:rPr lang="cs-CZ" b="1" dirty="0"/>
              <a:t>2. INCIZE A DRENÁŽ</a:t>
            </a:r>
          </a:p>
          <a:p>
            <a:pPr>
              <a:defRPr/>
            </a:pPr>
            <a:r>
              <a:rPr lang="cs-CZ" b="1" dirty="0"/>
              <a:t>3. CHEMICKÁ EXSTIRPACE</a:t>
            </a:r>
          </a:p>
          <a:p>
            <a:pPr>
              <a:defRPr/>
            </a:pPr>
            <a:r>
              <a:rPr lang="cs-CZ" b="1" dirty="0"/>
              <a:t>4. CHIRURGICKÁ EXSTIRPACE</a:t>
            </a:r>
            <a:r>
              <a:rPr lang="cs-CZ" dirty="0"/>
              <a:t> </a:t>
            </a:r>
          </a:p>
          <a:p>
            <a:endParaRPr lang="cs-CZ" dirty="0"/>
          </a:p>
        </p:txBody>
      </p:sp>
      <p:pic>
        <p:nvPicPr>
          <p:cNvPr id="5" name="Picture 2" descr="C:\Users\Věra\Documents\absces glandulae Bartholini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1" y="2214554"/>
            <a:ext cx="4091941" cy="3068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u="sng" dirty="0"/>
              <a:t>KONIZACE ČÍPKU DĚLOŽNÍHO KONISATIO CERVICIS UTERI</a:t>
            </a:r>
            <a:r>
              <a:rPr lang="cs-CZ" u="sng" dirty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cs-CZ" b="1" dirty="0"/>
          </a:p>
          <a:p>
            <a:pPr>
              <a:defRPr/>
            </a:pPr>
            <a:r>
              <a:rPr lang="cs-CZ" b="1" dirty="0"/>
              <a:t>1. KONIZACE SKALPELEM </a:t>
            </a:r>
          </a:p>
          <a:p>
            <a:pPr>
              <a:defRPr/>
            </a:pPr>
            <a:r>
              <a:rPr lang="cs-CZ" b="1" dirty="0"/>
              <a:t>2. LOOP KONIZACE (LEEP,LLETZ)</a:t>
            </a:r>
          </a:p>
          <a:p>
            <a:pPr>
              <a:defRPr/>
            </a:pPr>
            <a:r>
              <a:rPr lang="cs-CZ" b="1" dirty="0"/>
              <a:t>3. KONIZACE LASEREM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/>
              <a:t>HSK – HYSTEROSKOPIE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cs-CZ" b="1" dirty="0"/>
          </a:p>
          <a:p>
            <a:pPr>
              <a:defRPr/>
            </a:pPr>
            <a:r>
              <a:rPr lang="cs-CZ" b="1" dirty="0"/>
              <a:t>a) diagnostická HSK</a:t>
            </a:r>
            <a:r>
              <a:rPr lang="cs-CZ" dirty="0"/>
              <a:t> </a:t>
            </a:r>
          </a:p>
          <a:p>
            <a:pPr>
              <a:defRPr/>
            </a:pPr>
            <a:r>
              <a:rPr lang="cs-CZ" b="1" dirty="0"/>
              <a:t>b) operační HSK – RESEKTOSKOPIE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OPERAČNÍ PŘÍSTUPY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1. LAPAROTOMIE</a:t>
            </a:r>
          </a:p>
          <a:p>
            <a:r>
              <a:rPr lang="cs-CZ" dirty="0"/>
              <a:t>      DSL, rozšířená DSL</a:t>
            </a:r>
          </a:p>
          <a:p>
            <a:r>
              <a:rPr lang="cs-CZ" dirty="0"/>
              <a:t>       </a:t>
            </a:r>
            <a:r>
              <a:rPr lang="cs-CZ" dirty="0" err="1"/>
              <a:t>Pfannenstielův</a:t>
            </a:r>
            <a:r>
              <a:rPr lang="cs-CZ" dirty="0"/>
              <a:t> řez</a:t>
            </a:r>
          </a:p>
          <a:p>
            <a:r>
              <a:rPr lang="cs-CZ" dirty="0"/>
              <a:t>2. VAGINÁLNÍ PŘÍSTUP</a:t>
            </a:r>
          </a:p>
          <a:p>
            <a:r>
              <a:rPr lang="cs-CZ" dirty="0"/>
              <a:t>3. LPSK PŘÍSTUP</a:t>
            </a:r>
          </a:p>
          <a:p>
            <a:r>
              <a:rPr lang="cs-CZ" dirty="0"/>
              <a:t>4.KOMBINOVANÝ PŘÍSTUP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2910" y="2142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HSK VĚŽ</a:t>
            </a:r>
            <a:br>
              <a:rPr lang="cs-CZ" dirty="0"/>
            </a:br>
            <a:endParaRPr lang="cs-CZ" dirty="0"/>
          </a:p>
        </p:txBody>
      </p:sp>
      <p:pic>
        <p:nvPicPr>
          <p:cNvPr id="4" name="Picture 4" descr="P100089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108134" y="1600200"/>
            <a:ext cx="292773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500034" y="200024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dirty="0"/>
              <a:t>monitor</a:t>
            </a:r>
          </a:p>
          <a:p>
            <a:pPr>
              <a:defRPr/>
            </a:pPr>
            <a:r>
              <a:rPr lang="cs-CZ" dirty="0"/>
              <a:t>kamera</a:t>
            </a:r>
          </a:p>
          <a:p>
            <a:pPr>
              <a:defRPr/>
            </a:pPr>
            <a:r>
              <a:rPr lang="cs-CZ" dirty="0"/>
              <a:t>zdroj světla</a:t>
            </a:r>
          </a:p>
          <a:p>
            <a:pPr>
              <a:defRPr/>
            </a:pPr>
            <a:r>
              <a:rPr lang="cs-CZ" dirty="0"/>
              <a:t>pumpa</a:t>
            </a:r>
          </a:p>
          <a:p>
            <a:pPr>
              <a:defRPr/>
            </a:pPr>
            <a:r>
              <a:rPr lang="cs-CZ" dirty="0"/>
              <a:t>pálicí jednotka </a:t>
            </a:r>
          </a:p>
          <a:p>
            <a:pPr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RESEKTOSKOP</a:t>
            </a:r>
          </a:p>
        </p:txBody>
      </p:sp>
      <p:pic>
        <p:nvPicPr>
          <p:cNvPr id="4" name="Picture 4" descr="P100076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DISTENČNÍ MÉDIUM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FYZIOLOGICKÝ ROZTOK</a:t>
            </a:r>
          </a:p>
          <a:p>
            <a:r>
              <a:rPr lang="cs-CZ" dirty="0"/>
              <a:t>NEVODIVÉ ROZTOKY (MANITOL-SORBITOL)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/>
              <a:t>LAPAROSKOPIE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v"/>
              <a:defRPr/>
            </a:pPr>
            <a:r>
              <a:rPr lang="cs-CZ" b="1" dirty="0">
                <a:solidFill>
                  <a:srgbClr val="FFFF00"/>
                </a:solidFill>
              </a:rPr>
              <a:t>Laparoskopie</a:t>
            </a:r>
            <a:r>
              <a:rPr lang="cs-CZ" dirty="0"/>
              <a:t> je </a:t>
            </a:r>
            <a:r>
              <a:rPr lang="cs-CZ" dirty="0" err="1"/>
              <a:t>miniinvazivní</a:t>
            </a:r>
            <a:r>
              <a:rPr lang="cs-CZ" dirty="0"/>
              <a:t> diagnostický a operační výkon, jehož začátky se datují na začátek minulého století.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cs-CZ" dirty="0"/>
              <a:t>K velkému rozvoji LPSK obecně a obzvláště v gynekologii  došlo v 80.letech minulého století a od té doby stále více nahrazuje „otevřenou‘‘ </a:t>
            </a:r>
            <a:r>
              <a:rPr lang="cs-CZ" dirty="0" err="1"/>
              <a:t>operativu</a:t>
            </a:r>
            <a:r>
              <a:rPr lang="cs-CZ" dirty="0"/>
              <a:t>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/>
              <a:t>LPSK PŘÍSTROJE – LPSK VĚŽ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  <a:buFont typeface="Wingdings" pitchFamily="2" charset="2"/>
              <a:buChar char="v"/>
              <a:defRPr/>
            </a:pPr>
            <a:r>
              <a:rPr lang="cs-CZ" dirty="0"/>
              <a:t>zobrazovací přístroje		- monitor,zdroj světla, kamera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  <a:defRPr/>
            </a:pPr>
            <a:endParaRPr lang="cs-CZ" dirty="0"/>
          </a:p>
          <a:p>
            <a:pPr>
              <a:lnSpc>
                <a:spcPct val="90000"/>
              </a:lnSpc>
              <a:buNone/>
              <a:defRPr/>
            </a:pPr>
            <a:r>
              <a:rPr lang="cs-CZ" dirty="0"/>
              <a:t>	</a:t>
            </a:r>
            <a:endParaRPr lang="cs-CZ" b="1" dirty="0"/>
          </a:p>
          <a:p>
            <a:pPr>
              <a:lnSpc>
                <a:spcPct val="90000"/>
              </a:lnSpc>
              <a:buFont typeface="Wingdings" pitchFamily="2" charset="2"/>
              <a:buChar char="v"/>
              <a:defRPr/>
            </a:pPr>
            <a:r>
              <a:rPr lang="cs-CZ" dirty="0"/>
              <a:t>INSUFLÁTOR 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  <a:defRPr/>
            </a:pPr>
            <a:r>
              <a:rPr lang="cs-CZ" dirty="0"/>
              <a:t>ELEKROKOAGULAČNÍ JEDNOTKA 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  <a:defRPr/>
            </a:pPr>
            <a:r>
              <a:rPr lang="cs-CZ" dirty="0"/>
              <a:t>IRIGAČNÍ PUMPA A ODSÁVAČKA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  <a:defRPr/>
            </a:pPr>
            <a:r>
              <a:rPr lang="cs-CZ" dirty="0" err="1"/>
              <a:t>event.LASER</a:t>
            </a:r>
            <a:r>
              <a:rPr lang="cs-CZ" dirty="0"/>
              <a:t>, TERMOKOAGULACE, HARMONICKÝ SKALPEL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  <a:defRPr/>
            </a:pPr>
            <a:r>
              <a:rPr lang="cs-CZ" dirty="0"/>
              <a:t> záznamové zařízení (video, počítač)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  <a:defRPr/>
            </a:pPr>
            <a:r>
              <a:rPr lang="cs-CZ" dirty="0"/>
              <a:t>MORCELÁTOR</a:t>
            </a:r>
          </a:p>
          <a:p>
            <a:endParaRPr lang="cs-CZ" dirty="0"/>
          </a:p>
        </p:txBody>
      </p:sp>
      <p:pic>
        <p:nvPicPr>
          <p:cNvPr id="5" name="Picture 4" descr="P100089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12634" y="1600200"/>
            <a:ext cx="292773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/>
              <a:t>LPSK NÁSTROJE A PŘÍSLUŠENVSTÍ 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itchFamily="2" charset="2"/>
              <a:buChar char="v"/>
              <a:defRPr/>
            </a:pPr>
            <a:endParaRPr lang="cs-CZ" dirty="0"/>
          </a:p>
          <a:p>
            <a:pPr>
              <a:buFont typeface="Wingdings" pitchFamily="2" charset="2"/>
              <a:buChar char="v"/>
              <a:defRPr/>
            </a:pPr>
            <a:r>
              <a:rPr lang="cs-CZ" dirty="0"/>
              <a:t>OPTIKA (vlastní LAPAROSKOP)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cs-CZ" dirty="0"/>
              <a:t>SVĚTLOVODNÝ KABEL 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cs-CZ" dirty="0"/>
              <a:t>silikonová hadička pro přívod CO2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cs-CZ" dirty="0"/>
              <a:t>VERRESOVA JEHLA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cs-CZ" dirty="0"/>
              <a:t>TROKARY</a:t>
            </a:r>
          </a:p>
          <a:p>
            <a:endParaRPr lang="cs-CZ" dirty="0"/>
          </a:p>
        </p:txBody>
      </p:sp>
      <p:pic>
        <p:nvPicPr>
          <p:cNvPr id="5" name="Picture 4" descr="P10008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74006" y="3000372"/>
            <a:ext cx="4012794" cy="173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TROKARY  5mm , 10mm</a:t>
            </a:r>
          </a:p>
        </p:txBody>
      </p:sp>
      <p:pic>
        <p:nvPicPr>
          <p:cNvPr id="5" name="Picture 5" descr="P100079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784118"/>
            <a:ext cx="4038600" cy="2158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P100079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8200" y="3270012"/>
            <a:ext cx="4038600" cy="1186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4" descr="P100080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52523" y="1600200"/>
            <a:ext cx="304795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P100080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055125" y="1600200"/>
            <a:ext cx="322474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10008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1447800"/>
            <a:ext cx="8128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LPSK OPERAČNÍ NÁSTROJE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  <a:p>
            <a:pPr>
              <a:buFont typeface="Wingdings" pitchFamily="2" charset="2"/>
              <a:buChar char="v"/>
              <a:defRPr/>
            </a:pPr>
            <a:r>
              <a:rPr lang="cs-CZ" dirty="0"/>
              <a:t>a) úchopové 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cs-CZ" dirty="0"/>
              <a:t>b) řezné 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cs-CZ" dirty="0"/>
              <a:t>c) aspirační 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cs-CZ" dirty="0"/>
              <a:t>d) </a:t>
            </a:r>
            <a:r>
              <a:rPr lang="cs-CZ" dirty="0" err="1"/>
              <a:t>morcelační</a:t>
            </a:r>
            <a:r>
              <a:rPr lang="cs-CZ" dirty="0"/>
              <a:t> 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cs-CZ" dirty="0"/>
              <a:t>e) nástroje pro LPSK šití 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VÝHODY VAGINÁLNÍHO PŘÍSTUPU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dirty="0"/>
              <a:t>je šetrnější </a:t>
            </a:r>
          </a:p>
          <a:p>
            <a:pPr>
              <a:lnSpc>
                <a:spcPct val="90000"/>
              </a:lnSpc>
            </a:pPr>
            <a:r>
              <a:rPr lang="cs-CZ" dirty="0"/>
              <a:t>bez operační jizvy</a:t>
            </a:r>
          </a:p>
          <a:p>
            <a:pPr>
              <a:lnSpc>
                <a:spcPct val="90000"/>
              </a:lnSpc>
            </a:pPr>
            <a:r>
              <a:rPr lang="cs-CZ" dirty="0"/>
              <a:t>lepší pooperační průběh, rychlejší  rekonvalescence, kratší PN</a:t>
            </a:r>
          </a:p>
          <a:p>
            <a:pPr>
              <a:lnSpc>
                <a:spcPct val="90000"/>
              </a:lnSpc>
            </a:pPr>
            <a:r>
              <a:rPr lang="cs-CZ" dirty="0"/>
              <a:t>lze provádět i ve spinální anestezii (SA), proto je vhodná i pro pacientky se zvýšeným operačním rizikem (věk, oběhová, dechová onemocnění)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3716338"/>
            <a:ext cx="7940675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00034" y="1142984"/>
            <a:ext cx="7970837" cy="2635250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2428860" y="571480"/>
            <a:ext cx="22733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ÚCHOPOVÉ NÁSTROJE</a:t>
            </a:r>
          </a:p>
          <a:p>
            <a:r>
              <a:rPr lang="cs-CZ" dirty="0"/>
              <a:t>-</a:t>
            </a:r>
            <a:r>
              <a:rPr lang="cs-CZ" dirty="0" err="1"/>
              <a:t>graspery</a:t>
            </a:r>
            <a:endParaRPr lang="cs-CZ" dirty="0"/>
          </a:p>
          <a:p>
            <a:r>
              <a:rPr lang="cs-CZ" dirty="0"/>
              <a:t>-</a:t>
            </a:r>
            <a:r>
              <a:rPr lang="cs-CZ" dirty="0" err="1"/>
              <a:t>kochry</a:t>
            </a:r>
            <a:endParaRPr lang="cs-CZ" dirty="0"/>
          </a:p>
          <a:p>
            <a:r>
              <a:rPr lang="cs-CZ" dirty="0"/>
              <a:t>-disektory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277813"/>
            <a:ext cx="8229600" cy="11398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LPSK NŮŽKY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39750" y="3573463"/>
            <a:ext cx="2124075" cy="1073150"/>
          </a:xfrm>
          <a:prstGeom prst="rect">
            <a:avLst/>
          </a:prstGeom>
          <a:noFill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2225" y="3573463"/>
            <a:ext cx="2411413" cy="109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9475" y="3644900"/>
            <a:ext cx="220980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35375" y="5157788"/>
            <a:ext cx="1922463" cy="84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0113" y="5157788"/>
            <a:ext cx="1922462" cy="68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88125" y="5229225"/>
            <a:ext cx="1893888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9388" y="1196975"/>
            <a:ext cx="8805862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277813"/>
            <a:ext cx="8229600" cy="11398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BIPOLÁRNÍ KLEŠTĚ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THUNDERBEAT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MONOPOLÁRNÍ ELEKTRODY</a:t>
            </a: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43108" y="2332037"/>
            <a:ext cx="479742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277813"/>
            <a:ext cx="8229600" cy="11398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ASPIRAČNÍ NÁSTROJE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58888" y="1125538"/>
            <a:ext cx="6286500" cy="1628775"/>
          </a:xfrm>
          <a:prstGeom prst="rect">
            <a:avLst/>
          </a:prstGeom>
          <a:noFill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813" y="2636838"/>
            <a:ext cx="5710237" cy="157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4071942"/>
            <a:ext cx="677545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9952" y="5367342"/>
            <a:ext cx="7105650" cy="105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NÁSTROJE PRO LPSK ŠITÍ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JEHELCE</a:t>
            </a:r>
          </a:p>
          <a:p>
            <a:r>
              <a:rPr lang="cs-CZ" dirty="0"/>
              <a:t>UZLOVAČE</a:t>
            </a:r>
          </a:p>
          <a:p>
            <a:endParaRPr lang="cs-CZ" dirty="0"/>
          </a:p>
          <a:p>
            <a:r>
              <a:rPr lang="cs-CZ" dirty="0"/>
              <a:t>TYPY UZLENÍ 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    INTRAKORPORÁLNÍ</a:t>
            </a:r>
          </a:p>
          <a:p>
            <a:pPr>
              <a:buNone/>
            </a:pPr>
            <a:r>
              <a:rPr lang="cs-CZ" dirty="0"/>
              <a:t>    EXTRAKORPORÁLNÍ</a:t>
            </a:r>
          </a:p>
        </p:txBody>
      </p:sp>
      <p:pic>
        <p:nvPicPr>
          <p:cNvPr id="5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763900" y="3513981"/>
            <a:ext cx="1807200" cy="698400"/>
          </a:xfr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MORCELATOR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https://email.seznam.cz/imageshow/9ONwepM0wcKjSJ_p-OxPnAc0J7iXfhBoUxHdul5BhryBRjlXW4MytJuuHfAnuqn8gsY1CA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625161"/>
            <a:ext cx="5929354" cy="44470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LPSK VÝKONY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 typeface="Wingdings" pitchFamily="2" charset="2"/>
              <a:buAutoNum type="arabicParenR"/>
              <a:defRPr/>
            </a:pPr>
            <a:r>
              <a:rPr lang="cs-CZ" b="1" dirty="0"/>
              <a:t>ADHEZIOLÝZA</a:t>
            </a:r>
            <a:endParaRPr lang="cs-CZ" dirty="0"/>
          </a:p>
          <a:p>
            <a:pPr marL="609600" indent="-609600">
              <a:buFont typeface="Wingdings" pitchFamily="2" charset="2"/>
              <a:buAutoNum type="arabicParenR"/>
              <a:defRPr/>
            </a:pPr>
            <a:r>
              <a:rPr lang="cs-CZ" b="1" dirty="0"/>
              <a:t>VÝKONY NA TUBÁCH</a:t>
            </a:r>
            <a:br>
              <a:rPr lang="cs-CZ" b="1" dirty="0"/>
            </a:br>
            <a:r>
              <a:rPr lang="cs-CZ" b="1" dirty="0"/>
              <a:t>		</a:t>
            </a:r>
            <a:r>
              <a:rPr lang="cs-CZ" dirty="0"/>
              <a:t>-</a:t>
            </a:r>
            <a:r>
              <a:rPr lang="cs-CZ" b="1" dirty="0"/>
              <a:t> </a:t>
            </a:r>
            <a:r>
              <a:rPr lang="cs-CZ" b="1" i="1" dirty="0"/>
              <a:t>SALPINGECTOMIE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		- </a:t>
            </a:r>
            <a:r>
              <a:rPr lang="cs-CZ" b="1" i="1" dirty="0"/>
              <a:t>SALPINGOTOMIE</a:t>
            </a:r>
            <a:br>
              <a:rPr lang="cs-CZ" b="1" i="1" dirty="0"/>
            </a:br>
            <a:r>
              <a:rPr lang="cs-CZ" b="1" i="1" dirty="0"/>
              <a:t>		</a:t>
            </a:r>
            <a:r>
              <a:rPr lang="cs-CZ" i="1" dirty="0"/>
              <a:t>-</a:t>
            </a:r>
            <a:r>
              <a:rPr lang="cs-CZ" b="1" i="1" dirty="0"/>
              <a:t> CHROMOPERTUBACE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		- </a:t>
            </a:r>
            <a:r>
              <a:rPr lang="cs-CZ" b="1" i="1" dirty="0"/>
              <a:t>TUBÁRNÍ NEOSTOMIE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		- </a:t>
            </a:r>
            <a:r>
              <a:rPr lang="cs-CZ" b="1" i="1" dirty="0"/>
              <a:t>STERILIZACE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		- </a:t>
            </a:r>
            <a:r>
              <a:rPr lang="cs-CZ" b="1" i="1" dirty="0"/>
              <a:t>REANASTOMÓZA TUB</a:t>
            </a:r>
            <a:r>
              <a:rPr lang="cs-CZ" dirty="0"/>
              <a:t> 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57158" y="285728"/>
            <a:ext cx="7572428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>
              <a:lnSpc>
                <a:spcPct val="90000"/>
              </a:lnSpc>
              <a:defRPr/>
            </a:pPr>
            <a:r>
              <a:rPr lang="cs-CZ" b="1" dirty="0">
                <a:solidFill>
                  <a:schemeClr val="hlink"/>
                </a:solidFill>
              </a:rPr>
              <a:t>3)</a:t>
            </a:r>
            <a:r>
              <a:rPr lang="cs-CZ" b="1" dirty="0"/>
              <a:t> </a:t>
            </a:r>
            <a:r>
              <a:rPr lang="cs-CZ" b="1" dirty="0">
                <a:solidFill>
                  <a:srgbClr val="FFFF00"/>
                </a:solidFill>
              </a:rPr>
              <a:t>VÝKONY NA OVARIÍCH</a:t>
            </a:r>
            <a:r>
              <a:rPr lang="cs-CZ" dirty="0"/>
              <a:t> </a:t>
            </a:r>
          </a:p>
          <a:p>
            <a:pPr marL="609600" indent="-609600">
              <a:lnSpc>
                <a:spcPct val="90000"/>
              </a:lnSpc>
              <a:defRPr/>
            </a:pPr>
            <a:r>
              <a:rPr lang="cs-CZ" dirty="0"/>
              <a:t>		- </a:t>
            </a:r>
            <a:r>
              <a:rPr lang="cs-CZ" b="1" i="1" dirty="0"/>
              <a:t>OVARECTOMIE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	- </a:t>
            </a:r>
            <a:r>
              <a:rPr lang="cs-CZ" b="1" i="1" dirty="0"/>
              <a:t>ADNEXECTOMIE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	- </a:t>
            </a:r>
            <a:r>
              <a:rPr lang="cs-CZ" b="1" i="1" dirty="0"/>
              <a:t>ŘEŠENÍ OVARIÁLNÍCH CYST</a:t>
            </a:r>
            <a:r>
              <a:rPr lang="cs-CZ" dirty="0"/>
              <a:t>			</a:t>
            </a:r>
            <a:br>
              <a:rPr lang="cs-CZ" dirty="0"/>
            </a:br>
            <a:r>
              <a:rPr lang="cs-CZ" dirty="0"/>
              <a:t>	- exstirpace cysty</a:t>
            </a:r>
            <a:br>
              <a:rPr lang="cs-CZ" dirty="0"/>
            </a:br>
            <a:r>
              <a:rPr lang="cs-CZ" dirty="0"/>
              <a:t>	- parciální resekce ovaria                                              </a:t>
            </a:r>
          </a:p>
          <a:p>
            <a:pPr marL="609600" indent="-609600">
              <a:lnSpc>
                <a:spcPct val="90000"/>
              </a:lnSpc>
              <a:defRPr/>
            </a:pPr>
            <a:r>
              <a:rPr lang="cs-CZ" dirty="0"/>
              <a:t>                  - </a:t>
            </a:r>
            <a:r>
              <a:rPr lang="cs-CZ" dirty="0" err="1"/>
              <a:t>adnexektomie</a:t>
            </a:r>
            <a:endParaRPr lang="cs-CZ" dirty="0"/>
          </a:p>
          <a:p>
            <a:pPr marL="609600" indent="-609600">
              <a:lnSpc>
                <a:spcPct val="90000"/>
              </a:lnSpc>
              <a:defRPr/>
            </a:pPr>
            <a:r>
              <a:rPr lang="cs-CZ" dirty="0"/>
              <a:t>		- </a:t>
            </a:r>
            <a:r>
              <a:rPr lang="cs-CZ" b="1" i="1" dirty="0"/>
              <a:t>DRILLING (SKARIIFIKACE) OVARIÍ</a:t>
            </a:r>
            <a:r>
              <a:rPr lang="cs-CZ" dirty="0"/>
              <a:t> </a:t>
            </a:r>
          </a:p>
        </p:txBody>
      </p:sp>
      <p:sp>
        <p:nvSpPr>
          <p:cNvPr id="3" name="Obdélník 2"/>
          <p:cNvSpPr/>
          <p:nvPr/>
        </p:nvSpPr>
        <p:spPr>
          <a:xfrm>
            <a:off x="285720" y="228599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609600" indent="-609600">
              <a:defRPr/>
            </a:pPr>
            <a:r>
              <a:rPr lang="cs-CZ" b="1" dirty="0">
                <a:solidFill>
                  <a:schemeClr val="hlink"/>
                </a:solidFill>
              </a:rPr>
              <a:t>4)</a:t>
            </a:r>
            <a:r>
              <a:rPr lang="cs-CZ" dirty="0"/>
              <a:t> </a:t>
            </a:r>
            <a:r>
              <a:rPr lang="cs-CZ" b="1" dirty="0">
                <a:solidFill>
                  <a:srgbClr val="FFFF00"/>
                </a:solidFill>
              </a:rPr>
              <a:t>VÝKONY NA DĚLOZ</a:t>
            </a:r>
          </a:p>
          <a:p>
            <a:pPr marL="609600" indent="-609600">
              <a:defRPr/>
            </a:pPr>
            <a:r>
              <a:rPr lang="cs-CZ" dirty="0"/>
              <a:t>	- </a:t>
            </a:r>
            <a:r>
              <a:rPr lang="cs-CZ" b="1" i="1" dirty="0"/>
              <a:t>LM – LPSK MYOMECTOMIE</a:t>
            </a:r>
            <a:r>
              <a:rPr lang="cs-CZ" dirty="0"/>
              <a:t> </a:t>
            </a:r>
          </a:p>
          <a:p>
            <a:pPr marL="609600" indent="-609600">
              <a:defRPr/>
            </a:pPr>
            <a:r>
              <a:rPr lang="cs-CZ" dirty="0"/>
              <a:t>	- </a:t>
            </a:r>
            <a:r>
              <a:rPr lang="cs-CZ" b="1" i="1" dirty="0"/>
              <a:t>ENUKLEACE  MYOMU</a:t>
            </a:r>
          </a:p>
          <a:p>
            <a:pPr marL="609600" indent="-609600">
              <a:defRPr/>
            </a:pPr>
            <a:r>
              <a:rPr lang="cs-CZ" b="1" i="1" dirty="0"/>
              <a:t>            - TLH – TOTÁLNÍ LPSK HYSTERETOMIE</a:t>
            </a:r>
          </a:p>
        </p:txBody>
      </p:sp>
      <p:sp>
        <p:nvSpPr>
          <p:cNvPr id="4" name="Obdélník 3"/>
          <p:cNvSpPr/>
          <p:nvPr/>
        </p:nvSpPr>
        <p:spPr>
          <a:xfrm>
            <a:off x="285720" y="3500438"/>
            <a:ext cx="5286412" cy="183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cs-CZ" b="1" dirty="0">
                <a:solidFill>
                  <a:schemeClr val="hlink"/>
                </a:solidFill>
              </a:rPr>
              <a:t>5)</a:t>
            </a:r>
            <a:r>
              <a:rPr lang="cs-CZ" dirty="0"/>
              <a:t> </a:t>
            </a:r>
            <a:r>
              <a:rPr lang="cs-CZ" b="1" dirty="0">
                <a:solidFill>
                  <a:srgbClr val="FFFF00"/>
                </a:solidFill>
              </a:rPr>
              <a:t>APPE</a:t>
            </a:r>
            <a:endParaRPr lang="cs-CZ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cs-CZ" b="1" dirty="0">
                <a:solidFill>
                  <a:schemeClr val="hlink"/>
                </a:solidFill>
              </a:rPr>
              <a:t>6)</a:t>
            </a:r>
            <a:r>
              <a:rPr lang="cs-CZ" b="1" dirty="0"/>
              <a:t> </a:t>
            </a:r>
            <a:r>
              <a:rPr lang="cs-CZ" b="1" dirty="0">
                <a:solidFill>
                  <a:srgbClr val="FFFF00"/>
                </a:solidFill>
              </a:rPr>
              <a:t>LEP</a:t>
            </a:r>
            <a:r>
              <a:rPr lang="cs-CZ" b="1" dirty="0"/>
              <a:t> - LYMPHADENECTOMIA PELVICA</a:t>
            </a:r>
            <a:r>
              <a:rPr lang="cs-CZ" dirty="0"/>
              <a:t> </a:t>
            </a:r>
          </a:p>
          <a:p>
            <a:pPr>
              <a:lnSpc>
                <a:spcPct val="90000"/>
              </a:lnSpc>
              <a:defRPr/>
            </a:pPr>
            <a:r>
              <a:rPr lang="cs-CZ" b="1" dirty="0">
                <a:solidFill>
                  <a:schemeClr val="hlink"/>
                </a:solidFill>
              </a:rPr>
              <a:t>7)</a:t>
            </a:r>
            <a:r>
              <a:rPr lang="cs-CZ" b="1" dirty="0"/>
              <a:t> </a:t>
            </a:r>
            <a:r>
              <a:rPr lang="cs-CZ" b="1" dirty="0">
                <a:solidFill>
                  <a:srgbClr val="FFFF00"/>
                </a:solidFill>
              </a:rPr>
              <a:t>LUAO</a:t>
            </a:r>
            <a:r>
              <a:rPr lang="cs-CZ" b="1" dirty="0"/>
              <a:t> (</a:t>
            </a:r>
            <a:r>
              <a:rPr lang="cs-CZ" b="1" dirty="0" err="1"/>
              <a:t>laparoscopic</a:t>
            </a:r>
            <a:r>
              <a:rPr lang="cs-CZ" b="1" dirty="0"/>
              <a:t> </a:t>
            </a:r>
            <a:r>
              <a:rPr lang="cs-CZ" b="1" dirty="0" err="1"/>
              <a:t>uterine</a:t>
            </a:r>
            <a:r>
              <a:rPr lang="cs-CZ" b="1" dirty="0"/>
              <a:t> </a:t>
            </a:r>
            <a:r>
              <a:rPr lang="cs-CZ" b="1" dirty="0" err="1"/>
              <a:t>arthery</a:t>
            </a:r>
            <a:r>
              <a:rPr lang="cs-CZ" b="1" dirty="0"/>
              <a:t> </a:t>
            </a:r>
            <a:r>
              <a:rPr lang="cs-CZ" b="1" dirty="0" err="1"/>
              <a:t>oclusion</a:t>
            </a:r>
            <a:r>
              <a:rPr lang="cs-CZ" b="1" dirty="0"/>
              <a:t> = LPSK okluse </a:t>
            </a:r>
            <a:r>
              <a:rPr lang="cs-CZ" b="1" dirty="0" err="1"/>
              <a:t>uterinních</a:t>
            </a:r>
            <a:r>
              <a:rPr lang="cs-CZ" b="1" dirty="0"/>
              <a:t> tepen)</a:t>
            </a:r>
            <a:r>
              <a:rPr lang="cs-CZ" dirty="0"/>
              <a:t> </a:t>
            </a:r>
          </a:p>
          <a:p>
            <a:pPr>
              <a:lnSpc>
                <a:spcPct val="90000"/>
              </a:lnSpc>
              <a:defRPr/>
            </a:pPr>
            <a:r>
              <a:rPr lang="cs-CZ" b="1" dirty="0">
                <a:solidFill>
                  <a:schemeClr val="hlink"/>
                </a:solidFill>
              </a:rPr>
              <a:t>8)</a:t>
            </a:r>
            <a:r>
              <a:rPr lang="cs-CZ" dirty="0">
                <a:solidFill>
                  <a:schemeClr val="hlink"/>
                </a:solidFill>
              </a:rPr>
              <a:t> </a:t>
            </a:r>
            <a:r>
              <a:rPr lang="cs-CZ" b="1" dirty="0">
                <a:solidFill>
                  <a:srgbClr val="FFFF00"/>
                </a:solidFill>
              </a:rPr>
              <a:t>LUNA</a:t>
            </a:r>
            <a:r>
              <a:rPr lang="cs-CZ" dirty="0"/>
              <a:t>  (</a:t>
            </a:r>
            <a:r>
              <a:rPr lang="cs-CZ" b="1" dirty="0" err="1"/>
              <a:t>laparoscopic</a:t>
            </a:r>
            <a:r>
              <a:rPr lang="cs-CZ" b="1" dirty="0"/>
              <a:t> </a:t>
            </a:r>
            <a:r>
              <a:rPr lang="cs-CZ" b="1" dirty="0" err="1"/>
              <a:t>uterine</a:t>
            </a:r>
            <a:r>
              <a:rPr lang="cs-CZ" b="1" dirty="0"/>
              <a:t> </a:t>
            </a:r>
            <a:r>
              <a:rPr lang="cs-CZ" b="1" dirty="0" err="1"/>
              <a:t>nerves</a:t>
            </a:r>
            <a:r>
              <a:rPr lang="cs-CZ" b="1" dirty="0"/>
              <a:t> </a:t>
            </a:r>
            <a:r>
              <a:rPr lang="cs-CZ" b="1" dirty="0" err="1"/>
              <a:t>ablation</a:t>
            </a:r>
            <a:r>
              <a:rPr lang="cs-CZ" b="1" dirty="0"/>
              <a:t>  = LPSK ablace </a:t>
            </a:r>
            <a:r>
              <a:rPr lang="cs-CZ" b="1" dirty="0" err="1"/>
              <a:t>uterinních</a:t>
            </a:r>
            <a:r>
              <a:rPr lang="cs-CZ" b="1" dirty="0"/>
              <a:t> nervů)</a:t>
            </a:r>
            <a:r>
              <a:rPr lang="cs-CZ" dirty="0"/>
              <a:t> </a:t>
            </a:r>
          </a:p>
          <a:p>
            <a:pPr>
              <a:lnSpc>
                <a:spcPct val="90000"/>
              </a:lnSpc>
              <a:defRPr/>
            </a:pPr>
            <a:r>
              <a:rPr lang="cs-CZ" b="1" dirty="0">
                <a:solidFill>
                  <a:schemeClr val="hlink"/>
                </a:solidFill>
              </a:rPr>
              <a:t>9)</a:t>
            </a:r>
            <a:r>
              <a:rPr lang="cs-CZ" b="1" dirty="0"/>
              <a:t> </a:t>
            </a:r>
            <a:r>
              <a:rPr lang="cs-CZ" b="1" dirty="0">
                <a:solidFill>
                  <a:srgbClr val="FFFF00"/>
                </a:solidFill>
              </a:rPr>
              <a:t>SECOND LOOK OPERACE</a:t>
            </a:r>
            <a:r>
              <a:rPr lang="cs-CZ" dirty="0"/>
              <a:t> </a:t>
            </a:r>
          </a:p>
        </p:txBody>
      </p:sp>
      <p:sp>
        <p:nvSpPr>
          <p:cNvPr id="5" name="Obdélník 4"/>
          <p:cNvSpPr/>
          <p:nvPr/>
        </p:nvSpPr>
        <p:spPr>
          <a:xfrm>
            <a:off x="357158" y="5357826"/>
            <a:ext cx="62865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cs-CZ" b="1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cs-CZ" b="1" dirty="0">
                <a:solidFill>
                  <a:schemeClr val="hlink"/>
                </a:solidFill>
              </a:rPr>
              <a:t>10)</a:t>
            </a:r>
            <a:r>
              <a:rPr lang="cs-CZ" b="1" dirty="0"/>
              <a:t> </a:t>
            </a:r>
            <a:r>
              <a:rPr lang="cs-CZ" b="1" dirty="0">
                <a:solidFill>
                  <a:srgbClr val="FFFF00"/>
                </a:solidFill>
              </a:rPr>
              <a:t>LAVH </a:t>
            </a:r>
            <a:r>
              <a:rPr lang="cs-CZ" b="1" dirty="0"/>
              <a:t>- LAPAROSKOPICKY 				   ASISTOVANÁ VAGINÁLNÍ HYSTEREKTOMIE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VAGINÁLNÍ OPERACE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HYSTERECTOMIA VAGINALIS</a:t>
            </a:r>
            <a:endParaRPr lang="cs-CZ" dirty="0"/>
          </a:p>
          <a:p>
            <a:pPr>
              <a:buNone/>
            </a:pPr>
            <a:r>
              <a:rPr lang="cs-CZ" dirty="0"/>
              <a:t>		= odstranění dělohy vaginální cestou</a:t>
            </a:r>
          </a:p>
          <a:p>
            <a:r>
              <a:rPr lang="cs-CZ" b="1" dirty="0" err="1"/>
              <a:t>cum</a:t>
            </a:r>
            <a:r>
              <a:rPr lang="cs-CZ" b="1" dirty="0"/>
              <a:t> AE nebo sine AE</a:t>
            </a:r>
          </a:p>
          <a:p>
            <a:pPr lvl="8"/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286000" y="714357"/>
            <a:ext cx="492920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cs-CZ" dirty="0"/>
              <a:t> </a:t>
            </a:r>
            <a:r>
              <a:rPr lang="cs-CZ" sz="2400" dirty="0"/>
              <a:t>PODMÍNKY</a:t>
            </a:r>
          </a:p>
          <a:p>
            <a:r>
              <a:rPr lang="cs-CZ" sz="2400" dirty="0"/>
              <a:t>ne příliš velká děloha</a:t>
            </a:r>
          </a:p>
          <a:p>
            <a:r>
              <a:rPr lang="cs-CZ" sz="2400" dirty="0"/>
              <a:t>dobře stažitelná děloha</a:t>
            </a:r>
          </a:p>
          <a:p>
            <a:r>
              <a:rPr lang="cs-CZ" sz="2400" dirty="0"/>
              <a:t>dobrá pohyblivost pacientky v kyčlích </a:t>
            </a:r>
          </a:p>
          <a:p>
            <a:endParaRPr lang="cs-CZ" sz="2400" dirty="0"/>
          </a:p>
          <a:p>
            <a:r>
              <a:rPr lang="cs-CZ" sz="2400" dirty="0"/>
              <a:t>   INDIKACE</a:t>
            </a:r>
          </a:p>
          <a:p>
            <a:r>
              <a:rPr lang="cs-CZ" sz="2400" dirty="0"/>
              <a:t>nejčastější – </a:t>
            </a:r>
            <a:r>
              <a:rPr lang="cs-CZ" sz="2400" b="1" i="1" dirty="0" err="1"/>
              <a:t>descensus</a:t>
            </a:r>
            <a:r>
              <a:rPr lang="cs-CZ" sz="2400" b="1" i="1" dirty="0"/>
              <a:t> </a:t>
            </a:r>
            <a:r>
              <a:rPr lang="cs-CZ" sz="2400" b="1" i="1" dirty="0" err="1"/>
              <a:t>uteri</a:t>
            </a:r>
            <a:r>
              <a:rPr lang="cs-CZ" sz="2400" b="1" i="1" dirty="0"/>
              <a:t> </a:t>
            </a:r>
            <a:r>
              <a:rPr lang="cs-CZ" sz="2400" b="1" i="1" dirty="0" err="1"/>
              <a:t>et</a:t>
            </a:r>
            <a:r>
              <a:rPr lang="cs-CZ" sz="2400" b="1" i="1" dirty="0"/>
              <a:t> </a:t>
            </a:r>
            <a:r>
              <a:rPr lang="cs-CZ" sz="2400" b="1" i="1" dirty="0" err="1"/>
              <a:t>parietis</a:t>
            </a:r>
            <a:r>
              <a:rPr lang="cs-CZ" sz="2400" b="1" i="1" dirty="0"/>
              <a:t> </a:t>
            </a:r>
            <a:r>
              <a:rPr lang="cs-CZ" sz="2400" b="1" i="1" dirty="0" err="1"/>
              <a:t>vaginae</a:t>
            </a:r>
            <a:r>
              <a:rPr lang="cs-CZ" sz="2400" b="1" i="1" dirty="0"/>
              <a:t> (</a:t>
            </a:r>
            <a:r>
              <a:rPr lang="cs-CZ" sz="2400" b="1" i="1" dirty="0" err="1"/>
              <a:t>prolapsus</a:t>
            </a:r>
            <a:r>
              <a:rPr lang="cs-CZ" sz="2400" b="1" i="1" dirty="0"/>
              <a:t> </a:t>
            </a:r>
            <a:r>
              <a:rPr lang="cs-CZ" sz="2400" b="1" i="1" dirty="0" err="1"/>
              <a:t>ut</a:t>
            </a:r>
            <a:r>
              <a:rPr lang="cs-CZ" sz="2400" b="1" i="1" dirty="0"/>
              <a:t>. </a:t>
            </a:r>
            <a:r>
              <a:rPr lang="cs-CZ" sz="2400" b="1" i="1" dirty="0" err="1"/>
              <a:t>et</a:t>
            </a:r>
            <a:r>
              <a:rPr lang="cs-CZ" sz="2400" b="1" i="1" dirty="0"/>
              <a:t> par.</a:t>
            </a:r>
            <a:r>
              <a:rPr lang="cs-CZ" sz="2400" b="1" i="1" dirty="0" err="1"/>
              <a:t>vag</a:t>
            </a:r>
            <a:r>
              <a:rPr lang="cs-CZ" sz="2400" b="1" i="1" dirty="0"/>
              <a:t>.)</a:t>
            </a:r>
          </a:p>
          <a:p>
            <a:r>
              <a:rPr lang="cs-CZ" sz="2400" dirty="0"/>
              <a:t>je možná i z jiných indikací – např. </a:t>
            </a:r>
            <a:r>
              <a:rPr lang="cs-CZ" sz="2400" dirty="0" err="1"/>
              <a:t>metrorrhagia</a:t>
            </a:r>
            <a:r>
              <a:rPr lang="cs-CZ" sz="2400" dirty="0"/>
              <a:t>, nevelká </a:t>
            </a:r>
            <a:r>
              <a:rPr lang="cs-CZ" sz="2400" dirty="0" err="1"/>
              <a:t>myomatózní</a:t>
            </a:r>
            <a:r>
              <a:rPr lang="cs-CZ" sz="2400" dirty="0"/>
              <a:t> děloha - uterus </a:t>
            </a:r>
            <a:r>
              <a:rPr lang="cs-CZ" sz="2400" dirty="0" err="1"/>
              <a:t>myomatosus</a:t>
            </a:r>
            <a:r>
              <a:rPr lang="cs-CZ" sz="2400" dirty="0"/>
              <a:t> </a:t>
            </a:r>
            <a:r>
              <a:rPr lang="cs-CZ" sz="2400" dirty="0" err="1"/>
              <a:t>parvus</a:t>
            </a:r>
            <a:r>
              <a:rPr lang="cs-CZ" sz="2400" dirty="0"/>
              <a:t>, prekancerózní změny na čípku děl./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VÝHODY LPSK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buFont typeface="Wingdings" pitchFamily="2" charset="2"/>
              <a:buChar char="v"/>
              <a:defRPr/>
            </a:pPr>
            <a:r>
              <a:rPr lang="cs-CZ" dirty="0"/>
              <a:t>výkon je šetrnější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cs-CZ" dirty="0"/>
              <a:t>snadnější hojení (menší operační poranění)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cs-CZ" dirty="0"/>
              <a:t>kratší doba hospitalizace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cs-CZ" dirty="0"/>
              <a:t>kratší rekonvalescence a PN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cs-CZ" dirty="0"/>
              <a:t>lepší kosmetický efekt</a:t>
            </a:r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sng" strike="noStrike" kern="1200" cap="none" spc="0" normalizeH="0" baseline="0" noProof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PŘEDNÍ POŠEVNÍ PLASTIKA</a:t>
            </a:r>
            <a:br>
              <a:rPr kumimoji="0" lang="cs-CZ" sz="3200" b="1" i="0" u="none" strike="noStrike" kern="1200" cap="none" spc="0" normalizeH="0" baseline="0" noProof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cs-CZ" sz="3200" b="1" i="0" u="none" strike="noStrike" kern="1200" cap="none" spc="0" normalizeH="0" baseline="0" noProof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(PLAST. VAG. ANTERIOR</a:t>
            </a:r>
            <a:r>
              <a:rPr kumimoji="0" lang="cs-CZ" sz="3200" b="0" i="0" u="none" strike="noStrike" kern="1200" cap="none" spc="0" normalizeH="0" baseline="0" noProof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68313" y="1700213"/>
            <a:ext cx="8229600" cy="223361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CYSTOCOELE 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AQUADISEKCE 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4%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Supracain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+fyziologický roztok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preparace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resekce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zanoření močového měchýře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sutura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11188" y="40767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3200" b="1" u="sng">
                <a:solidFill>
                  <a:srgbClr val="FF66CC"/>
                </a:solidFill>
              </a:rPr>
              <a:t>ZADNÍ POŠEVNÍ PLASTIKA</a:t>
            </a:r>
            <a:br>
              <a:rPr lang="cs-CZ" sz="3200" b="1" u="sng">
                <a:solidFill>
                  <a:srgbClr val="FF66CC"/>
                </a:solidFill>
              </a:rPr>
            </a:br>
            <a:r>
              <a:rPr lang="cs-CZ" sz="3200" b="1">
                <a:solidFill>
                  <a:srgbClr val="FF66CC"/>
                </a:solidFill>
              </a:rPr>
              <a:t>(PLAST. VAG. POSTERIOR</a:t>
            </a:r>
            <a:r>
              <a:rPr lang="cs-CZ" sz="3200">
                <a:solidFill>
                  <a:srgbClr val="FF66CC"/>
                </a:solidFill>
              </a:rPr>
              <a:t>)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39750" y="5373688"/>
            <a:ext cx="8229600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cs-CZ" sz="2400" dirty="0"/>
              <a:t>RECTOCOELE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cs-CZ" sz="2400" dirty="0" err="1"/>
              <a:t>musculi</a:t>
            </a:r>
            <a:r>
              <a:rPr lang="cs-CZ" sz="2400" dirty="0"/>
              <a:t> </a:t>
            </a:r>
            <a:r>
              <a:rPr lang="cs-CZ" sz="2400" dirty="0" err="1"/>
              <a:t>levatori</a:t>
            </a:r>
            <a:r>
              <a:rPr lang="cs-CZ" sz="2400" dirty="0"/>
              <a:t> ani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cs-CZ" sz="24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14348" y="642918"/>
            <a:ext cx="61436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DALŠÍ VAG. VÝKONY</a:t>
            </a:r>
          </a:p>
          <a:p>
            <a:endParaRPr lang="cs-CZ" dirty="0"/>
          </a:p>
          <a:p>
            <a:r>
              <a:rPr lang="cs-CZ" dirty="0" err="1"/>
              <a:t>Hy</a:t>
            </a:r>
            <a:r>
              <a:rPr lang="cs-CZ" dirty="0"/>
              <a:t> </a:t>
            </a:r>
            <a:r>
              <a:rPr lang="cs-CZ" dirty="0" err="1"/>
              <a:t>vag</a:t>
            </a:r>
            <a:r>
              <a:rPr lang="cs-CZ" dirty="0"/>
              <a:t>. s parciální nebo totální </a:t>
            </a:r>
            <a:r>
              <a:rPr lang="cs-CZ" b="1" dirty="0"/>
              <a:t>KOLPECTOMIÍ</a:t>
            </a:r>
            <a:r>
              <a:rPr lang="cs-CZ" dirty="0"/>
              <a:t> = odstranění pochvy</a:t>
            </a:r>
            <a:endParaRPr lang="cs-CZ" b="1" dirty="0"/>
          </a:p>
          <a:p>
            <a:r>
              <a:rPr lang="cs-CZ" b="1" dirty="0"/>
              <a:t>SEMIKOLPOKLEISIS</a:t>
            </a:r>
          </a:p>
          <a:p>
            <a:r>
              <a:rPr lang="cs-CZ" b="1" dirty="0"/>
              <a:t>KOLPOKLEISIS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857224" y="292893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VULVECTOMIA	= chirurgické odstranění vulvy</a:t>
            </a:r>
          </a:p>
          <a:p>
            <a:endParaRPr lang="cs-CZ" dirty="0"/>
          </a:p>
          <a:p>
            <a:r>
              <a:rPr lang="cs-CZ" dirty="0"/>
              <a:t>a) prostá </a:t>
            </a:r>
          </a:p>
          <a:p>
            <a:r>
              <a:rPr lang="cs-CZ" dirty="0"/>
              <a:t>b) radikální  -s odstraněním regionálních uzlin</a:t>
            </a:r>
          </a:p>
          <a:p>
            <a:r>
              <a:rPr lang="cs-CZ" dirty="0"/>
              <a:t>			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Operace pro stresovou inkontinenci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Implantáty</a:t>
            </a:r>
          </a:p>
          <a:p>
            <a:pPr>
              <a:buNone/>
            </a:pPr>
            <a:r>
              <a:rPr lang="cs-CZ" dirty="0"/>
              <a:t>          – polypropylénové nevstřebatelné pásky</a:t>
            </a:r>
          </a:p>
          <a:p>
            <a:pPr>
              <a:buNone/>
            </a:pPr>
            <a:r>
              <a:rPr lang="cs-CZ" dirty="0"/>
              <a:t>TVT-O</a:t>
            </a:r>
          </a:p>
          <a:p>
            <a:pPr>
              <a:buNone/>
            </a:pPr>
            <a:r>
              <a:rPr lang="cs-CZ" dirty="0"/>
              <a:t>TVT- EXACT  ( s cystoskopií)</a:t>
            </a:r>
          </a:p>
          <a:p>
            <a:pPr>
              <a:buNone/>
            </a:pPr>
            <a:r>
              <a:rPr lang="cs-CZ" dirty="0"/>
              <a:t> ELEVATE ANTERIOR</a:t>
            </a:r>
          </a:p>
          <a:p>
            <a:pPr>
              <a:buNone/>
            </a:pPr>
            <a:r>
              <a:rPr lang="cs-CZ" dirty="0"/>
              <a:t>  ELEVATE POSTERIOR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SÍTO PRO VAGINÁLNÍ OPERACE</a:t>
            </a:r>
          </a:p>
        </p:txBody>
      </p:sp>
      <p:pic>
        <p:nvPicPr>
          <p:cNvPr id="4" name="Picture 4" descr="P100081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63862" y="1600200"/>
            <a:ext cx="501627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10008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685800"/>
            <a:ext cx="812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sng" strike="noStrike" kern="1200" cap="none" spc="0" normalizeH="0" baseline="0" noProof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VAGINÁLNÍ ZRCADLA</a:t>
            </a:r>
          </a:p>
        </p:txBody>
      </p:sp>
      <p:pic>
        <p:nvPicPr>
          <p:cNvPr id="3" name="Picture 4" descr="P10008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1412875"/>
            <a:ext cx="3421062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P10008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412875"/>
            <a:ext cx="3421062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P10008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0113" y="4076700"/>
            <a:ext cx="3384550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P100082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6" y="4071942"/>
            <a:ext cx="3384550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68313" y="188913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sng" strike="noStrike" kern="1200" cap="none" spc="0" normalizeH="0" baseline="0" noProof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KLEŠTĚ</a:t>
            </a:r>
          </a:p>
        </p:txBody>
      </p:sp>
      <p:pic>
        <p:nvPicPr>
          <p:cNvPr id="3" name="Picture 4" descr="P10008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196975"/>
            <a:ext cx="2879725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P10008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196975"/>
            <a:ext cx="2879725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P10008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8888" y="3789363"/>
            <a:ext cx="221615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P100082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7900" y="3789363"/>
            <a:ext cx="2216150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u="sng" dirty="0"/>
              <a:t>ABDOMINÁLNÍ GYNEKOLOGICKÉ OPERACE</a:t>
            </a:r>
            <a:r>
              <a:rPr lang="cs-CZ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  <a:defRPr/>
            </a:pPr>
            <a:r>
              <a:rPr lang="cs-CZ" dirty="0"/>
              <a:t>HYSTERECTOMIA ABDOMINALIS = </a:t>
            </a:r>
          </a:p>
          <a:p>
            <a:pPr algn="ctr">
              <a:buNone/>
              <a:defRPr/>
            </a:pPr>
            <a:r>
              <a:rPr lang="cs-CZ" dirty="0"/>
              <a:t>vyjmutí dělohy břišní cestou</a:t>
            </a:r>
            <a:endParaRPr lang="cs-CZ" b="1" dirty="0"/>
          </a:p>
          <a:p>
            <a:pPr>
              <a:defRPr/>
            </a:pPr>
            <a:endParaRPr lang="cs-CZ" b="1" dirty="0"/>
          </a:p>
          <a:p>
            <a:pPr algn="ctr">
              <a:buFont typeface="Wingdings" pitchFamily="2" charset="2"/>
              <a:buChar char="v"/>
              <a:defRPr/>
            </a:pPr>
            <a:r>
              <a:rPr lang="cs-CZ" b="1" dirty="0"/>
              <a:t>HY ABD. SINE AE</a:t>
            </a:r>
          </a:p>
          <a:p>
            <a:pPr algn="ctr">
              <a:buNone/>
              <a:defRPr/>
            </a:pPr>
            <a:endParaRPr lang="cs-CZ" b="1" dirty="0"/>
          </a:p>
          <a:p>
            <a:pPr algn="ctr">
              <a:buFont typeface="Wingdings" pitchFamily="2" charset="2"/>
              <a:buChar char="v"/>
              <a:defRPr/>
            </a:pPr>
            <a:r>
              <a:rPr lang="cs-CZ" b="1" dirty="0"/>
              <a:t>HY ABD. CUM AE</a:t>
            </a:r>
            <a:endParaRPr lang="cs-CZ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OPERAČNÍ SKUPINA</a:t>
            </a:r>
          </a:p>
        </p:txBody>
      </p:sp>
      <p:pic>
        <p:nvPicPr>
          <p:cNvPr id="5" name="Picture 4" descr="P100086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P100087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PŘÍSTROJE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 err="1"/>
              <a:t>elektrogoagulační</a:t>
            </a:r>
            <a:r>
              <a:rPr lang="cs-CZ" dirty="0"/>
              <a:t> přístroj (unipolární, </a:t>
            </a:r>
            <a:r>
              <a:rPr lang="cs-CZ" dirty="0" err="1"/>
              <a:t>spray</a:t>
            </a:r>
            <a:r>
              <a:rPr lang="cs-CZ" dirty="0"/>
              <a:t>, bipolární)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odsávačka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OPERAČNÍ POLOHY</a:t>
            </a:r>
          </a:p>
        </p:txBody>
      </p:sp>
      <p:pic>
        <p:nvPicPr>
          <p:cNvPr id="1026" name="Picture 2" descr="D:\gyn.jpg\DSC_01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1497" y="1600200"/>
            <a:ext cx="6761006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277813"/>
            <a:ext cx="8229600" cy="11398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NÁSTROJE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08175" y="1628775"/>
            <a:ext cx="1524000" cy="4525963"/>
          </a:xfrm>
          <a:prstGeom prst="rect">
            <a:avLst/>
          </a:prstGeom>
          <a:noFill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00" y="1628775"/>
            <a:ext cx="1703388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628775"/>
            <a:ext cx="1597025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92725" y="1628775"/>
            <a:ext cx="2093913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51725" y="1628775"/>
            <a:ext cx="1341438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277813"/>
            <a:ext cx="8229600" cy="11398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ABDOMINÁLNÍ EKARTERY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5288" y="1268413"/>
            <a:ext cx="3430587" cy="4525962"/>
          </a:xfrm>
          <a:prstGeom prst="rect">
            <a:avLst/>
          </a:prstGeom>
          <a:noFill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1268413"/>
            <a:ext cx="3489325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42238" y="1268413"/>
            <a:ext cx="625475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Věra\Documents\hy abd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87400" y="-292100"/>
            <a:ext cx="13166725" cy="987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Věra\Documents\hy abd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285750"/>
            <a:ext cx="8380412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Věra\Documents\hy abd 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90588" y="-423863"/>
            <a:ext cx="13166726" cy="987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Věra\Documents\hy abd 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85750"/>
            <a:ext cx="10806113" cy="810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Věra\Documents\hy abd 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33388" y="-792163"/>
            <a:ext cx="13166726" cy="987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Věra\Documents\hy abd 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25475" y="-454025"/>
            <a:ext cx="13166725" cy="987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Věra\Desktop\hy abd 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74650" y="-498475"/>
            <a:ext cx="13166725" cy="987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Věra\Documents\hy abd 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263" y="-144463"/>
            <a:ext cx="13166725" cy="987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100086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341438"/>
            <a:ext cx="7058025" cy="529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Char char="v"/>
              <a:defRPr/>
            </a:pPr>
            <a:r>
              <a:rPr lang="cs-CZ" sz="2000" dirty="0">
                <a:solidFill>
                  <a:srgbClr val="FFFF00"/>
                </a:solidFill>
              </a:rPr>
              <a:t>Chirurgická léčba Ca ovarii:</a:t>
            </a:r>
          </a:p>
          <a:p>
            <a:pPr lvl="1">
              <a:lnSpc>
                <a:spcPct val="80000"/>
              </a:lnSpc>
              <a:defRPr/>
            </a:pPr>
            <a:r>
              <a:rPr lang="cs-CZ" sz="1800" dirty="0" err="1"/>
              <a:t>Hy</a:t>
            </a:r>
            <a:r>
              <a:rPr lang="cs-CZ" sz="1800" dirty="0"/>
              <a:t>+AE </a:t>
            </a:r>
            <a:r>
              <a:rPr lang="cs-CZ" sz="1800" dirty="0" err="1"/>
              <a:t>bilat</a:t>
            </a:r>
            <a:r>
              <a:rPr lang="cs-CZ" sz="1800" dirty="0"/>
              <a:t>.+ APPE + OE / </a:t>
            </a:r>
            <a:r>
              <a:rPr lang="cs-CZ" sz="1800" dirty="0" err="1"/>
              <a:t>omentektomie</a:t>
            </a:r>
            <a:r>
              <a:rPr lang="cs-CZ" sz="1800" dirty="0"/>
              <a:t> /</a:t>
            </a:r>
          </a:p>
          <a:p>
            <a:pPr lvl="1">
              <a:lnSpc>
                <a:spcPct val="80000"/>
              </a:lnSpc>
              <a:defRPr/>
            </a:pPr>
            <a:r>
              <a:rPr lang="cs-CZ" sz="1800" dirty="0"/>
              <a:t>+ </a:t>
            </a:r>
            <a:r>
              <a:rPr lang="cs-CZ" sz="1800" dirty="0" err="1"/>
              <a:t>lymfonodectomia</a:t>
            </a:r>
            <a:r>
              <a:rPr lang="cs-CZ" sz="1800" dirty="0"/>
              <a:t> podél pánevních cév a aorty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cs-CZ" sz="2000" dirty="0"/>
              <a:t>	                                                a.</a:t>
            </a:r>
            <a:r>
              <a:rPr lang="cs-CZ" sz="2000" dirty="0" err="1"/>
              <a:t>iliaca</a:t>
            </a:r>
            <a:r>
              <a:rPr lang="cs-CZ" sz="2000" dirty="0"/>
              <a:t> interna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cs-CZ" sz="2000" dirty="0"/>
              <a:t>	                                                a. </a:t>
            </a:r>
            <a:r>
              <a:rPr lang="cs-CZ" sz="2000" dirty="0" err="1"/>
              <a:t>iliaca</a:t>
            </a:r>
            <a:r>
              <a:rPr lang="cs-CZ" sz="2000" dirty="0"/>
              <a:t> </a:t>
            </a:r>
            <a:r>
              <a:rPr lang="cs-CZ" sz="2000" dirty="0" err="1"/>
              <a:t>externa</a:t>
            </a:r>
            <a:endParaRPr lang="cs-CZ" sz="2000" dirty="0"/>
          </a:p>
          <a:p>
            <a:pPr>
              <a:lnSpc>
                <a:spcPct val="80000"/>
              </a:lnSpc>
              <a:buNone/>
              <a:defRPr/>
            </a:pPr>
            <a:r>
              <a:rPr lang="cs-CZ" sz="2000" dirty="0"/>
              <a:t>	                                                a. </a:t>
            </a:r>
            <a:r>
              <a:rPr lang="cs-CZ" sz="2000" dirty="0" err="1"/>
              <a:t>communis</a:t>
            </a:r>
            <a:endParaRPr lang="cs-CZ" sz="2000" dirty="0"/>
          </a:p>
          <a:p>
            <a:pPr>
              <a:lnSpc>
                <a:spcPct val="80000"/>
              </a:lnSpc>
              <a:buNone/>
              <a:defRPr/>
            </a:pPr>
            <a:r>
              <a:rPr lang="cs-CZ" sz="2000" dirty="0"/>
              <a:t>	                                                </a:t>
            </a:r>
            <a:r>
              <a:rPr lang="cs-CZ" sz="2000" dirty="0" err="1"/>
              <a:t>fossa</a:t>
            </a:r>
            <a:r>
              <a:rPr lang="cs-CZ" sz="2000" dirty="0"/>
              <a:t> </a:t>
            </a:r>
            <a:r>
              <a:rPr lang="cs-CZ" sz="2000" dirty="0" err="1"/>
              <a:t>obturatoria</a:t>
            </a:r>
            <a:endParaRPr lang="cs-CZ" sz="2000" dirty="0"/>
          </a:p>
          <a:p>
            <a:pPr>
              <a:lnSpc>
                <a:spcPct val="80000"/>
              </a:lnSpc>
              <a:buNone/>
              <a:defRPr/>
            </a:pPr>
            <a:r>
              <a:rPr lang="cs-CZ" sz="2000" dirty="0"/>
              <a:t>	                                                </a:t>
            </a:r>
            <a:r>
              <a:rPr lang="cs-CZ" sz="2000" dirty="0" err="1"/>
              <a:t>paraaortální</a:t>
            </a:r>
            <a:r>
              <a:rPr lang="cs-CZ" sz="2000" dirty="0"/>
              <a:t> uzliny</a:t>
            </a:r>
          </a:p>
          <a:p>
            <a:pPr>
              <a:lnSpc>
                <a:spcPct val="80000"/>
              </a:lnSpc>
              <a:buFont typeface="Wingdings" pitchFamily="2" charset="2"/>
              <a:buChar char="v"/>
              <a:defRPr/>
            </a:pPr>
            <a:r>
              <a:rPr lang="cs-CZ" sz="2000" dirty="0">
                <a:solidFill>
                  <a:srgbClr val="FFFF00"/>
                </a:solidFill>
              </a:rPr>
              <a:t>Chirurgická léčba při Ca endometrii</a:t>
            </a:r>
          </a:p>
          <a:p>
            <a:pPr lvl="2">
              <a:lnSpc>
                <a:spcPct val="80000"/>
              </a:lnSpc>
              <a:defRPr/>
            </a:pPr>
            <a:r>
              <a:rPr lang="cs-CZ" sz="1600" dirty="0"/>
              <a:t>HY </a:t>
            </a:r>
            <a:r>
              <a:rPr lang="cs-CZ" sz="1600" dirty="0" err="1"/>
              <a:t>abd</a:t>
            </a:r>
            <a:r>
              <a:rPr lang="cs-CZ" sz="1600" dirty="0"/>
              <a:t>. </a:t>
            </a:r>
            <a:r>
              <a:rPr lang="cs-CZ" sz="1600" dirty="0" err="1"/>
              <a:t>cum</a:t>
            </a:r>
            <a:r>
              <a:rPr lang="cs-CZ" sz="1600" dirty="0"/>
              <a:t> AE </a:t>
            </a:r>
            <a:r>
              <a:rPr lang="cs-CZ" sz="1600" dirty="0" err="1"/>
              <a:t>bilat</a:t>
            </a:r>
            <a:r>
              <a:rPr lang="cs-CZ" sz="1600" dirty="0"/>
              <a:t>. + LE </a:t>
            </a:r>
            <a:r>
              <a:rPr lang="cs-CZ" sz="1600" dirty="0" err="1"/>
              <a:t>pelvica</a:t>
            </a:r>
            <a:endParaRPr lang="cs-CZ" sz="1600" dirty="0"/>
          </a:p>
          <a:p>
            <a:pPr lvl="2">
              <a:lnSpc>
                <a:spcPct val="80000"/>
              </a:lnSpc>
              <a:defRPr/>
            </a:pPr>
            <a:r>
              <a:rPr lang="cs-CZ" sz="1600" dirty="0"/>
              <a:t>LAVH </a:t>
            </a:r>
            <a:r>
              <a:rPr lang="cs-CZ" sz="1600" dirty="0" err="1"/>
              <a:t>cum</a:t>
            </a:r>
            <a:r>
              <a:rPr lang="cs-CZ" sz="1600" dirty="0"/>
              <a:t> AE </a:t>
            </a:r>
            <a:r>
              <a:rPr lang="cs-CZ" sz="1600" dirty="0" err="1"/>
              <a:t>bilat</a:t>
            </a:r>
            <a:r>
              <a:rPr lang="cs-CZ" sz="1600" dirty="0"/>
              <a:t>. + LE </a:t>
            </a:r>
            <a:r>
              <a:rPr lang="cs-CZ" sz="1600" dirty="0" err="1"/>
              <a:t>pelvica</a:t>
            </a:r>
            <a:endParaRPr lang="cs-CZ" sz="1600" dirty="0"/>
          </a:p>
          <a:p>
            <a:pPr>
              <a:lnSpc>
                <a:spcPct val="80000"/>
              </a:lnSpc>
              <a:buFont typeface="Wingdings" pitchFamily="2" charset="2"/>
              <a:buChar char="v"/>
              <a:defRPr/>
            </a:pPr>
            <a:r>
              <a:rPr lang="cs-CZ" sz="2000" dirty="0">
                <a:solidFill>
                  <a:srgbClr val="FFFF00"/>
                </a:solidFill>
              </a:rPr>
              <a:t>Chirurgická léčba při Ca </a:t>
            </a:r>
            <a:r>
              <a:rPr lang="cs-CZ" sz="2000" dirty="0" err="1">
                <a:solidFill>
                  <a:srgbClr val="FFFF00"/>
                </a:solidFill>
              </a:rPr>
              <a:t>cervicis</a:t>
            </a:r>
            <a:r>
              <a:rPr lang="cs-CZ" sz="2000" dirty="0">
                <a:solidFill>
                  <a:srgbClr val="FFFF00"/>
                </a:solidFill>
              </a:rPr>
              <a:t> </a:t>
            </a:r>
            <a:r>
              <a:rPr lang="cs-CZ" sz="2000" dirty="0" err="1">
                <a:solidFill>
                  <a:srgbClr val="FFFF00"/>
                </a:solidFill>
              </a:rPr>
              <a:t>uteri</a:t>
            </a:r>
            <a:endParaRPr lang="cs-CZ" sz="2000" dirty="0">
              <a:solidFill>
                <a:srgbClr val="FFFF00"/>
              </a:solidFill>
            </a:endParaRPr>
          </a:p>
          <a:p>
            <a:pPr lvl="2">
              <a:lnSpc>
                <a:spcPct val="80000"/>
              </a:lnSpc>
              <a:defRPr/>
            </a:pPr>
            <a:r>
              <a:rPr lang="cs-CZ" sz="1600" b="1" dirty="0"/>
              <a:t>PANHYSTERECTOMIA sec. WERTHEIM</a:t>
            </a:r>
            <a:r>
              <a:rPr lang="cs-CZ" sz="1600" dirty="0"/>
              <a:t> (kromě dělohy, adnex,pánevních uzlin se odstraňují také parametria a horní třetina pochvy)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LPT VÝKONY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v"/>
              <a:defRPr/>
            </a:pPr>
            <a:endParaRPr lang="cs-CZ" b="1" dirty="0"/>
          </a:p>
          <a:p>
            <a:pPr>
              <a:buFont typeface="Wingdings" pitchFamily="2" charset="2"/>
              <a:buChar char="v"/>
              <a:defRPr/>
            </a:pPr>
            <a:r>
              <a:rPr lang="cs-CZ" b="1" dirty="0"/>
              <a:t>EXPLORACE DB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cs-CZ" b="1" dirty="0"/>
              <a:t>DEBALKING</a:t>
            </a:r>
            <a:r>
              <a:rPr lang="cs-CZ" dirty="0"/>
              <a:t> 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cs-CZ" b="1" dirty="0"/>
              <a:t>SECOND LOOK OPERACE</a:t>
            </a:r>
            <a:r>
              <a:rPr lang="cs-CZ" dirty="0"/>
              <a:t> 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cs-CZ" b="1" dirty="0"/>
              <a:t>LIGATURA A.ILIACA INTERNA</a:t>
            </a:r>
            <a:r>
              <a:rPr lang="cs-CZ" dirty="0"/>
              <a:t> 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142976" y="857232"/>
            <a:ext cx="650085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cs-CZ" dirty="0"/>
              <a:t>LPT operace při pánevním zánětu (PID – </a:t>
            </a:r>
            <a:r>
              <a:rPr lang="cs-CZ" dirty="0" err="1"/>
              <a:t>pelvic</a:t>
            </a:r>
            <a:r>
              <a:rPr lang="cs-CZ" dirty="0"/>
              <a:t> </a:t>
            </a:r>
            <a:r>
              <a:rPr lang="cs-CZ" dirty="0" err="1"/>
              <a:t>inflamatory</a:t>
            </a:r>
            <a:r>
              <a:rPr lang="cs-CZ" dirty="0"/>
              <a:t> </a:t>
            </a:r>
            <a:r>
              <a:rPr lang="cs-CZ" dirty="0" err="1"/>
              <a:t>disease</a:t>
            </a:r>
            <a:r>
              <a:rPr lang="cs-CZ" dirty="0"/>
              <a:t>)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cs-CZ" dirty="0"/>
              <a:t>LPT konzervativní operace myomů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cs-CZ" dirty="0"/>
              <a:t>Operace pro neplodnost</a:t>
            </a:r>
          </a:p>
          <a:p>
            <a:pPr lvl="4">
              <a:defRPr/>
            </a:pPr>
            <a:r>
              <a:rPr lang="cs-CZ" dirty="0" err="1"/>
              <a:t>adheziolýza</a:t>
            </a:r>
            <a:endParaRPr lang="cs-CZ" dirty="0"/>
          </a:p>
          <a:p>
            <a:pPr lvl="4">
              <a:defRPr/>
            </a:pPr>
            <a:r>
              <a:rPr lang="cs-CZ" dirty="0" err="1"/>
              <a:t>salpingolýza</a:t>
            </a:r>
            <a:endParaRPr lang="cs-CZ" dirty="0"/>
          </a:p>
          <a:p>
            <a:pPr lvl="4">
              <a:defRPr/>
            </a:pPr>
            <a:r>
              <a:rPr lang="cs-CZ" dirty="0" err="1"/>
              <a:t>ovariolýza</a:t>
            </a:r>
            <a:endParaRPr lang="cs-CZ" dirty="0"/>
          </a:p>
          <a:p>
            <a:pPr lvl="4">
              <a:defRPr/>
            </a:pPr>
            <a:r>
              <a:rPr lang="cs-CZ" dirty="0" err="1"/>
              <a:t>salpingostomie</a:t>
            </a:r>
            <a:r>
              <a:rPr lang="cs-CZ" dirty="0"/>
              <a:t>, </a:t>
            </a:r>
            <a:r>
              <a:rPr lang="cs-CZ" dirty="0" err="1"/>
              <a:t>neostomie</a:t>
            </a:r>
            <a:r>
              <a:rPr lang="cs-CZ" dirty="0"/>
              <a:t> tub</a:t>
            </a:r>
          </a:p>
          <a:p>
            <a:pPr lvl="4">
              <a:defRPr/>
            </a:pPr>
            <a:r>
              <a:rPr lang="cs-CZ" dirty="0"/>
              <a:t>tubo-</a:t>
            </a:r>
            <a:r>
              <a:rPr lang="cs-CZ" dirty="0" err="1"/>
              <a:t>tubární</a:t>
            </a:r>
            <a:r>
              <a:rPr lang="cs-CZ" dirty="0"/>
              <a:t> anastomózy</a:t>
            </a:r>
          </a:p>
          <a:p>
            <a:pPr lvl="4">
              <a:defRPr/>
            </a:pPr>
            <a:r>
              <a:rPr lang="cs-CZ" dirty="0"/>
              <a:t>tubo-</a:t>
            </a:r>
            <a:r>
              <a:rPr lang="cs-CZ" dirty="0" err="1"/>
              <a:t>uterinní</a:t>
            </a:r>
            <a:r>
              <a:rPr lang="cs-CZ" dirty="0"/>
              <a:t> anastomózy</a:t>
            </a:r>
          </a:p>
          <a:p>
            <a:pPr lvl="4">
              <a:defRPr/>
            </a:pPr>
            <a:r>
              <a:rPr lang="cs-CZ" dirty="0"/>
              <a:t>implantace ovaria do dělohy</a:t>
            </a:r>
          </a:p>
          <a:p>
            <a:pPr lvl="4">
              <a:defRPr/>
            </a:pPr>
            <a:r>
              <a:rPr lang="cs-CZ" dirty="0"/>
              <a:t>METROPLASTIKA – operace VVV dělohy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cs-CZ" dirty="0"/>
              <a:t>Operace pro inkontinenci sec. </a:t>
            </a:r>
            <a:r>
              <a:rPr lang="cs-CZ" dirty="0" err="1"/>
              <a:t>Burch</a:t>
            </a:r>
            <a:endParaRPr lang="cs-CZ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PORODNICKÉ OPERACE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SECTIO CAESAREA - S.C. - CÍSAŘSKÝ ŘEZ </a:t>
            </a:r>
          </a:p>
          <a:p>
            <a:pPr marL="457200" lvl="1" indent="0">
              <a:buClr>
                <a:srgbClr val="DF41BD"/>
              </a:buClr>
              <a:buFontTx/>
              <a:buChar char="•"/>
              <a:defRPr/>
            </a:pPr>
            <a:r>
              <a:rPr 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	je nejčastější operací, kterou se 	ukončuje těhotenství ve </a:t>
            </a:r>
            <a:r>
              <a:rPr 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III.trimestru</a:t>
            </a:r>
            <a:r>
              <a:rPr 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a 	porod</a:t>
            </a:r>
          </a:p>
          <a:p>
            <a:pPr marL="457200" lvl="1" indent="0">
              <a:buClr>
                <a:srgbClr val="DF41BD"/>
              </a:buClr>
              <a:buFontTx/>
              <a:buChar char="•"/>
              <a:defRPr/>
            </a:pPr>
            <a:r>
              <a:rPr 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	vybavení plodu laparotomickou cestou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INDIKACE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buClr>
                <a:srgbClr val="DF41BD"/>
              </a:buClr>
              <a:defRPr/>
            </a:pPr>
            <a:r>
              <a:rPr lang="cs-CZ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podle povahy se S.C. dělí na:</a:t>
            </a:r>
            <a:endParaRPr lang="cs-CZ" sz="28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lvl="1">
              <a:lnSpc>
                <a:spcPct val="80000"/>
              </a:lnSpc>
              <a:defRPr/>
            </a:pPr>
            <a:r>
              <a:rPr lang="cs-CZ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a) primární (plánovaná) SC</a:t>
            </a:r>
            <a:endParaRPr lang="cs-CZ" sz="24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  <a:buNone/>
              <a:defRPr/>
            </a:pPr>
            <a:r>
              <a:rPr lang="cs-CZ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	indikace je předem známa a o provedení operace je rozhodnuto již v průběhu těhotenství</a:t>
            </a:r>
          </a:p>
          <a:p>
            <a:pPr lvl="1">
              <a:lnSpc>
                <a:spcPct val="80000"/>
              </a:lnSpc>
              <a:defRPr/>
            </a:pPr>
            <a:r>
              <a:rPr lang="cs-CZ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b) sekundární /neplánovaná / SC</a:t>
            </a:r>
            <a:endParaRPr lang="cs-CZ" sz="24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  <a:buNone/>
              <a:defRPr/>
            </a:pPr>
            <a:r>
              <a:rPr lang="cs-CZ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	indikace se vyvinula akutně nebo 	subakutně ve III. trimestru těhotenství nebo 	v průběhu porodu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cs-CZ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	je ohrožena matka nebo plod nebo oba 	zároveň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POSTUP PŘI SECTIO CAESAREA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DF41BD"/>
              </a:buClr>
              <a:defRPr/>
            </a:pPr>
            <a:r>
              <a:rPr lang="cs-CZ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anestezie - CA, SA, EA</a:t>
            </a:r>
          </a:p>
          <a:p>
            <a:pPr>
              <a:buClr>
                <a:srgbClr val="DF41BD"/>
              </a:buClr>
              <a:defRPr/>
            </a:pPr>
            <a:r>
              <a:rPr lang="cs-CZ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LAPAROTOMIE</a:t>
            </a:r>
          </a:p>
          <a:p>
            <a:pPr lvl="2">
              <a:buClr>
                <a:srgbClr val="DF41BD"/>
              </a:buClr>
              <a:buFontTx/>
              <a:buChar char="•"/>
              <a:defRPr/>
            </a:pPr>
            <a:r>
              <a:rPr lang="cs-CZ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DSL</a:t>
            </a:r>
          </a:p>
          <a:p>
            <a:pPr lvl="2">
              <a:buClr>
                <a:srgbClr val="DF41BD"/>
              </a:buClr>
              <a:buFontTx/>
              <a:buChar char="•"/>
              <a:defRPr/>
            </a:pPr>
            <a:r>
              <a:rPr lang="cs-CZ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Pfannenstielův</a:t>
            </a:r>
            <a:r>
              <a:rPr lang="cs-CZ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řez (příčná </a:t>
            </a:r>
            <a:r>
              <a:rPr lang="cs-CZ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suprapubická</a:t>
            </a:r>
            <a:r>
              <a:rPr lang="cs-CZ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LPT)</a:t>
            </a:r>
          </a:p>
          <a:p>
            <a:pPr>
              <a:buClr>
                <a:srgbClr val="DF41BD"/>
              </a:buClr>
              <a:defRPr/>
            </a:pPr>
            <a:r>
              <a:rPr lang="cs-CZ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S.C. sec. GEPPERT</a:t>
            </a:r>
          </a:p>
          <a:p>
            <a:pPr>
              <a:buClr>
                <a:srgbClr val="DF41BD"/>
              </a:buClr>
              <a:defRPr/>
            </a:pPr>
            <a:r>
              <a:rPr lang="cs-CZ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HYSTEROTOMIE 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PŘÍSTROJE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DF41BD"/>
              </a:buClr>
              <a:defRPr/>
            </a:pPr>
            <a:r>
              <a:rPr lang="cs-CZ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odsávačka</a:t>
            </a:r>
          </a:p>
          <a:p>
            <a:pPr>
              <a:buClr>
                <a:srgbClr val="DF41BD"/>
              </a:buClr>
              <a:buNone/>
              <a:defRPr/>
            </a:pPr>
            <a:endParaRPr lang="cs-CZ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buClr>
                <a:srgbClr val="DF41BD"/>
              </a:buClr>
              <a:defRPr/>
            </a:pPr>
            <a:r>
              <a:rPr lang="cs-CZ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elektrokoagulační</a:t>
            </a:r>
            <a:r>
              <a:rPr lang="cs-CZ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přístroj</a:t>
            </a:r>
            <a:r>
              <a:rPr lang="cs-CZ" dirty="0"/>
              <a:t> 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457200" y="244475"/>
            <a:ext cx="8385175" cy="14319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sng" strike="noStrike" kern="1200" cap="none" spc="0" normalizeH="0" baseline="0" noProof="0">
                <a:ln>
                  <a:noFill/>
                </a:ln>
                <a:solidFill>
                  <a:srgbClr val="DF41B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SÍTO PRO CÍSAŘSKÝ ŘEZ</a:t>
            </a:r>
          </a:p>
        </p:txBody>
      </p:sp>
      <p:pic>
        <p:nvPicPr>
          <p:cNvPr id="3" name="Picture 4" descr="P100086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60575"/>
            <a:ext cx="4535488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P100086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060575"/>
            <a:ext cx="4500562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55650" y="765175"/>
            <a:ext cx="4548188" cy="5113338"/>
          </a:xfrm>
          <a:prstGeom prst="rect">
            <a:avLst/>
          </a:prstGeom>
          <a:noFill/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188913"/>
            <a:ext cx="1201737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457200" y="244475"/>
            <a:ext cx="8385175" cy="14319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sng" strike="noStrike" kern="1200" cap="none" spc="0" normalizeH="0" baseline="0" noProof="0">
                <a:ln>
                  <a:noFill/>
                </a:ln>
                <a:solidFill>
                  <a:srgbClr val="DF41B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ROUŠKOVÁNÍ</a:t>
            </a:r>
          </a:p>
        </p:txBody>
      </p:sp>
      <p:pic>
        <p:nvPicPr>
          <p:cNvPr id="3" name="Picture 5" descr="P10008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1484313"/>
            <a:ext cx="6872287" cy="515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gyn.jpg\DSC_0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93963" y="-1300163"/>
            <a:ext cx="14131926" cy="94599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oses persalinan.flv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333375" y="47625"/>
            <a:ext cx="8318500" cy="6238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EPIZIOTOMIE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cs-CZ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DRUHY EPIZIOTOMIE :</a:t>
            </a:r>
          </a:p>
          <a:p>
            <a:pPr>
              <a:buNone/>
              <a:defRPr/>
            </a:pPr>
            <a:endParaRPr lang="cs-CZ" u="sng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lvl="1">
              <a:defRPr/>
            </a:pPr>
            <a:r>
              <a:rPr lang="cs-CZ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MEDIÁLNÍ EPIZIOTOMIE </a:t>
            </a:r>
          </a:p>
          <a:p>
            <a:pPr lvl="1">
              <a:defRPr/>
            </a:pPr>
            <a:r>
              <a:rPr lang="cs-CZ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MEDIOLATERÁLNÍ EPIZIOTOMIE</a:t>
            </a:r>
          </a:p>
          <a:p>
            <a:pPr lvl="1">
              <a:defRPr/>
            </a:pPr>
            <a:r>
              <a:rPr lang="cs-CZ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LATERÁLNÍ EPIZIOTOMIE</a:t>
            </a:r>
          </a:p>
          <a:p>
            <a:pPr lvl="1">
              <a:defRPr/>
            </a:pPr>
            <a:r>
              <a:rPr lang="cs-CZ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SCHUCHARDTŮV ŘEZ  (ROZŠÍŘENÁ LATERÁLNÍ EPIZIOTOMIE)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10009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457200" y="244475"/>
            <a:ext cx="8385175" cy="12398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sng" strike="noStrike" kern="1200" cap="none" spc="0" normalizeH="0" baseline="0" noProof="0">
                <a:ln>
                  <a:noFill/>
                </a:ln>
                <a:solidFill>
                  <a:srgbClr val="DF41B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PORODNICKÉ KLEŠTĚ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3850" y="1341438"/>
            <a:ext cx="8351838" cy="5421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OPERACE VE III. DOBĚ PORODNÍ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  <a:defRPr/>
            </a:pPr>
            <a:endParaRPr lang="cs-CZ" dirty="0"/>
          </a:p>
          <a:p>
            <a:pPr>
              <a:buClr>
                <a:srgbClr val="DF41BD"/>
              </a:buClr>
              <a:defRPr/>
            </a:pPr>
            <a:r>
              <a:rPr lang="cs-CZ" dirty="0"/>
              <a:t>  </a:t>
            </a:r>
            <a:r>
              <a:rPr 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LYSIS MANUALIS PLACENTAE </a:t>
            </a:r>
          </a:p>
          <a:p>
            <a:pPr>
              <a:buClr>
                <a:srgbClr val="DF41BD"/>
              </a:buClr>
              <a:defRPr/>
            </a:pPr>
            <a:r>
              <a:rPr 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REVISIO CAVI UTERI</a:t>
            </a:r>
            <a:r>
              <a:rPr lang="cs-CZ" b="1" dirty="0"/>
              <a:t>  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457200" y="244475"/>
            <a:ext cx="8385175" cy="14319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sng" strike="noStrike" kern="1200" cap="none" spc="0" normalizeH="0" baseline="0" noProof="0">
                <a:ln>
                  <a:noFill/>
                </a:ln>
                <a:solidFill>
                  <a:srgbClr val="DF41B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ZDROJE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724525" y="3644900"/>
            <a:ext cx="2657475" cy="1689100"/>
          </a:xfrm>
          <a:prstGeom prst="rect">
            <a:avLst/>
          </a:prstGeom>
          <a:noFill/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84213" y="1628775"/>
            <a:ext cx="7056437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DF41BD"/>
              </a:buClr>
              <a:buFont typeface="Wingdings" pitchFamily="2" charset="2"/>
              <a:buChar char="§"/>
            </a:pPr>
            <a:r>
              <a:rPr lang="cs-CZ" sz="1600" dirty="0">
                <a:solidFill>
                  <a:srgbClr val="000000"/>
                </a:solidFill>
              </a:rPr>
              <a:t> PORODNICTVÍ</a:t>
            </a:r>
          </a:p>
          <a:p>
            <a:r>
              <a:rPr lang="cs-CZ" sz="1600" dirty="0">
                <a:solidFill>
                  <a:srgbClr val="000000"/>
                </a:solidFill>
              </a:rPr>
              <a:t>	Evžen Čech, Zdeněk Hájek, Karel Maršál, 	Bedřich Srp a kolektiv</a:t>
            </a:r>
          </a:p>
          <a:p>
            <a:r>
              <a:rPr lang="cs-CZ" sz="1600" dirty="0">
                <a:solidFill>
                  <a:srgbClr val="000000"/>
                </a:solidFill>
              </a:rPr>
              <a:t>	nakladatelství GRADA </a:t>
            </a:r>
            <a:r>
              <a:rPr lang="cs-CZ" sz="1600" dirty="0" err="1">
                <a:solidFill>
                  <a:srgbClr val="000000"/>
                </a:solidFill>
              </a:rPr>
              <a:t>Publishing</a:t>
            </a:r>
            <a:r>
              <a:rPr lang="cs-CZ" sz="1600" dirty="0">
                <a:solidFill>
                  <a:srgbClr val="000000"/>
                </a:solidFill>
              </a:rPr>
              <a:t>, 1999, </a:t>
            </a:r>
            <a:r>
              <a:rPr lang="cs-CZ" sz="1600" dirty="0" err="1">
                <a:solidFill>
                  <a:srgbClr val="000000"/>
                </a:solidFill>
              </a:rPr>
              <a:t>Avicenum</a:t>
            </a:r>
            <a:endParaRPr lang="cs-CZ" sz="1600" dirty="0">
              <a:solidFill>
                <a:srgbClr val="000000"/>
              </a:solidFill>
            </a:endParaRPr>
          </a:p>
          <a:p>
            <a:pPr>
              <a:buClr>
                <a:srgbClr val="DF41BD"/>
              </a:buClr>
            </a:pPr>
            <a:endParaRPr lang="cs-CZ" sz="1600" dirty="0">
              <a:solidFill>
                <a:srgbClr val="000000"/>
              </a:solidFill>
            </a:endParaRPr>
          </a:p>
          <a:p>
            <a:r>
              <a:rPr lang="cs-CZ" sz="2400" dirty="0"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5" name="Obdélník 4"/>
          <p:cNvSpPr/>
          <p:nvPr/>
        </p:nvSpPr>
        <p:spPr>
          <a:xfrm>
            <a:off x="500034" y="2857496"/>
            <a:ext cx="47863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cs-CZ" dirty="0"/>
              <a:t>KOMPENDIUM GYNEKOLOGICKÝCH OPERACÍ</a:t>
            </a:r>
          </a:p>
          <a:p>
            <a:pPr>
              <a:defRPr/>
            </a:pPr>
            <a:r>
              <a:rPr lang="cs-CZ" dirty="0"/>
              <a:t>   František Macků a kolektiv</a:t>
            </a:r>
          </a:p>
          <a:p>
            <a:pPr>
              <a:defRPr/>
            </a:pPr>
            <a:r>
              <a:rPr lang="cs-CZ" dirty="0"/>
              <a:t>   GRADA </a:t>
            </a:r>
            <a:r>
              <a:rPr lang="cs-CZ" dirty="0" err="1"/>
              <a:t>Publishing</a:t>
            </a:r>
            <a:r>
              <a:rPr lang="cs-CZ" dirty="0"/>
              <a:t> 1995 </a:t>
            </a:r>
            <a:r>
              <a:rPr lang="cs-CZ" dirty="0" err="1"/>
              <a:t>Avicenum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714348" y="4643446"/>
            <a:ext cx="5000660" cy="848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cs-CZ" dirty="0"/>
              <a:t>PREDIKCE ÚSPĚŠNOSTI ABLACE ENDOMETRIA</a:t>
            </a:r>
          </a:p>
          <a:p>
            <a:pPr>
              <a:lnSpc>
                <a:spcPct val="90000"/>
              </a:lnSpc>
              <a:defRPr/>
            </a:pPr>
            <a:r>
              <a:rPr lang="cs-CZ" dirty="0"/>
              <a:t>        KANDIDÁTSKÁ DIZERTAČNÍ PRÁCE</a:t>
            </a:r>
          </a:p>
          <a:p>
            <a:pPr>
              <a:lnSpc>
                <a:spcPct val="90000"/>
              </a:lnSpc>
              <a:defRPr/>
            </a:pPr>
            <a:r>
              <a:rPr lang="cs-CZ" dirty="0"/>
              <a:t>        MUDr. Zuzana Fučíková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DĚKUJI ZA POZORNOST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10007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1268413"/>
            <a:ext cx="7232650" cy="542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gyn.jpg\DSC_01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32088" y="-1460500"/>
            <a:ext cx="14608176" cy="97805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1477</Words>
  <Application>Microsoft Office PowerPoint</Application>
  <PresentationFormat>Předvádění na obrazovce (4:3)</PresentationFormat>
  <Paragraphs>289</Paragraphs>
  <Slides>76</Slides>
  <Notes>1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76</vt:i4>
      </vt:variant>
    </vt:vector>
  </HeadingPairs>
  <TitlesOfParts>
    <vt:vector size="80" baseType="lpstr">
      <vt:lpstr>Arial</vt:lpstr>
      <vt:lpstr>Calibri</vt:lpstr>
      <vt:lpstr>Wingdings</vt:lpstr>
      <vt:lpstr>Motiv sady Office</vt:lpstr>
      <vt:lpstr>OPERACE V GYNEKOLOGII A PORODNICTVÍ Z HLEDISKA PRÁCE PERIOPERAČNÍ SESTRY</vt:lpstr>
      <vt:lpstr>OPERAČNÍ PŘÍSTUPY </vt:lpstr>
      <vt:lpstr>VÝHODY VAGINÁLNÍHO PŘÍSTUPU</vt:lpstr>
      <vt:lpstr>VÝHODY LPSK </vt:lpstr>
      <vt:lpstr>OPERAČNÍ POLOHY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POVINNOSTI PERIOPERAČNÍ SESTRY</vt:lpstr>
      <vt:lpstr>MALÉ OPERAČNÍ VÝKONY V GYNEKOLOGII</vt:lpstr>
      <vt:lpstr>MEZI MALÉ OPERAČNÍ VÝKONY V GYNEKOLOGII ŘADÍME</vt:lpstr>
      <vt:lpstr>INSTRUMENTAČNÍ STOLEK </vt:lpstr>
      <vt:lpstr>ABORTOVÉ KLEŠTĚ</vt:lpstr>
      <vt:lpstr>OŠETŘENÍ PAPILOMAVIROVÝCH LÉZÍ</vt:lpstr>
      <vt:lpstr>ABCES GLANDULAE BARTHOLINI</vt:lpstr>
      <vt:lpstr>KONIZACE ČÍPKU DĚLOŽNÍHO KONISATIO CERVICIS UTERI </vt:lpstr>
      <vt:lpstr>HSK – HYSTEROSKOPIE</vt:lpstr>
      <vt:lpstr>HSK VĚŽ </vt:lpstr>
      <vt:lpstr>RESEKTOSKOP</vt:lpstr>
      <vt:lpstr>DISTENČNÍ MÉDIUM</vt:lpstr>
      <vt:lpstr>LAPAROSKOPIE</vt:lpstr>
      <vt:lpstr>LPSK PŘÍSTROJE – LPSK VĚŽ</vt:lpstr>
      <vt:lpstr>LPSK NÁSTROJE A PŘÍSLUŠENVSTÍ :</vt:lpstr>
      <vt:lpstr>TROKARY  5mm , 10mm</vt:lpstr>
      <vt:lpstr>Prezentace aplikace PowerPoint</vt:lpstr>
      <vt:lpstr>Prezentace aplikace PowerPoint</vt:lpstr>
      <vt:lpstr>LPSK OPERAČNÍ NÁSTROJE</vt:lpstr>
      <vt:lpstr>Prezentace aplikace PowerPoint</vt:lpstr>
      <vt:lpstr>Prezentace aplikace PowerPoint</vt:lpstr>
      <vt:lpstr>Prezentace aplikace PowerPoint</vt:lpstr>
      <vt:lpstr>Prezentace aplikace PowerPoint</vt:lpstr>
      <vt:lpstr>NÁSTROJE PRO LPSK ŠITÍ</vt:lpstr>
      <vt:lpstr>MORCELATOR</vt:lpstr>
      <vt:lpstr>LPSK VÝKONY</vt:lpstr>
      <vt:lpstr>Prezentace aplikace PowerPoint</vt:lpstr>
      <vt:lpstr>VAGINÁLNÍ OPERACE</vt:lpstr>
      <vt:lpstr>Prezentace aplikace PowerPoint</vt:lpstr>
      <vt:lpstr>Prezentace aplikace PowerPoint</vt:lpstr>
      <vt:lpstr>Prezentace aplikace PowerPoint</vt:lpstr>
      <vt:lpstr>Operace pro stresovou inkontinenci</vt:lpstr>
      <vt:lpstr>SÍTO PRO VAGINÁLNÍ OPERACE</vt:lpstr>
      <vt:lpstr>Prezentace aplikace PowerPoint</vt:lpstr>
      <vt:lpstr>Prezentace aplikace PowerPoint</vt:lpstr>
      <vt:lpstr>Prezentace aplikace PowerPoint</vt:lpstr>
      <vt:lpstr>ABDOMINÁLNÍ GYNEKOLOGICKÉ OPERACE </vt:lpstr>
      <vt:lpstr>OPERAČNÍ SKUPINA</vt:lpstr>
      <vt:lpstr>PŘÍSTROJE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DALŠÍ LPT VÝKONY</vt:lpstr>
      <vt:lpstr>Prezentace aplikace PowerPoint</vt:lpstr>
      <vt:lpstr>PORODNICKÉ OPERACE</vt:lpstr>
      <vt:lpstr>INDIKACE</vt:lpstr>
      <vt:lpstr>POSTUP PŘI SECTIO CAESAREA</vt:lpstr>
      <vt:lpstr>PŘÍSTROJE</vt:lpstr>
      <vt:lpstr>Prezentace aplikace PowerPoint</vt:lpstr>
      <vt:lpstr>Prezentace aplikace PowerPoint</vt:lpstr>
      <vt:lpstr>Prezentace aplikace PowerPoint</vt:lpstr>
      <vt:lpstr>Prezentace aplikace PowerPoint</vt:lpstr>
      <vt:lpstr>EPIZIOTOMIE</vt:lpstr>
      <vt:lpstr>Prezentace aplikace PowerPoint</vt:lpstr>
      <vt:lpstr>Prezentace aplikace PowerPoint</vt:lpstr>
      <vt:lpstr>OPERACE VE III. DOBĚ PORODNÍ</vt:lpstr>
      <vt:lpstr>Prezentace aplikace PowerPoint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OPERACE V GYNEKOLOGII A PORODNICTVÍ Z HLEDISKA PRÁCE PERIOPERAČNÍ SESTRY</dc:title>
  <dc:creator>Jarda</dc:creator>
  <cp:lastModifiedBy>Školoudová Markéta</cp:lastModifiedBy>
  <cp:revision>124</cp:revision>
  <dcterms:created xsi:type="dcterms:W3CDTF">2014-09-22T13:25:51Z</dcterms:created>
  <dcterms:modified xsi:type="dcterms:W3CDTF">2020-12-16T07:08:59Z</dcterms:modified>
</cp:coreProperties>
</file>